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9" r:id="rId4"/>
    <p:sldId id="260" r:id="rId5"/>
    <p:sldId id="261" r:id="rId6"/>
    <p:sldId id="263" r:id="rId7"/>
    <p:sldId id="267" r:id="rId8"/>
    <p:sldId id="271" r:id="rId9"/>
    <p:sldId id="300" r:id="rId10"/>
    <p:sldId id="301" r:id="rId11"/>
    <p:sldId id="299" r:id="rId12"/>
    <p:sldId id="268" r:id="rId13"/>
    <p:sldId id="258" r:id="rId14"/>
    <p:sldId id="287" r:id="rId15"/>
    <p:sldId id="288" r:id="rId16"/>
    <p:sldId id="291" r:id="rId17"/>
    <p:sldId id="292" r:id="rId18"/>
    <p:sldId id="272" r:id="rId19"/>
    <p:sldId id="262" r:id="rId20"/>
    <p:sldId id="269" r:id="rId21"/>
    <p:sldId id="273" r:id="rId22"/>
    <p:sldId id="274" r:id="rId23"/>
    <p:sldId id="276" r:id="rId24"/>
    <p:sldId id="277" r:id="rId25"/>
    <p:sldId id="278" r:id="rId26"/>
    <p:sldId id="298" r:id="rId27"/>
    <p:sldId id="265" r:id="rId28"/>
    <p:sldId id="280" r:id="rId29"/>
    <p:sldId id="281" r:id="rId30"/>
    <p:sldId id="282" r:id="rId31"/>
    <p:sldId id="283" r:id="rId32"/>
    <p:sldId id="284" r:id="rId33"/>
    <p:sldId id="285" r:id="rId34"/>
    <p:sldId id="286" r:id="rId35"/>
    <p:sldId id="302" r:id="rId36"/>
    <p:sldId id="303" r:id="rId37"/>
    <p:sldId id="305" r:id="rId38"/>
    <p:sldId id="304" r:id="rId39"/>
    <p:sldId id="306" r:id="rId40"/>
    <p:sldId id="264" r:id="rId41"/>
    <p:sldId id="289" r:id="rId42"/>
    <p:sldId id="290" r:id="rId43"/>
    <p:sldId id="293" r:id="rId44"/>
    <p:sldId id="294" r:id="rId45"/>
    <p:sldId id="295" r:id="rId46"/>
    <p:sldId id="296" r:id="rId47"/>
    <p:sldId id="297"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10/18/2022</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10/18/2022</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10/18/2022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10/18/2022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10/18/2022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8" name="Date Placeholder 7"/>
          <p:cNvSpPr>
            <a:spLocks noGrp="1"/>
          </p:cNvSpPr>
          <p:nvPr>
            <p:ph type="dt" sz="half" idx="10"/>
          </p:nvPr>
        </p:nvSpPr>
        <p:spPr/>
        <p:txBody>
          <a:bodyPr/>
          <a:lstStyle/>
          <a:p>
            <a:fld id="{FD0B8D63-E026-4E54-B301-C824E1BD14F3}" type="datetimeFigureOut">
              <a:rPr lang="en-US" dirty="0"/>
              <a:t>10/18/2022</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‹Nº›</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10/18/2022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‹Nº›</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10/18/2022</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‹Nº›</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https://plataforma.chileconvencion.cl/m/explorador/o/1950"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79B8C1-EE8B-4601-85A8-9A33DE4BE6CA}"/>
              </a:ext>
            </a:extLst>
          </p:cNvPr>
          <p:cNvSpPr>
            <a:spLocks noGrp="1"/>
          </p:cNvSpPr>
          <p:nvPr>
            <p:ph type="ctrTitle"/>
          </p:nvPr>
        </p:nvSpPr>
        <p:spPr/>
        <p:txBody>
          <a:bodyPr/>
          <a:lstStyle/>
          <a:p>
            <a:r>
              <a:rPr lang="es-CL" dirty="0"/>
              <a:t>Tribunal constitucional</a:t>
            </a:r>
          </a:p>
        </p:txBody>
      </p:sp>
      <p:sp>
        <p:nvSpPr>
          <p:cNvPr id="3" name="Subtítulo 2">
            <a:extLst>
              <a:ext uri="{FF2B5EF4-FFF2-40B4-BE49-F238E27FC236}">
                <a16:creationId xmlns:a16="http://schemas.microsoft.com/office/drawing/2014/main" id="{CEB65CA5-D604-4CE7-863B-ED436492F39F}"/>
              </a:ext>
            </a:extLst>
          </p:cNvPr>
          <p:cNvSpPr>
            <a:spLocks noGrp="1"/>
          </p:cNvSpPr>
          <p:nvPr>
            <p:ph type="subTitle" idx="1"/>
          </p:nvPr>
        </p:nvSpPr>
        <p:spPr>
          <a:xfrm>
            <a:off x="1562100" y="4682062"/>
            <a:ext cx="9070848" cy="724825"/>
          </a:xfrm>
        </p:spPr>
        <p:txBody>
          <a:bodyPr>
            <a:normAutofit fontScale="92500" lnSpcReduction="10000"/>
          </a:bodyPr>
          <a:lstStyle/>
          <a:p>
            <a:r>
              <a:rPr lang="es-CL" b="1" dirty="0">
                <a:latin typeface="Arial Narrow" panose="020B0606020202030204" pitchFamily="34" charset="0"/>
              </a:rPr>
              <a:t>Ayudante: </a:t>
            </a:r>
            <a:r>
              <a:rPr lang="es-CL" dirty="0">
                <a:latin typeface="Arial Narrow" panose="020B0606020202030204" pitchFamily="34" charset="0"/>
              </a:rPr>
              <a:t>Leonardo Jofré</a:t>
            </a:r>
          </a:p>
          <a:p>
            <a:r>
              <a:rPr lang="es-CL" b="1" dirty="0">
                <a:latin typeface="Arial Narrow" panose="020B0606020202030204" pitchFamily="34" charset="0"/>
              </a:rPr>
              <a:t>Profesor: </a:t>
            </a:r>
            <a:r>
              <a:rPr lang="es-CL" dirty="0">
                <a:latin typeface="Arial Narrow" panose="020B0606020202030204" pitchFamily="34" charset="0"/>
              </a:rPr>
              <a:t>Marcelo </a:t>
            </a:r>
            <a:r>
              <a:rPr lang="es-CL" dirty="0" err="1">
                <a:latin typeface="Arial Narrow" panose="020B0606020202030204" pitchFamily="34" charset="0"/>
              </a:rPr>
              <a:t>Ohyracabal</a:t>
            </a:r>
            <a:r>
              <a:rPr lang="es-CL" dirty="0">
                <a:latin typeface="Arial Narrow" panose="020B0606020202030204" pitchFamily="34" charset="0"/>
              </a:rPr>
              <a:t/>
            </a:r>
            <a:br>
              <a:rPr lang="es-CL" dirty="0">
                <a:latin typeface="Arial Narrow" panose="020B0606020202030204" pitchFamily="34" charset="0"/>
              </a:rPr>
            </a:br>
            <a:r>
              <a:rPr lang="es-CL" b="1" dirty="0">
                <a:latin typeface="Arial Narrow" panose="020B0606020202030204" pitchFamily="34" charset="0"/>
              </a:rPr>
              <a:t>Clínica de Interés Público</a:t>
            </a:r>
          </a:p>
        </p:txBody>
      </p:sp>
    </p:spTree>
    <p:extLst>
      <p:ext uri="{BB962C8B-B14F-4D97-AF65-F5344CB8AC3E}">
        <p14:creationId xmlns:p14="http://schemas.microsoft.com/office/powerpoint/2010/main" val="250912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a:bodyPr>
          <a:lstStyle/>
          <a:p>
            <a:r>
              <a:rPr lang="es-CL" b="1" dirty="0" err="1" smtClean="0"/>
              <a:t>Neoconstitucionalismo</a:t>
            </a:r>
            <a:endParaRPr lang="es-CL" b="1" dirty="0"/>
          </a:p>
        </p:txBody>
      </p:sp>
      <p:sp>
        <p:nvSpPr>
          <p:cNvPr id="6" name="Marcador de contenido 5"/>
          <p:cNvSpPr>
            <a:spLocks noGrp="1"/>
          </p:cNvSpPr>
          <p:nvPr>
            <p:ph idx="1"/>
          </p:nvPr>
        </p:nvSpPr>
        <p:spPr/>
        <p:txBody>
          <a:bodyPr>
            <a:normAutofit/>
          </a:bodyPr>
          <a:lstStyle/>
          <a:p>
            <a:pPr algn="just"/>
            <a:r>
              <a:rPr lang="es-CL" sz="2000" b="1" dirty="0" smtClean="0">
                <a:latin typeface="Arial Narrow" panose="020B0606020202030204" pitchFamily="34" charset="0"/>
              </a:rPr>
              <a:t>1. Constitucionalismo rígido: </a:t>
            </a:r>
            <a:r>
              <a:rPr lang="es-CL" sz="2000" dirty="0" smtClean="0">
                <a:latin typeface="Arial Narrow" panose="020B0606020202030204" pitchFamily="34" charset="0"/>
              </a:rPr>
              <a:t>Constitución de difícil modificación.</a:t>
            </a:r>
          </a:p>
          <a:p>
            <a:pPr algn="just"/>
            <a:r>
              <a:rPr lang="es-CL" sz="2000" b="1" dirty="0" smtClean="0">
                <a:latin typeface="Arial Narrow" panose="020B0606020202030204" pitchFamily="34" charset="0"/>
              </a:rPr>
              <a:t>2. Alta densidad normativa: </a:t>
            </a:r>
            <a:r>
              <a:rPr lang="es-CL" sz="2000" dirty="0" smtClean="0">
                <a:latin typeface="Arial Narrow" panose="020B0606020202030204" pitchFamily="34" charset="0"/>
              </a:rPr>
              <a:t>amplio catálogo de reglas, principios y normas.</a:t>
            </a:r>
          </a:p>
          <a:p>
            <a:pPr algn="just"/>
            <a:r>
              <a:rPr lang="es-ES" sz="2000" b="1" dirty="0" smtClean="0">
                <a:latin typeface="Arial Narrow" panose="020B0606020202030204" pitchFamily="34" charset="0"/>
              </a:rPr>
              <a:t>3. Constitución axiológica</a:t>
            </a:r>
            <a:r>
              <a:rPr lang="es-ES" sz="2000" dirty="0" smtClean="0">
                <a:latin typeface="Arial Narrow" panose="020B0606020202030204" pitchFamily="34" charset="0"/>
              </a:rPr>
              <a:t>: El </a:t>
            </a:r>
            <a:r>
              <a:rPr lang="es-ES" sz="2000" dirty="0">
                <a:latin typeface="Arial Narrow" panose="020B0606020202030204" pitchFamily="34" charset="0"/>
              </a:rPr>
              <a:t>desarrollo de una concepción axiológica de las cartas </a:t>
            </a:r>
            <a:r>
              <a:rPr lang="es-ES" sz="2000" dirty="0" smtClean="0">
                <a:latin typeface="Arial Narrow" panose="020B0606020202030204" pitchFamily="34" charset="0"/>
              </a:rPr>
              <a:t>fundamentales, dotándolas </a:t>
            </a:r>
            <a:r>
              <a:rPr lang="es-ES" sz="2000" dirty="0">
                <a:latin typeface="Arial Narrow" panose="020B0606020202030204" pitchFamily="34" charset="0"/>
              </a:rPr>
              <a:t>no sólo de reglas sino de una serie de principios y valores, </a:t>
            </a:r>
            <a:r>
              <a:rPr lang="es-ES" sz="2000" dirty="0" smtClean="0">
                <a:latin typeface="Arial Narrow" panose="020B0606020202030204" pitchFamily="34" charset="0"/>
              </a:rPr>
              <a:t>expresados o </a:t>
            </a:r>
            <a:r>
              <a:rPr lang="es-ES" sz="2000" dirty="0">
                <a:latin typeface="Arial Narrow" panose="020B0606020202030204" pitchFamily="34" charset="0"/>
              </a:rPr>
              <a:t>no de forma directa en el cuerpo </a:t>
            </a:r>
            <a:r>
              <a:rPr lang="es-ES" sz="2000" dirty="0" err="1">
                <a:latin typeface="Arial Narrow" panose="020B0606020202030204" pitchFamily="34" charset="0"/>
              </a:rPr>
              <a:t>positivizado</a:t>
            </a:r>
            <a:r>
              <a:rPr lang="es-ES" sz="2000" dirty="0" smtClean="0">
                <a:latin typeface="Arial Narrow" panose="020B0606020202030204" pitchFamily="34" charset="0"/>
              </a:rPr>
              <a:t>.</a:t>
            </a:r>
          </a:p>
          <a:p>
            <a:pPr algn="just"/>
            <a:r>
              <a:rPr lang="es-ES" sz="2000" b="1" dirty="0">
                <a:latin typeface="Arial Narrow" panose="020B0606020202030204" pitchFamily="34" charset="0"/>
              </a:rPr>
              <a:t>4. Utilización del método de la </a:t>
            </a:r>
            <a:r>
              <a:rPr lang="es-ES" sz="2000" b="1" dirty="0" smtClean="0">
                <a:latin typeface="Arial Narrow" panose="020B0606020202030204" pitchFamily="34" charset="0"/>
              </a:rPr>
              <a:t>ponderación: </a:t>
            </a:r>
            <a:r>
              <a:rPr lang="es-ES" sz="2000" dirty="0">
                <a:latin typeface="Arial Narrow" panose="020B0606020202030204" pitchFamily="34" charset="0"/>
              </a:rPr>
              <a:t>como forma de solución de </a:t>
            </a:r>
            <a:r>
              <a:rPr lang="es-ES" sz="2000" dirty="0" smtClean="0">
                <a:latin typeface="Arial Narrow" panose="020B0606020202030204" pitchFamily="34" charset="0"/>
              </a:rPr>
              <a:t>conflictos entre </a:t>
            </a:r>
            <a:r>
              <a:rPr lang="es-ES" sz="2000" dirty="0">
                <a:latin typeface="Arial Narrow" panose="020B0606020202030204" pitchFamily="34" charset="0"/>
              </a:rPr>
              <a:t>dichos principios o derechos fundamentales</a:t>
            </a:r>
            <a:r>
              <a:rPr lang="es-ES" sz="2000" dirty="0" smtClean="0">
                <a:latin typeface="Arial Narrow" panose="020B0606020202030204" pitchFamily="34" charset="0"/>
              </a:rPr>
              <a:t>.</a:t>
            </a:r>
          </a:p>
          <a:p>
            <a:pPr algn="just"/>
            <a:r>
              <a:rPr lang="es-ES" sz="2000" b="1" dirty="0" smtClean="0">
                <a:latin typeface="Arial Narrow" panose="020B0606020202030204" pitchFamily="34" charset="0"/>
              </a:rPr>
              <a:t>5. Constitución abierta: </a:t>
            </a:r>
            <a:r>
              <a:rPr lang="es-ES" sz="2000" dirty="0" smtClean="0">
                <a:latin typeface="Arial Narrow" panose="020B0606020202030204" pitchFamily="34" charset="0"/>
              </a:rPr>
              <a:t>Apertura al derecho internacional y comparado.</a:t>
            </a:r>
            <a:endParaRPr lang="es-CL" sz="2000" dirty="0" smtClean="0">
              <a:latin typeface="Arial Narrow" panose="020B0606020202030204" pitchFamily="34" charset="0"/>
            </a:endParaRPr>
          </a:p>
          <a:p>
            <a:pPr algn="just"/>
            <a:r>
              <a:rPr lang="es-ES" sz="2000" b="1" dirty="0">
                <a:latin typeface="Arial Narrow" panose="020B0606020202030204" pitchFamily="34" charset="0"/>
              </a:rPr>
              <a:t>6</a:t>
            </a:r>
            <a:r>
              <a:rPr lang="es-ES" sz="2000" b="1" dirty="0" smtClean="0">
                <a:latin typeface="Arial Narrow" panose="020B0606020202030204" pitchFamily="34" charset="0"/>
              </a:rPr>
              <a:t>. Judicatura constitucional: </a:t>
            </a:r>
            <a:r>
              <a:rPr lang="es-ES" sz="2000" dirty="0" smtClean="0">
                <a:latin typeface="Arial Narrow" panose="020B0606020202030204" pitchFamily="34" charset="0"/>
              </a:rPr>
              <a:t>Amplias </a:t>
            </a:r>
            <a:r>
              <a:rPr lang="es-ES" sz="2000" dirty="0">
                <a:latin typeface="Arial Narrow" panose="020B0606020202030204" pitchFamily="34" charset="0"/>
              </a:rPr>
              <a:t>atribuciones para el desarrollo y materialización de la </a:t>
            </a:r>
            <a:r>
              <a:rPr lang="es-ES" sz="2000" dirty="0" smtClean="0">
                <a:latin typeface="Arial Narrow" panose="020B0606020202030204" pitchFamily="34" charset="0"/>
              </a:rPr>
              <a:t>judicatura constitucional</a:t>
            </a:r>
            <a:r>
              <a:rPr lang="es-ES" sz="2000" dirty="0">
                <a:latin typeface="Arial Narrow" panose="020B0606020202030204" pitchFamily="34" charset="0"/>
              </a:rPr>
              <a:t>.</a:t>
            </a:r>
            <a:endParaRPr lang="es-CL" sz="2000" dirty="0" smtClean="0">
              <a:latin typeface="Arial Narrow" panose="020B0606020202030204" pitchFamily="34" charset="0"/>
            </a:endParaRPr>
          </a:p>
          <a:p>
            <a:endParaRPr lang="es-CL" b="1" dirty="0"/>
          </a:p>
        </p:txBody>
      </p:sp>
    </p:spTree>
    <p:extLst>
      <p:ext uri="{BB962C8B-B14F-4D97-AF65-F5344CB8AC3E}">
        <p14:creationId xmlns:p14="http://schemas.microsoft.com/office/powerpoint/2010/main" val="348118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F590613-010C-4C7A-8A08-871B8E26280C}"/>
              </a:ext>
            </a:extLst>
          </p:cNvPr>
          <p:cNvSpPr>
            <a:spLocks noGrp="1"/>
          </p:cNvSpPr>
          <p:nvPr>
            <p:ph type="title"/>
          </p:nvPr>
        </p:nvSpPr>
        <p:spPr/>
        <p:txBody>
          <a:bodyPr/>
          <a:lstStyle/>
          <a:p>
            <a:r>
              <a:rPr lang="es-CL" dirty="0" smtClean="0"/>
              <a:t>TRIBUNAL </a:t>
            </a:r>
            <a:r>
              <a:rPr lang="es-CL" dirty="0"/>
              <a:t>constitucional</a:t>
            </a:r>
          </a:p>
        </p:txBody>
      </p:sp>
      <p:sp>
        <p:nvSpPr>
          <p:cNvPr id="5" name="Marcador de texto 4">
            <a:extLst>
              <a:ext uri="{FF2B5EF4-FFF2-40B4-BE49-F238E27FC236}">
                <a16:creationId xmlns:a16="http://schemas.microsoft.com/office/drawing/2014/main" id="{2A808600-BA5F-4766-9FBE-856E56BD29C6}"/>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902392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AAAEFB-1F99-471C-9503-5DA01B0E96D0}"/>
              </a:ext>
            </a:extLst>
          </p:cNvPr>
          <p:cNvSpPr>
            <a:spLocks noGrp="1"/>
          </p:cNvSpPr>
          <p:nvPr>
            <p:ph type="title"/>
          </p:nvPr>
        </p:nvSpPr>
        <p:spPr/>
        <p:txBody>
          <a:bodyPr/>
          <a:lstStyle/>
          <a:p>
            <a:r>
              <a:rPr lang="es-CL" dirty="0"/>
              <a:t>Regulación Normativa</a:t>
            </a:r>
          </a:p>
        </p:txBody>
      </p:sp>
      <p:sp>
        <p:nvSpPr>
          <p:cNvPr id="3" name="Marcador de contenido 2">
            <a:extLst>
              <a:ext uri="{FF2B5EF4-FFF2-40B4-BE49-F238E27FC236}">
                <a16:creationId xmlns:a16="http://schemas.microsoft.com/office/drawing/2014/main" id="{B563E2C8-7CB8-4E5D-B8EB-79BD0AA93532}"/>
              </a:ext>
            </a:extLst>
          </p:cNvPr>
          <p:cNvSpPr>
            <a:spLocks noGrp="1"/>
          </p:cNvSpPr>
          <p:nvPr>
            <p:ph idx="1"/>
          </p:nvPr>
        </p:nvSpPr>
        <p:spPr/>
        <p:txBody>
          <a:bodyPr>
            <a:normAutofit fontScale="77500" lnSpcReduction="20000"/>
          </a:bodyPr>
          <a:lstStyle/>
          <a:p>
            <a:pPr marL="0" indent="0" algn="just">
              <a:buNone/>
            </a:pPr>
            <a:r>
              <a:rPr lang="es-CL" sz="2000" b="1" dirty="0">
                <a:solidFill>
                  <a:srgbClr val="C00000"/>
                </a:solidFill>
                <a:latin typeface="Arial Narrow" panose="020B0606020202030204" pitchFamily="34" charset="0"/>
              </a:rPr>
              <a:t>Fundamentalmente:</a:t>
            </a:r>
          </a:p>
          <a:p>
            <a:pPr algn="just">
              <a:buFontTx/>
              <a:buChar char="-"/>
            </a:pPr>
            <a:r>
              <a:rPr lang="es-MX" sz="2000" dirty="0">
                <a:latin typeface="Arial Narrow" panose="020B0606020202030204" pitchFamily="34" charset="0"/>
              </a:rPr>
              <a:t>Constitución Política de la República de Chile. Capítulo VIII. Artículos 92 a 94 inclusive.</a:t>
            </a:r>
          </a:p>
          <a:p>
            <a:pPr algn="just">
              <a:buFontTx/>
              <a:buChar char="-"/>
            </a:pPr>
            <a:r>
              <a:rPr lang="es-MX" sz="2000" dirty="0">
                <a:latin typeface="Arial Narrow" panose="020B0606020202030204" pitchFamily="34" charset="0"/>
              </a:rPr>
              <a:t>Ley que fija el texto refundido, coordinado y sistematizado de la ley </a:t>
            </a:r>
            <a:r>
              <a:rPr lang="es-MX" sz="2000" dirty="0" err="1">
                <a:latin typeface="Arial Narrow" panose="020B0606020202030204" pitchFamily="34" charset="0"/>
              </a:rPr>
              <a:t>N°</a:t>
            </a:r>
            <a:r>
              <a:rPr lang="es-MX" sz="2000" dirty="0">
                <a:latin typeface="Arial Narrow" panose="020B0606020202030204" pitchFamily="34" charset="0"/>
              </a:rPr>
              <a:t> 17.997, orgánica constitucional del Tribunal Constitucional.</a:t>
            </a:r>
          </a:p>
          <a:p>
            <a:pPr marL="0" indent="0" algn="just">
              <a:buNone/>
            </a:pPr>
            <a:r>
              <a:rPr lang="es-MX" sz="2000" b="1" dirty="0" err="1">
                <a:solidFill>
                  <a:srgbClr val="C00000"/>
                </a:solidFill>
                <a:latin typeface="Arial Narrow" panose="020B0606020202030204" pitchFamily="34" charset="0"/>
              </a:rPr>
              <a:t>Autoacordados</a:t>
            </a:r>
            <a:r>
              <a:rPr lang="es-MX" sz="2000" b="1" dirty="0">
                <a:solidFill>
                  <a:srgbClr val="C00000"/>
                </a:solidFill>
                <a:latin typeface="Arial Narrow" panose="020B0606020202030204" pitchFamily="34" charset="0"/>
              </a:rPr>
              <a:t> (entre otros):</a:t>
            </a:r>
          </a:p>
          <a:p>
            <a:pPr marL="0" indent="0" algn="just">
              <a:buNone/>
            </a:pPr>
            <a:r>
              <a:rPr lang="es-MX" sz="2000" dirty="0">
                <a:latin typeface="Arial Narrow" panose="020B0606020202030204" pitchFamily="34" charset="0"/>
              </a:rPr>
              <a:t>- Auto Acordado que modifica el Auto Acordado sobre sesiones ordinarias y horarios de audiencia y de atención al público. Publicado en el Diario Oficial de 12 de octubre de 2010.</a:t>
            </a:r>
          </a:p>
          <a:p>
            <a:pPr marL="0" indent="0" algn="just">
              <a:buNone/>
            </a:pPr>
            <a:r>
              <a:rPr lang="es-MX" sz="2000" dirty="0">
                <a:latin typeface="Arial Narrow" panose="020B0606020202030204" pitchFamily="34" charset="0"/>
              </a:rPr>
              <a:t>- Auto Acordado sobre ingresos, formación de tablas y vista de las causas. Publicado en el Diario Oficial de 3 de diciembre de 2009.</a:t>
            </a:r>
          </a:p>
          <a:p>
            <a:pPr marL="0" indent="0" algn="just">
              <a:buNone/>
            </a:pPr>
            <a:r>
              <a:rPr lang="es-MX" sz="2000" dirty="0">
                <a:latin typeface="Arial Narrow" panose="020B0606020202030204" pitchFamily="34" charset="0"/>
              </a:rPr>
              <a:t>- Auto Acordado que regula la postulación y la formación de nóminas de suplentes de Ministro del Tribunal Constitucional. Publicado en el Diario Oficial el 11 de noviembre de 2009.</a:t>
            </a:r>
          </a:p>
          <a:p>
            <a:pPr marL="0" indent="0" algn="just">
              <a:buNone/>
            </a:pPr>
            <a:r>
              <a:rPr lang="es-MX" sz="2000" dirty="0">
                <a:latin typeface="Arial Narrow" panose="020B0606020202030204" pitchFamily="34" charset="0"/>
              </a:rPr>
              <a:t>- Auto Acordado relativo al funcionamiento del Tribunal. Publicado en el Diario Oficial el 15 de enero de 1982.</a:t>
            </a:r>
          </a:p>
          <a:p>
            <a:pPr marL="0" indent="0" algn="just">
              <a:buNone/>
            </a:pPr>
            <a:r>
              <a:rPr lang="es-MX" sz="2000" dirty="0">
                <a:latin typeface="Arial Narrow" panose="020B0606020202030204" pitchFamily="34" charset="0"/>
              </a:rPr>
              <a:t>- Auto Acordado Instructivo sobre Transparencia y Acceso a la Información, publicado en el Diario Oficial el 17 de abril de 2010.</a:t>
            </a:r>
          </a:p>
          <a:p>
            <a:pPr marL="0" indent="0" algn="just">
              <a:buNone/>
            </a:pPr>
            <a:r>
              <a:rPr lang="es-MX" sz="2000" dirty="0">
                <a:latin typeface="Arial Narrow" panose="020B0606020202030204" pitchFamily="34" charset="0"/>
              </a:rPr>
              <a:t>- Auto Acordado “Normas sobre lobby, registros públicos con fines de transparencia, imparcialidad, independencia y publicidad.”</a:t>
            </a:r>
          </a:p>
          <a:p>
            <a:pPr marL="0" indent="0" algn="just">
              <a:buNone/>
            </a:pPr>
            <a:r>
              <a:rPr lang="es-MX" sz="2000" dirty="0">
                <a:latin typeface="Arial Narrow" panose="020B0606020202030204" pitchFamily="34" charset="0"/>
              </a:rPr>
              <a:t>- Auto Acordado que fija el Reglamento para el desarrollo de pasantías académicas en el Tribunal Constitucional.</a:t>
            </a:r>
          </a:p>
          <a:p>
            <a:pPr marL="0" indent="0">
              <a:buNone/>
            </a:pPr>
            <a:endParaRPr lang="es-MX" dirty="0"/>
          </a:p>
        </p:txBody>
      </p:sp>
    </p:spTree>
    <p:extLst>
      <p:ext uri="{BB962C8B-B14F-4D97-AF65-F5344CB8AC3E}">
        <p14:creationId xmlns:p14="http://schemas.microsoft.com/office/powerpoint/2010/main" val="2412386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365939-D5AA-4F70-ADE8-0CE9EBFC8240}"/>
              </a:ext>
            </a:extLst>
          </p:cNvPr>
          <p:cNvSpPr>
            <a:spLocks noGrp="1"/>
          </p:cNvSpPr>
          <p:nvPr>
            <p:ph type="title"/>
          </p:nvPr>
        </p:nvSpPr>
        <p:spPr/>
        <p:txBody>
          <a:bodyPr/>
          <a:lstStyle/>
          <a:p>
            <a:r>
              <a:rPr lang="es-CL" dirty="0"/>
              <a:t>Historia del Control Constitucional</a:t>
            </a:r>
          </a:p>
        </p:txBody>
      </p:sp>
      <p:sp>
        <p:nvSpPr>
          <p:cNvPr id="3" name="Marcador de contenido 2">
            <a:extLst>
              <a:ext uri="{FF2B5EF4-FFF2-40B4-BE49-F238E27FC236}">
                <a16:creationId xmlns:a16="http://schemas.microsoft.com/office/drawing/2014/main" id="{9A611676-2570-446A-B9BD-09864B7EA450}"/>
              </a:ext>
            </a:extLst>
          </p:cNvPr>
          <p:cNvSpPr>
            <a:spLocks noGrp="1"/>
          </p:cNvSpPr>
          <p:nvPr>
            <p:ph idx="1"/>
          </p:nvPr>
        </p:nvSpPr>
        <p:spPr/>
        <p:txBody>
          <a:bodyPr>
            <a:normAutofit/>
          </a:bodyPr>
          <a:lstStyle/>
          <a:p>
            <a:pPr marL="0" indent="0" algn="just">
              <a:buNone/>
            </a:pPr>
            <a:r>
              <a:rPr lang="es-MX" sz="2000" b="1" dirty="0">
                <a:solidFill>
                  <a:srgbClr val="C00000"/>
                </a:solidFill>
                <a:latin typeface="Arial Narrow" panose="020B0606020202030204" pitchFamily="34" charset="0"/>
              </a:rPr>
              <a:t>1.) art. 164 de la Constitución Política de 1833</a:t>
            </a:r>
            <a:r>
              <a:rPr lang="es-MX" sz="2000" dirty="0">
                <a:solidFill>
                  <a:srgbClr val="C00000"/>
                </a:solidFill>
                <a:latin typeface="Arial Narrow" panose="020B0606020202030204" pitchFamily="34" charset="0"/>
              </a:rPr>
              <a:t>: </a:t>
            </a:r>
            <a:r>
              <a:rPr lang="es-MX" sz="2000" dirty="0">
                <a:latin typeface="Arial Narrow" panose="020B0606020202030204" pitchFamily="34" charset="0"/>
              </a:rPr>
              <a:t>“</a:t>
            </a:r>
            <a:r>
              <a:rPr lang="es-MX" sz="2000" b="1" dirty="0">
                <a:latin typeface="Arial Narrow" panose="020B0606020202030204" pitchFamily="34" charset="0"/>
              </a:rPr>
              <a:t>Sólo el Congreso</a:t>
            </a:r>
            <a:r>
              <a:rPr lang="es-MX" sz="2000" dirty="0">
                <a:latin typeface="Arial Narrow" panose="020B0606020202030204" pitchFamily="34" charset="0"/>
              </a:rPr>
              <a:t>, conforme a lo dispuesto en los artículos 40 y siguientes, podrá resolver las dudas que ocurran sobre la inteligencia de alguno de sus artículos”.</a:t>
            </a:r>
          </a:p>
          <a:p>
            <a:pPr marL="0" indent="0" algn="just">
              <a:buNone/>
            </a:pPr>
            <a:r>
              <a:rPr lang="es-MX" sz="2000" b="1" dirty="0">
                <a:solidFill>
                  <a:srgbClr val="C00000"/>
                </a:solidFill>
                <a:latin typeface="Arial Narrow" panose="020B0606020202030204" pitchFamily="34" charset="0"/>
              </a:rPr>
              <a:t>2.) Art. 86 de la Constitución Política de 1925 </a:t>
            </a:r>
            <a:r>
              <a:rPr lang="es-MX" sz="2000" dirty="0">
                <a:latin typeface="Arial Narrow" panose="020B0606020202030204" pitchFamily="34" charset="0"/>
              </a:rPr>
              <a:t>estableció el </a:t>
            </a:r>
            <a:r>
              <a:rPr lang="es-MX" sz="2000" b="1" dirty="0">
                <a:latin typeface="Arial Narrow" panose="020B0606020202030204" pitchFamily="34" charset="0"/>
              </a:rPr>
              <a:t>recurso de inaplicabilidad por inconstitucionalidad de la ley para el caso concreto</a:t>
            </a:r>
            <a:r>
              <a:rPr lang="es-MX" sz="2000" dirty="0">
                <a:latin typeface="Arial Narrow" panose="020B0606020202030204" pitchFamily="34" charset="0"/>
              </a:rPr>
              <a:t>, un hito en el Derecho Público chileno, que permitía a la </a:t>
            </a:r>
            <a:r>
              <a:rPr lang="es-MX" sz="2000" b="1" dirty="0">
                <a:latin typeface="Arial Narrow" panose="020B0606020202030204" pitchFamily="34" charset="0"/>
              </a:rPr>
              <a:t>Corte Suprema </a:t>
            </a:r>
            <a:r>
              <a:rPr lang="es-MX" sz="2000" dirty="0">
                <a:latin typeface="Arial Narrow" panose="020B0606020202030204" pitchFamily="34" charset="0"/>
              </a:rPr>
              <a:t>apreciar si las leyes se adecuaban a la Carta Fundamental. </a:t>
            </a:r>
          </a:p>
          <a:p>
            <a:pPr marL="0" indent="0" algn="just">
              <a:buNone/>
            </a:pPr>
            <a:r>
              <a:rPr lang="es-MX" sz="2000" dirty="0" smtClean="0">
                <a:latin typeface="Arial Narrow" panose="020B0606020202030204" pitchFamily="34" charset="0"/>
              </a:rPr>
              <a:t>	CS entendió que el control de la Ley era sólo de fondo y no de forma (por ejemplo, no correspondía en vicios del procedimiento de tramitación).</a:t>
            </a:r>
            <a:r>
              <a:rPr lang="es-MX" sz="2000" b="1" dirty="0" smtClean="0">
                <a:latin typeface="Arial Narrow" panose="020B0606020202030204" pitchFamily="34" charset="0"/>
              </a:rPr>
              <a:t> ¿Por qué?</a:t>
            </a:r>
          </a:p>
          <a:p>
            <a:pPr marL="0" indent="0" algn="just">
              <a:buNone/>
            </a:pPr>
            <a:r>
              <a:rPr lang="es-MX" sz="2000" dirty="0">
                <a:latin typeface="Arial Narrow" panose="020B0606020202030204" pitchFamily="34" charset="0"/>
              </a:rPr>
              <a:t>	La discusión de académicos de dicho entonces concluyó en la necesidad de tener un órgano encargado del control de constitucionalidad de las leyes. Fue así como se comenzó a conceptualizar la necesidad de un Tribunal Constitucional.</a:t>
            </a:r>
          </a:p>
        </p:txBody>
      </p:sp>
    </p:spTree>
    <p:extLst>
      <p:ext uri="{BB962C8B-B14F-4D97-AF65-F5344CB8AC3E}">
        <p14:creationId xmlns:p14="http://schemas.microsoft.com/office/powerpoint/2010/main" val="779003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ABEAA2-2CDA-45E2-A638-763F9AC1BACC}"/>
              </a:ext>
            </a:extLst>
          </p:cNvPr>
          <p:cNvSpPr>
            <a:spLocks noGrp="1"/>
          </p:cNvSpPr>
          <p:nvPr>
            <p:ph type="title"/>
          </p:nvPr>
        </p:nvSpPr>
        <p:spPr/>
        <p:txBody>
          <a:bodyPr/>
          <a:lstStyle/>
          <a:p>
            <a:r>
              <a:rPr lang="es-CL" dirty="0"/>
              <a:t>Influencias docentes</a:t>
            </a:r>
          </a:p>
        </p:txBody>
      </p:sp>
      <p:sp>
        <p:nvSpPr>
          <p:cNvPr id="3" name="Marcador de contenido 2">
            <a:extLst>
              <a:ext uri="{FF2B5EF4-FFF2-40B4-BE49-F238E27FC236}">
                <a16:creationId xmlns:a16="http://schemas.microsoft.com/office/drawing/2014/main" id="{2055945C-E529-4F09-BD68-E63EFE6A61FA}"/>
              </a:ext>
            </a:extLst>
          </p:cNvPr>
          <p:cNvSpPr>
            <a:spLocks noGrp="1"/>
          </p:cNvSpPr>
          <p:nvPr>
            <p:ph idx="1"/>
          </p:nvPr>
        </p:nvSpPr>
        <p:spPr>
          <a:xfrm>
            <a:off x="1066800" y="2103120"/>
            <a:ext cx="10058400" cy="3931920"/>
          </a:xfrm>
        </p:spPr>
        <p:txBody>
          <a:bodyPr>
            <a:noAutofit/>
          </a:bodyPr>
          <a:lstStyle/>
          <a:p>
            <a:pPr algn="just"/>
            <a:r>
              <a:rPr lang="es-MX" sz="2000" b="1" dirty="0">
                <a:solidFill>
                  <a:srgbClr val="C00000"/>
                </a:solidFill>
                <a:latin typeface="Arial Narrow" panose="020B0606020202030204" pitchFamily="34" charset="0"/>
              </a:rPr>
              <a:t>Jorge Guzmán </a:t>
            </a:r>
            <a:r>
              <a:rPr lang="es-MX" sz="2000" b="1" dirty="0" err="1">
                <a:solidFill>
                  <a:srgbClr val="C00000"/>
                </a:solidFill>
                <a:latin typeface="Arial Narrow" panose="020B0606020202030204" pitchFamily="34" charset="0"/>
              </a:rPr>
              <a:t>Dinator</a:t>
            </a:r>
            <a:r>
              <a:rPr lang="es-MX" sz="2000" b="1" dirty="0">
                <a:solidFill>
                  <a:srgbClr val="C00000"/>
                </a:solidFill>
                <a:latin typeface="Arial Narrow" panose="020B0606020202030204" pitchFamily="34" charset="0"/>
              </a:rPr>
              <a:t>- Alejandro Silva Bascuñán</a:t>
            </a:r>
            <a:r>
              <a:rPr lang="es-MX" sz="2000" dirty="0">
                <a:latin typeface="Arial Narrow" panose="020B0606020202030204" pitchFamily="34" charset="0"/>
              </a:rPr>
              <a:t>, en el conjunto de foros realizados en 1963 en la Biblioteca Nacional y recogidos en el texto “Vieja Sociedad, Nueva Constitución”, proponen la creación de un Tribunal Constitucional siguiendo el modelo de jurisdicción constitucional concentrada que viera sus primeras luces con el Tribunal de Austria en 1920. </a:t>
            </a:r>
          </a:p>
          <a:p>
            <a:pPr algn="just"/>
            <a:r>
              <a:rPr lang="es-MX" sz="2000" dirty="0">
                <a:latin typeface="Arial Narrow" panose="020B0606020202030204" pitchFamily="34" charset="0"/>
              </a:rPr>
              <a:t>En el mismo sentido fluyen las conclusiones de las </a:t>
            </a:r>
            <a:r>
              <a:rPr lang="es-MX" sz="2000" b="1" dirty="0">
                <a:solidFill>
                  <a:srgbClr val="C00000"/>
                </a:solidFill>
                <a:latin typeface="Arial Narrow" panose="020B0606020202030204" pitchFamily="34" charset="0"/>
              </a:rPr>
              <a:t>Terceras Jornadas Chilenas de Derecho Público</a:t>
            </a:r>
            <a:r>
              <a:rPr lang="es-MX" sz="2000" dirty="0">
                <a:latin typeface="Arial Narrow" panose="020B0606020202030204" pitchFamily="34" charset="0"/>
              </a:rPr>
              <a:t>, celebradas en la Universidad de Concepción en 1964, conclusiones redactadas por el profesor </a:t>
            </a:r>
            <a:r>
              <a:rPr lang="es-MX" sz="2000" b="1" dirty="0">
                <a:solidFill>
                  <a:srgbClr val="C00000"/>
                </a:solidFill>
                <a:latin typeface="Arial Narrow" panose="020B0606020202030204" pitchFamily="34" charset="0"/>
              </a:rPr>
              <a:t>Francisco Cumplido</a:t>
            </a:r>
            <a:r>
              <a:rPr lang="es-MX" sz="2000" dirty="0">
                <a:latin typeface="Arial Narrow" panose="020B0606020202030204" pitchFamily="34" charset="0"/>
              </a:rPr>
              <a:t>, quien ya años antes, en su obra “Teoría de la Constitución”, en 1958, había propuesto la creación de un Tribunal Constitucional.</a:t>
            </a:r>
          </a:p>
          <a:p>
            <a:pPr algn="just"/>
            <a:r>
              <a:rPr lang="es-MX" sz="2000" dirty="0">
                <a:latin typeface="Arial Narrow" panose="020B0606020202030204" pitchFamily="34" charset="0"/>
              </a:rPr>
              <a:t>Influye, a su vez,  </a:t>
            </a:r>
            <a:r>
              <a:rPr lang="es-MX" sz="2000" b="1" dirty="0">
                <a:solidFill>
                  <a:srgbClr val="C00000"/>
                </a:solidFill>
                <a:latin typeface="Arial Narrow" panose="020B0606020202030204" pitchFamily="34" charset="0"/>
              </a:rPr>
              <a:t>Carlos Andrade </a:t>
            </a:r>
            <a:r>
              <a:rPr lang="es-MX" sz="2000" b="1" dirty="0" err="1">
                <a:solidFill>
                  <a:srgbClr val="C00000"/>
                </a:solidFill>
                <a:latin typeface="Arial Narrow" panose="020B0606020202030204" pitchFamily="34" charset="0"/>
              </a:rPr>
              <a:t>Geywitz</a:t>
            </a:r>
            <a:r>
              <a:rPr lang="es-MX" sz="2000" b="1" dirty="0">
                <a:solidFill>
                  <a:srgbClr val="C00000"/>
                </a:solidFill>
                <a:latin typeface="Arial Narrow" panose="020B0606020202030204" pitchFamily="34" charset="0"/>
              </a:rPr>
              <a:t> </a:t>
            </a:r>
            <a:r>
              <a:rPr lang="es-MX" sz="2000" dirty="0">
                <a:latin typeface="Arial Narrow" panose="020B0606020202030204" pitchFamily="34" charset="0"/>
              </a:rPr>
              <a:t>con su obra “Elementos de Derecho Constitucional Chileno”, publicado por la Editorial Jurídica en 1963, y el trabajo del profesor </a:t>
            </a:r>
            <a:r>
              <a:rPr lang="es-MX" sz="2000" b="1" dirty="0">
                <a:solidFill>
                  <a:srgbClr val="C00000"/>
                </a:solidFill>
                <a:latin typeface="Arial Narrow" panose="020B0606020202030204" pitchFamily="34" charset="0"/>
              </a:rPr>
              <a:t>Jorge Mario </a:t>
            </a:r>
            <a:r>
              <a:rPr lang="es-MX" sz="2000" b="1" dirty="0" err="1">
                <a:solidFill>
                  <a:srgbClr val="C00000"/>
                </a:solidFill>
                <a:latin typeface="Arial Narrow" panose="020B0606020202030204" pitchFamily="34" charset="0"/>
              </a:rPr>
              <a:t>Quinzio</a:t>
            </a:r>
            <a:r>
              <a:rPr lang="es-MX" sz="2000" dirty="0">
                <a:latin typeface="Arial Narrow" panose="020B0606020202030204" pitchFamily="34" charset="0"/>
              </a:rPr>
              <a:t>, “Poder Judicial. Supremacía de la Constitución, constitucionalidad de la ley”, publicado por el Seminario de Derecho Público de la Universidad de Chile en 1965.</a:t>
            </a:r>
            <a:endParaRPr lang="es-CL" sz="2000" dirty="0">
              <a:latin typeface="Arial Narrow" panose="020B0606020202030204" pitchFamily="34" charset="0"/>
            </a:endParaRPr>
          </a:p>
        </p:txBody>
      </p:sp>
    </p:spTree>
    <p:extLst>
      <p:ext uri="{BB962C8B-B14F-4D97-AF65-F5344CB8AC3E}">
        <p14:creationId xmlns:p14="http://schemas.microsoft.com/office/powerpoint/2010/main" val="2538234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ABA57A8-1E29-45DD-A7C3-7D47D520A89F}"/>
              </a:ext>
            </a:extLst>
          </p:cNvPr>
          <p:cNvSpPr>
            <a:spLocks noGrp="1"/>
          </p:cNvSpPr>
          <p:nvPr>
            <p:ph type="title"/>
          </p:nvPr>
        </p:nvSpPr>
        <p:spPr/>
        <p:txBody>
          <a:bodyPr/>
          <a:lstStyle/>
          <a:p>
            <a:pPr algn="ctr"/>
            <a:r>
              <a:rPr lang="es-CL" dirty="0"/>
              <a:t>Creación del TC</a:t>
            </a:r>
          </a:p>
        </p:txBody>
      </p:sp>
      <p:pic>
        <p:nvPicPr>
          <p:cNvPr id="7" name="Marcador de contenido 6">
            <a:extLst>
              <a:ext uri="{FF2B5EF4-FFF2-40B4-BE49-F238E27FC236}">
                <a16:creationId xmlns:a16="http://schemas.microsoft.com/office/drawing/2014/main" id="{F7941DE4-F2F2-41C8-8943-6509025579B8}"/>
              </a:ext>
            </a:extLst>
          </p:cNvPr>
          <p:cNvPicPr>
            <a:picLocks noGrp="1" noChangeAspect="1"/>
          </p:cNvPicPr>
          <p:nvPr>
            <p:ph idx="1"/>
          </p:nvPr>
        </p:nvPicPr>
        <p:blipFill>
          <a:blip r:embed="rId2"/>
          <a:stretch>
            <a:fillRect/>
          </a:stretch>
        </p:blipFill>
        <p:spPr>
          <a:xfrm>
            <a:off x="1052805" y="214312"/>
            <a:ext cx="6684426" cy="6293687"/>
          </a:xfrm>
          <a:prstGeom prst="rect">
            <a:avLst/>
          </a:prstGeom>
        </p:spPr>
      </p:pic>
      <p:sp>
        <p:nvSpPr>
          <p:cNvPr id="6" name="Marcador de texto 5">
            <a:extLst>
              <a:ext uri="{FF2B5EF4-FFF2-40B4-BE49-F238E27FC236}">
                <a16:creationId xmlns:a16="http://schemas.microsoft.com/office/drawing/2014/main" id="{01228FF2-5FD0-41A0-BD1A-FF36A84D7EC2}"/>
              </a:ext>
            </a:extLst>
          </p:cNvPr>
          <p:cNvSpPr>
            <a:spLocks noGrp="1"/>
          </p:cNvSpPr>
          <p:nvPr>
            <p:ph type="body" sz="half" idx="2"/>
          </p:nvPr>
        </p:nvSpPr>
        <p:spPr>
          <a:xfrm>
            <a:off x="9296400" y="2253312"/>
            <a:ext cx="2430780" cy="3505200"/>
          </a:xfrm>
        </p:spPr>
        <p:txBody>
          <a:bodyPr>
            <a:noAutofit/>
          </a:bodyPr>
          <a:lstStyle/>
          <a:p>
            <a:pPr algn="just"/>
            <a:r>
              <a:rPr lang="es-MX" sz="1800" dirty="0">
                <a:latin typeface="Arial Narrow" panose="020B0606020202030204" pitchFamily="34" charset="0"/>
              </a:rPr>
              <a:t>Al final de su mandato, el </a:t>
            </a:r>
            <a:r>
              <a:rPr lang="es-MX" sz="1800" b="1" dirty="0">
                <a:solidFill>
                  <a:srgbClr val="FF0000"/>
                </a:solidFill>
                <a:latin typeface="Arial Narrow" panose="020B0606020202030204" pitchFamily="34" charset="0"/>
              </a:rPr>
              <a:t>Presidente Frei Montalva </a:t>
            </a:r>
            <a:r>
              <a:rPr lang="es-MX" sz="1800" dirty="0">
                <a:latin typeface="Arial Narrow" panose="020B0606020202030204" pitchFamily="34" charset="0"/>
              </a:rPr>
              <a:t>presentó un nuevo proyecto de reforma constitucional que, finalmente, se materializó, mediante </a:t>
            </a:r>
            <a:r>
              <a:rPr lang="es-MX" sz="1800" b="1" dirty="0">
                <a:latin typeface="Arial Narrow" panose="020B0606020202030204" pitchFamily="34" charset="0"/>
              </a:rPr>
              <a:t>la Ley </a:t>
            </a:r>
            <a:r>
              <a:rPr lang="es-MX" sz="1800" b="1" dirty="0" err="1">
                <a:latin typeface="Arial Narrow" panose="020B0606020202030204" pitchFamily="34" charset="0"/>
              </a:rPr>
              <a:t>Nº</a:t>
            </a:r>
            <a:r>
              <a:rPr lang="es-MX" sz="1800" b="1" dirty="0">
                <a:latin typeface="Arial Narrow" panose="020B0606020202030204" pitchFamily="34" charset="0"/>
              </a:rPr>
              <a:t> 17.284, de fecha 23 de enero de 1970</a:t>
            </a:r>
            <a:r>
              <a:rPr lang="es-MX" sz="1800" dirty="0">
                <a:latin typeface="Arial Narrow" panose="020B0606020202030204" pitchFamily="34" charset="0"/>
              </a:rPr>
              <a:t>, mediante la cual se creó un Tribunal Constitucional </a:t>
            </a:r>
            <a:br>
              <a:rPr lang="es-MX" sz="1800" dirty="0">
                <a:latin typeface="Arial Narrow" panose="020B0606020202030204" pitchFamily="34" charset="0"/>
              </a:rPr>
            </a:br>
            <a:endParaRPr lang="es-CL" sz="1800" dirty="0">
              <a:latin typeface="Arial Narrow" panose="020B0606020202030204" pitchFamily="34" charset="0"/>
            </a:endParaRPr>
          </a:p>
        </p:txBody>
      </p:sp>
    </p:spTree>
    <p:extLst>
      <p:ext uri="{BB962C8B-B14F-4D97-AF65-F5344CB8AC3E}">
        <p14:creationId xmlns:p14="http://schemas.microsoft.com/office/powerpoint/2010/main" val="40416650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0B4551-411E-4AF1-AFB6-4FBF7B080A9A}"/>
              </a:ext>
            </a:extLst>
          </p:cNvPr>
          <p:cNvSpPr>
            <a:spLocks noGrp="1"/>
          </p:cNvSpPr>
          <p:nvPr>
            <p:ph type="title"/>
          </p:nvPr>
        </p:nvSpPr>
        <p:spPr/>
        <p:txBody>
          <a:bodyPr/>
          <a:lstStyle/>
          <a:p>
            <a:r>
              <a:rPr lang="es-CL" dirty="0"/>
              <a:t>Características y supresión</a:t>
            </a:r>
          </a:p>
        </p:txBody>
      </p:sp>
      <p:sp>
        <p:nvSpPr>
          <p:cNvPr id="3" name="Marcador de contenido 2">
            <a:extLst>
              <a:ext uri="{FF2B5EF4-FFF2-40B4-BE49-F238E27FC236}">
                <a16:creationId xmlns:a16="http://schemas.microsoft.com/office/drawing/2014/main" id="{E4EBF780-03C5-4F32-90D2-F381C375264A}"/>
              </a:ext>
            </a:extLst>
          </p:cNvPr>
          <p:cNvSpPr>
            <a:spLocks noGrp="1"/>
          </p:cNvSpPr>
          <p:nvPr>
            <p:ph idx="1"/>
          </p:nvPr>
        </p:nvSpPr>
        <p:spPr>
          <a:xfrm>
            <a:off x="1066800" y="2103120"/>
            <a:ext cx="10058400" cy="3931920"/>
          </a:xfrm>
        </p:spPr>
        <p:txBody>
          <a:bodyPr>
            <a:normAutofit/>
          </a:bodyPr>
          <a:lstStyle/>
          <a:p>
            <a:pPr algn="just"/>
            <a:r>
              <a:rPr lang="es-MX" sz="2000" dirty="0">
                <a:latin typeface="Arial Narrow" panose="020B0606020202030204" pitchFamily="34" charset="0"/>
              </a:rPr>
              <a:t>Al nuevo Tribunal se asignaron </a:t>
            </a:r>
            <a:r>
              <a:rPr lang="es-MX" sz="2000" b="1" dirty="0">
                <a:latin typeface="Arial Narrow" panose="020B0606020202030204" pitchFamily="34" charset="0"/>
              </a:rPr>
              <a:t>facultades de control de constitucionalidad preventiva de la ley</a:t>
            </a:r>
            <a:r>
              <a:rPr lang="es-MX" sz="2000" dirty="0">
                <a:latin typeface="Arial Narrow" panose="020B0606020202030204" pitchFamily="34" charset="0"/>
              </a:rPr>
              <a:t>; facultades de control sobre decretos con fuerza de ley, además de la posibilidad de pronunciarse sobre las inhabilidades de ministros y otras facultades.</a:t>
            </a:r>
          </a:p>
          <a:p>
            <a:pPr algn="just"/>
            <a:r>
              <a:rPr lang="es-MX" sz="2000" b="1" dirty="0">
                <a:latin typeface="Arial Narrow" panose="020B0606020202030204" pitchFamily="34" charset="0"/>
              </a:rPr>
              <a:t> 5 miembros</a:t>
            </a:r>
            <a:r>
              <a:rPr lang="es-MX" sz="2000" dirty="0">
                <a:latin typeface="Arial Narrow" panose="020B0606020202030204" pitchFamily="34" charset="0"/>
              </a:rPr>
              <a:t>, tres de ellos abogados designados por el Presidente de la República con acuerdo del Senado (uno a lo menos que se desempeñara como profesor universitario con a lo menos 10 años de cátedra en Derecho Constitucional o Administrativo) y dos de ellos designados por la Corte Suprema de entre sus miembros.</a:t>
            </a:r>
          </a:p>
          <a:p>
            <a:pPr algn="just"/>
            <a:r>
              <a:rPr lang="es-MX" sz="2000" dirty="0">
                <a:latin typeface="Arial Narrow" panose="020B0606020202030204" pitchFamily="34" charset="0"/>
              </a:rPr>
              <a:t>El </a:t>
            </a:r>
            <a:r>
              <a:rPr lang="es-MX" sz="2000" b="1" dirty="0">
                <a:latin typeface="Arial Narrow" panose="020B0606020202030204" pitchFamily="34" charset="0"/>
              </a:rPr>
              <a:t>Tribunal dictó 17 sentencias </a:t>
            </a:r>
            <a:r>
              <a:rPr lang="es-MX" sz="2000" dirty="0">
                <a:latin typeface="Arial Narrow" panose="020B0606020202030204" pitchFamily="34" charset="0"/>
              </a:rPr>
              <a:t>antes de ser suprimido mediante Decreto Ley </a:t>
            </a:r>
            <a:r>
              <a:rPr lang="es-MX" sz="2000" dirty="0" err="1">
                <a:latin typeface="Arial Narrow" panose="020B0606020202030204" pitchFamily="34" charset="0"/>
              </a:rPr>
              <a:t>Nº</a:t>
            </a:r>
            <a:r>
              <a:rPr lang="es-MX" sz="2000" dirty="0">
                <a:latin typeface="Arial Narrow" panose="020B0606020202030204" pitchFamily="34" charset="0"/>
              </a:rPr>
              <a:t> 119, de 5 de noviembre de 1973, que invoca como motivos el no estar en funcionamiento el Congreso Nacional y el considerarlo un órgano “innecesario”.</a:t>
            </a:r>
            <a:endParaRPr lang="es-CL" sz="2000" dirty="0">
              <a:latin typeface="Arial Narrow" panose="020B0606020202030204" pitchFamily="34" charset="0"/>
            </a:endParaRPr>
          </a:p>
        </p:txBody>
      </p:sp>
    </p:spTree>
    <p:extLst>
      <p:ext uri="{BB962C8B-B14F-4D97-AF65-F5344CB8AC3E}">
        <p14:creationId xmlns:p14="http://schemas.microsoft.com/office/powerpoint/2010/main" val="583160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2E5B58-973E-4F98-A885-BFCFAC31C9F9}"/>
              </a:ext>
            </a:extLst>
          </p:cNvPr>
          <p:cNvSpPr>
            <a:spLocks noGrp="1"/>
          </p:cNvSpPr>
          <p:nvPr>
            <p:ph type="title"/>
          </p:nvPr>
        </p:nvSpPr>
        <p:spPr/>
        <p:txBody>
          <a:bodyPr/>
          <a:lstStyle/>
          <a:p>
            <a:r>
              <a:rPr lang="es-CL" dirty="0"/>
              <a:t>Reinstauración</a:t>
            </a:r>
          </a:p>
        </p:txBody>
      </p:sp>
      <p:sp>
        <p:nvSpPr>
          <p:cNvPr id="3" name="Marcador de contenido 2">
            <a:extLst>
              <a:ext uri="{FF2B5EF4-FFF2-40B4-BE49-F238E27FC236}">
                <a16:creationId xmlns:a16="http://schemas.microsoft.com/office/drawing/2014/main" id="{2A63DB99-943A-421D-9AAF-045389ABFDB7}"/>
              </a:ext>
            </a:extLst>
          </p:cNvPr>
          <p:cNvSpPr>
            <a:spLocks noGrp="1"/>
          </p:cNvSpPr>
          <p:nvPr>
            <p:ph idx="1"/>
          </p:nvPr>
        </p:nvSpPr>
        <p:spPr/>
        <p:txBody>
          <a:bodyPr/>
          <a:lstStyle/>
          <a:p>
            <a:pPr marL="0" indent="0" algn="just">
              <a:buNone/>
            </a:pPr>
            <a:r>
              <a:rPr lang="es-MX" sz="2000" dirty="0">
                <a:latin typeface="Arial Narrow" panose="020B0606020202030204" pitchFamily="34" charset="0"/>
              </a:rPr>
              <a:t>	El “constituyente” de 1980 determinó la necesidad de volver a instaurar el Tribunal Constitucional, desde un punto de vista “estrictamente jurídico” y disociado de posibilidades políticas. Así, el Capítulo VII de la Constitución creó un Tribunal Constitucional integrado por 7 miembros designados de la siguiente forma:</a:t>
            </a:r>
          </a:p>
          <a:p>
            <a:pPr algn="just"/>
            <a:r>
              <a:rPr lang="es-MX" sz="2000" b="1" dirty="0">
                <a:latin typeface="Arial Narrow" panose="020B0606020202030204" pitchFamily="34" charset="0"/>
              </a:rPr>
              <a:t>3</a:t>
            </a:r>
            <a:r>
              <a:rPr lang="es-MX" sz="2000" dirty="0">
                <a:latin typeface="Arial Narrow" panose="020B0606020202030204" pitchFamily="34" charset="0"/>
              </a:rPr>
              <a:t> Ministros de la Corte Suprema, elegidos por ésta, por mayoría absoluta, en votaciones sucesivas y secretas.</a:t>
            </a:r>
          </a:p>
          <a:p>
            <a:pPr algn="just"/>
            <a:r>
              <a:rPr lang="es-MX" sz="2000" b="1" dirty="0">
                <a:latin typeface="Arial Narrow" panose="020B0606020202030204" pitchFamily="34" charset="0"/>
              </a:rPr>
              <a:t>1</a:t>
            </a:r>
            <a:r>
              <a:rPr lang="es-MX" sz="2000" dirty="0">
                <a:latin typeface="Arial Narrow" panose="020B0606020202030204" pitchFamily="34" charset="0"/>
              </a:rPr>
              <a:t> abogado designado por el Presidente de la República.</a:t>
            </a:r>
          </a:p>
          <a:p>
            <a:pPr algn="just"/>
            <a:r>
              <a:rPr lang="es-MX" sz="2000" b="1" dirty="0">
                <a:latin typeface="Arial Narrow" panose="020B0606020202030204" pitchFamily="34" charset="0"/>
              </a:rPr>
              <a:t>2</a:t>
            </a:r>
            <a:r>
              <a:rPr lang="es-MX" sz="2000" dirty="0">
                <a:latin typeface="Arial Narrow" panose="020B0606020202030204" pitchFamily="34" charset="0"/>
              </a:rPr>
              <a:t> abogados elegidos por el Consejo de Seguridad Nacional; y</a:t>
            </a:r>
          </a:p>
          <a:p>
            <a:pPr algn="just"/>
            <a:r>
              <a:rPr lang="es-MX" sz="2000" b="1" dirty="0">
                <a:latin typeface="Arial Narrow" panose="020B0606020202030204" pitchFamily="34" charset="0"/>
              </a:rPr>
              <a:t>1</a:t>
            </a:r>
            <a:r>
              <a:rPr lang="es-MX" sz="2000" dirty="0">
                <a:latin typeface="Arial Narrow" panose="020B0606020202030204" pitchFamily="34" charset="0"/>
              </a:rPr>
              <a:t> abogado elegido por el Senado por mayoría absoluta de sus miembros en ejercicio.</a:t>
            </a:r>
          </a:p>
          <a:p>
            <a:endParaRPr lang="es-CL" dirty="0"/>
          </a:p>
        </p:txBody>
      </p:sp>
    </p:spTree>
    <p:extLst>
      <p:ext uri="{BB962C8B-B14F-4D97-AF65-F5344CB8AC3E}">
        <p14:creationId xmlns:p14="http://schemas.microsoft.com/office/powerpoint/2010/main" val="3102393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AA69D74-31CD-4D37-8C74-C7D4DC11F3E4}"/>
              </a:ext>
            </a:extLst>
          </p:cNvPr>
          <p:cNvSpPr>
            <a:spLocks noGrp="1"/>
          </p:cNvSpPr>
          <p:nvPr>
            <p:ph type="title"/>
          </p:nvPr>
        </p:nvSpPr>
        <p:spPr/>
        <p:txBody>
          <a:bodyPr/>
          <a:lstStyle/>
          <a:p>
            <a:r>
              <a:rPr lang="es-CL" dirty="0"/>
              <a:t>Control constitucional</a:t>
            </a:r>
          </a:p>
        </p:txBody>
      </p:sp>
      <p:sp>
        <p:nvSpPr>
          <p:cNvPr id="6" name="Marcador de texto 5">
            <a:extLst>
              <a:ext uri="{FF2B5EF4-FFF2-40B4-BE49-F238E27FC236}">
                <a16:creationId xmlns:a16="http://schemas.microsoft.com/office/drawing/2014/main" id="{D516669C-0684-4DE1-B552-F9145CC0D01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9927965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09C27F-4CA6-41E3-A0D3-B82981FFBAAB}"/>
              </a:ext>
            </a:extLst>
          </p:cNvPr>
          <p:cNvSpPr>
            <a:spLocks noGrp="1"/>
          </p:cNvSpPr>
          <p:nvPr>
            <p:ph type="title"/>
          </p:nvPr>
        </p:nvSpPr>
        <p:spPr/>
        <p:txBody>
          <a:bodyPr/>
          <a:lstStyle/>
          <a:p>
            <a:r>
              <a:rPr lang="es-CL" dirty="0"/>
              <a:t>Control Constitucional</a:t>
            </a:r>
          </a:p>
        </p:txBody>
      </p:sp>
      <p:sp>
        <p:nvSpPr>
          <p:cNvPr id="3" name="Marcador de contenido 2">
            <a:extLst>
              <a:ext uri="{FF2B5EF4-FFF2-40B4-BE49-F238E27FC236}">
                <a16:creationId xmlns:a16="http://schemas.microsoft.com/office/drawing/2014/main" id="{E31969EB-BF5B-45EF-BDDC-538BC0FFD86E}"/>
              </a:ext>
            </a:extLst>
          </p:cNvPr>
          <p:cNvSpPr>
            <a:spLocks noGrp="1"/>
          </p:cNvSpPr>
          <p:nvPr>
            <p:ph idx="1"/>
          </p:nvPr>
        </p:nvSpPr>
        <p:spPr/>
        <p:txBody>
          <a:bodyPr/>
          <a:lstStyle/>
          <a:p>
            <a:pPr marL="82550" indent="0" algn="just">
              <a:buFont typeface="Wingdings 2" panose="05020102010507070707" pitchFamily="18" charset="2"/>
              <a:buNone/>
              <a:defRPr/>
            </a:pPr>
            <a:endParaRPr lang="es-ES" altLang="es-CL" dirty="0">
              <a:latin typeface="Tahoma" panose="020B060403050404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La justicia constitucional (control de constitucionalidad) tiene sus orígenes históricos en los primitivos pronunciamientos de la Corte Suprema de Estados Unidos, a principios del siglo XIX, particularmente en el recordado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caso “</a:t>
            </a:r>
            <a:r>
              <a:rPr lang="es-ES" altLang="es-CL" sz="2000" b="1" dirty="0" err="1">
                <a:solidFill>
                  <a:srgbClr val="C00000"/>
                </a:solidFill>
                <a:latin typeface="Arial Narrow" panose="020B0606020202030204" pitchFamily="34" charset="0"/>
                <a:ea typeface="Tahoma" panose="020B0604030504040204" pitchFamily="34" charset="0"/>
                <a:cs typeface="Tahoma" panose="020B0604030504040204" pitchFamily="34" charset="0"/>
              </a:rPr>
              <a:t>Marbury</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 vs. Madison</a:t>
            </a:r>
            <a:r>
              <a:rPr lang="es-ES" altLang="es-CL" sz="2000" dirty="0">
                <a:latin typeface="Arial Narrow" panose="020B0606020202030204" pitchFamily="34" charset="0"/>
                <a:ea typeface="Tahoma" panose="020B0604030504040204" pitchFamily="34" charset="0"/>
                <a:cs typeface="Tahoma" panose="020B0604030504040204" pitchFamily="34" charset="0"/>
              </a:rPr>
              <a:t>” (1803). </a:t>
            </a: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Antecedentes más remotos pueden encontrarse dos siglos antes en Inglaterra. A su vez, en el derecho hispano indiano, existía la posibilidad de no aplicar una ley injusta</a:t>
            </a:r>
            <a:r>
              <a:rPr lang="es-ES" altLang="es-CL" sz="2000" dirty="0" smtClean="0">
                <a:latin typeface="Arial Narrow" panose="020B0606020202030204" pitchFamily="34" charset="0"/>
                <a:ea typeface="Tahoma" panose="020B0604030504040204" pitchFamily="34" charset="0"/>
                <a:cs typeface="Tahoma" panose="020B0604030504040204" pitchFamily="34" charset="0"/>
              </a:rPr>
              <a:t>.</a:t>
            </a:r>
          </a:p>
          <a:p>
            <a:pPr marL="82550" indent="0" algn="just">
              <a:buFont typeface="Wingdings 2" panose="05020102010507070707" pitchFamily="18" charset="2"/>
              <a:buNone/>
              <a:defRPr/>
            </a:pPr>
            <a:endParaRPr lang="es-ES" altLang="es-CL" sz="2000" dirty="0" smtClean="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b="1" dirty="0" smtClean="0">
                <a:solidFill>
                  <a:srgbClr val="C00000"/>
                </a:solidFill>
                <a:latin typeface="Arial Narrow" panose="020B0606020202030204" pitchFamily="34" charset="0"/>
                <a:ea typeface="Tahoma" panose="020B0604030504040204" pitchFamily="34" charset="0"/>
                <a:cs typeface="Tahoma" panose="020B0604030504040204" pitchFamily="34" charset="0"/>
              </a:rPr>
              <a:t>Hitos en Chile: S. XIX, 1925, 1980, 2005.</a:t>
            </a:r>
          </a:p>
          <a:p>
            <a:pPr marL="82550" indent="0" algn="just">
              <a:buFont typeface="Wingdings 2" panose="05020102010507070707" pitchFamily="18" charset="2"/>
              <a:buNone/>
              <a:defRPr/>
            </a:pPr>
            <a:r>
              <a:rPr lang="es-ES" altLang="es-CL" sz="2000" i="1" dirty="0" smtClean="0">
                <a:latin typeface="Arial Narrow" panose="020B0606020202030204" pitchFamily="34" charset="0"/>
                <a:ea typeface="Tahoma" panose="020B0604030504040204" pitchFamily="34" charset="0"/>
                <a:cs typeface="Tahoma" panose="020B0604030504040204" pitchFamily="34" charset="0"/>
              </a:rPr>
              <a:t>¿Qué implica cada una de ellas?</a:t>
            </a:r>
          </a:p>
          <a:p>
            <a:pPr marL="0" indent="0">
              <a:buNone/>
            </a:pPr>
            <a:endParaRPr lang="es-CL" dirty="0"/>
          </a:p>
        </p:txBody>
      </p:sp>
    </p:spTree>
    <p:extLst>
      <p:ext uri="{BB962C8B-B14F-4D97-AF65-F5344CB8AC3E}">
        <p14:creationId xmlns:p14="http://schemas.microsoft.com/office/powerpoint/2010/main" val="2324179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F590613-010C-4C7A-8A08-871B8E26280C}"/>
              </a:ext>
            </a:extLst>
          </p:cNvPr>
          <p:cNvSpPr>
            <a:spLocks noGrp="1"/>
          </p:cNvSpPr>
          <p:nvPr>
            <p:ph type="title"/>
          </p:nvPr>
        </p:nvSpPr>
        <p:spPr/>
        <p:txBody>
          <a:bodyPr/>
          <a:lstStyle/>
          <a:p>
            <a:r>
              <a:rPr lang="es-CL" dirty="0"/>
              <a:t>Justicia constitucional</a:t>
            </a:r>
          </a:p>
        </p:txBody>
      </p:sp>
      <p:sp>
        <p:nvSpPr>
          <p:cNvPr id="5" name="Marcador de texto 4">
            <a:extLst>
              <a:ext uri="{FF2B5EF4-FFF2-40B4-BE49-F238E27FC236}">
                <a16:creationId xmlns:a16="http://schemas.microsoft.com/office/drawing/2014/main" id="{2A808600-BA5F-4766-9FBE-856E56BD29C6}"/>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42492660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2BF791-32C7-4BE4-9C67-92CC3841364B}"/>
              </a:ext>
            </a:extLst>
          </p:cNvPr>
          <p:cNvSpPr>
            <a:spLocks noGrp="1"/>
          </p:cNvSpPr>
          <p:nvPr>
            <p:ph type="title"/>
          </p:nvPr>
        </p:nvSpPr>
        <p:spPr/>
        <p:txBody>
          <a:bodyPr/>
          <a:lstStyle/>
          <a:p>
            <a:r>
              <a:rPr lang="es-CL" dirty="0"/>
              <a:t>Chile: ¿Control Concentrado?</a:t>
            </a:r>
          </a:p>
        </p:txBody>
      </p:sp>
      <p:sp>
        <p:nvSpPr>
          <p:cNvPr id="3" name="Marcador de contenido 2">
            <a:extLst>
              <a:ext uri="{FF2B5EF4-FFF2-40B4-BE49-F238E27FC236}">
                <a16:creationId xmlns:a16="http://schemas.microsoft.com/office/drawing/2014/main" id="{9056E9D4-6051-43E5-907A-9892AE11E611}"/>
              </a:ext>
            </a:extLst>
          </p:cNvPr>
          <p:cNvSpPr>
            <a:spLocks noGrp="1"/>
          </p:cNvSpPr>
          <p:nvPr>
            <p:ph idx="1"/>
          </p:nvPr>
        </p:nvSpPr>
        <p:spPr/>
        <p:txBody>
          <a:bodyPr/>
          <a:lstStyle/>
          <a:p>
            <a:pPr marL="82550" indent="0">
              <a:buFont typeface="Wingdings 2" panose="05020102010507070707" pitchFamily="18" charset="2"/>
              <a:buNone/>
              <a:defRPr/>
            </a:pP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pPr>
            <a:r>
              <a:rPr lang="es-CO" altLang="es-CL" sz="2000" b="1" dirty="0">
                <a:solidFill>
                  <a:srgbClr val="C00000"/>
                </a:solidFill>
                <a:latin typeface="Arial Narrow" panose="020B0606020202030204" pitchFamily="34" charset="0"/>
              </a:rPr>
              <a:t>Concentrado: </a:t>
            </a:r>
            <a:r>
              <a:rPr lang="es-CO" altLang="es-CL" sz="2000" dirty="0">
                <a:latin typeface="Arial Narrow" panose="020B0606020202030204" pitchFamily="34" charset="0"/>
              </a:rPr>
              <a:t>cuando se ejerce mediante un único órgano constitucional.</a:t>
            </a:r>
          </a:p>
          <a:p>
            <a:pPr marL="82550" indent="0" algn="just">
              <a:buFont typeface="Wingdings 2" panose="05020102010507070707" pitchFamily="18" charset="2"/>
              <a:buNone/>
            </a:pPr>
            <a:r>
              <a:rPr lang="es-CO" altLang="es-CL" sz="2000" b="1" dirty="0">
                <a:solidFill>
                  <a:srgbClr val="C00000"/>
                </a:solidFill>
                <a:latin typeface="Arial Narrow" panose="020B0606020202030204" pitchFamily="34" charset="0"/>
              </a:rPr>
              <a:t>Difuso: </a:t>
            </a:r>
            <a:r>
              <a:rPr lang="es-CO" altLang="es-CL" sz="2000" dirty="0">
                <a:latin typeface="Arial Narrow" panose="020B0606020202030204" pitchFamily="34" charset="0"/>
              </a:rPr>
              <a:t>como indica la lógica, y al contrario de la definición anterior, es ejercida por más de un órgano.</a:t>
            </a:r>
          </a:p>
          <a:p>
            <a:pPr marL="82550" indent="0">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
            </a:r>
            <a:br>
              <a:rPr lang="es-CL" altLang="es-CL" sz="2000" dirty="0">
                <a:latin typeface="Arial Narrow" panose="020B0606020202030204" pitchFamily="34" charset="0"/>
                <a:ea typeface="Tahoma" panose="020B0604030504040204" pitchFamily="34" charset="0"/>
                <a:cs typeface="Tahoma" panose="020B0604030504040204" pitchFamily="34" charset="0"/>
              </a:rPr>
            </a:br>
            <a:r>
              <a:rPr lang="es-CL" altLang="es-CL" sz="2000" dirty="0">
                <a:latin typeface="Arial Narrow" panose="020B0606020202030204" pitchFamily="34" charset="0"/>
                <a:ea typeface="Tahoma" panose="020B0604030504040204" pitchFamily="34" charset="0"/>
                <a:cs typeface="Tahoma" panose="020B0604030504040204" pitchFamily="34" charset="0"/>
              </a:rPr>
              <a:t>Se dice que en Chile existe un </a:t>
            </a:r>
            <a:r>
              <a:rPr lang="es-CL"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control concentrado </a:t>
            </a:r>
            <a:r>
              <a:rPr lang="es-CL" altLang="es-CL" sz="2000" dirty="0">
                <a:latin typeface="Arial Narrow" panose="020B0606020202030204" pitchFamily="34" charset="0"/>
                <a:ea typeface="Tahoma" panose="020B0604030504040204" pitchFamily="34" charset="0"/>
                <a:cs typeface="Tahoma" panose="020B0604030504040204" pitchFamily="34" charset="0"/>
              </a:rPr>
              <a:t>de Constitucionalidad. ¿Es cierto esto?</a:t>
            </a:r>
          </a:p>
          <a:p>
            <a:pPr marL="82550" indent="0">
              <a:buFont typeface="Wingdings 2" panose="05020102010507070707" pitchFamily="18" charset="2"/>
              <a:buNone/>
              <a:defRPr/>
            </a:pP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82550" indent="0">
              <a:buFont typeface="Wingdings 2" panose="05020102010507070707" pitchFamily="18" charset="2"/>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¿Qué modelo de justicia constitucional toma Chile?</a:t>
            </a:r>
          </a:p>
          <a:p>
            <a:pPr marL="82550" indent="0">
              <a:buFont typeface="Wingdings 2" panose="05020102010507070707" pitchFamily="18" charset="2"/>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Modelo Norteamericano – Modelo Europeo</a:t>
            </a:r>
          </a:p>
          <a:p>
            <a:endParaRPr lang="es-CL" dirty="0"/>
          </a:p>
        </p:txBody>
      </p:sp>
    </p:spTree>
    <p:extLst>
      <p:ext uri="{BB962C8B-B14F-4D97-AF65-F5344CB8AC3E}">
        <p14:creationId xmlns:p14="http://schemas.microsoft.com/office/powerpoint/2010/main" val="10084272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D10DC8-7E39-48BF-8555-C47A2DC1714C}"/>
              </a:ext>
            </a:extLst>
          </p:cNvPr>
          <p:cNvSpPr>
            <a:spLocks noGrp="1"/>
          </p:cNvSpPr>
          <p:nvPr>
            <p:ph type="title"/>
          </p:nvPr>
        </p:nvSpPr>
        <p:spPr/>
        <p:txBody>
          <a:bodyPr/>
          <a:lstStyle/>
          <a:p>
            <a:r>
              <a:rPr lang="es-CL" dirty="0"/>
              <a:t>Debemos diferenciar</a:t>
            </a:r>
          </a:p>
        </p:txBody>
      </p:sp>
      <p:sp>
        <p:nvSpPr>
          <p:cNvPr id="3" name="Marcador de contenido 2">
            <a:extLst>
              <a:ext uri="{FF2B5EF4-FFF2-40B4-BE49-F238E27FC236}">
                <a16:creationId xmlns:a16="http://schemas.microsoft.com/office/drawing/2014/main" id="{326B7D68-8C60-4503-A867-62469A63BFD5}"/>
              </a:ext>
            </a:extLst>
          </p:cNvPr>
          <p:cNvSpPr>
            <a:spLocks noGrp="1"/>
          </p:cNvSpPr>
          <p:nvPr>
            <p:ph idx="1"/>
          </p:nvPr>
        </p:nvSpPr>
        <p:spPr/>
        <p:txBody>
          <a:bodyPr/>
          <a:lstStyle/>
          <a:p>
            <a:pPr algn="just">
              <a:buFontTx/>
              <a:buChar char="-"/>
            </a:pPr>
            <a:r>
              <a:rPr lang="es-CO" altLang="es-CL" sz="2000" b="1" dirty="0">
                <a:solidFill>
                  <a:srgbClr val="C00000"/>
                </a:solidFill>
                <a:latin typeface="Arial Narrow" panose="020B0606020202030204" pitchFamily="34" charset="0"/>
              </a:rPr>
              <a:t>Control</a:t>
            </a:r>
            <a:r>
              <a:rPr lang="es-CO" altLang="es-CL" sz="2000" dirty="0">
                <a:solidFill>
                  <a:srgbClr val="C00000"/>
                </a:solidFill>
                <a:latin typeface="Arial Narrow" panose="020B0606020202030204" pitchFamily="34" charset="0"/>
              </a:rPr>
              <a:t> </a:t>
            </a:r>
            <a:r>
              <a:rPr lang="es-CO" altLang="es-CL" sz="2000" b="1" dirty="0">
                <a:solidFill>
                  <a:srgbClr val="C00000"/>
                </a:solidFill>
                <a:latin typeface="Arial Narrow" panose="020B0606020202030204" pitchFamily="34" charset="0"/>
              </a:rPr>
              <a:t>constitucional</a:t>
            </a:r>
            <a:r>
              <a:rPr lang="es-CO" altLang="es-CL" sz="2000" dirty="0">
                <a:solidFill>
                  <a:srgbClr val="C00000"/>
                </a:solidFill>
                <a:latin typeface="Arial Narrow" panose="020B0606020202030204" pitchFamily="34" charset="0"/>
              </a:rPr>
              <a:t> </a:t>
            </a:r>
            <a:r>
              <a:rPr lang="es-CO" altLang="es-CL" sz="2000" b="1" dirty="0">
                <a:solidFill>
                  <a:srgbClr val="C00000"/>
                </a:solidFill>
                <a:latin typeface="Arial Narrow" panose="020B0606020202030204" pitchFamily="34" charset="0"/>
              </a:rPr>
              <a:t>de las leyes:</a:t>
            </a:r>
            <a:r>
              <a:rPr lang="es-CO" altLang="es-CL" sz="2000" dirty="0">
                <a:solidFill>
                  <a:srgbClr val="C00000"/>
                </a:solidFill>
                <a:latin typeface="Arial Narrow" panose="020B0606020202030204" pitchFamily="34" charset="0"/>
              </a:rPr>
              <a:t> </a:t>
            </a:r>
            <a:r>
              <a:rPr lang="es-CO" altLang="es-CL" sz="2000" dirty="0">
                <a:latin typeface="Arial Narrow" panose="020B0606020202030204" pitchFamily="34" charset="0"/>
              </a:rPr>
              <a:t>Tribunal Constitucional.</a:t>
            </a:r>
          </a:p>
          <a:p>
            <a:pPr algn="just">
              <a:buFontTx/>
              <a:buChar char="-"/>
            </a:pPr>
            <a:r>
              <a:rPr lang="es-CO" altLang="es-CL" sz="2000" b="1" dirty="0">
                <a:solidFill>
                  <a:srgbClr val="C00000"/>
                </a:solidFill>
                <a:latin typeface="Arial Narrow" panose="020B0606020202030204" pitchFamily="34" charset="0"/>
              </a:rPr>
              <a:t>Control constitucional de normas </a:t>
            </a:r>
            <a:r>
              <a:rPr lang="es-CO" altLang="es-CL" sz="2000" b="1" dirty="0" err="1">
                <a:solidFill>
                  <a:srgbClr val="C00000"/>
                </a:solidFill>
                <a:latin typeface="Arial Narrow" panose="020B0606020202030204" pitchFamily="34" charset="0"/>
              </a:rPr>
              <a:t>infralegales</a:t>
            </a:r>
            <a:r>
              <a:rPr lang="es-CO" altLang="es-CL" sz="2000" b="1" dirty="0">
                <a:solidFill>
                  <a:srgbClr val="C00000"/>
                </a:solidFill>
                <a:latin typeface="Arial Narrow" panose="020B0606020202030204" pitchFamily="34" charset="0"/>
              </a:rPr>
              <a:t>: </a:t>
            </a:r>
            <a:r>
              <a:rPr lang="es-CO" altLang="es-CL" sz="2000" dirty="0">
                <a:latin typeface="Arial Narrow" panose="020B0606020202030204" pitchFamily="34" charset="0"/>
              </a:rPr>
              <a:t>Controlaría General de la República y Tribunal Constitucional.</a:t>
            </a:r>
          </a:p>
          <a:p>
            <a:pPr algn="just">
              <a:buFontTx/>
              <a:buChar char="-"/>
            </a:pPr>
            <a:r>
              <a:rPr lang="es-CO" altLang="es-CL" sz="2000" b="1" dirty="0">
                <a:solidFill>
                  <a:srgbClr val="C00000"/>
                </a:solidFill>
                <a:latin typeface="Arial Narrow" panose="020B0606020202030204" pitchFamily="34" charset="0"/>
              </a:rPr>
              <a:t>Control constitucional de preceptos legales:</a:t>
            </a:r>
            <a:r>
              <a:rPr lang="es-ES" altLang="es-CL" sz="2000" b="1" dirty="0">
                <a:solidFill>
                  <a:srgbClr val="C00000"/>
                </a:solidFill>
                <a:latin typeface="Arial Narrow" panose="020B0606020202030204" pitchFamily="34" charset="0"/>
              </a:rPr>
              <a:t> </a:t>
            </a:r>
            <a:r>
              <a:rPr lang="es-ES" altLang="es-CL" sz="2000" dirty="0">
                <a:latin typeface="Arial Narrow" panose="020B0606020202030204" pitchFamily="34" charset="0"/>
              </a:rPr>
              <a:t>Tribunal Constitucional.</a:t>
            </a:r>
          </a:p>
          <a:p>
            <a:pPr marL="0" indent="0">
              <a:buNone/>
            </a:pPr>
            <a:endParaRPr lang="es-CL" dirty="0"/>
          </a:p>
          <a:p>
            <a:pPr marL="0" indent="0" algn="just">
              <a:buNone/>
            </a:pPr>
            <a:r>
              <a:rPr lang="es-CL" sz="2000" dirty="0">
                <a:latin typeface="Arial Narrow" panose="020B0606020202030204" pitchFamily="34" charset="0"/>
              </a:rPr>
              <a:t>	Ahora bien, para algunos autores el control constitucional seguiría siendo concentrado, pues hablaríamos sólo de leyes y no de normas </a:t>
            </a:r>
            <a:r>
              <a:rPr lang="es-CL" sz="2000" dirty="0" err="1">
                <a:latin typeface="Arial Narrow" panose="020B0606020202030204" pitchFamily="34" charset="0"/>
              </a:rPr>
              <a:t>infralegales</a:t>
            </a:r>
            <a:r>
              <a:rPr lang="es-CL" sz="2000" dirty="0">
                <a:latin typeface="Arial Narrow" panose="020B0606020202030204" pitchFamily="34" charset="0"/>
              </a:rPr>
              <a:t>. Para otros, el control constitucional sería difuso pues hablaríamos del control de todo tipo de norma.</a:t>
            </a:r>
          </a:p>
        </p:txBody>
      </p:sp>
    </p:spTree>
    <p:extLst>
      <p:ext uri="{BB962C8B-B14F-4D97-AF65-F5344CB8AC3E}">
        <p14:creationId xmlns:p14="http://schemas.microsoft.com/office/powerpoint/2010/main" val="1591146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7C0144-3022-47E9-A46E-0FE9064E61B4}"/>
              </a:ext>
            </a:extLst>
          </p:cNvPr>
          <p:cNvSpPr>
            <a:spLocks noGrp="1"/>
          </p:cNvSpPr>
          <p:nvPr>
            <p:ph type="title"/>
          </p:nvPr>
        </p:nvSpPr>
        <p:spPr/>
        <p:txBody>
          <a:bodyPr/>
          <a:lstStyle/>
          <a:p>
            <a:r>
              <a:rPr lang="es-CL" dirty="0"/>
              <a:t>Tribunal Constitucional: funcionamiento</a:t>
            </a:r>
          </a:p>
        </p:txBody>
      </p:sp>
      <p:sp>
        <p:nvSpPr>
          <p:cNvPr id="4" name="Marcador de texto 3">
            <a:extLst>
              <a:ext uri="{FF2B5EF4-FFF2-40B4-BE49-F238E27FC236}">
                <a16:creationId xmlns:a16="http://schemas.microsoft.com/office/drawing/2014/main" id="{08E7D119-2457-4907-BA52-178CCCB30B37}"/>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5335069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3C2355-07EB-44E6-906A-5874842A037A}"/>
              </a:ext>
            </a:extLst>
          </p:cNvPr>
          <p:cNvSpPr>
            <a:spLocks noGrp="1"/>
          </p:cNvSpPr>
          <p:nvPr>
            <p:ph type="title"/>
          </p:nvPr>
        </p:nvSpPr>
        <p:spPr/>
        <p:txBody>
          <a:bodyPr/>
          <a:lstStyle/>
          <a:p>
            <a:r>
              <a:rPr lang="es-CL" dirty="0"/>
              <a:t>Principales Funciones</a:t>
            </a:r>
          </a:p>
        </p:txBody>
      </p:sp>
      <p:sp>
        <p:nvSpPr>
          <p:cNvPr id="3" name="Marcador de contenido 2">
            <a:extLst>
              <a:ext uri="{FF2B5EF4-FFF2-40B4-BE49-F238E27FC236}">
                <a16:creationId xmlns:a16="http://schemas.microsoft.com/office/drawing/2014/main" id="{908546F4-F0FE-4016-9B99-03F64C2D99C9}"/>
              </a:ext>
            </a:extLst>
          </p:cNvPr>
          <p:cNvSpPr>
            <a:spLocks noGrp="1"/>
          </p:cNvSpPr>
          <p:nvPr>
            <p:ph idx="1"/>
          </p:nvPr>
        </p:nvSpPr>
        <p:spPr/>
        <p:txBody>
          <a:bodyPr/>
          <a:lstStyle/>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1) Control de constitucionalidad (facultativo y obligatorio, preventivo y represivo) de las leyes y </a:t>
            </a:r>
            <a:r>
              <a:rPr lang="es-CL" b="1" dirty="0" err="1">
                <a:solidFill>
                  <a:srgbClr val="C00000"/>
                </a:solidFill>
                <a:latin typeface="Tahoma" panose="020B0604030504040204" pitchFamily="34" charset="0"/>
                <a:ea typeface="Tahoma" panose="020B0604030504040204" pitchFamily="34" charset="0"/>
                <a:cs typeface="Tahoma" panose="020B0604030504040204" pitchFamily="34" charset="0"/>
              </a:rPr>
              <a:t>autoacordados</a:t>
            </a: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2) Solución de contiendas de competencia:</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resuelve este tipo de contiendas suscitadas entre las autoridades políticas y administrativas y los tribunales de justicia que no correspondan al Senado.</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3)</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Pronunciamiento sobre inhabilidades, incompatibilidades, renuncias y causales de cesación en el cargo</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de los titulares de ciertos órganos como es el caso del Presidente de la República, los Ministros de Estado y los parlamentarios.</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4) Pronunciamiento sobre ilícitos constitucionales:</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Declara la inconstitucionalidad de organizaciones, movimientos o partidos políticos, como del Presidente de la República en ejercicio o del electo, que hubiesen incurrido en los ilícitos constitucionales que prevé la Constitución en su art. 19 </a:t>
            </a:r>
            <a:r>
              <a:rPr lang="es-CL" dirty="0" err="1">
                <a:latin typeface="Tahoma" panose="020B0604030504040204" pitchFamily="34" charset="0"/>
                <a:ea typeface="Tahoma" panose="020B0604030504040204" pitchFamily="34" charset="0"/>
                <a:cs typeface="Tahoma" panose="020B0604030504040204" pitchFamily="34" charset="0"/>
              </a:rPr>
              <a:t>Nº</a:t>
            </a:r>
            <a:r>
              <a:rPr lang="es-CL" dirty="0">
                <a:latin typeface="Tahoma" panose="020B0604030504040204" pitchFamily="34" charset="0"/>
                <a:ea typeface="Tahoma" panose="020B0604030504040204" pitchFamily="34" charset="0"/>
                <a:cs typeface="Tahoma" panose="020B0604030504040204" pitchFamily="34" charset="0"/>
              </a:rPr>
              <a:t> 15, incisos sexto y siguientes.</a:t>
            </a:r>
          </a:p>
          <a:p>
            <a:pPr marL="0" indent="0">
              <a:buNone/>
            </a:pPr>
            <a:endParaRPr lang="es-CL" dirty="0"/>
          </a:p>
        </p:txBody>
      </p:sp>
    </p:spTree>
    <p:extLst>
      <p:ext uri="{BB962C8B-B14F-4D97-AF65-F5344CB8AC3E}">
        <p14:creationId xmlns:p14="http://schemas.microsoft.com/office/powerpoint/2010/main" val="32700847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57E5FF-DB77-4F91-9329-8C9023492489}"/>
              </a:ext>
            </a:extLst>
          </p:cNvPr>
          <p:cNvSpPr>
            <a:spLocks noGrp="1"/>
          </p:cNvSpPr>
          <p:nvPr>
            <p:ph type="title"/>
          </p:nvPr>
        </p:nvSpPr>
        <p:spPr/>
        <p:txBody>
          <a:bodyPr/>
          <a:lstStyle/>
          <a:p>
            <a:r>
              <a:rPr lang="es-CL" dirty="0"/>
              <a:t>Control de constitucionalidad TC</a:t>
            </a:r>
          </a:p>
        </p:txBody>
      </p:sp>
      <p:sp>
        <p:nvSpPr>
          <p:cNvPr id="3" name="Marcador de contenido 2">
            <a:extLst>
              <a:ext uri="{FF2B5EF4-FFF2-40B4-BE49-F238E27FC236}">
                <a16:creationId xmlns:a16="http://schemas.microsoft.com/office/drawing/2014/main" id="{242D7DB5-857A-442F-B3EC-09946FA8F65B}"/>
              </a:ext>
            </a:extLst>
          </p:cNvPr>
          <p:cNvSpPr>
            <a:spLocks noGrp="1"/>
          </p:cNvSpPr>
          <p:nvPr>
            <p:ph idx="1"/>
          </p:nvPr>
        </p:nvSpPr>
        <p:spPr>
          <a:xfrm>
            <a:off x="1066800" y="2103120"/>
            <a:ext cx="10058400" cy="3931920"/>
          </a:xfrm>
        </p:spPr>
        <p:txBody>
          <a:bodyPr>
            <a:normAutofit fontScale="77500" lnSpcReduction="20000"/>
          </a:bodyPr>
          <a:lstStyle/>
          <a:p>
            <a:pPr marL="82550" indent="0">
              <a:buFont typeface="Wingdings 2" panose="05020102010507070707" pitchFamily="18" charset="2"/>
              <a:buNone/>
              <a:defRPr/>
            </a:pPr>
            <a:r>
              <a:rPr lang="es-CL" sz="2600" b="1" dirty="0">
                <a:solidFill>
                  <a:srgbClr val="C00000"/>
                </a:solidFill>
                <a:latin typeface="Arial Narrow" panose="020B0606020202030204" pitchFamily="34" charset="0"/>
              </a:rPr>
              <a:t>Preventivo:</a:t>
            </a:r>
          </a:p>
          <a:p>
            <a:pPr>
              <a:buFontTx/>
              <a:buChar char="-"/>
              <a:defRPr/>
            </a:pPr>
            <a:r>
              <a:rPr lang="es-CL" sz="2600" dirty="0">
                <a:latin typeface="Arial Narrow" panose="020B0606020202030204" pitchFamily="34" charset="0"/>
              </a:rPr>
              <a:t>Facultativo.</a:t>
            </a:r>
          </a:p>
          <a:p>
            <a:pPr>
              <a:buFontTx/>
              <a:buChar char="-"/>
              <a:defRPr/>
            </a:pPr>
            <a:r>
              <a:rPr lang="es-CL" sz="2600" dirty="0">
                <a:latin typeface="Arial Narrow" panose="020B0606020202030204" pitchFamily="34" charset="0"/>
              </a:rPr>
              <a:t>Obligatorio.</a:t>
            </a:r>
          </a:p>
          <a:p>
            <a:pPr marL="82550" indent="0">
              <a:buFont typeface="Wingdings 2" panose="05020102010507070707" pitchFamily="18" charset="2"/>
              <a:buNone/>
              <a:defRPr/>
            </a:pPr>
            <a:r>
              <a:rPr lang="es-CL" sz="2600" b="1" dirty="0">
                <a:solidFill>
                  <a:schemeClr val="accent5"/>
                </a:solidFill>
                <a:latin typeface="Arial Narrow" panose="020B0606020202030204" pitchFamily="34" charset="0"/>
              </a:rPr>
              <a:t>  </a:t>
            </a:r>
            <a:r>
              <a:rPr lang="es-CL" sz="2600" b="1" dirty="0">
                <a:solidFill>
                  <a:srgbClr val="C00000"/>
                </a:solidFill>
                <a:latin typeface="Arial Narrow" panose="020B0606020202030204" pitchFamily="34" charset="0"/>
              </a:rPr>
              <a:t>Represivo:</a:t>
            </a:r>
          </a:p>
          <a:p>
            <a:pPr marL="82550" indent="0">
              <a:buFont typeface="Wingdings 2" panose="05020102010507070707" pitchFamily="18" charset="2"/>
              <a:buNone/>
              <a:defRPr/>
            </a:pPr>
            <a:r>
              <a:rPr lang="es-CL" sz="2600" dirty="0">
                <a:latin typeface="Arial Narrow" panose="020B0606020202030204" pitchFamily="34" charset="0"/>
              </a:rPr>
              <a:t>- Acción de inaplicabilidad por inconstitucionalidad. </a:t>
            </a:r>
          </a:p>
          <a:p>
            <a:pPr marL="82550" indent="0">
              <a:buFont typeface="Wingdings 2" panose="05020102010507070707" pitchFamily="18" charset="2"/>
              <a:buNone/>
              <a:defRPr/>
            </a:pPr>
            <a:r>
              <a:rPr lang="es-CL" sz="2600" dirty="0">
                <a:latin typeface="Arial Narrow" panose="020B0606020202030204" pitchFamily="34" charset="0"/>
              </a:rPr>
              <a:t>- Acción de Inconstitucionalidad.</a:t>
            </a:r>
          </a:p>
          <a:p>
            <a:pPr marL="0" indent="0">
              <a:buNone/>
            </a:pPr>
            <a:endParaRPr lang="es-CL" dirty="0"/>
          </a:p>
          <a:p>
            <a:pPr marL="82550" indent="0">
              <a:buFont typeface="Wingdings 2" panose="05020102010507070707" pitchFamily="18" charset="2"/>
              <a:buNone/>
              <a:defRPr/>
            </a:pPr>
            <a:r>
              <a:rPr lang="es-ES" sz="2400" dirty="0">
                <a:latin typeface="Arial Narrow" panose="020B0606020202030204" pitchFamily="34" charset="0"/>
                <a:ea typeface="Tahoma" panose="020B0604030504040204" pitchFamily="34" charset="0"/>
                <a:cs typeface="Tahoma" panose="020B0604030504040204" pitchFamily="34" charset="0"/>
              </a:rPr>
              <a:t>El Tribunal Constitucional también realiza el control de constitucionalidad de:</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Control de </a:t>
            </a:r>
            <a:r>
              <a:rPr lang="es-ES" sz="2400" dirty="0" err="1">
                <a:latin typeface="Arial Narrow" panose="020B0606020202030204" pitchFamily="34" charset="0"/>
                <a:ea typeface="Tahoma" panose="020B0604030504040204" pitchFamily="34" charset="0"/>
                <a:cs typeface="Tahoma" panose="020B0604030504040204" pitchFamily="34" charset="0"/>
              </a:rPr>
              <a:t>Autoacordados</a:t>
            </a:r>
            <a:r>
              <a:rPr lang="es-ES" sz="2400" dirty="0">
                <a:latin typeface="Arial Narrow" panose="020B0606020202030204" pitchFamily="34" charset="0"/>
                <a:ea typeface="Tahoma" panose="020B0604030504040204" pitchFamily="34" charset="0"/>
                <a:cs typeface="Tahoma" panose="020B0604030504040204" pitchFamily="34" charset="0"/>
              </a:rPr>
              <a:t>.</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Decreto o resolución del Presidente de la República (si es representado o tomado en razón).</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Control de decretos supremos.</a:t>
            </a:r>
            <a:endParaRPr lang="es-CL" sz="2400" dirty="0">
              <a:latin typeface="Arial Narrow" panose="020B0606020202030204" pitchFamily="34" charset="0"/>
            </a:endParaRPr>
          </a:p>
        </p:txBody>
      </p:sp>
    </p:spTree>
    <p:extLst>
      <p:ext uri="{BB962C8B-B14F-4D97-AF65-F5344CB8AC3E}">
        <p14:creationId xmlns:p14="http://schemas.microsoft.com/office/powerpoint/2010/main" val="2868683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02D105-7B7D-43F6-94CA-0D7405494AE3}"/>
              </a:ext>
            </a:extLst>
          </p:cNvPr>
          <p:cNvSpPr>
            <a:spLocks noGrp="1"/>
          </p:cNvSpPr>
          <p:nvPr>
            <p:ph type="title"/>
          </p:nvPr>
        </p:nvSpPr>
        <p:spPr/>
        <p:txBody>
          <a:bodyPr/>
          <a:lstStyle/>
          <a:p>
            <a:r>
              <a:rPr lang="es-CL" dirty="0"/>
              <a:t>Elementos</a:t>
            </a:r>
          </a:p>
        </p:txBody>
      </p:sp>
      <p:sp>
        <p:nvSpPr>
          <p:cNvPr id="3" name="Marcador de contenido 2">
            <a:extLst>
              <a:ext uri="{FF2B5EF4-FFF2-40B4-BE49-F238E27FC236}">
                <a16:creationId xmlns:a16="http://schemas.microsoft.com/office/drawing/2014/main" id="{85E603A4-ECD0-4E91-9A4B-D83912F1F14B}"/>
              </a:ext>
            </a:extLst>
          </p:cNvPr>
          <p:cNvSpPr>
            <a:spLocks noGrp="1"/>
          </p:cNvSpPr>
          <p:nvPr>
            <p:ph sz="half" idx="2"/>
          </p:nvPr>
        </p:nvSpPr>
        <p:spPr>
          <a:xfrm>
            <a:off x="1066800" y="2323980"/>
            <a:ext cx="4754880" cy="3200400"/>
          </a:xfrm>
        </p:spPr>
        <p:txBody>
          <a:bodyPr>
            <a:normAutofit fontScale="85000" lnSpcReduction="20000"/>
          </a:bodyPr>
          <a:lstStyle/>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Integrantes</a:t>
            </a:r>
          </a:p>
          <a:p>
            <a:pPr marL="82550" indent="0">
              <a:buFont typeface="Wingdings 2" panose="05020102010507070707" pitchFamily="18" charset="2"/>
              <a:buNone/>
              <a:defRPr/>
            </a:pPr>
            <a:r>
              <a:rPr lang="es-CL" dirty="0">
                <a:latin typeface="Tahoma" panose="020B0604030504040204" pitchFamily="34" charset="0"/>
                <a:ea typeface="Tahoma" panose="020B0604030504040204" pitchFamily="34" charset="0"/>
                <a:cs typeface="Tahoma" panose="020B0604030504040204" pitchFamily="34" charset="0"/>
              </a:rPr>
              <a:t>¿Cuántos son y cómo se escogen?</a:t>
            </a:r>
          </a:p>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Funcionamiento</a:t>
            </a:r>
          </a:p>
          <a:p>
            <a:pPr marL="82550" indent="0">
              <a:buFont typeface="Wingdings 2" panose="05020102010507070707" pitchFamily="18" charset="2"/>
              <a:buNone/>
              <a:defRPr/>
            </a:pPr>
            <a:r>
              <a:rPr lang="es-CL" dirty="0">
                <a:latin typeface="Tahoma" panose="020B0604030504040204" pitchFamily="34" charset="0"/>
                <a:ea typeface="Tahoma" panose="020B0604030504040204" pitchFamily="34" charset="0"/>
                <a:cs typeface="Tahoma" panose="020B0604030504040204" pitchFamily="34" charset="0"/>
              </a:rPr>
              <a:t>En Pleno y en salas.</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Sesiones ordinarias y extraordinarias.</a:t>
            </a:r>
          </a:p>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Requisitos de elegibilidad:</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A) Al menos 15 años como abogado.</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B) Haberse dedicado a la actividad profesional, universitaria o pública.</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C) No tener impedimento alguno que los inhabilite para ser juez.</a:t>
            </a:r>
          </a:p>
          <a:p>
            <a:pPr marL="0" indent="0">
              <a:buNone/>
            </a:pPr>
            <a:endParaRPr lang="es-CL" dirty="0"/>
          </a:p>
        </p:txBody>
      </p:sp>
      <p:sp>
        <p:nvSpPr>
          <p:cNvPr id="6" name="Marcador de contenido 5">
            <a:extLst>
              <a:ext uri="{FF2B5EF4-FFF2-40B4-BE49-F238E27FC236}">
                <a16:creationId xmlns:a16="http://schemas.microsoft.com/office/drawing/2014/main" id="{F7720446-60AD-408D-9DE5-46C6759B601B}"/>
              </a:ext>
            </a:extLst>
          </p:cNvPr>
          <p:cNvSpPr>
            <a:spLocks noGrp="1"/>
          </p:cNvSpPr>
          <p:nvPr>
            <p:ph sz="quarter" idx="4"/>
          </p:nvPr>
        </p:nvSpPr>
        <p:spPr>
          <a:xfrm>
            <a:off x="6370320" y="2323980"/>
            <a:ext cx="4754880" cy="3200400"/>
          </a:xfrm>
        </p:spPr>
        <p:txBody>
          <a:bodyPr/>
          <a:lstStyle/>
          <a:p>
            <a:pPr>
              <a:buFontTx/>
              <a:buChar char="-"/>
            </a:pPr>
            <a:r>
              <a:rPr lang="es-CL" b="1" dirty="0">
                <a:solidFill>
                  <a:srgbClr val="C00000"/>
                </a:solidFill>
                <a:latin typeface="Arial Narrow" panose="020B0606020202030204" pitchFamily="34" charset="0"/>
              </a:rPr>
              <a:t>Causales de Cesación en el cargo.</a:t>
            </a:r>
            <a:endParaRPr lang="es-CL" dirty="0">
              <a:latin typeface="Arial Narrow" panose="020B0606020202030204" pitchFamily="34" charset="0"/>
            </a:endParaRPr>
          </a:p>
          <a:p>
            <a:pPr>
              <a:buFontTx/>
              <a:buChar char="-"/>
            </a:pPr>
            <a:r>
              <a:rPr lang="es-CL" altLang="es-CL" dirty="0">
                <a:latin typeface="Arial Narrow" panose="020B0606020202030204" pitchFamily="34" charset="0"/>
                <a:cs typeface="Tahoma" panose="020B0604030504040204" pitchFamily="34" charset="0"/>
              </a:rPr>
              <a:t>Por llegar al límite de edad.</a:t>
            </a:r>
          </a:p>
          <a:p>
            <a:pPr>
              <a:buFontTx/>
              <a:buChar char="-"/>
            </a:pPr>
            <a:r>
              <a:rPr lang="es-CL" altLang="es-CL" dirty="0">
                <a:latin typeface="Arial Narrow" panose="020B0606020202030204" pitchFamily="34" charset="0"/>
                <a:cs typeface="Tahoma" panose="020B0604030504040204" pitchFamily="34" charset="0"/>
              </a:rPr>
              <a:t>Renuncia aceptada por el TC.</a:t>
            </a:r>
          </a:p>
          <a:p>
            <a:pPr>
              <a:buFontTx/>
              <a:buChar char="-"/>
            </a:pPr>
            <a:r>
              <a:rPr lang="es-CL" altLang="es-CL" dirty="0">
                <a:latin typeface="Arial Narrow" panose="020B0606020202030204" pitchFamily="34" charset="0"/>
                <a:cs typeface="Tahoma" panose="020B0604030504040204" pitchFamily="34" charset="0"/>
              </a:rPr>
              <a:t>Expiración del plazo de su nombramiento.</a:t>
            </a:r>
          </a:p>
          <a:p>
            <a:pPr>
              <a:buFontTx/>
              <a:buChar char="-"/>
            </a:pPr>
            <a:r>
              <a:rPr lang="es-CL" altLang="es-CL" dirty="0">
                <a:latin typeface="Arial Narrow" panose="020B0606020202030204" pitchFamily="34" charset="0"/>
                <a:cs typeface="Tahoma" panose="020B0604030504040204" pitchFamily="34" charset="0"/>
              </a:rPr>
              <a:t>Impedimento que lo inhabilite para ejercer el cargo.</a:t>
            </a:r>
          </a:p>
          <a:p>
            <a:pPr>
              <a:buFontTx/>
              <a:buChar char="-"/>
            </a:pPr>
            <a:endParaRPr lang="es-CL" dirty="0"/>
          </a:p>
        </p:txBody>
      </p:sp>
    </p:spTree>
    <p:extLst>
      <p:ext uri="{BB962C8B-B14F-4D97-AF65-F5344CB8AC3E}">
        <p14:creationId xmlns:p14="http://schemas.microsoft.com/office/powerpoint/2010/main" val="16658754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1BA9B6-256F-4288-B6E3-9E030E24D417}"/>
              </a:ext>
            </a:extLst>
          </p:cNvPr>
          <p:cNvSpPr>
            <a:spLocks noGrp="1"/>
          </p:cNvSpPr>
          <p:nvPr>
            <p:ph type="title"/>
          </p:nvPr>
        </p:nvSpPr>
        <p:spPr/>
        <p:txBody>
          <a:bodyPr/>
          <a:lstStyle/>
          <a:p>
            <a:r>
              <a:rPr lang="es-CL" b="1" dirty="0"/>
              <a:t>CASO: Nulidad de Derecho Público</a:t>
            </a:r>
          </a:p>
        </p:txBody>
      </p:sp>
      <p:sp>
        <p:nvSpPr>
          <p:cNvPr id="3" name="Marcador de contenido 2">
            <a:extLst>
              <a:ext uri="{FF2B5EF4-FFF2-40B4-BE49-F238E27FC236}">
                <a16:creationId xmlns:a16="http://schemas.microsoft.com/office/drawing/2014/main" id="{881A634A-747D-4B07-994A-DBAC161B8915}"/>
              </a:ext>
            </a:extLst>
          </p:cNvPr>
          <p:cNvSpPr>
            <a:spLocks noGrp="1"/>
          </p:cNvSpPr>
          <p:nvPr>
            <p:ph idx="1"/>
          </p:nvPr>
        </p:nvSpPr>
        <p:spPr/>
        <p:txBody>
          <a:bodyPr>
            <a:normAutofit/>
          </a:bodyPr>
          <a:lstStyle/>
          <a:p>
            <a:r>
              <a:rPr lang="es-MX" dirty="0">
                <a:latin typeface="Arial Narrow" panose="020B0606020202030204" pitchFamily="34" charset="0"/>
              </a:rPr>
              <a:t>En agosto de 2017 un grupo de senadores y otro grupo de diputados presentaron ante el Tribunal Constitucional dos requerimientos de inconstitucionalidad en contra de ciertas normas del proyecto de ley que despenaliza la interrupción voluntaria del embarazo en tres causales (boletín 9895-11 ), ambas presentaciones acumuladas en un sólo proceso. </a:t>
            </a:r>
          </a:p>
          <a:p>
            <a:endParaRPr lang="es-MX" dirty="0">
              <a:latin typeface="Arial Narrow" panose="020B0606020202030204" pitchFamily="34" charset="0"/>
            </a:endParaRPr>
          </a:p>
          <a:p>
            <a:pPr marL="0" indent="0">
              <a:buNone/>
            </a:pPr>
            <a:r>
              <a:rPr lang="es-MX" dirty="0">
                <a:latin typeface="Arial Narrow" panose="020B0606020202030204" pitchFamily="34" charset="0"/>
              </a:rPr>
              <a:t>Lo relevante para el caso: </a:t>
            </a:r>
            <a:r>
              <a:rPr lang="es-CL" dirty="0">
                <a:latin typeface="Arial Narrow" panose="020B0606020202030204" pitchFamily="34" charset="0"/>
              </a:rPr>
              <a:t>Inciso primero del artículo 119 ter Código Sanitario:</a:t>
            </a:r>
          </a:p>
          <a:p>
            <a:pPr marL="0" indent="0">
              <a:buNone/>
            </a:pPr>
            <a:r>
              <a:rPr lang="es-MX" sz="3200" dirty="0">
                <a:latin typeface="Arial Narrow" panose="020B0606020202030204" pitchFamily="34" charset="0"/>
              </a:rPr>
              <a:t>“La objeción de conciencia es de carácter personal y </a:t>
            </a:r>
            <a:r>
              <a:rPr lang="es-MX" sz="3200" b="1" dirty="0">
                <a:latin typeface="Arial Narrow" panose="020B0606020202030204" pitchFamily="34" charset="0"/>
              </a:rPr>
              <a:t>en ningún caso </a:t>
            </a:r>
            <a:r>
              <a:rPr lang="es-MX" sz="3200" dirty="0">
                <a:latin typeface="Arial Narrow" panose="020B0606020202030204" pitchFamily="34" charset="0"/>
              </a:rPr>
              <a:t>puede ser invocada por una institución.”</a:t>
            </a:r>
          </a:p>
          <a:p>
            <a:pPr marL="0" indent="0">
              <a:buNone/>
            </a:pPr>
            <a:r>
              <a:rPr lang="es-MX" dirty="0">
                <a:latin typeface="Arial Narrow" panose="020B0606020202030204" pitchFamily="34" charset="0"/>
              </a:rPr>
              <a:t>Competencia negativa (suprimir) se transforma, en lo fáctico, en una competencia positiva (crear normas).</a:t>
            </a:r>
            <a:endParaRPr lang="es-CL" dirty="0">
              <a:latin typeface="Arial Narrow" panose="020B0606020202030204" pitchFamily="34" charset="0"/>
            </a:endParaRPr>
          </a:p>
        </p:txBody>
      </p:sp>
    </p:spTree>
    <p:extLst>
      <p:ext uri="{BB962C8B-B14F-4D97-AF65-F5344CB8AC3E}">
        <p14:creationId xmlns:p14="http://schemas.microsoft.com/office/powerpoint/2010/main" val="12921562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95B1EB-D6B6-4415-BFFA-0CC7FBD53E8B}"/>
              </a:ext>
            </a:extLst>
          </p:cNvPr>
          <p:cNvSpPr>
            <a:spLocks noGrp="1"/>
          </p:cNvSpPr>
          <p:nvPr>
            <p:ph type="title"/>
          </p:nvPr>
        </p:nvSpPr>
        <p:spPr/>
        <p:txBody>
          <a:bodyPr/>
          <a:lstStyle/>
          <a:p>
            <a:r>
              <a:rPr lang="es-CL" sz="5000" dirty="0"/>
              <a:t>Acción de inaplicabilidad por inconstitucionalidad</a:t>
            </a:r>
          </a:p>
        </p:txBody>
      </p:sp>
      <p:sp>
        <p:nvSpPr>
          <p:cNvPr id="3" name="Marcador de texto 2">
            <a:extLst>
              <a:ext uri="{FF2B5EF4-FFF2-40B4-BE49-F238E27FC236}">
                <a16:creationId xmlns:a16="http://schemas.microsoft.com/office/drawing/2014/main" id="{F8CA215D-5EE4-4E71-8234-2D298CDF599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3724010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2D95BDD-47CB-44CB-B08B-B3784EBFDF01}"/>
              </a:ext>
            </a:extLst>
          </p:cNvPr>
          <p:cNvSpPr>
            <a:spLocks noGrp="1"/>
          </p:cNvSpPr>
          <p:nvPr>
            <p:ph type="title"/>
          </p:nvPr>
        </p:nvSpPr>
        <p:spPr/>
        <p:txBody>
          <a:bodyPr/>
          <a:lstStyle/>
          <a:p>
            <a:r>
              <a:rPr lang="es-CL" dirty="0"/>
              <a:t>INA</a:t>
            </a:r>
          </a:p>
        </p:txBody>
      </p:sp>
      <p:sp>
        <p:nvSpPr>
          <p:cNvPr id="5" name="Marcador de contenido 4">
            <a:extLst>
              <a:ext uri="{FF2B5EF4-FFF2-40B4-BE49-F238E27FC236}">
                <a16:creationId xmlns:a16="http://schemas.microsoft.com/office/drawing/2014/main" id="{49052D5E-98DF-41D8-B297-EB6DDA85965F}"/>
              </a:ext>
            </a:extLst>
          </p:cNvPr>
          <p:cNvSpPr>
            <a:spLocks noGrp="1"/>
          </p:cNvSpPr>
          <p:nvPr>
            <p:ph idx="1"/>
          </p:nvPr>
        </p:nvSpPr>
        <p:spPr/>
        <p:txBody>
          <a:bodyPr>
            <a:normAutofit/>
          </a:bodyPr>
          <a:lstStyle/>
          <a:p>
            <a:pPr algn="just">
              <a:lnSpc>
                <a:spcPct val="80000"/>
              </a:lnSpc>
              <a:buNone/>
            </a:pPr>
            <a:r>
              <a:rPr lang="es-ES" altLang="es-CL" sz="2000" dirty="0">
                <a:latin typeface="Tahoma" panose="020B0604030504040204" pitchFamily="34" charset="0"/>
                <a:cs typeface="Tahoma" panose="020B0604030504040204" pitchFamily="34" charset="0"/>
              </a:rPr>
              <a:t>		</a:t>
            </a:r>
            <a:r>
              <a:rPr lang="es-ES" altLang="es-CL" sz="2000" dirty="0">
                <a:latin typeface="Arial Narrow" panose="020B0606020202030204" pitchFamily="34" charset="0"/>
                <a:cs typeface="Tahoma" panose="020B0604030504040204" pitchFamily="34" charset="0"/>
              </a:rPr>
              <a:t>La reforma constitucional del año 2005 (Ley 20.500) introdujo cambios sustanciales en materia de control de constitucionalidad de leyes vigentes. Entre estos destaca la nueva competencia del TC para: (i) declarar inaplicable, para una gestión concreta, un determinado precepto legal por resultar su aplicación contraria a la Constitución (Artículo 93 </a:t>
            </a:r>
            <a:r>
              <a:rPr lang="es-ES" altLang="es-CL" sz="2000" dirty="0" err="1">
                <a:latin typeface="Arial Narrow" panose="020B0606020202030204" pitchFamily="34" charset="0"/>
                <a:cs typeface="Tahoma" panose="020B0604030504040204" pitchFamily="34" charset="0"/>
              </a:rPr>
              <a:t>N°</a:t>
            </a:r>
            <a:r>
              <a:rPr lang="es-ES" altLang="es-CL" sz="2000" dirty="0">
                <a:latin typeface="Arial Narrow" panose="020B0606020202030204" pitchFamily="34" charset="0"/>
                <a:cs typeface="Tahoma" panose="020B0604030504040204" pitchFamily="34" charset="0"/>
              </a:rPr>
              <a:t> 6 de la Constitución) y (ii) posteriormente declarar la inconstitucionalidad del mismo, con efecto </a:t>
            </a:r>
            <a:r>
              <a:rPr lang="es-ES" altLang="es-CL" sz="2000" i="1" dirty="0">
                <a:latin typeface="Arial Narrow" panose="020B0606020202030204" pitchFamily="34" charset="0"/>
                <a:cs typeface="Tahoma" panose="020B0604030504040204" pitchFamily="34" charset="0"/>
              </a:rPr>
              <a:t>erga omnes</a:t>
            </a:r>
            <a:r>
              <a:rPr lang="es-ES" altLang="es-CL" sz="2000" dirty="0">
                <a:latin typeface="Arial Narrow" panose="020B0606020202030204" pitchFamily="34" charset="0"/>
                <a:cs typeface="Tahoma" panose="020B0604030504040204" pitchFamily="34" charset="0"/>
              </a:rPr>
              <a:t>, con la consecuente expulsión (derogación) del ordenamiento jurídico del precepto impugnado (Articulo 93 </a:t>
            </a:r>
            <a:r>
              <a:rPr lang="es-ES" altLang="es-CL" sz="2000" dirty="0" err="1">
                <a:latin typeface="Arial Narrow" panose="020B0606020202030204" pitchFamily="34" charset="0"/>
                <a:cs typeface="Tahoma" panose="020B0604030504040204" pitchFamily="34" charset="0"/>
              </a:rPr>
              <a:t>N°</a:t>
            </a:r>
            <a:r>
              <a:rPr lang="es-ES" altLang="es-CL" sz="2000" dirty="0">
                <a:latin typeface="Arial Narrow" panose="020B0606020202030204" pitchFamily="34" charset="0"/>
                <a:cs typeface="Tahoma" panose="020B0604030504040204" pitchFamily="34" charset="0"/>
              </a:rPr>
              <a:t> 7 y 94 inciso tercero de la Constitución). Antes, dicha competencia recaía en la Corte Suprema. </a:t>
            </a:r>
          </a:p>
          <a:p>
            <a:pPr algn="just">
              <a:lnSpc>
                <a:spcPct val="80000"/>
              </a:lnSpc>
              <a:buNone/>
            </a:pPr>
            <a:endParaRPr lang="es-CL" altLang="es-CL" sz="2000" dirty="0">
              <a:latin typeface="Arial Narrow" panose="020B0606020202030204" pitchFamily="34" charset="0"/>
            </a:endParaRPr>
          </a:p>
          <a:p>
            <a:pPr>
              <a:lnSpc>
                <a:spcPct val="80000"/>
              </a:lnSpc>
            </a:pPr>
            <a:r>
              <a:rPr lang="es-MX" altLang="es-CL" sz="2000" b="1" dirty="0">
                <a:solidFill>
                  <a:srgbClr val="C00000"/>
                </a:solidFill>
                <a:latin typeface="Arial Narrow" panose="020B0606020202030204" pitchFamily="34" charset="0"/>
                <a:cs typeface="Tahoma" panose="020B0604030504040204" pitchFamily="34" charset="0"/>
              </a:rPr>
              <a:t>Regulación Normativa:</a:t>
            </a:r>
            <a:endParaRPr lang="es-CL" altLang="es-CL" sz="2000" dirty="0">
              <a:solidFill>
                <a:srgbClr val="C00000"/>
              </a:solidFill>
              <a:latin typeface="Arial Narrow" panose="020B0606020202030204" pitchFamily="34" charset="0"/>
              <a:cs typeface="Tahoma" panose="020B0604030504040204" pitchFamily="34" charset="0"/>
            </a:endParaRPr>
          </a:p>
          <a:p>
            <a:pPr>
              <a:lnSpc>
                <a:spcPct val="80000"/>
              </a:lnSpc>
            </a:pPr>
            <a:endParaRPr lang="es-CL" altLang="es-CL" sz="2000" dirty="0">
              <a:latin typeface="Arial Narrow" panose="020B0606020202030204" pitchFamily="34" charset="0"/>
              <a:cs typeface="Tahoma" panose="020B0604030504040204" pitchFamily="34" charset="0"/>
            </a:endParaRPr>
          </a:p>
          <a:p>
            <a:pPr lvl="2">
              <a:lnSpc>
                <a:spcPct val="80000"/>
              </a:lnSpc>
            </a:pPr>
            <a:r>
              <a:rPr lang="es-MX" altLang="es-CL" sz="2000" dirty="0">
                <a:latin typeface="Arial Narrow" panose="020B0606020202030204" pitchFamily="34" charset="0"/>
                <a:cs typeface="Tahoma" panose="020B0604030504040204" pitchFamily="34" charset="0"/>
              </a:rPr>
              <a:t>Inaplicabilidad (INA): 93 </a:t>
            </a:r>
            <a:r>
              <a:rPr lang="es-MX" altLang="es-CL" sz="2000" dirty="0" err="1">
                <a:latin typeface="Arial Narrow" panose="020B0606020202030204" pitchFamily="34" charset="0"/>
                <a:cs typeface="Tahoma" panose="020B0604030504040204" pitchFamily="34" charset="0"/>
              </a:rPr>
              <a:t>nº</a:t>
            </a:r>
            <a:r>
              <a:rPr lang="es-MX" altLang="es-CL" sz="2000" dirty="0">
                <a:latin typeface="Arial Narrow" panose="020B0606020202030204" pitchFamily="34" charset="0"/>
                <a:cs typeface="Tahoma" panose="020B0604030504040204" pitchFamily="34" charset="0"/>
              </a:rPr>
              <a:t> 6 CPR y 79 a 92 LOC del TC (17.997).</a:t>
            </a:r>
            <a:endParaRPr lang="es-CL" altLang="es-CL" sz="2000" dirty="0">
              <a:latin typeface="Arial Narrow" panose="020B0606020202030204" pitchFamily="34" charset="0"/>
              <a:cs typeface="Tahoma" panose="020B0604030504040204" pitchFamily="34" charset="0"/>
            </a:endParaRPr>
          </a:p>
          <a:p>
            <a:pPr lvl="2">
              <a:lnSpc>
                <a:spcPct val="80000"/>
              </a:lnSpc>
            </a:pPr>
            <a:r>
              <a:rPr lang="es-MX" altLang="es-CL" sz="2000" dirty="0">
                <a:latin typeface="Arial Narrow" panose="020B0606020202030204" pitchFamily="34" charset="0"/>
                <a:cs typeface="Tahoma" panose="020B0604030504040204" pitchFamily="34" charset="0"/>
              </a:rPr>
              <a:t>Inconstitucionalidad (INCON): 93 </a:t>
            </a:r>
            <a:r>
              <a:rPr lang="es-MX" altLang="es-CL" sz="2000" dirty="0" err="1">
                <a:latin typeface="Arial Narrow" panose="020B0606020202030204" pitchFamily="34" charset="0"/>
                <a:cs typeface="Tahoma" panose="020B0604030504040204" pitchFamily="34" charset="0"/>
              </a:rPr>
              <a:t>nº</a:t>
            </a:r>
            <a:r>
              <a:rPr lang="es-MX" altLang="es-CL" sz="2000" dirty="0">
                <a:latin typeface="Arial Narrow" panose="020B0606020202030204" pitchFamily="34" charset="0"/>
                <a:cs typeface="Tahoma" panose="020B0604030504040204" pitchFamily="34" charset="0"/>
              </a:rPr>
              <a:t> 7 CPR y 93 a 104 LOC del TC.</a:t>
            </a:r>
            <a:endParaRPr lang="es-CL" altLang="es-CL" sz="2000" dirty="0">
              <a:latin typeface="Arial Narrow" panose="020B060602020203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2862179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24298A-4EC8-4E67-A177-42D7DDF45F74}"/>
              </a:ext>
            </a:extLst>
          </p:cNvPr>
          <p:cNvSpPr>
            <a:spLocks noGrp="1"/>
          </p:cNvSpPr>
          <p:nvPr>
            <p:ph type="title"/>
          </p:nvPr>
        </p:nvSpPr>
        <p:spPr/>
        <p:txBody>
          <a:bodyPr/>
          <a:lstStyle/>
          <a:p>
            <a:r>
              <a:rPr lang="es-CL" dirty="0"/>
              <a:t>Características</a:t>
            </a:r>
          </a:p>
        </p:txBody>
      </p:sp>
      <p:sp>
        <p:nvSpPr>
          <p:cNvPr id="3" name="Marcador de contenido 2">
            <a:extLst>
              <a:ext uri="{FF2B5EF4-FFF2-40B4-BE49-F238E27FC236}">
                <a16:creationId xmlns:a16="http://schemas.microsoft.com/office/drawing/2014/main" id="{3BCF4EEF-FE04-41B0-942D-1D776AA9CF3E}"/>
              </a:ext>
            </a:extLst>
          </p:cNvPr>
          <p:cNvSpPr>
            <a:spLocks noGrp="1"/>
          </p:cNvSpPr>
          <p:nvPr>
            <p:ph idx="1"/>
          </p:nvPr>
        </p:nvSpPr>
        <p:spPr/>
        <p:txBody>
          <a:bodyPr>
            <a:normAutofit lnSpcReduction="10000"/>
          </a:bodyPr>
          <a:lstStyle/>
          <a:p>
            <a:pPr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I. Regulación:</a:t>
            </a:r>
            <a:r>
              <a:rPr lang="es-CL" altLang="es-CL" sz="2000" dirty="0">
                <a:solidFill>
                  <a:srgbClr val="C00000"/>
                </a:solidFill>
                <a:latin typeface="Arial Narrow" panose="020B0606020202030204" pitchFamily="34" charset="0"/>
                <a:cs typeface="Tahoma" panose="020B0604030504040204" pitchFamily="34" charset="0"/>
              </a:rPr>
              <a:t> </a:t>
            </a:r>
            <a:r>
              <a:rPr lang="es-CL" altLang="es-CL" sz="2000" dirty="0">
                <a:latin typeface="Arial Narrow" panose="020B0606020202030204" pitchFamily="34" charset="0"/>
                <a:cs typeface="Tahoma" panose="020B0604030504040204" pitchFamily="34" charset="0"/>
              </a:rPr>
              <a:t>Se consagra en el </a:t>
            </a:r>
            <a:r>
              <a:rPr lang="es-CL" altLang="es-CL" sz="2000" b="1" dirty="0">
                <a:solidFill>
                  <a:srgbClr val="C00000"/>
                </a:solidFill>
                <a:latin typeface="Arial Narrow" panose="020B0606020202030204" pitchFamily="34" charset="0"/>
                <a:cs typeface="Tahoma" panose="020B0604030504040204" pitchFamily="34" charset="0"/>
              </a:rPr>
              <a:t>art. 93 N°6 de la CPR </a:t>
            </a:r>
            <a:r>
              <a:rPr lang="es-CL" altLang="es-CL" sz="2000" dirty="0">
                <a:latin typeface="Arial Narrow" panose="020B0606020202030204" pitchFamily="34" charset="0"/>
                <a:cs typeface="Tahoma" panose="020B0604030504040204" pitchFamily="34" charset="0"/>
              </a:rPr>
              <a:t>como un control:</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1. Concreto: </a:t>
            </a:r>
            <a:r>
              <a:rPr lang="es-CL" altLang="es-CL" sz="2000" dirty="0">
                <a:latin typeface="Arial Narrow" panose="020B0606020202030204" pitchFamily="34" charset="0"/>
                <a:cs typeface="Tahoma" panose="020B0604030504040204" pitchFamily="34" charset="0"/>
              </a:rPr>
              <a:t>se trata de una gestión determinada (Innovación Ley 20.500)</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2. Represivo: </a:t>
            </a:r>
            <a:r>
              <a:rPr lang="es-CL" altLang="es-CL" sz="2000" dirty="0">
                <a:latin typeface="Arial Narrow" panose="020B0606020202030204" pitchFamily="34" charset="0"/>
                <a:cs typeface="Tahoma" panose="020B0604030504040204" pitchFamily="34" charset="0"/>
              </a:rPr>
              <a:t>recae en normas que pertenecen al ordenamiento jurídico.</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3. Facultativo</a:t>
            </a:r>
            <a:r>
              <a:rPr lang="es-CL" altLang="es-CL" sz="2000" dirty="0">
                <a:solidFill>
                  <a:srgbClr val="C00000"/>
                </a:solidFill>
                <a:latin typeface="Arial Narrow" panose="020B0606020202030204" pitchFamily="34" charset="0"/>
                <a:cs typeface="Tahoma" panose="020B0604030504040204" pitchFamily="34" charset="0"/>
              </a:rPr>
              <a:t>: </a:t>
            </a:r>
            <a:r>
              <a:rPr lang="es-CL" altLang="es-CL" sz="2000" dirty="0">
                <a:latin typeface="Arial Narrow" panose="020B0606020202030204" pitchFamily="34" charset="0"/>
                <a:cs typeface="Tahoma" panose="020B0604030504040204" pitchFamily="34" charset="0"/>
              </a:rPr>
              <a:t>se invoca ante el TC mediante una acción entablada por el juez de la gestión por un acto motivado o vía requerimiento de parte, de la inaplicabilidad en cada caso en particular.</a:t>
            </a:r>
          </a:p>
          <a:p>
            <a:pPr marL="0" indent="0" algn="just">
              <a:lnSpc>
                <a:spcPct val="80000"/>
              </a:lnSpc>
              <a:buNone/>
            </a:pPr>
            <a:endParaRPr lang="es-CL" sz="2000" dirty="0">
              <a:latin typeface="Arial Narrow" panose="020B0606020202030204" pitchFamily="34" charset="0"/>
            </a:endParaRPr>
          </a:p>
          <a:p>
            <a:pPr marL="0" indent="0" algn="just">
              <a:buNone/>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II. Efectos: </a:t>
            </a:r>
            <a:r>
              <a:rPr lang="es-MX" sz="2000" dirty="0">
                <a:latin typeface="Arial Narrow" panose="020B0606020202030204" pitchFamily="34" charset="0"/>
                <a:ea typeface="Tahoma" panose="020B0604030504040204" pitchFamily="34" charset="0"/>
                <a:cs typeface="Tahoma" panose="020B0604030504040204" pitchFamily="34" charset="0"/>
              </a:rPr>
              <a:t>sus efectos son</a:t>
            </a:r>
            <a:r>
              <a:rPr lang="es-MX"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relativos</a:t>
            </a:r>
            <a:r>
              <a:rPr lang="es-MX"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000" dirty="0">
                <a:latin typeface="Arial Narrow" panose="020B0606020202030204" pitchFamily="34" charset="0"/>
                <a:ea typeface="Tahoma" panose="020B0604030504040204" pitchFamily="34" charset="0"/>
                <a:cs typeface="Tahoma" panose="020B0604030504040204" pitchFamily="34" charset="0"/>
              </a:rPr>
              <a:t>(afectan a las partes en cuestión, es decir, aquellas que forman parte del juicio del cual se sustrae la acción de inaplicabilidad) y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retroactivos.</a:t>
            </a:r>
          </a:p>
          <a:p>
            <a:pPr marL="0" indent="0" algn="just">
              <a:buNone/>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
            </a:r>
            <a:b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b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III. </a:t>
            </a: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Sujetos requirentes:</a:t>
            </a:r>
            <a:r>
              <a:rPr lang="es-CL" sz="2000" dirty="0">
                <a:latin typeface="Arial Narrow" panose="020B0606020202030204" pitchFamily="34" charset="0"/>
                <a:ea typeface="Tahoma" panose="020B0604030504040204" pitchFamily="34" charset="0"/>
                <a:cs typeface="Tahoma" panose="020B0604030504040204" pitchFamily="34" charset="0"/>
              </a:rPr>
              <a:t> El </a:t>
            </a:r>
            <a:r>
              <a:rPr lang="es-MX" sz="2000" dirty="0">
                <a:latin typeface="Arial Narrow" panose="020B0606020202030204" pitchFamily="34" charset="0"/>
                <a:ea typeface="Tahoma" panose="020B0604030504040204" pitchFamily="34" charset="0"/>
                <a:cs typeface="Tahoma" panose="020B0604030504040204" pitchFamily="34" charset="0"/>
              </a:rPr>
              <a:t>Juez de la gestión pendiente en la cual se puede aplicar el precepto controvertido y las Partes de la gestión pendiente, pudiendo cualquier tipo de ellas en el ámbito procesal (incluso terceros).</a:t>
            </a:r>
          </a:p>
          <a:p>
            <a:pPr marL="0" indent="0">
              <a:buNone/>
            </a:pPr>
            <a:endParaRPr lang="es-CL" dirty="0"/>
          </a:p>
        </p:txBody>
      </p:sp>
    </p:spTree>
    <p:extLst>
      <p:ext uri="{BB962C8B-B14F-4D97-AF65-F5344CB8AC3E}">
        <p14:creationId xmlns:p14="http://schemas.microsoft.com/office/powerpoint/2010/main" val="2469423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D5D374-38E8-4D94-902B-AB8D9390DA3B}"/>
              </a:ext>
            </a:extLst>
          </p:cNvPr>
          <p:cNvSpPr>
            <a:spLocks noGrp="1"/>
          </p:cNvSpPr>
          <p:nvPr>
            <p:ph type="title"/>
          </p:nvPr>
        </p:nvSpPr>
        <p:spPr/>
        <p:txBody>
          <a:bodyPr/>
          <a:lstStyle/>
          <a:p>
            <a:r>
              <a:rPr lang="es-CL" dirty="0"/>
              <a:t>¿Qué es la Justicia Constitucional?</a:t>
            </a:r>
          </a:p>
        </p:txBody>
      </p:sp>
      <p:sp>
        <p:nvSpPr>
          <p:cNvPr id="3" name="Marcador de contenido 2">
            <a:extLst>
              <a:ext uri="{FF2B5EF4-FFF2-40B4-BE49-F238E27FC236}">
                <a16:creationId xmlns:a16="http://schemas.microsoft.com/office/drawing/2014/main" id="{354ECC9E-2731-476F-B4D2-7E31AF2AC370}"/>
              </a:ext>
            </a:extLst>
          </p:cNvPr>
          <p:cNvSpPr>
            <a:spLocks noGrp="1"/>
          </p:cNvSpPr>
          <p:nvPr>
            <p:ph idx="1"/>
          </p:nvPr>
        </p:nvSpPr>
        <p:spPr/>
        <p:txBody>
          <a:bodyPr/>
          <a:lstStyle/>
          <a:p>
            <a:pPr algn="just">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A objeto de la presente clase, no debemos entender el concepto “justicia” desde una dimensión filosófica, debe desarrollarse desde una mirada procesal.</a:t>
            </a:r>
          </a:p>
          <a:p>
            <a:pPr algn="just">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Ahora bien, con respecto a la definición en sí, no existe un carácter uniforme de la misma dentro de la doctrina.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Deben considerarse distintos elementos.</a:t>
            </a:r>
          </a:p>
          <a:p>
            <a:pPr marL="82550" indent="0" algn="just">
              <a:buFont typeface="Wingdings 2" panose="05020102010507070707" pitchFamily="18" charset="2"/>
              <a:buNone/>
              <a:defRPr/>
            </a:pPr>
            <a:endParaRPr lang="es-ES" altLang="es-CL"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endParaRPr>
          </a:p>
          <a:p>
            <a:pPr marL="82550" indent="0" algn="ctr">
              <a:buFont typeface="Wingdings 2" panose="05020102010507070707" pitchFamily="18" charset="2"/>
              <a:buNone/>
              <a:defRPr/>
            </a:pPr>
            <a:r>
              <a:rPr lang="es-ES" altLang="es-CL" sz="2800" b="1" dirty="0">
                <a:latin typeface="Arial Narrow" panose="020B0606020202030204" pitchFamily="34" charset="0"/>
                <a:ea typeface="Tahoma" panose="020B0604030504040204" pitchFamily="34" charset="0"/>
                <a:cs typeface="Tahoma" panose="020B0604030504040204" pitchFamily="34" charset="0"/>
              </a:rPr>
              <a:t>¿Qué entendemos por justicia constitucional? </a:t>
            </a:r>
          </a:p>
          <a:p>
            <a:pPr marL="0" indent="0">
              <a:buNone/>
            </a:pPr>
            <a:endParaRPr lang="es-CL" dirty="0"/>
          </a:p>
        </p:txBody>
      </p:sp>
    </p:spTree>
    <p:extLst>
      <p:ext uri="{BB962C8B-B14F-4D97-AF65-F5344CB8AC3E}">
        <p14:creationId xmlns:p14="http://schemas.microsoft.com/office/powerpoint/2010/main" val="40712335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4BC0FD-9E47-4964-B575-06FA76CD7145}"/>
              </a:ext>
            </a:extLst>
          </p:cNvPr>
          <p:cNvSpPr>
            <a:spLocks noGrp="1"/>
          </p:cNvSpPr>
          <p:nvPr>
            <p:ph type="title"/>
          </p:nvPr>
        </p:nvSpPr>
        <p:spPr>
          <a:xfrm>
            <a:off x="1066800" y="642594"/>
            <a:ext cx="10058400" cy="1371600"/>
          </a:xfrm>
        </p:spPr>
        <p:txBody>
          <a:bodyPr/>
          <a:lstStyle/>
          <a:p>
            <a:r>
              <a:rPr lang="es-CL" dirty="0"/>
              <a:t>Tramitación</a:t>
            </a:r>
          </a:p>
        </p:txBody>
      </p:sp>
      <p:sp>
        <p:nvSpPr>
          <p:cNvPr id="3" name="Marcador de contenido 2">
            <a:extLst>
              <a:ext uri="{FF2B5EF4-FFF2-40B4-BE49-F238E27FC236}">
                <a16:creationId xmlns:a16="http://schemas.microsoft.com/office/drawing/2014/main" id="{22D0C7A6-96BC-4F4E-8E87-CF0E41761789}"/>
              </a:ext>
            </a:extLst>
          </p:cNvPr>
          <p:cNvSpPr>
            <a:spLocks noGrp="1"/>
          </p:cNvSpPr>
          <p:nvPr>
            <p:ph idx="1"/>
          </p:nvPr>
        </p:nvSpPr>
        <p:spPr>
          <a:xfrm>
            <a:off x="1066800" y="2014194"/>
            <a:ext cx="10058400" cy="4020846"/>
          </a:xfrm>
        </p:spPr>
        <p:txBody>
          <a:bodyPr>
            <a:normAutofit fontScale="92500" lnSpcReduction="20000"/>
          </a:bodyPr>
          <a:lstStyle/>
          <a:p>
            <a:pPr marL="402336" lvl="1" indent="0" algn="just">
              <a:buNone/>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Ojo, antes de la admisibilidad hay un trámite previo:</a:t>
            </a:r>
            <a:endParaRPr lang="es-CL" sz="20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640080" lvl="1" indent="-237744" algn="just">
              <a:buFont typeface="Verdana"/>
              <a:buChar char="◦"/>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Acoger a tramitación: </a:t>
            </a:r>
            <a:r>
              <a:rPr lang="es-ES" sz="2000" dirty="0">
                <a:latin typeface="Arial Narrow" panose="020B0606020202030204" pitchFamily="34" charset="0"/>
                <a:ea typeface="Tahoma" panose="020B0604030504040204" pitchFamily="34" charset="0"/>
                <a:cs typeface="Tahoma" panose="020B0604030504040204" pitchFamily="34" charset="0"/>
              </a:rPr>
              <a:t>Sea promovido por el juez o por una parte, debe contener una exposición clara de los hechos y fundamentos en que se apoya, y explicar cómo de ellos se produce una infracción constitucional. Debe indicar el vicio de constitucionalidad (el porqué la aplicación de la norma en cuestión afecta mis derechos constitucionales), y señalar que normas serían transgredidas. Además, debe cumplir las formalidades (presentación de certificado emitido por el correspondiente tribunal donde se acredita la causa el estado en que se encuentra y el nombre y domicilio de las partes y sus representantes.). Arts. 47 A y 47 B LOCTC.</a:t>
            </a:r>
          </a:p>
          <a:p>
            <a:pPr marL="640080" lvl="1" indent="-237744" algn="just">
              <a:buFont typeface="Verdana"/>
              <a:buChar char="◦"/>
              <a:defRPr/>
            </a:pPr>
            <a:endParaRPr lang="es-ES" sz="2000" dirty="0">
              <a:latin typeface="Arial Narrow" panose="020B0606020202030204" pitchFamily="34" charset="0"/>
              <a:ea typeface="Tahoma" panose="020B0604030504040204" pitchFamily="34" charset="0"/>
              <a:cs typeface="Tahoma" panose="020B0604030504040204" pitchFamily="34" charset="0"/>
            </a:endParaRPr>
          </a:p>
          <a:p>
            <a:pPr marL="82296" indent="0">
              <a:buNone/>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IV. Presupuestos de admisibilidad (47 F LOCTC):</a:t>
            </a:r>
          </a:p>
          <a:p>
            <a:pPr marL="82296" indent="0">
              <a:buNone/>
              <a:defRPr/>
            </a:pPr>
            <a:r>
              <a:rPr lang="es-ES" sz="2000" dirty="0">
                <a:latin typeface="Arial Narrow" panose="020B0606020202030204" pitchFamily="34" charset="0"/>
                <a:ea typeface="Tahoma" panose="020B0604030504040204" pitchFamily="34" charset="0"/>
                <a:cs typeface="Tahoma" panose="020B0604030504040204" pitchFamily="34" charset="0"/>
              </a:rPr>
              <a:t>	1. Se formulado por órgano legitimado.</a:t>
            </a:r>
          </a:p>
          <a:p>
            <a:pPr marL="402336" lvl="1" indent="0" algn="just">
              <a:buNone/>
              <a:defRPr/>
            </a:pPr>
            <a:r>
              <a:rPr lang="es-ES" sz="2000" dirty="0">
                <a:latin typeface="Arial Narrow" panose="020B0606020202030204" pitchFamily="34" charset="0"/>
                <a:ea typeface="Tahoma" panose="020B0604030504040204" pitchFamily="34" charset="0"/>
                <a:cs typeface="Tahoma" panose="020B0604030504040204" pitchFamily="34" charset="0"/>
              </a:rPr>
              <a:t>	2. Que no se promueva respecto de un precepto legal que haya sido declarado anteriormente constitucional por el Tribunal Constitucional (sea ejerciendo el control preventivo o conociendo de un requerimiento) y se invoque el mismo vicio que fue materia respectiva (que no haya “cosa juzgada constitucional”)</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640080" lvl="1" indent="-237744" algn="just">
              <a:buFont typeface="Verdana"/>
              <a:buChar char="◦"/>
              <a:defRPr/>
            </a:pPr>
            <a:endParaRPr lang="es-CL" sz="2400" dirty="0">
              <a:latin typeface="Tahoma" panose="020B0604030504040204" pitchFamily="34" charset="0"/>
              <a:ea typeface="Tahoma" panose="020B0604030504040204" pitchFamily="34" charset="0"/>
              <a:cs typeface="Tahoma" panose="020B0604030504040204" pitchFamily="34" charset="0"/>
            </a:endParaRPr>
          </a:p>
          <a:p>
            <a:endParaRPr lang="es-CL" dirty="0"/>
          </a:p>
        </p:txBody>
      </p:sp>
    </p:spTree>
    <p:extLst>
      <p:ext uri="{BB962C8B-B14F-4D97-AF65-F5344CB8AC3E}">
        <p14:creationId xmlns:p14="http://schemas.microsoft.com/office/powerpoint/2010/main" val="4838449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D0DB81-2159-4C05-BC8E-8266EBB82242}"/>
              </a:ext>
            </a:extLst>
          </p:cNvPr>
          <p:cNvSpPr>
            <a:spLocks noGrp="1"/>
          </p:cNvSpPr>
          <p:nvPr>
            <p:ph type="title"/>
          </p:nvPr>
        </p:nvSpPr>
        <p:spPr/>
        <p:txBody>
          <a:bodyPr/>
          <a:lstStyle/>
          <a:p>
            <a:r>
              <a:rPr lang="es-CL" dirty="0"/>
              <a:t>Tramitación</a:t>
            </a:r>
          </a:p>
        </p:txBody>
      </p:sp>
      <p:sp>
        <p:nvSpPr>
          <p:cNvPr id="3" name="Marcador de contenido 2">
            <a:extLst>
              <a:ext uri="{FF2B5EF4-FFF2-40B4-BE49-F238E27FC236}">
                <a16:creationId xmlns:a16="http://schemas.microsoft.com/office/drawing/2014/main" id="{5C5E07C1-8328-4C27-B4F5-5D146426E46B}"/>
              </a:ext>
            </a:extLst>
          </p:cNvPr>
          <p:cNvSpPr>
            <a:spLocks noGrp="1"/>
          </p:cNvSpPr>
          <p:nvPr>
            <p:ph idx="1"/>
          </p:nvPr>
        </p:nvSpPr>
        <p:spPr/>
        <p:txBody>
          <a:bodyPr>
            <a:normAutofit fontScale="92500" lnSpcReduction="20000"/>
          </a:bodyPr>
          <a:lstStyle/>
          <a:p>
            <a:pPr marL="0" indent="0">
              <a:buNone/>
            </a:pPr>
            <a:r>
              <a:rPr lang="es-MX" sz="2000" dirty="0">
                <a:latin typeface="Arial Narrow" panose="020B0606020202030204" pitchFamily="34" charset="0"/>
              </a:rPr>
              <a:t>3. Cuando no exista gestión judicial pendiente en tramitación, o se haya puesto término a ella por sentencia ejecutoriada;</a:t>
            </a:r>
            <a:br>
              <a:rPr lang="es-MX" sz="2000" dirty="0">
                <a:latin typeface="Arial Narrow" panose="020B0606020202030204" pitchFamily="34" charset="0"/>
              </a:rPr>
            </a:br>
            <a:r>
              <a:rPr lang="es-MX" sz="2000" dirty="0">
                <a:latin typeface="Arial Narrow" panose="020B0606020202030204" pitchFamily="34" charset="0"/>
              </a:rPr>
              <a:t>4. Cuando se promueva respecto de un precepto </a:t>
            </a:r>
            <a:r>
              <a:rPr lang="es-MX" sz="2000">
                <a:latin typeface="Arial Narrow" panose="020B0606020202030204" pitchFamily="34" charset="0"/>
              </a:rPr>
              <a:t>que tenga </a:t>
            </a:r>
            <a:r>
              <a:rPr lang="es-MX" sz="2000" dirty="0">
                <a:latin typeface="Arial Narrow" panose="020B0606020202030204" pitchFamily="34" charset="0"/>
              </a:rPr>
              <a:t>rango legal;</a:t>
            </a:r>
            <a:br>
              <a:rPr lang="es-MX" sz="2000" dirty="0">
                <a:latin typeface="Arial Narrow" panose="020B0606020202030204" pitchFamily="34" charset="0"/>
              </a:rPr>
            </a:br>
            <a:r>
              <a:rPr lang="es-MX" sz="2000" dirty="0">
                <a:latin typeface="Arial Narrow" panose="020B0606020202030204" pitchFamily="34" charset="0"/>
              </a:rPr>
              <a:t>5. Cuando de los antecedentes de la gestión pendiente en que se promueve la cuestión, aparezca que el precepto legal impugnado no ha de tener aplicación o ella no resultará decisiva en la resolución del asunto, y</a:t>
            </a:r>
            <a:br>
              <a:rPr lang="es-MX" sz="2000" dirty="0">
                <a:latin typeface="Arial Narrow" panose="020B0606020202030204" pitchFamily="34" charset="0"/>
              </a:rPr>
            </a:br>
            <a:r>
              <a:rPr lang="es-MX" sz="2000" dirty="0">
                <a:latin typeface="Arial Narrow" panose="020B0606020202030204" pitchFamily="34" charset="0"/>
              </a:rPr>
              <a:t>6. Cuando carezca de fundamento plausible.</a:t>
            </a:r>
            <a:br>
              <a:rPr lang="es-MX" sz="2000" dirty="0">
                <a:latin typeface="Arial Narrow" panose="020B0606020202030204" pitchFamily="34" charset="0"/>
              </a:rPr>
            </a:br>
            <a:endParaRPr lang="es-MX" sz="2000" dirty="0">
              <a:latin typeface="Arial Narrow" panose="020B0606020202030204" pitchFamily="34" charset="0"/>
            </a:endParaRPr>
          </a:p>
          <a:p>
            <a:pPr marL="0" indent="0">
              <a:buNone/>
            </a:pPr>
            <a:r>
              <a:rPr lang="es-MX" sz="2000" dirty="0">
                <a:latin typeface="Arial Narrow" panose="020B0606020202030204" pitchFamily="34" charset="0"/>
              </a:rPr>
              <a:t>La correspondiente resolución no es susceptible de recurso alguno.</a:t>
            </a:r>
          </a:p>
          <a:p>
            <a:pPr algn="just">
              <a:buNone/>
              <a:defRPr/>
            </a:pPr>
            <a:endParaRPr lang="es-MX" altLang="es-CL" sz="2000" dirty="0">
              <a:latin typeface="Arial Narrow" panose="020B0606020202030204" pitchFamily="34" charset="0"/>
            </a:endParaRPr>
          </a:p>
          <a:p>
            <a:pPr algn="just">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Orden de No Innovar: </a:t>
            </a:r>
            <a:r>
              <a:rPr lang="es-ES" altLang="es-CL" sz="2000" dirty="0">
                <a:latin typeface="Arial Narrow" panose="020B0606020202030204" pitchFamily="34" charset="0"/>
                <a:ea typeface="Tahoma" panose="020B0604030504040204" pitchFamily="34" charset="0"/>
                <a:cs typeface="Tahoma" panose="020B0604030504040204" pitchFamily="34" charset="0"/>
              </a:rPr>
              <a:t>Sólo tiene cabida en las cuestiones de inaplicabilidad, busca suspender la gestión pendiente. Su objetivo es impedir la generación de un perjuicio provocado por la tardanza en la dictación de una  resolución, que haga  impracticable el contenido de la sentencia.</a:t>
            </a:r>
          </a:p>
          <a:p>
            <a:pPr algn="just">
              <a:buNone/>
              <a:defRPr/>
            </a:pPr>
            <a:endParaRPr lang="es-ES" altLang="es-CL" sz="2000" dirty="0">
              <a:latin typeface="Arial Narrow" panose="020B0606020202030204" pitchFamily="34" charset="0"/>
              <a:ea typeface="Tahoma" panose="020B0604030504040204" pitchFamily="34" charset="0"/>
              <a:cs typeface="Tahoma" panose="020B0604030504040204" pitchFamily="34" charset="0"/>
            </a:endParaRPr>
          </a:p>
          <a:p>
            <a:pPr algn="just">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…¿Costas?</a:t>
            </a: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sz="2000" dirty="0">
              <a:latin typeface="Arial Narrow" panose="020B0606020202030204" pitchFamily="34" charset="0"/>
            </a:endParaRPr>
          </a:p>
        </p:txBody>
      </p:sp>
    </p:spTree>
    <p:extLst>
      <p:ext uri="{BB962C8B-B14F-4D97-AF65-F5344CB8AC3E}">
        <p14:creationId xmlns:p14="http://schemas.microsoft.com/office/powerpoint/2010/main" val="40508816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14194B7-D068-46D6-96DB-77DF4716D9D5}"/>
              </a:ext>
            </a:extLst>
          </p:cNvPr>
          <p:cNvSpPr>
            <a:spLocks noGrp="1"/>
          </p:cNvSpPr>
          <p:nvPr>
            <p:ph type="title"/>
          </p:nvPr>
        </p:nvSpPr>
        <p:spPr/>
        <p:txBody>
          <a:bodyPr/>
          <a:lstStyle/>
          <a:p>
            <a:r>
              <a:rPr lang="es-CL" sz="5200" dirty="0"/>
              <a:t>Acción de inaplicabilidad por inconstitucionalidad</a:t>
            </a:r>
          </a:p>
        </p:txBody>
      </p:sp>
      <p:sp>
        <p:nvSpPr>
          <p:cNvPr id="5" name="Marcador de texto 4">
            <a:extLst>
              <a:ext uri="{FF2B5EF4-FFF2-40B4-BE49-F238E27FC236}">
                <a16:creationId xmlns:a16="http://schemas.microsoft.com/office/drawing/2014/main" id="{26D42200-DFD0-4179-B7D7-5D128EEE565C}"/>
              </a:ext>
            </a:extLst>
          </p:cNvPr>
          <p:cNvSpPr>
            <a:spLocks noGrp="1"/>
          </p:cNvSpPr>
          <p:nvPr>
            <p:ph type="body" idx="1"/>
          </p:nvPr>
        </p:nvSpPr>
        <p:spPr/>
        <p:txBody>
          <a:bodyPr/>
          <a:lstStyle/>
          <a:p>
            <a:endParaRPr lang="es-CL" dirty="0"/>
          </a:p>
        </p:txBody>
      </p:sp>
    </p:spTree>
    <p:extLst>
      <p:ext uri="{BB962C8B-B14F-4D97-AF65-F5344CB8AC3E}">
        <p14:creationId xmlns:p14="http://schemas.microsoft.com/office/powerpoint/2010/main" val="3640549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3076E7D-EABF-4CBE-9870-48429841E992}"/>
              </a:ext>
            </a:extLst>
          </p:cNvPr>
          <p:cNvSpPr>
            <a:spLocks noGrp="1"/>
          </p:cNvSpPr>
          <p:nvPr>
            <p:ph type="title"/>
          </p:nvPr>
        </p:nvSpPr>
        <p:spPr/>
        <p:txBody>
          <a:bodyPr/>
          <a:lstStyle/>
          <a:p>
            <a:r>
              <a:rPr lang="es-CL" dirty="0"/>
              <a:t>Características</a:t>
            </a:r>
          </a:p>
        </p:txBody>
      </p:sp>
      <p:sp>
        <p:nvSpPr>
          <p:cNvPr id="5" name="Marcador de contenido 4">
            <a:extLst>
              <a:ext uri="{FF2B5EF4-FFF2-40B4-BE49-F238E27FC236}">
                <a16:creationId xmlns:a16="http://schemas.microsoft.com/office/drawing/2014/main" id="{6E93FD5E-F727-4A33-89E3-91F023F3A7FD}"/>
              </a:ext>
            </a:extLst>
          </p:cNvPr>
          <p:cNvSpPr>
            <a:spLocks noGrp="1"/>
          </p:cNvSpPr>
          <p:nvPr>
            <p:ph idx="1"/>
          </p:nvPr>
        </p:nvSpPr>
        <p:spPr/>
        <p:txBody>
          <a:bodyPr/>
          <a:lstStyle/>
          <a:p>
            <a:pPr marL="82296" indent="0" algn="just">
              <a:buNone/>
              <a:defRPr/>
            </a:pPr>
            <a:r>
              <a:rPr lang="es-CL" b="1" dirty="0">
                <a:solidFill>
                  <a:srgbClr val="C00000"/>
                </a:solidFill>
                <a:latin typeface="Arial Narrow" panose="020B0606020202030204" pitchFamily="34" charset="0"/>
                <a:ea typeface="Tahoma" panose="020B0604030504040204" pitchFamily="34" charset="0"/>
                <a:cs typeface="Tahoma" panose="020B0604030504040204" pitchFamily="34" charset="0"/>
              </a:rPr>
              <a:t>I. Regulación:</a:t>
            </a:r>
            <a:r>
              <a:rPr lang="es-CL"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MX" dirty="0">
                <a:latin typeface="Arial Narrow" panose="020B0606020202030204" pitchFamily="34" charset="0"/>
                <a:ea typeface="Tahoma" panose="020B0604030504040204" pitchFamily="34" charset="0"/>
                <a:cs typeface="Tahoma" panose="020B0604030504040204" pitchFamily="34" charset="0"/>
              </a:rPr>
              <a:t>Declarar la inconstitucionalidad de un precepto legal declarado previamente inaplicable (93 </a:t>
            </a:r>
            <a:r>
              <a:rPr lang="es-MX" dirty="0" err="1">
                <a:latin typeface="Arial Narrow" panose="020B0606020202030204" pitchFamily="34" charset="0"/>
                <a:ea typeface="Tahoma" panose="020B0604030504040204" pitchFamily="34" charset="0"/>
                <a:cs typeface="Tahoma" panose="020B0604030504040204" pitchFamily="34" charset="0"/>
              </a:rPr>
              <a:t>nº</a:t>
            </a:r>
            <a:r>
              <a:rPr lang="es-MX" dirty="0">
                <a:latin typeface="Arial Narrow" panose="020B0606020202030204" pitchFamily="34" charset="0"/>
                <a:ea typeface="Tahoma" panose="020B0604030504040204" pitchFamily="34" charset="0"/>
                <a:cs typeface="Tahoma" panose="020B0604030504040204" pitchFamily="34" charset="0"/>
              </a:rPr>
              <a:t> 7):</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dirty="0">
                <a:latin typeface="Arial Narrow" panose="020B0606020202030204" pitchFamily="34" charset="0"/>
                <a:ea typeface="Tahoma" panose="020B0604030504040204" pitchFamily="34" charset="0"/>
                <a:cs typeface="Tahoma" panose="020B0604030504040204" pitchFamily="34" charset="0"/>
              </a:rPr>
              <a:t>Tiene carácter represivo y voluntario. Sólo ha habido cuatro casos en que se ha declarado:</a:t>
            </a:r>
            <a:endParaRPr lang="es-CL" dirty="0">
              <a:latin typeface="Arial Narrow" panose="020B0606020202030204" pitchFamily="34" charset="0"/>
              <a:ea typeface="Tahoma" panose="020B0604030504040204" pitchFamily="34" charset="0"/>
              <a:cs typeface="Tahoma" panose="020B0604030504040204" pitchFamily="34" charset="0"/>
            </a:endParaRPr>
          </a:p>
          <a:p>
            <a:pPr marL="82296" indent="0" algn="just">
              <a:buNone/>
              <a:defRPr/>
            </a:pP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Caso </a:t>
            </a:r>
            <a:r>
              <a:rPr lang="es-MX" dirty="0" err="1">
                <a:latin typeface="Arial Narrow" panose="020B0606020202030204" pitchFamily="34" charset="0"/>
                <a:ea typeface="Tahoma" panose="020B0604030504040204" pitchFamily="34" charset="0"/>
                <a:cs typeface="Tahoma" panose="020B0604030504040204" pitchFamily="34" charset="0"/>
              </a:rPr>
              <a:t>Isapres</a:t>
            </a:r>
            <a:r>
              <a:rPr lang="es-MX" dirty="0">
                <a:latin typeface="Arial Narrow" panose="020B0606020202030204" pitchFamily="34" charset="0"/>
                <a:ea typeface="Tahoma" panose="020B0604030504040204" pitchFamily="34" charset="0"/>
                <a:cs typeface="Tahoma" panose="020B0604030504040204" pitchFamily="34" charset="0"/>
              </a:rPr>
              <a:t>.</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116 del Código Tributario.</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151 del Código Sanitario: recogía la institución administrativa del “pague y después reclame”.</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595 del Código Orgánico de Tribunales: sólo respecto de la palabra “gratuitamente”. </a:t>
            </a:r>
            <a:endParaRPr lang="es-CL"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38541623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F8B9657-1A8E-4895-983B-9AAD2FA413B3}"/>
              </a:ext>
            </a:extLst>
          </p:cNvPr>
          <p:cNvSpPr>
            <a:spLocks noGrp="1"/>
          </p:cNvSpPr>
          <p:nvPr>
            <p:ph idx="1"/>
          </p:nvPr>
        </p:nvSpPr>
        <p:spPr>
          <a:xfrm>
            <a:off x="1066800" y="662609"/>
            <a:ext cx="10058400" cy="5552661"/>
          </a:xfrm>
        </p:spPr>
        <p:txBody>
          <a:bodyPr>
            <a:normAutofit fontScale="70000" lnSpcReduction="20000"/>
          </a:bodyPr>
          <a:lstStyle/>
          <a:p>
            <a:pPr marL="82296" indent="0" algn="just">
              <a:buNone/>
              <a:defRPr/>
            </a:pP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II. Efectos:</a:t>
            </a:r>
            <a:r>
              <a:rPr lang="es-MX" sz="24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CL" sz="2400" dirty="0">
                <a:latin typeface="Arial Narrow" panose="020B0606020202030204" pitchFamily="34" charset="0"/>
                <a:ea typeface="Tahoma" panose="020B0604030504040204" pitchFamily="34" charset="0"/>
                <a:cs typeface="Tahoma" panose="020B0604030504040204" pitchFamily="34" charset="0"/>
              </a:rPr>
              <a:t>A diferencia de la Acción de Inaplicabilidad de efectivo relativo y retroactivo para las partes, la declaración de</a:t>
            </a:r>
            <a:r>
              <a:rPr lang="es-CL" sz="2400"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inconstitucionalidad</a:t>
            </a:r>
            <a:r>
              <a:rPr lang="es-CL" sz="2400"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CL" sz="2400" dirty="0">
                <a:latin typeface="Arial Narrow" panose="020B0606020202030204" pitchFamily="34" charset="0"/>
                <a:ea typeface="Tahoma" panose="020B0604030504040204" pitchFamily="34" charset="0"/>
                <a:cs typeface="Tahoma" panose="020B0604030504040204" pitchFamily="34" charset="0"/>
              </a:rPr>
              <a:t>tiene efectos generales y para el futuro.</a:t>
            </a: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III. </a:t>
            </a: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Sujetos requirentes y trámite preliminar:</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1. Órganos y sujetos legitimados: </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CL" sz="2400" dirty="0">
                <a:latin typeface="Arial Narrow" panose="020B0606020202030204" pitchFamily="34" charset="0"/>
                <a:ea typeface="Tahoma" panose="020B0604030504040204" pitchFamily="34" charset="0"/>
                <a:cs typeface="Tahoma" panose="020B0604030504040204" pitchFamily="34" charset="0"/>
              </a:rPr>
              <a:t>- TC de oficio: 4/5 de sus partes, 8 de 10 miembros al fallar la inaplicabilidad por inconstitucionalidad de una norma.</a:t>
            </a:r>
          </a:p>
          <a:p>
            <a:pPr marL="365760" indent="-283464" algn="just">
              <a:buNone/>
              <a:defRPr/>
            </a:pPr>
            <a:r>
              <a:rPr lang="es-CL" sz="2400" dirty="0">
                <a:latin typeface="Arial Narrow" panose="020B0606020202030204" pitchFamily="34" charset="0"/>
                <a:ea typeface="Tahoma" panose="020B0604030504040204" pitchFamily="34" charset="0"/>
                <a:cs typeface="Tahoma" panose="020B0604030504040204" pitchFamily="34" charset="0"/>
              </a:rPr>
              <a:t>- Por cualquier persona que tenga capacidad procesal: </a:t>
            </a:r>
            <a:r>
              <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acción popular </a:t>
            </a:r>
            <a:r>
              <a:rPr lang="es-CL" sz="2400" dirty="0">
                <a:latin typeface="Arial Narrow" panose="020B0606020202030204" pitchFamily="34" charset="0"/>
                <a:ea typeface="Tahoma" panose="020B0604030504040204" pitchFamily="34" charset="0"/>
                <a:cs typeface="Tahoma" panose="020B0604030504040204" pitchFamily="34" charset="0"/>
              </a:rPr>
              <a:t>para interponer dicho requerimiento.</a:t>
            </a:r>
          </a:p>
          <a:p>
            <a:pPr marL="365760" indent="-283464" algn="just">
              <a:buNone/>
              <a:defRPr/>
            </a:pP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2. Acoger a tramitación: </a:t>
            </a:r>
            <a:endPar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endParaRPr lang="es-MX"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Dentro de las menciones esenciales del Requerimiento, deben:</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Fundar razonablemente su petición: argumentos que señalen el porqué la norma es inconstitucional.</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Presentar una o más sentencias de Inaplicabilidad que sustenta la Inconstitucionalidad: ya no se reclama frente a un juicio pendiente, sino que debe constar que el precepto impugnado por inconstitucional tiene sentencias previas en ese inaplicabilidad que lo han declarado inconstitucional.</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Describir todos y cada uno de los argumentos constitucionales que le sirven de apoyo.</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2255967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EX NUEVA </a:t>
            </a:r>
            <a:r>
              <a:rPr lang="es-CL" dirty="0" smtClean="0"/>
              <a:t>CONSTITUCIÓN</a:t>
            </a:r>
            <a:endParaRPr lang="es-CL" dirty="0"/>
          </a:p>
        </p:txBody>
      </p:sp>
      <p:sp>
        <p:nvSpPr>
          <p:cNvPr id="3" name="Marcador de texto 2"/>
          <p:cNvSpPr>
            <a:spLocks noGrp="1"/>
          </p:cNvSpPr>
          <p:nvPr>
            <p:ph type="body" idx="1"/>
          </p:nvPr>
        </p:nvSpPr>
        <p:spPr/>
        <p:txBody>
          <a:bodyPr/>
          <a:lstStyle/>
          <a:p>
            <a:endParaRPr lang="es-CL"/>
          </a:p>
        </p:txBody>
      </p:sp>
      <p:pic>
        <p:nvPicPr>
          <p:cNvPr id="1028" name="Picture 4" descr="emoji-carita-triste - Colegio Tave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632" y="2094308"/>
            <a:ext cx="1162050" cy="1162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5307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Corte Constitucional</a:t>
            </a:r>
            <a:endParaRPr lang="es-CL" dirty="0"/>
          </a:p>
        </p:txBody>
      </p:sp>
      <p:sp>
        <p:nvSpPr>
          <p:cNvPr id="7" name="Marcador de contenido 6"/>
          <p:cNvSpPr>
            <a:spLocks noGrp="1"/>
          </p:cNvSpPr>
          <p:nvPr>
            <p:ph idx="1"/>
          </p:nvPr>
        </p:nvSpPr>
        <p:spPr/>
        <p:txBody>
          <a:bodyPr/>
          <a:lstStyle/>
          <a:p>
            <a:r>
              <a:rPr lang="es-ES" sz="2400" b="1" dirty="0">
                <a:solidFill>
                  <a:srgbClr val="C00000"/>
                </a:solidFill>
                <a:latin typeface="Arial Narrow" panose="020B0606020202030204" pitchFamily="34" charset="0"/>
                <a:cs typeface="Arial" panose="020B0604020202020204" pitchFamily="34" charset="0"/>
                <a:hlinkClick r:id="rId2"/>
              </a:rPr>
              <a:t>Artículo Nº 65.- De la justicia constitucional.</a:t>
            </a:r>
            <a:endParaRPr lang="es-ES" sz="2400" b="1" dirty="0">
              <a:solidFill>
                <a:srgbClr val="C00000"/>
              </a:solidFill>
              <a:latin typeface="Arial Narrow" panose="020B0606020202030204" pitchFamily="34" charset="0"/>
              <a:cs typeface="Arial" panose="020B0604020202020204" pitchFamily="34" charset="0"/>
            </a:endParaRPr>
          </a:p>
          <a:p>
            <a:pPr marL="0" indent="0" algn="just">
              <a:buNone/>
            </a:pPr>
            <a:r>
              <a:rPr lang="es-ES" sz="2400" dirty="0">
                <a:latin typeface="Arial Narrow" panose="020B0606020202030204" pitchFamily="34" charset="0"/>
                <a:cs typeface="Arial" panose="020B0604020202020204" pitchFamily="34" charset="0"/>
              </a:rPr>
              <a:t>La Corte Constitucional es un órgano autónomo, técnico y profesional, </a:t>
            </a:r>
            <a:r>
              <a:rPr lang="es-ES" sz="2400" b="1" dirty="0">
                <a:latin typeface="Arial Narrow" panose="020B0606020202030204" pitchFamily="34" charset="0"/>
                <a:cs typeface="Arial" panose="020B0604020202020204" pitchFamily="34" charset="0"/>
              </a:rPr>
              <a:t>encargado de ejercer la justicia constitucional con la finalidad de garantizar la supremacía de la Constitución</a:t>
            </a:r>
            <a:r>
              <a:rPr lang="es-ES" sz="2400" dirty="0">
                <a:latin typeface="Arial Narrow" panose="020B0606020202030204" pitchFamily="34" charset="0"/>
                <a:cs typeface="Arial" panose="020B0604020202020204" pitchFamily="34" charset="0"/>
              </a:rPr>
              <a:t>, de acuerdo a los principios de deferencia al órgano legislativo, presunción de constitucionalidad de la ley y búsqueda de una interpretación conforme con la Constitución. Sus resoluciones se fundarán únicamente en razones de derecho.</a:t>
            </a:r>
          </a:p>
          <a:p>
            <a:endParaRPr lang="es-CL" dirty="0"/>
          </a:p>
        </p:txBody>
      </p:sp>
    </p:spTree>
    <p:extLst>
      <p:ext uri="{BB962C8B-B14F-4D97-AF65-F5344CB8AC3E}">
        <p14:creationId xmlns:p14="http://schemas.microsoft.com/office/powerpoint/2010/main" val="25382449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Características</a:t>
            </a:r>
            <a:endParaRPr lang="es-CL" dirty="0"/>
          </a:p>
        </p:txBody>
      </p:sp>
      <p:sp>
        <p:nvSpPr>
          <p:cNvPr id="7" name="Marcador de contenido 6"/>
          <p:cNvSpPr>
            <a:spLocks noGrp="1"/>
          </p:cNvSpPr>
          <p:nvPr>
            <p:ph idx="1"/>
          </p:nvPr>
        </p:nvSpPr>
        <p:spPr/>
        <p:txBody>
          <a:bodyPr>
            <a:normAutofit/>
          </a:bodyPr>
          <a:lstStyle/>
          <a:p>
            <a:pPr algn="just"/>
            <a:r>
              <a:rPr lang="es-CL" dirty="0" smtClean="0">
                <a:latin typeface="Arial Narrow" panose="020B0606020202030204" pitchFamily="34" charset="0"/>
              </a:rPr>
              <a:t>11 integrantes</a:t>
            </a:r>
          </a:p>
          <a:p>
            <a:pPr algn="just"/>
            <a:r>
              <a:rPr lang="es-ES" dirty="0" smtClean="0">
                <a:latin typeface="Arial Narrow" panose="020B0606020202030204" pitchFamily="34" charset="0"/>
              </a:rPr>
              <a:t>Durarán nueve </a:t>
            </a:r>
            <a:r>
              <a:rPr lang="es-ES" dirty="0">
                <a:latin typeface="Arial Narrow" panose="020B0606020202030204" pitchFamily="34" charset="0"/>
              </a:rPr>
              <a:t>años en sus cargos, no reelegibles, y se renovarán por parcialidades cada tres años en la forma que establezca la ley.</a:t>
            </a:r>
          </a:p>
          <a:p>
            <a:pPr algn="just"/>
            <a:r>
              <a:rPr lang="es-ES" dirty="0" smtClean="0">
                <a:latin typeface="Arial Narrow" panose="020B0606020202030204" pitchFamily="34" charset="0"/>
              </a:rPr>
              <a:t>Presidente o presidenta </a:t>
            </a:r>
            <a:r>
              <a:rPr lang="es-ES" dirty="0" err="1" smtClean="0">
                <a:latin typeface="Arial Narrow" panose="020B0606020202030204" pitchFamily="34" charset="0"/>
              </a:rPr>
              <a:t>escogide</a:t>
            </a:r>
            <a:r>
              <a:rPr lang="es-ES" dirty="0" smtClean="0">
                <a:latin typeface="Arial Narrow" panose="020B0606020202030204" pitchFamily="34" charset="0"/>
              </a:rPr>
              <a:t> por sus paras.</a:t>
            </a:r>
          </a:p>
          <a:p>
            <a:pPr algn="just"/>
            <a:r>
              <a:rPr lang="es-ES" dirty="0">
                <a:latin typeface="Arial Narrow" panose="020B0606020202030204" pitchFamily="34" charset="0"/>
              </a:rPr>
              <a:t>Su designación se efectuará en base a </a:t>
            </a:r>
            <a:r>
              <a:rPr lang="es-ES" b="1" u="sng" dirty="0">
                <a:latin typeface="Arial Narrow" panose="020B0606020202030204" pitchFamily="34" charset="0"/>
              </a:rPr>
              <a:t>criterios técnicos y de mérito profesional </a:t>
            </a:r>
            <a:r>
              <a:rPr lang="es-ES" dirty="0">
                <a:latin typeface="Arial Narrow" panose="020B0606020202030204" pitchFamily="34" charset="0"/>
              </a:rPr>
              <a:t>de la siguiente manera:</a:t>
            </a:r>
          </a:p>
          <a:p>
            <a:pPr marL="0" indent="0" algn="just">
              <a:buNone/>
            </a:pPr>
            <a:r>
              <a:rPr lang="es-ES" dirty="0">
                <a:latin typeface="Arial Narrow" panose="020B0606020202030204" pitchFamily="34" charset="0"/>
              </a:rPr>
              <a:t>a) Cuatro integrantes elegidos por la mayoría de las y los integrantes </a:t>
            </a:r>
            <a:r>
              <a:rPr lang="es-ES" u="sng" dirty="0">
                <a:latin typeface="Arial Narrow" panose="020B0606020202030204" pitchFamily="34" charset="0"/>
              </a:rPr>
              <a:t>del Congreso de Diputadas y Diputados y de la Cámara de las Regiones</a:t>
            </a:r>
            <a:r>
              <a:rPr lang="es-ES" dirty="0">
                <a:latin typeface="Arial Narrow" panose="020B0606020202030204" pitchFamily="34" charset="0"/>
              </a:rPr>
              <a:t> en sesión conjunta.</a:t>
            </a:r>
          </a:p>
          <a:p>
            <a:pPr marL="0" indent="0" algn="just">
              <a:buNone/>
            </a:pPr>
            <a:r>
              <a:rPr lang="es-ES" dirty="0">
                <a:latin typeface="Arial Narrow" panose="020B0606020202030204" pitchFamily="34" charset="0"/>
              </a:rPr>
              <a:t>b) Tres integrantes elegidos por la o el </a:t>
            </a:r>
            <a:r>
              <a:rPr lang="es-ES" u="sng" dirty="0">
                <a:latin typeface="Arial Narrow" panose="020B0606020202030204" pitchFamily="34" charset="0"/>
              </a:rPr>
              <a:t>Presidente de la República</a:t>
            </a:r>
            <a:r>
              <a:rPr lang="es-ES" dirty="0">
                <a:latin typeface="Arial Narrow" panose="020B0606020202030204" pitchFamily="34" charset="0"/>
              </a:rPr>
              <a:t>.</a:t>
            </a:r>
          </a:p>
          <a:p>
            <a:pPr marL="0" indent="0" algn="just">
              <a:buNone/>
            </a:pPr>
            <a:r>
              <a:rPr lang="es-ES" dirty="0">
                <a:latin typeface="Arial Narrow" panose="020B0606020202030204" pitchFamily="34" charset="0"/>
              </a:rPr>
              <a:t>c) Cuatro integrantes elegidos por el </a:t>
            </a:r>
            <a:r>
              <a:rPr lang="es-ES" u="sng" dirty="0">
                <a:latin typeface="Arial Narrow" panose="020B0606020202030204" pitchFamily="34" charset="0"/>
              </a:rPr>
              <a:t>Consejo de la Justicia</a:t>
            </a:r>
            <a:r>
              <a:rPr lang="es-ES" dirty="0">
                <a:latin typeface="Arial Narrow" panose="020B0606020202030204" pitchFamily="34" charset="0"/>
              </a:rPr>
              <a:t>, a partir de concursos públicos. En caso de ser designados juezas o jueces del Sistema Nacional de Justicia, quedarán suspendidos de sus cargos judiciales de origen en tanto se extienda su función en la Corte Constitucional</a:t>
            </a:r>
            <a:r>
              <a:rPr lang="es-ES" dirty="0" smtClean="0">
                <a:latin typeface="Arial Narrow" panose="020B0606020202030204" pitchFamily="34" charset="0"/>
              </a:rPr>
              <a:t>.</a:t>
            </a:r>
          </a:p>
          <a:p>
            <a:pPr marL="0" indent="0" algn="just">
              <a:buNone/>
            </a:pPr>
            <a:endParaRPr lang="es-CL" dirty="0"/>
          </a:p>
        </p:txBody>
      </p:sp>
    </p:spTree>
    <p:extLst>
      <p:ext uri="{BB962C8B-B14F-4D97-AF65-F5344CB8AC3E}">
        <p14:creationId xmlns:p14="http://schemas.microsoft.com/office/powerpoint/2010/main" val="20274552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Funciones</a:t>
            </a:r>
            <a:endParaRPr lang="es-CL" dirty="0"/>
          </a:p>
        </p:txBody>
      </p:sp>
      <p:sp>
        <p:nvSpPr>
          <p:cNvPr id="7" name="Marcador de contenido 6"/>
          <p:cNvSpPr>
            <a:spLocks noGrp="1"/>
          </p:cNvSpPr>
          <p:nvPr>
            <p:ph idx="1"/>
          </p:nvPr>
        </p:nvSpPr>
        <p:spPr/>
        <p:txBody>
          <a:bodyPr>
            <a:normAutofit fontScale="92500" lnSpcReduction="20000"/>
          </a:bodyPr>
          <a:lstStyle/>
          <a:p>
            <a:r>
              <a:rPr lang="es-ES" dirty="0"/>
              <a:t>1. Conocer y resolver la inaplicabilidad de un precepto legal cuyos efectos sean contrarios a la Constitución.</a:t>
            </a:r>
          </a:p>
          <a:p>
            <a:r>
              <a:rPr lang="es-ES" dirty="0"/>
              <a:t>2. Conocer y resolver sobre la inconstitucionalidad de un precepto legal.</a:t>
            </a:r>
          </a:p>
          <a:p>
            <a:r>
              <a:rPr lang="es-ES" dirty="0"/>
              <a:t>3. Conocer y resolver sobre la inconstitucionalidad de uno o más preceptos de estatutos regionales, de autonomías territoriales indígenas y de cualquier otra entidad territorial.</a:t>
            </a:r>
          </a:p>
          <a:p>
            <a:r>
              <a:rPr lang="es-ES" dirty="0"/>
              <a:t>4. Conocer y resolver los reclamos en caso que la Presidenta o el Presidente de la República no promulgue una ley cuando deba hacerlo o promulgue un texto diverso del que constitucionalmente corresponda. </a:t>
            </a:r>
            <a:endParaRPr lang="es-ES" dirty="0" smtClean="0"/>
          </a:p>
          <a:p>
            <a:r>
              <a:rPr lang="es-ES" dirty="0" smtClean="0"/>
              <a:t>5</a:t>
            </a:r>
            <a:r>
              <a:rPr lang="es-ES" dirty="0"/>
              <a:t>. Conocer y resolver sobre la constitucionalidad de un decreto o resolución de la o el Presidente de la República que la Contraloría General de la República haya representado por estimarlo inconstitucional, cuando sea requerido por la o el </a:t>
            </a:r>
            <a:r>
              <a:rPr lang="es-ES" dirty="0" smtClean="0"/>
              <a:t>Presidente.</a:t>
            </a:r>
          </a:p>
          <a:p>
            <a:r>
              <a:rPr lang="es-ES" dirty="0" smtClean="0"/>
              <a:t> 6</a:t>
            </a:r>
            <a:r>
              <a:rPr lang="es-ES" dirty="0"/>
              <a:t>. Resolver los conflictos de competencia o de atribuciones que se susciten entre las entidades territoriales autónomas, con cualquier otro órgano del Estado, o entre éstos, a solicitud de cualquiera de los antes mencionados.</a:t>
            </a:r>
          </a:p>
          <a:p>
            <a:r>
              <a:rPr lang="es-ES" dirty="0"/>
              <a:t>7. Resolver los conflictos de competencia que se susciten entre las autoridades políticas o administrativas y los tribunales de justicia.</a:t>
            </a:r>
          </a:p>
          <a:p>
            <a:r>
              <a:rPr lang="es-ES" dirty="0"/>
              <a:t>9. Las demás previstas en esta Constitución.</a:t>
            </a:r>
          </a:p>
          <a:p>
            <a:endParaRPr lang="es-CL" dirty="0"/>
          </a:p>
        </p:txBody>
      </p:sp>
    </p:spTree>
    <p:extLst>
      <p:ext uri="{BB962C8B-B14F-4D97-AF65-F5344CB8AC3E}">
        <p14:creationId xmlns:p14="http://schemas.microsoft.com/office/powerpoint/2010/main" val="28521522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¿Inconstitucionalidad?</a:t>
            </a:r>
            <a:endParaRPr lang="es-CL" dirty="0"/>
          </a:p>
        </p:txBody>
      </p:sp>
      <p:sp>
        <p:nvSpPr>
          <p:cNvPr id="3" name="Marcador de contenido 2"/>
          <p:cNvSpPr>
            <a:spLocks noGrp="1"/>
          </p:cNvSpPr>
          <p:nvPr>
            <p:ph idx="1"/>
          </p:nvPr>
        </p:nvSpPr>
        <p:spPr/>
        <p:txBody>
          <a:bodyPr>
            <a:normAutofit/>
          </a:bodyPr>
          <a:lstStyle/>
          <a:p>
            <a:pPr marL="0" indent="0" algn="just">
              <a:buNone/>
            </a:pPr>
            <a:endParaRPr lang="es-CL" sz="2400" dirty="0" smtClean="0">
              <a:latin typeface="Arial Narrow" panose="020B0606020202030204" pitchFamily="34" charset="0"/>
            </a:endParaRPr>
          </a:p>
          <a:p>
            <a:pPr marL="0" indent="0" algn="just">
              <a:buNone/>
            </a:pPr>
            <a:r>
              <a:rPr lang="es-CL" sz="2400" b="1" dirty="0" smtClean="0">
                <a:latin typeface="Arial Narrow" panose="020B0606020202030204" pitchFamily="34" charset="0"/>
              </a:rPr>
              <a:t>Artículo 71 inciso 3.</a:t>
            </a:r>
          </a:p>
          <a:p>
            <a:pPr marL="0" indent="0" algn="just">
              <a:buNone/>
            </a:pPr>
            <a:r>
              <a:rPr lang="es-CL" sz="2400" dirty="0" smtClean="0">
                <a:latin typeface="Arial Narrow" panose="020B0606020202030204" pitchFamily="34" charset="0"/>
              </a:rPr>
              <a:t>“</a:t>
            </a:r>
            <a:r>
              <a:rPr lang="es-ES" sz="2400" dirty="0">
                <a:latin typeface="Arial Narrow" panose="020B0606020202030204" pitchFamily="34" charset="0"/>
              </a:rPr>
              <a:t>Declarada la inaplicabilidad de un precepto legal, éste no podrá ser aplicado en la gestión judicial en la que se originó la cuestión de constitucionalidad</a:t>
            </a:r>
            <a:r>
              <a:rPr lang="es-ES" sz="2400" b="1" dirty="0">
                <a:latin typeface="Arial Narrow" panose="020B0606020202030204" pitchFamily="34" charset="0"/>
              </a:rPr>
              <a:t>. Cuando la Corte Constitucional declare la inconstitucionalidad de un precepto, la sentencia provocará su invalidación, excluyéndolo del ordenamiento jurídico a partir del día siguiente de su publicación en el Diario </a:t>
            </a:r>
            <a:r>
              <a:rPr lang="es-ES" sz="2400" b="1" dirty="0" smtClean="0">
                <a:latin typeface="Arial Narrow" panose="020B0606020202030204" pitchFamily="34" charset="0"/>
              </a:rPr>
              <a:t>Oficial</a:t>
            </a:r>
            <a:r>
              <a:rPr lang="es-ES" sz="2400" dirty="0" smtClean="0">
                <a:latin typeface="Arial Narrow" panose="020B0606020202030204" pitchFamily="34" charset="0"/>
              </a:rPr>
              <a:t>”.</a:t>
            </a:r>
            <a:endParaRPr lang="es-CL" sz="2400" dirty="0">
              <a:latin typeface="Arial Narrow" panose="020B0606020202030204" pitchFamily="34" charset="0"/>
            </a:endParaRPr>
          </a:p>
        </p:txBody>
      </p:sp>
    </p:spTree>
    <p:extLst>
      <p:ext uri="{BB962C8B-B14F-4D97-AF65-F5344CB8AC3E}">
        <p14:creationId xmlns:p14="http://schemas.microsoft.com/office/powerpoint/2010/main" val="196095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E8DA3-520A-4B26-8E87-6E94747E6E29}"/>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D9E5CDC1-F806-4ADE-8600-FE69C7197EBE}"/>
              </a:ext>
            </a:extLst>
          </p:cNvPr>
          <p:cNvSpPr>
            <a:spLocks noGrp="1"/>
          </p:cNvSpPr>
          <p:nvPr>
            <p:ph idx="1"/>
          </p:nvPr>
        </p:nvSpPr>
        <p:spPr/>
        <p:txBody>
          <a:bodyPr/>
          <a:lstStyle/>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En términos amplios, justicia constitucional refiere a aquel acto que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busca determinar la primacía de la constitución por:</a:t>
            </a:r>
          </a:p>
          <a:p>
            <a:pPr marL="82550" indent="0" algn="just">
              <a:buFont typeface="Wingdings 2" panose="05020102010507070707" pitchFamily="18" charset="2"/>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1. Sobre otro cuerpo jurídico (lo denominado </a:t>
            </a:r>
            <a:r>
              <a:rPr lang="es-ES" altLang="es-CL" sz="2000" b="1" dirty="0" smtClean="0">
                <a:solidFill>
                  <a:srgbClr val="C00000"/>
                </a:solidFill>
                <a:latin typeface="Arial Narrow" panose="020B0606020202030204" pitchFamily="34" charset="0"/>
                <a:ea typeface="Tahoma" panose="020B0604030504040204" pitchFamily="34" charset="0"/>
                <a:cs typeface="Tahoma" panose="020B0604030504040204" pitchFamily="34" charset="0"/>
              </a:rPr>
              <a:t>en sentido estricto “control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 constitucionalidad”).</a:t>
            </a:r>
          </a:p>
          <a:p>
            <a:pPr marL="82550" indent="0" algn="just">
              <a:buFont typeface="Wingdings 2" panose="05020102010507070707" pitchFamily="18" charset="2"/>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2. Cualquier acto u omisión. </a:t>
            </a:r>
          </a:p>
          <a:p>
            <a:pPr marL="82550" indent="0" algn="just">
              <a:buFont typeface="Wingdings 2" panose="05020102010507070707" pitchFamily="18" charset="2"/>
              <a:buNone/>
              <a:defRPr/>
            </a:pPr>
            <a:endParaRPr lang="es-ES" altLang="es-CL" sz="2000" b="1" dirty="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Ello sería una visión comprensiva de la misma, pues -una parte importante de la doctrina- </a:t>
            </a:r>
            <a:r>
              <a:rPr lang="es-ES" altLang="es-CL" sz="2000" b="1" dirty="0">
                <a:latin typeface="Arial Narrow" panose="020B0606020202030204" pitchFamily="34" charset="0"/>
                <a:ea typeface="Tahoma" panose="020B0604030504040204" pitchFamily="34" charset="0"/>
                <a:cs typeface="Tahoma" panose="020B0604030504040204" pitchFamily="34" charset="0"/>
              </a:rPr>
              <a:t>entiende la justicia constitucional como la sujeción de la ley </a:t>
            </a:r>
            <a:r>
              <a:rPr lang="es-ES" altLang="es-CL" sz="2000" b="1" dirty="0" err="1">
                <a:latin typeface="Arial Narrow" panose="020B0606020202030204" pitchFamily="34" charset="0"/>
                <a:ea typeface="Tahoma" panose="020B0604030504040204" pitchFamily="34" charset="0"/>
                <a:cs typeface="Tahoma" panose="020B0604030504040204" pitchFamily="34" charset="0"/>
              </a:rPr>
              <a:t>infraconstitucional</a:t>
            </a:r>
            <a:r>
              <a:rPr lang="es-ES" altLang="es-CL" sz="2000" b="1" dirty="0">
                <a:latin typeface="Arial Narrow" panose="020B0606020202030204" pitchFamily="34" charset="0"/>
                <a:ea typeface="Tahoma" panose="020B0604030504040204" pitchFamily="34" charset="0"/>
                <a:cs typeface="Tahoma" panose="020B0604030504040204" pitchFamily="34" charset="0"/>
              </a:rPr>
              <a:t> a la misma (es decir, al punto (1))</a:t>
            </a:r>
            <a:r>
              <a:rPr lang="es-ES" altLang="es-CL" sz="2000" dirty="0">
                <a:latin typeface="Arial Narrow" panose="020B0606020202030204" pitchFamily="34" charset="0"/>
                <a:ea typeface="Tahoma" panose="020B0604030504040204" pitchFamily="34" charset="0"/>
                <a:cs typeface="Tahoma" panose="020B0604030504040204" pitchFamily="34" charset="0"/>
              </a:rPr>
              <a:t>, y no como la tutela -en todo espacio- de la primacía de la Constitución (por ejemplo, a través del recurso de protección frente a la vulneración de derechos fundamentales).</a:t>
            </a:r>
          </a:p>
          <a:p>
            <a:pPr marL="0" indent="0">
              <a:buNone/>
            </a:pPr>
            <a:endParaRPr lang="es-CL" dirty="0"/>
          </a:p>
        </p:txBody>
      </p:sp>
    </p:spTree>
    <p:extLst>
      <p:ext uri="{BB962C8B-B14F-4D97-AF65-F5344CB8AC3E}">
        <p14:creationId xmlns:p14="http://schemas.microsoft.com/office/powerpoint/2010/main" val="21827597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434765-C96E-4069-BB51-DBC94A4CA128}"/>
              </a:ext>
            </a:extLst>
          </p:cNvPr>
          <p:cNvSpPr>
            <a:spLocks noGrp="1"/>
          </p:cNvSpPr>
          <p:nvPr>
            <p:ph type="title"/>
          </p:nvPr>
        </p:nvSpPr>
        <p:spPr/>
        <p:txBody>
          <a:bodyPr/>
          <a:lstStyle/>
          <a:p>
            <a:r>
              <a:rPr lang="es-CL" dirty="0"/>
              <a:t>Proyectos de ley de reforma</a:t>
            </a:r>
          </a:p>
        </p:txBody>
      </p:sp>
      <p:sp>
        <p:nvSpPr>
          <p:cNvPr id="3" name="Marcador de texto 2">
            <a:extLst>
              <a:ext uri="{FF2B5EF4-FFF2-40B4-BE49-F238E27FC236}">
                <a16:creationId xmlns:a16="http://schemas.microsoft.com/office/drawing/2014/main" id="{B5C9EE8C-8F2C-420C-89A8-D9650ACE469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40106407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4FC09A1-D750-49A7-8A62-D5550DAB4314}"/>
              </a:ext>
            </a:extLst>
          </p:cNvPr>
          <p:cNvSpPr>
            <a:spLocks noGrp="1"/>
          </p:cNvSpPr>
          <p:nvPr>
            <p:ph type="title"/>
          </p:nvPr>
        </p:nvSpPr>
        <p:spPr/>
        <p:txBody>
          <a:bodyPr/>
          <a:lstStyle/>
          <a:p>
            <a:r>
              <a:rPr lang="es-CL" dirty="0"/>
              <a:t>Proyectos de reforma de los últimos 10 años</a:t>
            </a:r>
          </a:p>
        </p:txBody>
      </p:sp>
      <p:pic>
        <p:nvPicPr>
          <p:cNvPr id="9" name="Marcador de contenido 8">
            <a:extLst>
              <a:ext uri="{FF2B5EF4-FFF2-40B4-BE49-F238E27FC236}">
                <a16:creationId xmlns:a16="http://schemas.microsoft.com/office/drawing/2014/main" id="{2C2D42F1-3003-446E-893A-9B2E3783253A}"/>
              </a:ext>
            </a:extLst>
          </p:cNvPr>
          <p:cNvPicPr>
            <a:picLocks noGrp="1" noChangeAspect="1"/>
          </p:cNvPicPr>
          <p:nvPr>
            <p:ph idx="1"/>
          </p:nvPr>
        </p:nvPicPr>
        <p:blipFill>
          <a:blip r:embed="rId2"/>
          <a:stretch>
            <a:fillRect/>
          </a:stretch>
        </p:blipFill>
        <p:spPr>
          <a:xfrm>
            <a:off x="828152" y="1223676"/>
            <a:ext cx="7487695" cy="4105848"/>
          </a:xfrm>
        </p:spPr>
      </p:pic>
      <p:sp>
        <p:nvSpPr>
          <p:cNvPr id="6" name="Marcador de texto 5">
            <a:extLst>
              <a:ext uri="{FF2B5EF4-FFF2-40B4-BE49-F238E27FC236}">
                <a16:creationId xmlns:a16="http://schemas.microsoft.com/office/drawing/2014/main" id="{72F41456-1345-4B8E-8241-2E88604ED56A}"/>
              </a:ext>
            </a:extLst>
          </p:cNvPr>
          <p:cNvSpPr>
            <a:spLocks noGrp="1"/>
          </p:cNvSpPr>
          <p:nvPr>
            <p:ph type="body" sz="half" idx="2"/>
          </p:nvPr>
        </p:nvSpPr>
        <p:spPr/>
        <p:txBody>
          <a:bodyPr>
            <a:normAutofit/>
          </a:bodyPr>
          <a:lstStyle/>
          <a:p>
            <a:pPr algn="just"/>
            <a:r>
              <a:rPr lang="es-CL" sz="2000" dirty="0">
                <a:latin typeface="Arial Narrow" panose="020B0606020202030204" pitchFamily="34" charset="0"/>
              </a:rPr>
              <a:t>La mayoría de las reformas de 2008-2015 se concentran en aumentar las funciones del Tribunal Constitucional (revisar totalidad en www.cámara.cl)</a:t>
            </a:r>
          </a:p>
        </p:txBody>
      </p:sp>
      <p:pic>
        <p:nvPicPr>
          <p:cNvPr id="7" name="Marcador de contenido 5">
            <a:extLst>
              <a:ext uri="{FF2B5EF4-FFF2-40B4-BE49-F238E27FC236}">
                <a16:creationId xmlns:a16="http://schemas.microsoft.com/office/drawing/2014/main" id="{1BE9216B-43B0-4B13-A1E5-6192131FCF3D}"/>
              </a:ext>
            </a:extLst>
          </p:cNvPr>
          <p:cNvPicPr>
            <a:picLocks noChangeAspect="1"/>
          </p:cNvPicPr>
          <p:nvPr/>
        </p:nvPicPr>
        <p:blipFill>
          <a:blip r:embed="rId3"/>
          <a:stretch>
            <a:fillRect/>
          </a:stretch>
        </p:blipFill>
        <p:spPr>
          <a:xfrm>
            <a:off x="122501" y="821468"/>
            <a:ext cx="8754799" cy="5326113"/>
          </a:xfrm>
          <a:prstGeom prst="rect">
            <a:avLst/>
          </a:prstGeom>
        </p:spPr>
      </p:pic>
    </p:spTree>
    <p:extLst>
      <p:ext uri="{BB962C8B-B14F-4D97-AF65-F5344CB8AC3E}">
        <p14:creationId xmlns:p14="http://schemas.microsoft.com/office/powerpoint/2010/main" val="6186924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42003C-A96A-433D-9766-A4E28C944E31}"/>
              </a:ext>
            </a:extLst>
          </p:cNvPr>
          <p:cNvSpPr>
            <a:spLocks noGrp="1"/>
          </p:cNvSpPr>
          <p:nvPr>
            <p:ph type="title"/>
          </p:nvPr>
        </p:nvSpPr>
        <p:spPr/>
        <p:txBody>
          <a:bodyPr/>
          <a:lstStyle/>
          <a:p>
            <a:r>
              <a:rPr lang="es-CL" dirty="0"/>
              <a:t>Proyecto de reforma de los últimos 10 años</a:t>
            </a:r>
          </a:p>
        </p:txBody>
      </p:sp>
      <p:sp>
        <p:nvSpPr>
          <p:cNvPr id="4" name="Marcador de texto 3">
            <a:extLst>
              <a:ext uri="{FF2B5EF4-FFF2-40B4-BE49-F238E27FC236}">
                <a16:creationId xmlns:a16="http://schemas.microsoft.com/office/drawing/2014/main" id="{BF3F91B6-04AA-46E2-A5B8-4AB1C38453F3}"/>
              </a:ext>
            </a:extLst>
          </p:cNvPr>
          <p:cNvSpPr>
            <a:spLocks noGrp="1"/>
          </p:cNvSpPr>
          <p:nvPr>
            <p:ph type="body" sz="half" idx="2"/>
          </p:nvPr>
        </p:nvSpPr>
        <p:spPr/>
        <p:txBody>
          <a:bodyPr>
            <a:normAutofit/>
          </a:bodyPr>
          <a:lstStyle/>
          <a:p>
            <a:pPr algn="just"/>
            <a:r>
              <a:rPr lang="es-CL" sz="1800" dirty="0">
                <a:latin typeface="Arial Narrow" panose="020B0606020202030204" pitchFamily="34" charset="0"/>
              </a:rPr>
              <a:t>En cambio, los proyectos presentados del 2015 en adelante, intentan –en general- hacer reformas a las funciones del TC. El 2018 se presentan los proyectos más contundentes en términos de las reformas que plantean.</a:t>
            </a:r>
          </a:p>
        </p:txBody>
      </p:sp>
      <p:pic>
        <p:nvPicPr>
          <p:cNvPr id="9" name="Marcador de contenido 8">
            <a:extLst>
              <a:ext uri="{FF2B5EF4-FFF2-40B4-BE49-F238E27FC236}">
                <a16:creationId xmlns:a16="http://schemas.microsoft.com/office/drawing/2014/main" id="{5A9CE6DE-6B79-4CDF-8D1A-E0750D255BEB}"/>
              </a:ext>
            </a:extLst>
          </p:cNvPr>
          <p:cNvPicPr>
            <a:picLocks noGrp="1" noChangeAspect="1"/>
          </p:cNvPicPr>
          <p:nvPr>
            <p:ph idx="1"/>
          </p:nvPr>
        </p:nvPicPr>
        <p:blipFill>
          <a:blip r:embed="rId2"/>
          <a:stretch>
            <a:fillRect/>
          </a:stretch>
        </p:blipFill>
        <p:spPr>
          <a:xfrm>
            <a:off x="192659" y="2039601"/>
            <a:ext cx="8585581" cy="4737853"/>
          </a:xfrm>
        </p:spPr>
      </p:pic>
      <p:pic>
        <p:nvPicPr>
          <p:cNvPr id="3" name="Imagen 2">
            <a:extLst>
              <a:ext uri="{FF2B5EF4-FFF2-40B4-BE49-F238E27FC236}">
                <a16:creationId xmlns:a16="http://schemas.microsoft.com/office/drawing/2014/main" id="{5F8D609A-AA25-4977-88B4-29D73E058A9D}"/>
              </a:ext>
            </a:extLst>
          </p:cNvPr>
          <p:cNvPicPr>
            <a:picLocks noChangeAspect="1"/>
          </p:cNvPicPr>
          <p:nvPr/>
        </p:nvPicPr>
        <p:blipFill>
          <a:blip r:embed="rId3"/>
          <a:stretch>
            <a:fillRect/>
          </a:stretch>
        </p:blipFill>
        <p:spPr>
          <a:xfrm>
            <a:off x="192659" y="281354"/>
            <a:ext cx="8585581" cy="1758247"/>
          </a:xfrm>
          <a:prstGeom prst="rect">
            <a:avLst/>
          </a:prstGeom>
        </p:spPr>
      </p:pic>
    </p:spTree>
    <p:extLst>
      <p:ext uri="{BB962C8B-B14F-4D97-AF65-F5344CB8AC3E}">
        <p14:creationId xmlns:p14="http://schemas.microsoft.com/office/powerpoint/2010/main" val="29821800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D5ACD1B0-2D8E-49AA-8D43-392C9E78DC19}"/>
              </a:ext>
            </a:extLst>
          </p:cNvPr>
          <p:cNvSpPr>
            <a:spLocks noGrp="1"/>
          </p:cNvSpPr>
          <p:nvPr>
            <p:ph type="title"/>
          </p:nvPr>
        </p:nvSpPr>
        <p:spPr/>
        <p:txBody>
          <a:bodyPr>
            <a:normAutofit/>
          </a:bodyPr>
          <a:lstStyle/>
          <a:p>
            <a:r>
              <a:rPr lang="es-ES" b="1" dirty="0"/>
              <a:t>Boletín N°11680-07</a:t>
            </a:r>
            <a:r>
              <a:rPr lang="es-CL" dirty="0"/>
              <a:t/>
            </a:r>
            <a:br>
              <a:rPr lang="es-CL" dirty="0"/>
            </a:br>
            <a:r>
              <a:rPr lang="es-CL" sz="2200" dirty="0" err="1"/>
              <a:t>Yeomans</a:t>
            </a:r>
            <a:r>
              <a:rPr lang="es-CL" sz="2200" dirty="0"/>
              <a:t>, </a:t>
            </a:r>
            <a:r>
              <a:rPr lang="es-CL" sz="2200" dirty="0" err="1"/>
              <a:t>Boric</a:t>
            </a:r>
            <a:r>
              <a:rPr lang="es-CL" sz="2200" dirty="0"/>
              <a:t>, Winter, Ibáñez.</a:t>
            </a:r>
          </a:p>
        </p:txBody>
      </p:sp>
      <p:sp>
        <p:nvSpPr>
          <p:cNvPr id="7" name="Marcador de contenido 6">
            <a:extLst>
              <a:ext uri="{FF2B5EF4-FFF2-40B4-BE49-F238E27FC236}">
                <a16:creationId xmlns:a16="http://schemas.microsoft.com/office/drawing/2014/main" id="{2DFCE8CA-F922-4AAC-9072-E01CD38099A6}"/>
              </a:ext>
            </a:extLst>
          </p:cNvPr>
          <p:cNvSpPr>
            <a:spLocks noGrp="1"/>
          </p:cNvSpPr>
          <p:nvPr>
            <p:ph idx="1"/>
          </p:nvPr>
        </p:nvSpPr>
        <p:spPr/>
        <p:txBody>
          <a:bodyPr>
            <a:normAutofit fontScale="92500" lnSpcReduction="20000"/>
          </a:bodyPr>
          <a:lstStyle/>
          <a:p>
            <a:pPr marL="0" indent="0" algn="just">
              <a:buNone/>
            </a:pPr>
            <a:r>
              <a:rPr lang="es-CL" sz="2000" dirty="0">
                <a:latin typeface="Arial Narrow" panose="020B0606020202030204" pitchFamily="34" charset="0"/>
              </a:rPr>
              <a:t>	</a:t>
            </a:r>
            <a:r>
              <a:rPr lang="es-CL" sz="2000" b="1" dirty="0">
                <a:latin typeface="Arial Narrow" panose="020B0606020202030204" pitchFamily="34" charset="0"/>
              </a:rPr>
              <a:t>Sobre control preventivo:</a:t>
            </a:r>
            <a:r>
              <a:rPr lang="es-CL" sz="2000" dirty="0">
                <a:latin typeface="Arial Narrow" panose="020B0606020202030204" pitchFamily="34" charset="0"/>
              </a:rPr>
              <a:t>	</a:t>
            </a:r>
          </a:p>
          <a:p>
            <a:pPr marL="0" indent="0" algn="just">
              <a:buNone/>
            </a:pPr>
            <a:r>
              <a:rPr lang="es-CL" sz="2000" dirty="0">
                <a:latin typeface="Arial Narrow" panose="020B0606020202030204" pitchFamily="34" charset="0"/>
              </a:rPr>
              <a:t>	“</a:t>
            </a:r>
            <a:r>
              <a:rPr lang="es-ES" sz="2000" dirty="0">
                <a:latin typeface="Arial Narrow" panose="020B0606020202030204" pitchFamily="34" charset="0"/>
              </a:rPr>
              <a:t>A 28 años del restablecimiento del régimen democrático en nuestro país, no existen argumentos históricos ni jurídicos que permitan sustentar un orden normativo de control de la supremacía constitucional de carácter preventivo como el que opera en la actualidad. El marco constitucional vigente le otorga facultades al Tribunal Constitucional en su artículo 93 para pronunciarse sobre la constitucionalidad de un proyecto, o una parte de este, hasta después de ser aprobado por ambas cámaras del congreso nacional, que en la práctica ha llevado que este órgano se haya convertido en una tercera cámara legislativa, o más bien en una supra cámara legislativa, al existir proyectos de ley que obligatoriamente para su entrada en vigencia deben ser conocidos y aprobados por el Tribunal Constitucional (…)”. </a:t>
            </a:r>
            <a:r>
              <a:rPr lang="es-ES" sz="2000" b="1" dirty="0">
                <a:solidFill>
                  <a:srgbClr val="FF0000"/>
                </a:solidFill>
                <a:latin typeface="Arial Narrow" panose="020B0606020202030204" pitchFamily="34" charset="0"/>
              </a:rPr>
              <a:t>PROPONE ELIMINACIÓN DEL CONTROL OBLIGATORIO.</a:t>
            </a:r>
          </a:p>
          <a:p>
            <a:pPr marL="0" indent="0" algn="just">
              <a:buNone/>
            </a:pPr>
            <a:r>
              <a:rPr lang="es-ES" sz="2000" dirty="0">
                <a:latin typeface="Arial Narrow" panose="020B0606020202030204" pitchFamily="34" charset="0"/>
              </a:rPr>
              <a:t>	</a:t>
            </a:r>
            <a:r>
              <a:rPr lang="es-ES" sz="2000" b="1" dirty="0">
                <a:latin typeface="Arial Narrow" panose="020B0606020202030204" pitchFamily="34" charset="0"/>
              </a:rPr>
              <a:t>Sobre composición:</a:t>
            </a:r>
          </a:p>
          <a:p>
            <a:pPr marL="0" indent="0" algn="just">
              <a:buNone/>
            </a:pPr>
            <a:r>
              <a:rPr lang="es-ES" sz="2000" dirty="0">
                <a:latin typeface="Arial Narrow" panose="020B0606020202030204" pitchFamily="34" charset="0"/>
              </a:rPr>
              <a:t>	“Desde el punto de vista de la composición del Tribunal Constitucional es necesario corregir aspectos relevantes para dotar de legitimidad democrática y fortalecer la independencia individual de los magistrados respecto de sus designaciones; es por ello que es necesario concluir con las designaciones directas por parte del Presidente de la República, lo cual es de carácter excesivo para un órgano unipersonal”.</a:t>
            </a:r>
            <a:endParaRPr lang="es-CL" sz="2000" dirty="0">
              <a:latin typeface="Arial Narrow" panose="020B0606020202030204" pitchFamily="34" charset="0"/>
            </a:endParaRPr>
          </a:p>
        </p:txBody>
      </p:sp>
    </p:spTree>
    <p:extLst>
      <p:ext uri="{BB962C8B-B14F-4D97-AF65-F5344CB8AC3E}">
        <p14:creationId xmlns:p14="http://schemas.microsoft.com/office/powerpoint/2010/main" val="18248536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3A15C3E-30F6-43A1-924F-9404016FB888}"/>
              </a:ext>
            </a:extLst>
          </p:cNvPr>
          <p:cNvSpPr>
            <a:spLocks noGrp="1"/>
          </p:cNvSpPr>
          <p:nvPr>
            <p:ph idx="1"/>
          </p:nvPr>
        </p:nvSpPr>
        <p:spPr>
          <a:xfrm>
            <a:off x="1066800" y="569843"/>
            <a:ext cx="10058400" cy="5465197"/>
          </a:xfrm>
        </p:spPr>
        <p:txBody>
          <a:bodyPr>
            <a:normAutofit/>
          </a:bodyPr>
          <a:lstStyle/>
          <a:p>
            <a:pPr marL="0" indent="0" algn="just">
              <a:buNone/>
            </a:pPr>
            <a:r>
              <a:rPr lang="es-CL" b="1" dirty="0">
                <a:solidFill>
                  <a:srgbClr val="C00000"/>
                </a:solidFill>
              </a:rPr>
              <a:t>MODIFICACIONES:</a:t>
            </a:r>
          </a:p>
          <a:p>
            <a:pPr marL="342900" indent="-342900" algn="just">
              <a:buAutoNum type="arabicPeriod"/>
            </a:pPr>
            <a:r>
              <a:rPr lang="es-ES" b="1" dirty="0">
                <a:latin typeface="Arial Narrow" panose="020B0606020202030204" pitchFamily="34" charset="0"/>
              </a:rPr>
              <a:t>Derogación del control preventivo obligatorio y modificación al control preventivo facultativo establecido:</a:t>
            </a:r>
          </a:p>
          <a:p>
            <a:pPr algn="just">
              <a:buFontTx/>
              <a:buChar char="-"/>
            </a:pPr>
            <a:r>
              <a:rPr lang="es-ES" dirty="0">
                <a:latin typeface="Arial Narrow" panose="020B0606020202030204" pitchFamily="34" charset="0"/>
              </a:rPr>
              <a:t>Quórum de 4/5 de los Ministros que integran la magistratura para declarar la inconstitucionalidad.</a:t>
            </a:r>
          </a:p>
          <a:p>
            <a:pPr algn="just">
              <a:buFontTx/>
              <a:buChar char="-"/>
            </a:pPr>
            <a:r>
              <a:rPr lang="es-ES" dirty="0">
                <a:latin typeface="Arial Narrow" panose="020B0606020202030204" pitchFamily="34" charset="0"/>
              </a:rPr>
              <a:t>Se restringen los sujetos activos que pueden solicitar el pronunciamiento del Tribunal Constitucional, suprimiendo al Presidente de la República.</a:t>
            </a:r>
          </a:p>
          <a:p>
            <a:pPr algn="just">
              <a:buFontTx/>
              <a:buChar char="-"/>
            </a:pPr>
            <a:r>
              <a:rPr lang="es-ES" dirty="0">
                <a:latin typeface="Arial Narrow" panose="020B0606020202030204" pitchFamily="34" charset="0"/>
              </a:rPr>
              <a:t>Finalmente se eleva el quórum para requerir la cuestión de constitucionalidad por parte de las Cámaras.</a:t>
            </a:r>
          </a:p>
          <a:p>
            <a:pPr marL="0" indent="0" algn="just">
              <a:buNone/>
            </a:pPr>
            <a:r>
              <a:rPr lang="es-ES" b="1" dirty="0">
                <a:latin typeface="Arial Narrow" panose="020B0606020202030204" pitchFamily="34" charset="0"/>
              </a:rPr>
              <a:t>2. Modificar requisitos de elegibilidad de los Ministros y su mecanismo de nombramiento. </a:t>
            </a:r>
          </a:p>
          <a:p>
            <a:pPr algn="just">
              <a:buFontTx/>
              <a:buChar char="-"/>
            </a:pPr>
            <a:r>
              <a:rPr lang="es-ES" dirty="0">
                <a:latin typeface="Arial Narrow" panose="020B0606020202030204" pitchFamily="34" charset="0"/>
              </a:rPr>
              <a:t>Corte Suprema elaborará una terna, eligiendo a uno de ellos o ellas la Cámara de Diputados, y el siguiente el Senado, alternándose para cada elección.</a:t>
            </a:r>
          </a:p>
          <a:p>
            <a:pPr marL="0" indent="0" algn="just">
              <a:buNone/>
            </a:pPr>
            <a:r>
              <a:rPr lang="es-ES" b="1" dirty="0">
                <a:latin typeface="Arial Narrow" panose="020B0606020202030204" pitchFamily="34" charset="0"/>
              </a:rPr>
              <a:t>3. Disminuye extensión del periodo para el ejercicio del cargo de Ministro del Tribunal Constitucional. </a:t>
            </a:r>
            <a:endParaRPr lang="es-ES" dirty="0">
              <a:latin typeface="Arial Narrow" panose="020B0606020202030204" pitchFamily="34" charset="0"/>
            </a:endParaRPr>
          </a:p>
          <a:p>
            <a:pPr algn="just">
              <a:buFontTx/>
              <a:buChar char="-"/>
            </a:pPr>
            <a:r>
              <a:rPr lang="es-CL" dirty="0">
                <a:latin typeface="Arial Narrow" panose="020B0606020202030204" pitchFamily="34" charset="0"/>
              </a:rPr>
              <a:t>Se propone pasar de 9 a 6 años.</a:t>
            </a:r>
          </a:p>
          <a:p>
            <a:pPr marL="0" indent="0" algn="just">
              <a:buNone/>
            </a:pPr>
            <a:r>
              <a:rPr lang="es-ES" b="1" dirty="0">
                <a:latin typeface="Arial Narrow" panose="020B0606020202030204" pitchFamily="34" charset="0"/>
              </a:rPr>
              <a:t>4. Responsabilidad Constitucional.</a:t>
            </a:r>
          </a:p>
          <a:p>
            <a:pPr marL="0" indent="0" algn="just">
              <a:buNone/>
            </a:pPr>
            <a:r>
              <a:rPr lang="es-ES" dirty="0">
                <a:latin typeface="Arial Narrow" panose="020B0606020202030204" pitchFamily="34" charset="0"/>
              </a:rPr>
              <a:t>- Se propone incluir a los Ministros del Tribunal Constitucional como sujetos pasivos de la acusación constitucional.  Por tanto, el proyecto modifica en lo que corresponda el art. 52 de la Constitución Política de la República. </a:t>
            </a:r>
            <a:endParaRPr lang="es-CL" dirty="0">
              <a:latin typeface="Arial Narrow" panose="020B0606020202030204" pitchFamily="34" charset="0"/>
            </a:endParaRPr>
          </a:p>
          <a:p>
            <a:pPr marL="0" indent="0">
              <a:buNone/>
            </a:pPr>
            <a:endParaRPr lang="es-CL" dirty="0"/>
          </a:p>
          <a:p>
            <a:pPr marL="0" indent="0">
              <a:buNone/>
            </a:pPr>
            <a:endParaRPr lang="es-CL" dirty="0"/>
          </a:p>
          <a:p>
            <a:pPr marL="0" indent="0">
              <a:buNone/>
            </a:pPr>
            <a:endParaRPr lang="es-CL" dirty="0"/>
          </a:p>
        </p:txBody>
      </p:sp>
    </p:spTree>
    <p:extLst>
      <p:ext uri="{BB962C8B-B14F-4D97-AF65-F5344CB8AC3E}">
        <p14:creationId xmlns:p14="http://schemas.microsoft.com/office/powerpoint/2010/main" val="20776375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73BD50-82D2-4211-91C2-5C08352FC53E}"/>
              </a:ext>
            </a:extLst>
          </p:cNvPr>
          <p:cNvSpPr>
            <a:spLocks noGrp="1"/>
          </p:cNvSpPr>
          <p:nvPr>
            <p:ph type="title"/>
          </p:nvPr>
        </p:nvSpPr>
        <p:spPr/>
        <p:txBody>
          <a:bodyPr>
            <a:normAutofit/>
          </a:bodyPr>
          <a:lstStyle/>
          <a:p>
            <a:r>
              <a:rPr lang="es-CL" b="1" dirty="0"/>
              <a:t>Boletín N°11663-07</a:t>
            </a:r>
            <a:br>
              <a:rPr lang="es-CL" b="1" dirty="0"/>
            </a:br>
            <a:r>
              <a:rPr lang="es-CL" sz="2400" dirty="0"/>
              <a:t>Senadoras Goic y Muñoz; senadores Harboe, Huenchumilla e Insulza. </a:t>
            </a:r>
          </a:p>
        </p:txBody>
      </p:sp>
      <p:sp>
        <p:nvSpPr>
          <p:cNvPr id="3" name="Marcador de contenido 2">
            <a:extLst>
              <a:ext uri="{FF2B5EF4-FFF2-40B4-BE49-F238E27FC236}">
                <a16:creationId xmlns:a16="http://schemas.microsoft.com/office/drawing/2014/main" id="{25939388-4F50-4A16-8F99-9863942766B0}"/>
              </a:ext>
            </a:extLst>
          </p:cNvPr>
          <p:cNvSpPr>
            <a:spLocks noGrp="1"/>
          </p:cNvSpPr>
          <p:nvPr>
            <p:ph idx="1"/>
          </p:nvPr>
        </p:nvSpPr>
        <p:spPr/>
        <p:txBody>
          <a:bodyPr/>
          <a:lstStyle/>
          <a:p>
            <a:pPr marL="0" indent="0" algn="just">
              <a:buNone/>
            </a:pPr>
            <a:r>
              <a:rPr lang="es-CL" b="1" dirty="0">
                <a:latin typeface="Arial Narrow" panose="020B0606020202030204" pitchFamily="34" charset="0"/>
              </a:rPr>
              <a:t>1. Eliminación del carácter obligatorio del control preventivo. Mantiene que pueda solicitarse el control facultativo una Cámara o ¼ de sus miembros. </a:t>
            </a:r>
          </a:p>
          <a:p>
            <a:pPr marL="0" indent="0" algn="just">
              <a:buNone/>
            </a:pPr>
            <a:r>
              <a:rPr lang="es-CL" b="1" dirty="0">
                <a:latin typeface="Arial Narrow" panose="020B0606020202030204" pitchFamily="34" charset="0"/>
              </a:rPr>
              <a:t>2. Control preventivo facultativo tendrá que tener 4/5 de quórum para declarar inconstitucionalidad.</a:t>
            </a:r>
          </a:p>
          <a:p>
            <a:pPr marL="0" indent="0" algn="just">
              <a:buNone/>
            </a:pPr>
            <a:r>
              <a:rPr lang="es-CL" b="1" dirty="0">
                <a:latin typeface="Arial Narrow" panose="020B0606020202030204" pitchFamily="34" charset="0"/>
              </a:rPr>
              <a:t>3. Tratados internacionales y proyectos de reforma constitucional se sacan del control preventivo facultativo.</a:t>
            </a:r>
          </a:p>
          <a:p>
            <a:pPr marL="0" indent="0" algn="just">
              <a:buNone/>
            </a:pPr>
            <a:r>
              <a:rPr lang="es-CL" b="1" dirty="0">
                <a:latin typeface="Arial Narrow" panose="020B0606020202030204" pitchFamily="34" charset="0"/>
              </a:rPr>
              <a:t>4. Posibilidad de remoción de los ministros del Tribunal Constitucional. </a:t>
            </a:r>
            <a:r>
              <a:rPr lang="es-CL" dirty="0">
                <a:latin typeface="Arial Narrow" panose="020B0606020202030204" pitchFamily="34" charset="0"/>
              </a:rPr>
              <a:t>El Tribunal, por requerimiento del Presidente de la República o de los 2/3 de los miembros en ejercicio de cualquiera de las Cámaras, podrá declarar que los ministros no han tenido buen comportamiento y, previo informe del inculpado, acordar su remoción por la mayoría del total de sus componentes.</a:t>
            </a:r>
          </a:p>
          <a:p>
            <a:pPr marL="0" indent="0" algn="just">
              <a:buNone/>
            </a:pPr>
            <a:r>
              <a:rPr lang="es-CL" b="1" dirty="0">
                <a:latin typeface="Arial Narrow" panose="020B0606020202030204" pitchFamily="34" charset="0"/>
              </a:rPr>
              <a:t>5. Responsabilidad por prevaricación.</a:t>
            </a:r>
          </a:p>
          <a:p>
            <a:pPr marL="0" indent="0" algn="just">
              <a:buNone/>
            </a:pPr>
            <a:endParaRPr lang="es-CL" dirty="0">
              <a:latin typeface="Arial Narrow" panose="020B0606020202030204" pitchFamily="34" charset="0"/>
            </a:endParaRPr>
          </a:p>
          <a:p>
            <a:pPr marL="0" indent="0">
              <a:buNone/>
            </a:pPr>
            <a:endParaRPr lang="es-CL" dirty="0"/>
          </a:p>
        </p:txBody>
      </p:sp>
    </p:spTree>
    <p:extLst>
      <p:ext uri="{BB962C8B-B14F-4D97-AF65-F5344CB8AC3E}">
        <p14:creationId xmlns:p14="http://schemas.microsoft.com/office/powerpoint/2010/main" val="31241087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ADFEC1A-0BB3-4903-BA38-87F432555831}"/>
              </a:ext>
            </a:extLst>
          </p:cNvPr>
          <p:cNvSpPr>
            <a:spLocks noGrp="1"/>
          </p:cNvSpPr>
          <p:nvPr>
            <p:ph idx="1"/>
          </p:nvPr>
        </p:nvSpPr>
        <p:spPr>
          <a:xfrm>
            <a:off x="1066800" y="596348"/>
            <a:ext cx="10058400" cy="5438692"/>
          </a:xfrm>
        </p:spPr>
        <p:txBody>
          <a:bodyPr>
            <a:normAutofit/>
          </a:bodyPr>
          <a:lstStyle/>
          <a:p>
            <a:pPr marL="0" indent="0" algn="just">
              <a:buNone/>
            </a:pPr>
            <a:r>
              <a:rPr lang="es-CL" b="1" dirty="0">
                <a:latin typeface="Arial Narrow" panose="020B0606020202030204" pitchFamily="34" charset="0"/>
              </a:rPr>
              <a:t>6. Facultad del Congreso Nacional, de insistir en el texto aprobado antes del envío al tribunal.</a:t>
            </a:r>
          </a:p>
          <a:p>
            <a:pPr marL="0" indent="0" algn="just">
              <a:buNone/>
            </a:pPr>
            <a:r>
              <a:rPr lang="es-CL" b="1" dirty="0">
                <a:latin typeface="Arial Narrow" panose="020B0606020202030204" pitchFamily="34" charset="0"/>
              </a:rPr>
              <a:t>“</a:t>
            </a:r>
            <a:r>
              <a:rPr lang="es-CL" dirty="0">
                <a:latin typeface="Arial Narrow" panose="020B0606020202030204" pitchFamily="34" charset="0"/>
              </a:rPr>
              <a:t>"Con todo, la sentencia definitiva en los casos de los numerales 1 y 3 del artículo anterior, deberá ser remitida a la Cámara de Origen la cual siempre podrá insistir en el texto aprobado por el congreso nacional, antes del envío al tribunal, por los dos tercios de sus miembros en ejercicio. Alcanzado dicho quorum pasará a la cámara revisora para su examen, y si el texto fuera aprobado por los dos tercios de sus miembros en ejercicio, se mantendrá definitivamente el texto aprobado por el congreso nacional antes de su envío al Tribunal y se enviará al ejecutivo para su promulgación y publicación o para los efectos previstos en el artículo 73”.</a:t>
            </a:r>
            <a:endParaRPr lang="es-CL" b="1" dirty="0">
              <a:latin typeface="Arial Narrow" panose="020B0606020202030204" pitchFamily="34" charset="0"/>
            </a:endParaRPr>
          </a:p>
          <a:p>
            <a:pPr marL="0" indent="0" algn="just">
              <a:buNone/>
            </a:pPr>
            <a:r>
              <a:rPr lang="es-CL" b="1" dirty="0">
                <a:latin typeface="Arial Narrow" panose="020B0606020202030204" pitchFamily="34" charset="0"/>
              </a:rPr>
              <a:t>7. Eliminar la inaplicabilidad por inconstitucionalidad (93 N°6, pero deja el 93 N°7).</a:t>
            </a:r>
            <a:endParaRPr lang="es-CL" dirty="0">
              <a:latin typeface="Arial Narrow" panose="020B0606020202030204" pitchFamily="34" charset="0"/>
            </a:endParaRPr>
          </a:p>
          <a:p>
            <a:pPr marL="0" indent="0" algn="just">
              <a:buNone/>
            </a:pPr>
            <a:r>
              <a:rPr lang="es-CL" b="1" dirty="0">
                <a:latin typeface="Arial Narrow" panose="020B0606020202030204" pitchFamily="34" charset="0"/>
              </a:rPr>
              <a:t>8. Modificación de formas de elección de integrantes. </a:t>
            </a:r>
            <a:r>
              <a:rPr lang="es-CL" dirty="0">
                <a:latin typeface="Arial Narrow" panose="020B0606020202030204" pitchFamily="34" charset="0"/>
              </a:rPr>
              <a:t>El Tribunal Constitucional estará integrado por diez miembros, designados según el siguiente procedimiento:</a:t>
            </a:r>
          </a:p>
          <a:p>
            <a:pPr marL="0" indent="0" algn="just">
              <a:buNone/>
            </a:pPr>
            <a:r>
              <a:rPr lang="es-CL" dirty="0">
                <a:latin typeface="Arial Narrow" panose="020B0606020202030204" pitchFamily="34" charset="0"/>
              </a:rPr>
              <a:t>a) La Corte Suprema convocará a un concurso público para formar una terna que elevará al Presidente de la República.</a:t>
            </a:r>
          </a:p>
          <a:p>
            <a:pPr marL="0" indent="0" algn="just">
              <a:buNone/>
            </a:pPr>
            <a:r>
              <a:rPr lang="es-CL" dirty="0">
                <a:latin typeface="Arial Narrow" panose="020B0606020202030204" pitchFamily="34" charset="0"/>
              </a:rPr>
              <a:t>b) El Presidente de la República propone a uno de los integrantes de dicha terna a las dos Cámaras de Congreso Nacional.</a:t>
            </a:r>
          </a:p>
          <a:p>
            <a:pPr marL="0" indent="0" algn="just">
              <a:buNone/>
            </a:pPr>
            <a:r>
              <a:rPr lang="es-CL" dirty="0">
                <a:latin typeface="Arial Narrow" panose="020B0606020202030204" pitchFamily="34" charset="0"/>
              </a:rPr>
              <a:t>c) Cada una de las dos Cámaras, con el respaldo afirmativo de dos tercios de sus miembros en ejercicio, dan su conformidad al candidato.</a:t>
            </a:r>
          </a:p>
          <a:p>
            <a:pPr marL="0" indent="0">
              <a:buNone/>
            </a:pPr>
            <a:endParaRPr lang="es-CL" dirty="0"/>
          </a:p>
          <a:p>
            <a:pPr marL="0" indent="0">
              <a:buNone/>
            </a:pPr>
            <a:endParaRPr lang="es-CL" dirty="0"/>
          </a:p>
          <a:p>
            <a:pPr marL="0" indent="0">
              <a:buNone/>
            </a:pPr>
            <a:endParaRPr lang="es-CL" dirty="0"/>
          </a:p>
          <a:p>
            <a:pPr marL="0" indent="0">
              <a:buNone/>
            </a:pPr>
            <a:endParaRPr lang="es-CL" dirty="0"/>
          </a:p>
        </p:txBody>
      </p:sp>
    </p:spTree>
    <p:extLst>
      <p:ext uri="{BB962C8B-B14F-4D97-AF65-F5344CB8AC3E}">
        <p14:creationId xmlns:p14="http://schemas.microsoft.com/office/powerpoint/2010/main" val="13841587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2FE3C4-BFD4-49F2-9000-03CBF718CDB8}"/>
              </a:ext>
            </a:extLst>
          </p:cNvPr>
          <p:cNvSpPr>
            <a:spLocks noGrp="1"/>
          </p:cNvSpPr>
          <p:nvPr>
            <p:ph type="title"/>
          </p:nvPr>
        </p:nvSpPr>
        <p:spPr/>
        <p:txBody>
          <a:bodyPr>
            <a:normAutofit/>
          </a:bodyPr>
          <a:lstStyle/>
          <a:p>
            <a:r>
              <a:rPr lang="es-CL" b="1" dirty="0"/>
              <a:t>Boletines N°s12933 - 12934</a:t>
            </a:r>
            <a:r>
              <a:rPr lang="es-CL" dirty="0"/>
              <a:t/>
            </a:r>
            <a:br>
              <a:rPr lang="es-CL" dirty="0"/>
            </a:br>
            <a:r>
              <a:rPr lang="es-CL" sz="2400" dirty="0"/>
              <a:t>Senador Bianchi, senadores(as) DC-PS</a:t>
            </a:r>
          </a:p>
        </p:txBody>
      </p:sp>
      <p:sp>
        <p:nvSpPr>
          <p:cNvPr id="3" name="Marcador de contenido 2">
            <a:extLst>
              <a:ext uri="{FF2B5EF4-FFF2-40B4-BE49-F238E27FC236}">
                <a16:creationId xmlns:a16="http://schemas.microsoft.com/office/drawing/2014/main" id="{1E9EDDB7-01AF-4DFA-AD89-0C9C4E34DD6F}"/>
              </a:ext>
            </a:extLst>
          </p:cNvPr>
          <p:cNvSpPr>
            <a:spLocks noGrp="1"/>
          </p:cNvSpPr>
          <p:nvPr>
            <p:ph idx="1"/>
          </p:nvPr>
        </p:nvSpPr>
        <p:spPr/>
        <p:txBody>
          <a:bodyPr/>
          <a:lstStyle/>
          <a:p>
            <a:pPr marL="342900" indent="-342900">
              <a:buAutoNum type="arabicPeriod"/>
            </a:pPr>
            <a:r>
              <a:rPr lang="es-CL" b="1" dirty="0">
                <a:latin typeface="Arial Narrow" panose="020B0606020202030204" pitchFamily="34" charset="0"/>
              </a:rPr>
              <a:t>Disminuir a 7 les integrantes del TC</a:t>
            </a:r>
            <a:r>
              <a:rPr lang="es-CL" dirty="0">
                <a:latin typeface="Arial Narrow" panose="020B0606020202030204" pitchFamily="34" charset="0"/>
              </a:rPr>
              <a:t>, designados por el Presidente de la República, eligiéndolos de una nómina de cinco personas que, en cada caso, propondrá la Corte Suprema (mediante concurso), y con acuerdo del Senado tras su designación (2/3).</a:t>
            </a:r>
          </a:p>
          <a:p>
            <a:pPr marL="342900" indent="-342900">
              <a:buAutoNum type="arabicPeriod"/>
            </a:pPr>
            <a:r>
              <a:rPr lang="es-CL" b="1" dirty="0">
                <a:latin typeface="Arial Narrow" panose="020B0606020202030204" pitchFamily="34" charset="0"/>
              </a:rPr>
              <a:t>Duración de seis años por el cargo</a:t>
            </a:r>
            <a:r>
              <a:rPr lang="es-CL" dirty="0">
                <a:latin typeface="Arial Narrow" panose="020B0606020202030204" pitchFamily="34" charset="0"/>
              </a:rPr>
              <a:t>, renovados cada 3. Reelección por una sola vez.</a:t>
            </a:r>
          </a:p>
          <a:p>
            <a:pPr marL="342900" indent="-342900">
              <a:buFont typeface="Garamond" pitchFamily="18" charset="0"/>
              <a:buAutoNum type="arabicPeriod"/>
            </a:pPr>
            <a:r>
              <a:rPr lang="es-CL" b="1" dirty="0">
                <a:latin typeface="Arial Narrow" panose="020B0606020202030204" pitchFamily="34" charset="0"/>
              </a:rPr>
              <a:t>Asignación del conocimiento de la acción de inaplicabilidad por inconstitucionalidad a la Corte Suprema, </a:t>
            </a:r>
            <a:r>
              <a:rPr lang="es-CL" dirty="0">
                <a:latin typeface="Arial Narrow" panose="020B0606020202030204" pitchFamily="34" charset="0"/>
              </a:rPr>
              <a:t>sacándola del TC.</a:t>
            </a:r>
          </a:p>
          <a:p>
            <a:pPr marL="342900" indent="-342900">
              <a:buFont typeface="Garamond" pitchFamily="18" charset="0"/>
              <a:buAutoNum type="arabicPeriod"/>
            </a:pPr>
            <a:r>
              <a:rPr lang="es-CL" b="1" dirty="0">
                <a:latin typeface="Arial Narrow" panose="020B0606020202030204" pitchFamily="34" charset="0"/>
              </a:rPr>
              <a:t>Eliminación del control preventivo obligatorio de constitucionalidad y modificación del quórum para solicitar la inconstitucionalidad </a:t>
            </a:r>
            <a:r>
              <a:rPr lang="es-CL" dirty="0">
                <a:latin typeface="Arial Narrow" panose="020B0606020202030204" pitchFamily="34" charset="0"/>
              </a:rPr>
              <a:t>de un proyecto de ley (de ¼ parte a 3/5)</a:t>
            </a:r>
          </a:p>
          <a:p>
            <a:pPr marL="342900" indent="-342900">
              <a:buFont typeface="Garamond" pitchFamily="18" charset="0"/>
              <a:buAutoNum type="arabicPeriod"/>
            </a:pPr>
            <a:endParaRPr lang="es-CL" dirty="0"/>
          </a:p>
          <a:p>
            <a:pPr marL="342900" indent="-342900">
              <a:buAutoNum type="arabicPeriod"/>
            </a:pPr>
            <a:endParaRPr lang="es-CL" dirty="0">
              <a:latin typeface="Arial Narrow" panose="020B0606020202030204" pitchFamily="34" charset="0"/>
            </a:endParaRPr>
          </a:p>
          <a:p>
            <a:pPr marL="342900" indent="-342900">
              <a:buAutoNum type="arabicPeriod"/>
            </a:pPr>
            <a:endParaRPr lang="es-CL" dirty="0"/>
          </a:p>
          <a:p>
            <a:pPr marL="0" indent="0">
              <a:buNone/>
            </a:pPr>
            <a:endParaRPr lang="es-CL" dirty="0"/>
          </a:p>
        </p:txBody>
      </p:sp>
    </p:spTree>
    <p:extLst>
      <p:ext uri="{BB962C8B-B14F-4D97-AF65-F5344CB8AC3E}">
        <p14:creationId xmlns:p14="http://schemas.microsoft.com/office/powerpoint/2010/main" val="1474727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EB2E1A-20AA-4B7D-B057-D428C792EAC9}"/>
              </a:ext>
            </a:extLst>
          </p:cNvPr>
          <p:cNvSpPr>
            <a:spLocks noGrp="1"/>
          </p:cNvSpPr>
          <p:nvPr>
            <p:ph type="title"/>
          </p:nvPr>
        </p:nvSpPr>
        <p:spPr/>
        <p:txBody>
          <a:bodyPr/>
          <a:lstStyle/>
          <a:p>
            <a:r>
              <a:rPr lang="es-CL" dirty="0"/>
              <a:t>Clasificación del Profesor Hugo </a:t>
            </a:r>
            <a:r>
              <a:rPr lang="es-CL" dirty="0" err="1"/>
              <a:t>Tórtora</a:t>
            </a:r>
            <a:endParaRPr lang="es-CL" dirty="0"/>
          </a:p>
        </p:txBody>
      </p:sp>
      <p:sp>
        <p:nvSpPr>
          <p:cNvPr id="3" name="Marcador de contenido 2">
            <a:extLst>
              <a:ext uri="{FF2B5EF4-FFF2-40B4-BE49-F238E27FC236}">
                <a16:creationId xmlns:a16="http://schemas.microsoft.com/office/drawing/2014/main" id="{4AB930DB-DA76-46CB-8B59-9A8EBEC55363}"/>
              </a:ext>
            </a:extLst>
          </p:cNvPr>
          <p:cNvSpPr>
            <a:spLocks noGrp="1"/>
          </p:cNvSpPr>
          <p:nvPr>
            <p:ph idx="1"/>
          </p:nvPr>
        </p:nvSpPr>
        <p:spPr/>
        <p:txBody>
          <a:bodyPr/>
          <a:lstStyle/>
          <a:p>
            <a:pPr marL="82550" indent="0">
              <a:buFont typeface="Wingdings 2" panose="05020102010507070707" pitchFamily="18" charset="2"/>
              <a:buNone/>
              <a:defRPr/>
            </a:pPr>
            <a:r>
              <a:rPr lang="es-CL" sz="2000" dirty="0">
                <a:latin typeface="Arial Narrow" panose="020B0606020202030204" pitchFamily="34" charset="0"/>
                <a:ea typeface="Tahoma" panose="020B0604030504040204" pitchFamily="34" charset="0"/>
                <a:cs typeface="Tahoma" panose="020B0604030504040204" pitchFamily="34" charset="0"/>
              </a:rPr>
              <a:t>Según: (i) tribunal que la ejerce, </a:t>
            </a:r>
            <a:r>
              <a:rPr lang="es-CL" sz="2000" b="1" dirty="0">
                <a:latin typeface="Arial Narrow" panose="020B0606020202030204" pitchFamily="34" charset="0"/>
                <a:ea typeface="Tahoma" panose="020B0604030504040204" pitchFamily="34" charset="0"/>
                <a:cs typeface="Tahoma" panose="020B0604030504040204" pitchFamily="34" charset="0"/>
              </a:rPr>
              <a:t>(ii) función </a:t>
            </a:r>
            <a:r>
              <a:rPr lang="es-CL" sz="2000" dirty="0">
                <a:latin typeface="Arial Narrow" panose="020B0606020202030204" pitchFamily="34" charset="0"/>
                <a:ea typeface="Tahoma" panose="020B0604030504040204" pitchFamily="34" charset="0"/>
                <a:cs typeface="Tahoma" panose="020B0604030504040204" pitchFamily="34" charset="0"/>
              </a:rPr>
              <a:t>y (iii) extensión del término. En torno a (ii):</a:t>
            </a:r>
          </a:p>
          <a:p>
            <a:pPr marL="596900" indent="-514350" algn="just">
              <a:buFont typeface="+mj-lt"/>
              <a:buAutoNum type="romanLcPeriod"/>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La defensa de los preceptos constitucionales, en cualquier plano:</a:t>
            </a:r>
            <a:r>
              <a:rPr lang="es-ES"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ES" sz="2000" dirty="0">
                <a:latin typeface="Arial Narrow" panose="020B0606020202030204" pitchFamily="34" charset="0"/>
                <a:ea typeface="Tahoma" panose="020B0604030504040204" pitchFamily="34" charset="0"/>
                <a:cs typeface="Tahoma" panose="020B0604030504040204" pitchFamily="34" charset="0"/>
              </a:rPr>
              <a:t>y diremos, en tal caso, que hay Justicia Constitucional tanto cuando se realiza el control de constitucionalidad de las normas, como cuando se realiza la protección de los afectados por vulneración a sus derechos garantizados constitucionalmente, o cuando se ejercen las responsabilidades previstas en la Carta Fundamental. </a:t>
            </a:r>
          </a:p>
          <a:p>
            <a:pPr marL="596900" indent="-514350" algn="just">
              <a:buFont typeface="+mj-lt"/>
              <a:buAutoNum type="romanLcPeriod"/>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La defensa de la Supremacía Constitucional, mediante el ejercicio sólo del Control de Constitucionalidad de normas </a:t>
            </a:r>
            <a:r>
              <a:rPr lang="es-ES" sz="2000" b="1" dirty="0" err="1">
                <a:solidFill>
                  <a:srgbClr val="C00000"/>
                </a:solidFill>
                <a:latin typeface="Arial Narrow" panose="020B0606020202030204" pitchFamily="34" charset="0"/>
                <a:ea typeface="Tahoma" panose="020B0604030504040204" pitchFamily="34" charset="0"/>
                <a:cs typeface="Tahoma" panose="020B0604030504040204" pitchFamily="34" charset="0"/>
              </a:rPr>
              <a:t>infraconstitucionales</a:t>
            </a: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a:t>
            </a:r>
            <a:r>
              <a:rPr lang="es-ES"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ES" sz="2000" dirty="0">
                <a:latin typeface="Arial Narrow" panose="020B0606020202030204" pitchFamily="34" charset="0"/>
                <a:ea typeface="Tahoma" panose="020B0604030504040204" pitchFamily="34" charset="0"/>
                <a:cs typeface="Tahoma" panose="020B0604030504040204" pitchFamily="34" charset="0"/>
              </a:rPr>
              <a:t>En este caso, el ejercicio de la función es más restrictivo, más especializado, y dirigido sólo a la defensa normativa (no así sustancial) de la Carta Fundamental.</a:t>
            </a:r>
          </a:p>
          <a:p>
            <a:pPr marL="0" indent="0">
              <a:buNone/>
            </a:pPr>
            <a:endParaRPr lang="es-CL" dirty="0"/>
          </a:p>
        </p:txBody>
      </p:sp>
    </p:spTree>
    <p:extLst>
      <p:ext uri="{BB962C8B-B14F-4D97-AF65-F5344CB8AC3E}">
        <p14:creationId xmlns:p14="http://schemas.microsoft.com/office/powerpoint/2010/main" val="3539506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58E249-EED8-4DA4-B47E-6D1784F1AD4D}"/>
              </a:ext>
            </a:extLst>
          </p:cNvPr>
          <p:cNvSpPr>
            <a:spLocks noGrp="1"/>
          </p:cNvSpPr>
          <p:nvPr>
            <p:ph type="title"/>
          </p:nvPr>
        </p:nvSpPr>
        <p:spPr/>
        <p:txBody>
          <a:bodyPr>
            <a:normAutofit fontScale="90000"/>
          </a:bodyPr>
          <a:lstStyle/>
          <a:p>
            <a:r>
              <a:rPr lang="es-CL" dirty="0"/>
              <a:t>Justicia Constitucional: Derechos y Garantías Constitucionales</a:t>
            </a:r>
          </a:p>
        </p:txBody>
      </p:sp>
      <p:sp>
        <p:nvSpPr>
          <p:cNvPr id="3" name="Marcador de contenido 2">
            <a:extLst>
              <a:ext uri="{FF2B5EF4-FFF2-40B4-BE49-F238E27FC236}">
                <a16:creationId xmlns:a16="http://schemas.microsoft.com/office/drawing/2014/main" id="{58FA1D66-CFCA-449A-9ED1-A911D51EBA94}"/>
              </a:ext>
            </a:extLst>
          </p:cNvPr>
          <p:cNvSpPr>
            <a:spLocks noGrp="1"/>
          </p:cNvSpPr>
          <p:nvPr>
            <p:ph idx="1"/>
          </p:nvPr>
        </p:nvSpPr>
        <p:spPr/>
        <p:txBody>
          <a:bodyPr>
            <a:normAutofit lnSpcReduction="10000"/>
          </a:bodyPr>
          <a:lstStyle/>
          <a:p>
            <a:pPr marL="365760" indent="-283464" algn="just">
              <a:buNone/>
              <a:defRPr/>
            </a:pPr>
            <a:endParaRPr lang="es-CL" dirty="0">
              <a:solidFill>
                <a:schemeClr val="tx2">
                  <a:lumMod val="60000"/>
                  <a:lumOff val="40000"/>
                </a:schemeClr>
              </a:solidFill>
            </a:endParaRPr>
          </a:p>
          <a:p>
            <a:pPr marL="365760" indent="-283464" algn="just">
              <a:buFont typeface="Wingdings 2"/>
              <a:buChar char=""/>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Derecho Fundamental: </a:t>
            </a:r>
            <a:r>
              <a:rPr lang="es-MX" sz="2000" dirty="0">
                <a:latin typeface="Arial Narrow" panose="020B0606020202030204" pitchFamily="34" charset="0"/>
                <a:ea typeface="Tahoma" panose="020B0604030504040204" pitchFamily="34" charset="0"/>
                <a:cs typeface="Tahoma" panose="020B0604030504040204" pitchFamily="34" charset="0"/>
              </a:rPr>
              <a:t>Es un interés protegido por el Derecho. Es un derecho subjetivo inalienable (es decir, no se puede enajenar) e inherente (propio de sí) a todos y todas, sin exclusión de ninguna naturaleza. </a:t>
            </a:r>
            <a:endParaRPr lang="es-CL" sz="2000" dirty="0">
              <a:solidFill>
                <a:schemeClr val="accent5"/>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Garantía Fundamental:</a:t>
            </a:r>
            <a:r>
              <a:rPr lang="es-MX"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MX" sz="2000" dirty="0">
                <a:latin typeface="Arial Narrow" panose="020B0606020202030204" pitchFamily="34" charset="0"/>
                <a:ea typeface="Tahoma" panose="020B0604030504040204" pitchFamily="34" charset="0"/>
                <a:cs typeface="Tahoma" panose="020B0604030504040204" pitchFamily="34" charset="0"/>
              </a:rPr>
              <a:t>Son las técnicas o instrumentos destinados a posibilitar el ejercicio legítimo de los Derechos Fundamentales. Estas técnicas o instrumentos pueden ser de variada naturaleza, v.gr. procesales, administrativas, legislativas, etcétera.</a:t>
            </a:r>
          </a:p>
          <a:p>
            <a:pPr marL="0" indent="0">
              <a:buNone/>
            </a:pPr>
            <a:endParaRPr lang="es-CL" dirty="0"/>
          </a:p>
          <a:p>
            <a:pPr marL="0" indent="0">
              <a:buNone/>
            </a:pPr>
            <a:r>
              <a:rPr lang="es-CL" dirty="0">
                <a:latin typeface="Arial Narrow" panose="020B0606020202030204" pitchFamily="34" charset="0"/>
                <a:ea typeface="Tahoma" panose="020B0604030504040204" pitchFamily="34" charset="0"/>
                <a:cs typeface="Tahoma" panose="020B0604030504040204" pitchFamily="34" charset="0"/>
              </a:rPr>
              <a:t>Existe, entre ambas, una relación de </a:t>
            </a:r>
            <a:r>
              <a:rPr lang="es-CL" b="1" dirty="0">
                <a:solidFill>
                  <a:srgbClr val="C00000"/>
                </a:solidFill>
                <a:latin typeface="Arial Narrow" panose="020B0606020202030204" pitchFamily="34" charset="0"/>
                <a:ea typeface="Tahoma" panose="020B0604030504040204" pitchFamily="34" charset="0"/>
                <a:cs typeface="Tahoma" panose="020B0604030504040204" pitchFamily="34" charset="0"/>
              </a:rPr>
              <a:t>cooperación: </a:t>
            </a:r>
            <a:r>
              <a:rPr lang="es-MX" dirty="0">
                <a:latin typeface="Arial Narrow" panose="020B0606020202030204" pitchFamily="34" charset="0"/>
                <a:ea typeface="Tahoma" panose="020B0604030504040204" pitchFamily="34" charset="0"/>
                <a:cs typeface="Tahoma" panose="020B0604030504040204" pitchFamily="34" charset="0"/>
              </a:rPr>
              <a:t>Así, la posibilidad de existencia de una GF respecto de un DF, no implica que al no existir la primera suceda lo mismo con el Derecho, sino que se afecta -en opinión de algunos- </a:t>
            </a:r>
            <a:r>
              <a:rPr lang="es-MX" b="1" dirty="0">
                <a:solidFill>
                  <a:srgbClr val="C00000"/>
                </a:solidFill>
                <a:latin typeface="Arial Narrow" panose="020B0606020202030204" pitchFamily="34" charset="0"/>
                <a:ea typeface="Tahoma" panose="020B0604030504040204" pitchFamily="34" charset="0"/>
                <a:cs typeface="Tahoma" panose="020B0604030504040204" pitchFamily="34" charset="0"/>
              </a:rPr>
              <a:t>la validez </a:t>
            </a:r>
            <a:r>
              <a:rPr lang="es-MX" dirty="0">
                <a:latin typeface="Arial Narrow" panose="020B0606020202030204" pitchFamily="34" charset="0"/>
                <a:ea typeface="Tahoma" panose="020B0604030504040204" pitchFamily="34" charset="0"/>
                <a:cs typeface="Tahoma" panose="020B0604030504040204" pitchFamily="34" charset="0"/>
              </a:rPr>
              <a:t>del mismo mientras no esté establecido un mecanismo para su efectivo reconocimiento en el sistema jurídico positivo, y -en opinión de otros- </a:t>
            </a:r>
            <a:r>
              <a:rPr lang="es-MX" b="1" dirty="0">
                <a:solidFill>
                  <a:srgbClr val="C00000"/>
                </a:solidFill>
                <a:latin typeface="Arial Narrow" panose="020B0606020202030204" pitchFamily="34" charset="0"/>
                <a:ea typeface="Tahoma" panose="020B0604030504040204" pitchFamily="34" charset="0"/>
                <a:cs typeface="Tahoma" panose="020B0604030504040204" pitchFamily="34" charset="0"/>
              </a:rPr>
              <a:t>la efectividad de la tutela</a:t>
            </a:r>
            <a:r>
              <a:rPr lang="es-MX"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dirty="0">
                <a:latin typeface="Arial Narrow" panose="020B0606020202030204" pitchFamily="34" charset="0"/>
                <a:ea typeface="Tahoma" panose="020B0604030504040204" pitchFamily="34" charset="0"/>
                <a:cs typeface="Tahoma" panose="020B0604030504040204" pitchFamily="34" charset="0"/>
              </a:rPr>
              <a:t>del Derecho, haciendo que ese, si bien existe, no tenga real incidencia. </a:t>
            </a:r>
            <a:endParaRPr lang="es-CL"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090280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BCAA3E-263D-4C4D-A78A-93461BDF3DE5}"/>
              </a:ext>
            </a:extLst>
          </p:cNvPr>
          <p:cNvSpPr>
            <a:spLocks noGrp="1"/>
          </p:cNvSpPr>
          <p:nvPr>
            <p:ph type="title"/>
          </p:nvPr>
        </p:nvSpPr>
        <p:spPr/>
        <p:txBody>
          <a:bodyPr/>
          <a:lstStyle/>
          <a:p>
            <a:r>
              <a:rPr lang="es-CL" dirty="0"/>
              <a:t>Garantías Jurisdiccionales</a:t>
            </a:r>
          </a:p>
        </p:txBody>
      </p:sp>
      <p:sp>
        <p:nvSpPr>
          <p:cNvPr id="3" name="Marcador de contenido 2">
            <a:extLst>
              <a:ext uri="{FF2B5EF4-FFF2-40B4-BE49-F238E27FC236}">
                <a16:creationId xmlns:a16="http://schemas.microsoft.com/office/drawing/2014/main" id="{840A250C-4061-4611-BE47-97C6CEAC54B7}"/>
              </a:ext>
            </a:extLst>
          </p:cNvPr>
          <p:cNvSpPr>
            <a:spLocks noGrp="1"/>
          </p:cNvSpPr>
          <p:nvPr>
            <p:ph idx="1"/>
          </p:nvPr>
        </p:nvSpPr>
        <p:spPr/>
        <p:txBody>
          <a:bodyPr>
            <a:normAutofit/>
          </a:bodyPr>
          <a:lstStyle/>
          <a:p>
            <a:pPr marL="365760" indent="-283464">
              <a:buNone/>
              <a:defRPr/>
            </a:pPr>
            <a:endParaRPr lang="es-CL" dirty="0"/>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Lo elemental es que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estas garantías estén reconocidas por el ordenamiento jurídico</a:t>
            </a:r>
            <a:r>
              <a:rPr lang="es-MX" sz="2000" b="1" dirty="0">
                <a:latin typeface="Arial Narrow" panose="020B0606020202030204" pitchFamily="34" charset="0"/>
                <a:ea typeface="Tahoma" panose="020B0604030504040204" pitchFamily="34" charset="0"/>
                <a:cs typeface="Tahoma" panose="020B0604030504040204" pitchFamily="34" charset="0"/>
              </a:rPr>
              <a:t>.</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Debe fijarse expresamente la potestad para hacer uso de estas garantías jurisdiccionales: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señalar que debe existir una acción procesal para hacerlas efectivas</a:t>
            </a:r>
            <a:r>
              <a:rPr lang="es-MX" sz="2000" b="1" dirty="0">
                <a:latin typeface="Arial Narrow" panose="020B0606020202030204" pitchFamily="34" charset="0"/>
                <a:ea typeface="Tahoma" panose="020B0604030504040204" pitchFamily="34" charset="0"/>
                <a:cs typeface="Tahoma" panose="020B0604030504040204" pitchFamily="34" charset="0"/>
              </a:rPr>
              <a:t>.</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Debe existir un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procedimiento específico </a:t>
            </a:r>
            <a:r>
              <a:rPr lang="es-MX" sz="2000" dirty="0">
                <a:latin typeface="Arial Narrow" panose="020B0606020202030204" pitchFamily="34" charset="0"/>
                <a:ea typeface="Tahoma" panose="020B0604030504040204" pitchFamily="34" charset="0"/>
                <a:cs typeface="Tahoma" panose="020B0604030504040204" pitchFamily="34" charset="0"/>
              </a:rPr>
              <a:t>para cada una de ellas, que conforme a nuestra CPR debe constar en la ley.</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Cada vez que se ejerza esta potestad,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debe dictarse una sentencia fundada que resuelva esta solicitud de resguardo de los DDFF</a:t>
            </a:r>
            <a:r>
              <a:rPr lang="es-MX" sz="2000" b="1" dirty="0">
                <a:solidFill>
                  <a:schemeClr val="accent5"/>
                </a:solidFill>
                <a:latin typeface="Arial Narrow" panose="020B0606020202030204" pitchFamily="34" charset="0"/>
                <a:ea typeface="Tahoma" panose="020B0604030504040204" pitchFamily="34" charset="0"/>
                <a:cs typeface="Tahoma" panose="020B0604030504040204" pitchFamily="34" charset="0"/>
              </a:rPr>
              <a:t>.</a:t>
            </a:r>
            <a:endParaRPr lang="es-CL" sz="2000" dirty="0">
              <a:solidFill>
                <a:schemeClr val="accent5"/>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000" dirty="0">
                <a:latin typeface="Arial Narrow" panose="020B0606020202030204" pitchFamily="34" charset="0"/>
                <a:ea typeface="Tahoma" panose="020B0604030504040204" pitchFamily="34" charset="0"/>
                <a:cs typeface="Tahoma" panose="020B0604030504040204" pitchFamily="34" charset="0"/>
              </a:rPr>
              <a:t>Existen excepciones, como el Recurso de Protección regulado en el Auto Acordado de la Corte Suprema de 1992.</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2961361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D994E8-7D86-4216-B4F2-2A16FE7BCC51}"/>
              </a:ext>
            </a:extLst>
          </p:cNvPr>
          <p:cNvSpPr>
            <a:spLocks noGrp="1"/>
          </p:cNvSpPr>
          <p:nvPr>
            <p:ph type="title"/>
          </p:nvPr>
        </p:nvSpPr>
        <p:spPr/>
        <p:txBody>
          <a:bodyPr>
            <a:normAutofit fontScale="90000"/>
          </a:bodyPr>
          <a:lstStyle/>
          <a:p>
            <a:r>
              <a:rPr lang="es-CL" dirty="0"/>
              <a:t>Tipos de </a:t>
            </a:r>
            <a:r>
              <a:rPr lang="es-CL" dirty="0" smtClean="0"/>
              <a:t>Acciones justicia constitucional (sentido amplio)</a:t>
            </a:r>
            <a:endParaRPr lang="es-CL" dirty="0"/>
          </a:p>
        </p:txBody>
      </p:sp>
      <p:sp>
        <p:nvSpPr>
          <p:cNvPr id="4" name="Marcador de contenido 3">
            <a:extLst>
              <a:ext uri="{FF2B5EF4-FFF2-40B4-BE49-F238E27FC236}">
                <a16:creationId xmlns:a16="http://schemas.microsoft.com/office/drawing/2014/main" id="{DBAFA6A1-0124-41F7-A079-950A174E509E}"/>
              </a:ext>
            </a:extLst>
          </p:cNvPr>
          <p:cNvSpPr>
            <a:spLocks noGrp="1"/>
          </p:cNvSpPr>
          <p:nvPr>
            <p:ph sz="half" idx="1"/>
          </p:nvPr>
        </p:nvSpPr>
        <p:spPr>
          <a:xfrm>
            <a:off x="1066800" y="2129624"/>
            <a:ext cx="4754880" cy="4085644"/>
          </a:xfrm>
        </p:spPr>
        <p:txBody>
          <a:bodyPr>
            <a:normAutofit lnSpcReduction="10000"/>
          </a:bodyPr>
          <a:lstStyle/>
          <a:p>
            <a:pPr marL="0" indent="0">
              <a:buNone/>
            </a:pPr>
            <a:r>
              <a:rPr lang="es-CL" sz="2000" b="1" dirty="0">
                <a:solidFill>
                  <a:srgbClr val="C00000"/>
                </a:solidFill>
                <a:latin typeface="Arial Narrow" panose="020B0606020202030204" pitchFamily="34" charset="0"/>
              </a:rPr>
              <a:t>Constitucionales</a:t>
            </a:r>
          </a:p>
          <a:p>
            <a:pPr marL="365760" indent="-283464">
              <a:buFont typeface="Wingdings 2"/>
              <a:buChar char=""/>
              <a:defRPr/>
            </a:pPr>
            <a:r>
              <a:rPr lang="es-MX" sz="2000" dirty="0">
                <a:latin typeface="Arial Narrow" panose="020B0606020202030204" pitchFamily="34" charset="0"/>
              </a:rPr>
              <a:t>Protección (20).</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Acción o Recurso de Amparo Constitucional (21).</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Inaplicabilidad (93 </a:t>
            </a:r>
            <a:r>
              <a:rPr lang="es-MX" sz="2000" dirty="0" err="1">
                <a:latin typeface="Arial Narrow" panose="020B0606020202030204" pitchFamily="34" charset="0"/>
              </a:rPr>
              <a:t>nº</a:t>
            </a:r>
            <a:r>
              <a:rPr lang="es-MX" sz="2000" dirty="0">
                <a:latin typeface="Arial Narrow" panose="020B0606020202030204" pitchFamily="34" charset="0"/>
              </a:rPr>
              <a:t> 6).</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Inconstitucionalidad (93 </a:t>
            </a:r>
            <a:r>
              <a:rPr lang="es-MX" sz="2000" dirty="0" err="1">
                <a:latin typeface="Arial Narrow" panose="020B0606020202030204" pitchFamily="34" charset="0"/>
              </a:rPr>
              <a:t>nº</a:t>
            </a:r>
            <a:r>
              <a:rPr lang="es-MX" sz="2000" dirty="0">
                <a:latin typeface="Arial Narrow" panose="020B0606020202030204" pitchFamily="34" charset="0"/>
              </a:rPr>
              <a:t> 7).</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Reclamación de Nacionalidad (12).</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Indemnización por Error Judicial (19 </a:t>
            </a:r>
            <a:r>
              <a:rPr lang="es-MX" sz="2000" dirty="0" err="1">
                <a:latin typeface="Arial Narrow" panose="020B0606020202030204" pitchFamily="34" charset="0"/>
              </a:rPr>
              <a:t>nº</a:t>
            </a:r>
            <a:r>
              <a:rPr lang="es-MX" sz="2000" dirty="0">
                <a:latin typeface="Arial Narrow" panose="020B0606020202030204" pitchFamily="34" charset="0"/>
              </a:rPr>
              <a:t> 7, letra i).</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Nulidad de Derecho Público (6 y 7).</a:t>
            </a:r>
          </a:p>
          <a:p>
            <a:endParaRPr lang="es-CL" dirty="0"/>
          </a:p>
        </p:txBody>
      </p:sp>
      <p:sp>
        <p:nvSpPr>
          <p:cNvPr id="5" name="Marcador de contenido 4">
            <a:extLst>
              <a:ext uri="{FF2B5EF4-FFF2-40B4-BE49-F238E27FC236}">
                <a16:creationId xmlns:a16="http://schemas.microsoft.com/office/drawing/2014/main" id="{B6EB323D-C749-4981-A1F4-763927290EE2}"/>
              </a:ext>
            </a:extLst>
          </p:cNvPr>
          <p:cNvSpPr>
            <a:spLocks noGrp="1"/>
          </p:cNvSpPr>
          <p:nvPr>
            <p:ph sz="half" idx="2"/>
          </p:nvPr>
        </p:nvSpPr>
        <p:spPr>
          <a:xfrm>
            <a:off x="6370320" y="2116234"/>
            <a:ext cx="4754880" cy="4085645"/>
          </a:xfrm>
        </p:spPr>
        <p:txBody>
          <a:bodyPr>
            <a:normAutofit lnSpcReduction="10000"/>
          </a:bodyPr>
          <a:lstStyle/>
          <a:p>
            <a:pPr marL="0" indent="0">
              <a:buNone/>
            </a:pPr>
            <a:r>
              <a:rPr lang="es-CL" sz="2000" b="1" dirty="0">
                <a:solidFill>
                  <a:srgbClr val="C00000"/>
                </a:solidFill>
                <a:latin typeface="Arial Narrow" panose="020B0606020202030204" pitchFamily="34" charset="0"/>
              </a:rPr>
              <a:t>Legales</a:t>
            </a:r>
          </a:p>
          <a:p>
            <a:pPr marL="365760" indent="-283464">
              <a:buFont typeface="Wingdings 2"/>
              <a:buChar char=""/>
              <a:defRPr/>
            </a:pPr>
            <a:r>
              <a:rPr lang="es-MX" dirty="0">
                <a:latin typeface="Arial Narrow" panose="020B0606020202030204" pitchFamily="34" charset="0"/>
              </a:rPr>
              <a:t>Acción de Amparo Económico: no está reconocido en la CPR, sino que en la Ley 18971 del 10 de marzo de 1990.</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Amparo ante Juez de Garantía (95 del Código Procesal Penal).</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Tutela de DDFF del Trabajador (485 del Código del Trabajo).</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Habeas Data.</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Reclamo de Ilegalidad Municipal.</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Reclamación del Acceso a la Información (Ley de Transparencia, reconocimiento Constitucional en su artículo N°8 en la reforma del año 2005)</a:t>
            </a:r>
            <a:endParaRPr lang="es-CL" dirty="0">
              <a:latin typeface="Arial Narrow" panose="020B0606020202030204" pitchFamily="34" charset="0"/>
            </a:endParaRPr>
          </a:p>
          <a:p>
            <a:pPr marL="0" indent="0">
              <a:buNone/>
            </a:pPr>
            <a:endParaRPr lang="es-CL" b="1" dirty="0">
              <a:solidFill>
                <a:srgbClr val="C00000"/>
              </a:solidFill>
            </a:endParaRPr>
          </a:p>
        </p:txBody>
      </p:sp>
    </p:spTree>
    <p:extLst>
      <p:ext uri="{BB962C8B-B14F-4D97-AF65-F5344CB8AC3E}">
        <p14:creationId xmlns:p14="http://schemas.microsoft.com/office/powerpoint/2010/main" val="285135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r>
              <a:rPr lang="es-CL" b="1" dirty="0" smtClean="0"/>
              <a:t>¿Justicia constitucional en el </a:t>
            </a:r>
            <a:r>
              <a:rPr lang="es-CL" b="1" dirty="0" err="1" smtClean="0"/>
              <a:t>neoconstitucionalismo</a:t>
            </a:r>
            <a:r>
              <a:rPr lang="es-CL" b="1" dirty="0" smtClean="0"/>
              <a:t>?</a:t>
            </a:r>
            <a:endParaRPr lang="es-CL" b="1" dirty="0"/>
          </a:p>
        </p:txBody>
      </p:sp>
      <p:sp>
        <p:nvSpPr>
          <p:cNvPr id="6" name="Marcador de contenido 5"/>
          <p:cNvSpPr>
            <a:spLocks noGrp="1"/>
          </p:cNvSpPr>
          <p:nvPr>
            <p:ph idx="1"/>
          </p:nvPr>
        </p:nvSpPr>
        <p:spPr/>
        <p:txBody>
          <a:bodyPr>
            <a:normAutofit/>
          </a:bodyPr>
          <a:lstStyle/>
          <a:p>
            <a:pPr algn="just"/>
            <a:r>
              <a:rPr lang="es-CL" sz="2400" b="1" dirty="0" smtClean="0">
                <a:solidFill>
                  <a:srgbClr val="C00000"/>
                </a:solidFill>
                <a:latin typeface="Arial Narrow" panose="020B0606020202030204" pitchFamily="34" charset="0"/>
              </a:rPr>
              <a:t>Constitucionalismo: </a:t>
            </a:r>
            <a:r>
              <a:rPr lang="es-ES" sz="2400" dirty="0" smtClean="0">
                <a:latin typeface="Arial Narrow" panose="020B0606020202030204" pitchFamily="34" charset="0"/>
              </a:rPr>
              <a:t>Siglo XVIII. Limitación </a:t>
            </a:r>
            <a:r>
              <a:rPr lang="es-ES" sz="2400" dirty="0">
                <a:latin typeface="Arial Narrow" panose="020B0606020202030204" pitchFamily="34" charset="0"/>
              </a:rPr>
              <a:t>del poder del Estado y la tutela o defensa de las -inicialmente- libertades </a:t>
            </a:r>
            <a:r>
              <a:rPr lang="es-ES" sz="2400" dirty="0" smtClean="0">
                <a:latin typeface="Arial Narrow" panose="020B0606020202030204" pitchFamily="34" charset="0"/>
              </a:rPr>
              <a:t>naturales y </a:t>
            </a:r>
            <a:r>
              <a:rPr lang="es-ES" sz="2400" dirty="0">
                <a:latin typeface="Arial Narrow" panose="020B0606020202030204" pitchFamily="34" charset="0"/>
              </a:rPr>
              <a:t>posteriormente de los derechos fundamentales </a:t>
            </a:r>
            <a:r>
              <a:rPr lang="es-ES" sz="2400" dirty="0" smtClean="0">
                <a:latin typeface="Arial Narrow" panose="020B0606020202030204" pitchFamily="34" charset="0"/>
              </a:rPr>
              <a:t>(</a:t>
            </a:r>
            <a:r>
              <a:rPr lang="es-ES" sz="2400" b="1" i="1" dirty="0" err="1" smtClean="0">
                <a:latin typeface="Arial Narrow" panose="020B0606020202030204" pitchFamily="34" charset="0"/>
              </a:rPr>
              <a:t>Comanducci</a:t>
            </a:r>
            <a:r>
              <a:rPr lang="es-ES" sz="2400" dirty="0">
                <a:latin typeface="Arial Narrow" panose="020B0606020202030204" pitchFamily="34" charset="0"/>
              </a:rPr>
              <a:t>). </a:t>
            </a:r>
            <a:r>
              <a:rPr lang="es-ES" sz="2400" dirty="0" smtClean="0">
                <a:latin typeface="Arial Narrow" panose="020B0606020202030204" pitchFamily="34" charset="0"/>
              </a:rPr>
              <a:t>Como </a:t>
            </a:r>
            <a:r>
              <a:rPr lang="es-ES" sz="2400" dirty="0">
                <a:latin typeface="Arial Narrow" panose="020B0606020202030204" pitchFamily="34" charset="0"/>
              </a:rPr>
              <a:t>señala </a:t>
            </a:r>
            <a:r>
              <a:rPr lang="es-ES" sz="2400" b="1" i="1" dirty="0" err="1">
                <a:latin typeface="Arial Narrow" panose="020B0606020202030204" pitchFamily="34" charset="0"/>
              </a:rPr>
              <a:t>Aldunate</a:t>
            </a:r>
            <a:r>
              <a:rPr lang="es-ES" sz="2400" dirty="0">
                <a:latin typeface="Arial Narrow" panose="020B0606020202030204" pitchFamily="34" charset="0"/>
              </a:rPr>
              <a:t>, </a:t>
            </a:r>
            <a:r>
              <a:rPr lang="es-ES" sz="2400" dirty="0" smtClean="0">
                <a:latin typeface="Arial Narrow" panose="020B0606020202030204" pitchFamily="34" charset="0"/>
              </a:rPr>
              <a:t>el fundamento del constitucionalismo está en </a:t>
            </a:r>
            <a:r>
              <a:rPr lang="es-ES" sz="2400" dirty="0">
                <a:latin typeface="Arial Narrow" panose="020B0606020202030204" pitchFamily="34" charset="0"/>
              </a:rPr>
              <a:t>dotar al poder político de un fundamento </a:t>
            </a:r>
            <a:r>
              <a:rPr lang="es-ES" sz="2400" dirty="0" smtClean="0">
                <a:latin typeface="Arial Narrow" panose="020B0606020202030204" pitchFamily="34" charset="0"/>
              </a:rPr>
              <a:t>de legitimidad </a:t>
            </a:r>
            <a:r>
              <a:rPr lang="es-ES" sz="2400" dirty="0">
                <a:latin typeface="Arial Narrow" panose="020B0606020202030204" pitchFamily="34" charset="0"/>
              </a:rPr>
              <a:t>desde distintos puntos de vista: la forma, el origen y el </a:t>
            </a:r>
            <a:r>
              <a:rPr lang="es-ES" sz="2400" dirty="0" smtClean="0">
                <a:latin typeface="Arial Narrow" panose="020B0606020202030204" pitchFamily="34" charset="0"/>
              </a:rPr>
              <a:t>contenido.</a:t>
            </a:r>
          </a:p>
          <a:p>
            <a:pPr algn="just"/>
            <a:endParaRPr lang="es-ES" sz="2400" dirty="0" smtClean="0">
              <a:latin typeface="Arial Narrow" panose="020B0606020202030204" pitchFamily="34" charset="0"/>
            </a:endParaRPr>
          </a:p>
          <a:p>
            <a:pPr algn="just"/>
            <a:r>
              <a:rPr lang="es-ES" sz="2400" b="1" dirty="0" err="1" smtClean="0">
                <a:solidFill>
                  <a:srgbClr val="C00000"/>
                </a:solidFill>
                <a:latin typeface="Arial Narrow" panose="020B0606020202030204" pitchFamily="34" charset="0"/>
              </a:rPr>
              <a:t>Neoconstitucionalismo</a:t>
            </a:r>
            <a:r>
              <a:rPr lang="es-ES" sz="2400" b="1" dirty="0" smtClean="0">
                <a:solidFill>
                  <a:srgbClr val="C00000"/>
                </a:solidFill>
                <a:latin typeface="Arial Narrow" panose="020B0606020202030204" pitchFamily="34" charset="0"/>
              </a:rPr>
              <a:t>: </a:t>
            </a:r>
            <a:r>
              <a:rPr lang="es-ES" sz="2400" dirty="0" smtClean="0">
                <a:latin typeface="Arial Narrow" panose="020B0606020202030204" pitchFamily="34" charset="0"/>
              </a:rPr>
              <a:t>Desde el post guerras mundiales como crítica al constitucionalismo clásico.</a:t>
            </a:r>
            <a:endParaRPr lang="es-CL" sz="2400" dirty="0">
              <a:latin typeface="Arial Narrow" panose="020B0606020202030204" pitchFamily="34" charset="0"/>
            </a:endParaRPr>
          </a:p>
        </p:txBody>
      </p:sp>
    </p:spTree>
    <p:extLst>
      <p:ext uri="{BB962C8B-B14F-4D97-AF65-F5344CB8AC3E}">
        <p14:creationId xmlns:p14="http://schemas.microsoft.com/office/powerpoint/2010/main" val="21631567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4822</TotalTime>
  <Words>5035</Words>
  <Application>Microsoft Office PowerPoint</Application>
  <PresentationFormat>Panorámica</PresentationFormat>
  <Paragraphs>276</Paragraphs>
  <Slides>47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47</vt:i4>
      </vt:variant>
    </vt:vector>
  </HeadingPairs>
  <TitlesOfParts>
    <vt:vector size="54" baseType="lpstr">
      <vt:lpstr>Arial</vt:lpstr>
      <vt:lpstr>Arial Narrow</vt:lpstr>
      <vt:lpstr>Garamond</vt:lpstr>
      <vt:lpstr>Tahoma</vt:lpstr>
      <vt:lpstr>Verdana</vt:lpstr>
      <vt:lpstr>Wingdings 2</vt:lpstr>
      <vt:lpstr>Savon</vt:lpstr>
      <vt:lpstr>Tribunal constitucional</vt:lpstr>
      <vt:lpstr>Justicia constitucional</vt:lpstr>
      <vt:lpstr>¿Qué es la Justicia Constitucional?</vt:lpstr>
      <vt:lpstr>Presentación de PowerPoint</vt:lpstr>
      <vt:lpstr>Clasificación del Profesor Hugo Tórtora</vt:lpstr>
      <vt:lpstr>Justicia Constitucional: Derechos y Garantías Constitucionales</vt:lpstr>
      <vt:lpstr>Garantías Jurisdiccionales</vt:lpstr>
      <vt:lpstr>Tipos de Acciones justicia constitucional (sentido amplio)</vt:lpstr>
      <vt:lpstr>¿Justicia constitucional en el neoconstitucionalismo?</vt:lpstr>
      <vt:lpstr>Neoconstitucionalismo</vt:lpstr>
      <vt:lpstr>TRIBUNAL constitucional</vt:lpstr>
      <vt:lpstr>Regulación Normativa</vt:lpstr>
      <vt:lpstr>Historia del Control Constitucional</vt:lpstr>
      <vt:lpstr>Influencias docentes</vt:lpstr>
      <vt:lpstr>Creación del TC</vt:lpstr>
      <vt:lpstr>Características y supresión</vt:lpstr>
      <vt:lpstr>Reinstauración</vt:lpstr>
      <vt:lpstr>Control constitucional</vt:lpstr>
      <vt:lpstr>Control Constitucional</vt:lpstr>
      <vt:lpstr>Chile: ¿Control Concentrado?</vt:lpstr>
      <vt:lpstr>Debemos diferenciar</vt:lpstr>
      <vt:lpstr>Tribunal Constitucional: funcionamiento</vt:lpstr>
      <vt:lpstr>Principales Funciones</vt:lpstr>
      <vt:lpstr>Control de constitucionalidad TC</vt:lpstr>
      <vt:lpstr>Elementos</vt:lpstr>
      <vt:lpstr>CASO: Nulidad de Derecho Público</vt:lpstr>
      <vt:lpstr>Acción de inaplicabilidad por inconstitucionalidad</vt:lpstr>
      <vt:lpstr>INA</vt:lpstr>
      <vt:lpstr>Características</vt:lpstr>
      <vt:lpstr>Tramitación</vt:lpstr>
      <vt:lpstr>Tramitación</vt:lpstr>
      <vt:lpstr>Acción de inaplicabilidad por inconstitucionalidad</vt:lpstr>
      <vt:lpstr>Características</vt:lpstr>
      <vt:lpstr>Presentación de PowerPoint</vt:lpstr>
      <vt:lpstr>EX NUEVA CONSTITUCIÓN</vt:lpstr>
      <vt:lpstr>Corte Constitucional</vt:lpstr>
      <vt:lpstr>Características</vt:lpstr>
      <vt:lpstr>Funciones</vt:lpstr>
      <vt:lpstr>¿Inconstitucionalidad?</vt:lpstr>
      <vt:lpstr>Proyectos de ley de reforma</vt:lpstr>
      <vt:lpstr>Proyectos de reforma de los últimos 10 años</vt:lpstr>
      <vt:lpstr>Proyecto de reforma de los últimos 10 años</vt:lpstr>
      <vt:lpstr>Boletín N°11680-07 Yeomans, Boric, Winter, Ibáñez.</vt:lpstr>
      <vt:lpstr>Presentación de PowerPoint</vt:lpstr>
      <vt:lpstr>Boletín N°11663-07 Senadoras Goic y Muñoz; senadores Harboe, Huenchumilla e Insulza. </vt:lpstr>
      <vt:lpstr>Presentación de PowerPoint</vt:lpstr>
      <vt:lpstr>Boletines N°s12933 - 12934 Senador Bianchi, senadores(as) DC-PS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Tribunal constitucional</dc:title>
  <dc:creator>ljofrerios@gmail.com</dc:creator>
  <cp:lastModifiedBy>Leonardo Jofre Rios</cp:lastModifiedBy>
  <cp:revision>54</cp:revision>
  <dcterms:created xsi:type="dcterms:W3CDTF">2018-05-11T17:20:33Z</dcterms:created>
  <dcterms:modified xsi:type="dcterms:W3CDTF">2022-10-18T19:41:44Z</dcterms:modified>
</cp:coreProperties>
</file>