
<file path=[Content_Types].xml><?xml version="1.0" encoding="utf-8"?>
<Types xmlns="http://schemas.openxmlformats.org/package/2006/content-types">
  <Default Extension="fntdata" ContentType="application/x-fontdata"/>
  <Default Extension="glb" ContentType="model/gltf.binary"/>
  <Default Extension="jpg" ContentType="image/jpeg"/>
  <Default Extension="jpg!d"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82" r:id="rId2"/>
  </p:sldMasterIdLst>
  <p:notesMasterIdLst>
    <p:notesMasterId r:id="rId28"/>
  </p:notesMasterIdLst>
  <p:sldIdLst>
    <p:sldId id="271" r:id="rId3"/>
    <p:sldId id="260" r:id="rId4"/>
    <p:sldId id="263" r:id="rId5"/>
    <p:sldId id="295" r:id="rId6"/>
    <p:sldId id="297" r:id="rId7"/>
    <p:sldId id="279" r:id="rId8"/>
    <p:sldId id="282" r:id="rId9"/>
    <p:sldId id="278" r:id="rId10"/>
    <p:sldId id="275" r:id="rId11"/>
    <p:sldId id="265" r:id="rId12"/>
    <p:sldId id="294" r:id="rId13"/>
    <p:sldId id="296" r:id="rId14"/>
    <p:sldId id="258" r:id="rId15"/>
    <p:sldId id="262" r:id="rId16"/>
    <p:sldId id="266" r:id="rId17"/>
    <p:sldId id="270" r:id="rId18"/>
    <p:sldId id="273" r:id="rId19"/>
    <p:sldId id="259" r:id="rId20"/>
    <p:sldId id="261" r:id="rId21"/>
    <p:sldId id="268" r:id="rId22"/>
    <p:sldId id="276" r:id="rId23"/>
    <p:sldId id="269" r:id="rId24"/>
    <p:sldId id="274" r:id="rId25"/>
    <p:sldId id="280" r:id="rId26"/>
    <p:sldId id="298" r:id="rId27"/>
  </p:sldIdLst>
  <p:sldSz cx="12192000" cy="6858000"/>
  <p:notesSz cx="6858000" cy="9144000"/>
  <p:embeddedFontLst>
    <p:embeddedFont>
      <p:font typeface="Abadi Extra Light" panose="020B0204020104020204" pitchFamily="34" charset="0"/>
      <p:regular r:id="rId29"/>
    </p:embeddedFont>
    <p:embeddedFont>
      <p:font typeface="Arial Nova" panose="020B0504020202020204" pitchFamily="34" charset="0"/>
      <p:regular r:id="rId30"/>
      <p:bold r:id="rId31"/>
      <p:italic r:id="rId32"/>
      <p:boldItalic r:id="rId33"/>
    </p:embeddedFont>
    <p:embeddedFont>
      <p:font typeface="Avenir Next LT Pro" panose="020B050402020202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entury Gothic" panose="020B050202020202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gsiZ2oHjqVQjkpjV3FQR17SdMry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Alberto Soncini Araya" initials="JASA" lastIdx="1" clrIdx="0">
    <p:extLst>
      <p:ext uri="{19B8F6BF-5375-455C-9EA6-DF929625EA0E}">
        <p15:presenceInfo xmlns:p15="http://schemas.microsoft.com/office/powerpoint/2012/main" userId="79c0bf0891c2e0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6666"/>
    <a:srgbClr val="0DC9C9"/>
    <a:srgbClr val="00CC99"/>
    <a:srgbClr val="339933"/>
    <a:srgbClr val="0000FF"/>
    <a:srgbClr val="9C6AA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5"/>
  </p:normalViewPr>
  <p:slideViewPr>
    <p:cSldViewPr snapToGrid="0" snapToObjects="1">
      <p:cViewPr varScale="1">
        <p:scale>
          <a:sx n="108" d="100"/>
          <a:sy n="108" d="100"/>
        </p:scale>
        <p:origin x="678" y="90"/>
      </p:cViewPr>
      <p:guideLst/>
    </p:cSldViewPr>
  </p:slideViewPr>
  <p:notesTextViewPr>
    <p:cViewPr>
      <p:scale>
        <a:sx n="1" d="1"/>
        <a:sy n="1" d="1"/>
      </p:scale>
      <p:origin x="0" y="0"/>
    </p:cViewPr>
  </p:notesTextViewPr>
  <p:sorterViewPr>
    <p:cViewPr>
      <p:scale>
        <a:sx n="80" d="100"/>
        <a:sy n="80" d="100"/>
      </p:scale>
      <p:origin x="0" y="-8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3.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5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C71886-9380-44E1-B2E6-8CCF288256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L"/>
        </a:p>
      </dgm:t>
    </dgm:pt>
    <dgm:pt modelId="{194DF8C2-1F5E-4522-9022-FF6A234CF2CD}">
      <dgm:prSet phldrT="[Texto]"/>
      <dgm:spPr>
        <a:solidFill>
          <a:srgbClr val="0000FF"/>
        </a:solidFill>
        <a:effectLst/>
      </dgm:spPr>
      <dgm:t>
        <a:bodyPr/>
        <a:lstStyle/>
        <a:p>
          <a:r>
            <a:rPr lang="es-ES" dirty="0"/>
            <a:t>Mediación intercultural</a:t>
          </a:r>
          <a:endParaRPr lang="es-CL" dirty="0"/>
        </a:p>
      </dgm:t>
    </dgm:pt>
    <dgm:pt modelId="{5043EB98-AC68-43BA-BB60-F8516FC9E796}" type="parTrans" cxnId="{90EECEB8-5EFA-4A58-8DA2-783F5090288A}">
      <dgm:prSet/>
      <dgm:spPr/>
      <dgm:t>
        <a:bodyPr/>
        <a:lstStyle/>
        <a:p>
          <a:endParaRPr lang="es-CL"/>
        </a:p>
      </dgm:t>
    </dgm:pt>
    <dgm:pt modelId="{479396F7-8AED-4CB0-8478-2CE056927F0D}" type="sibTrans" cxnId="{90EECEB8-5EFA-4A58-8DA2-783F5090288A}">
      <dgm:prSet/>
      <dgm:spPr/>
      <dgm:t>
        <a:bodyPr/>
        <a:lstStyle/>
        <a:p>
          <a:endParaRPr lang="es-CL"/>
        </a:p>
      </dgm:t>
    </dgm:pt>
    <dgm:pt modelId="{0EBCEA8F-DBB0-4824-9BC1-328B34DB6C71}">
      <dgm:prSet phldrT="[Texto]"/>
      <dgm:spPr>
        <a:solidFill>
          <a:srgbClr val="990000"/>
        </a:solidFill>
        <a:effectLst>
          <a:glow rad="228600">
            <a:schemeClr val="accent2">
              <a:satMod val="175000"/>
              <a:alpha val="40000"/>
            </a:schemeClr>
          </a:glow>
        </a:effectLst>
      </dgm:spPr>
      <dgm:t>
        <a:bodyPr/>
        <a:lstStyle/>
        <a:p>
          <a:r>
            <a:rPr lang="es-ES" dirty="0"/>
            <a:t>Migraciones</a:t>
          </a:r>
          <a:endParaRPr lang="es-CL" dirty="0"/>
        </a:p>
      </dgm:t>
    </dgm:pt>
    <dgm:pt modelId="{5685EB29-7FAC-41E9-AD4B-794619642ACB}" type="parTrans" cxnId="{5661AF3B-2CD3-498D-8CAD-B14E093E580A}">
      <dgm:prSet/>
      <dgm:spPr/>
      <dgm:t>
        <a:bodyPr/>
        <a:lstStyle/>
        <a:p>
          <a:endParaRPr lang="es-CL"/>
        </a:p>
      </dgm:t>
    </dgm:pt>
    <dgm:pt modelId="{F7BC8AA6-8266-4280-9D19-E1DD4DF93822}" type="sibTrans" cxnId="{5661AF3B-2CD3-498D-8CAD-B14E093E580A}">
      <dgm:prSet/>
      <dgm:spPr/>
      <dgm:t>
        <a:bodyPr/>
        <a:lstStyle/>
        <a:p>
          <a:endParaRPr lang="es-CL"/>
        </a:p>
      </dgm:t>
    </dgm:pt>
    <dgm:pt modelId="{7C0DCCDB-0028-4C26-8EBC-BF68BEC6EFF4}">
      <dgm:prSet phldrT="[Texto]"/>
      <dgm:spPr>
        <a:solidFill>
          <a:srgbClr val="00B050"/>
        </a:solidFill>
        <a:effectLst>
          <a:glow rad="228600">
            <a:schemeClr val="accent1">
              <a:satMod val="175000"/>
              <a:alpha val="40000"/>
            </a:schemeClr>
          </a:glow>
        </a:effectLst>
      </dgm:spPr>
      <dgm:t>
        <a:bodyPr/>
        <a:lstStyle/>
        <a:p>
          <a:r>
            <a:rPr lang="es-ES" dirty="0"/>
            <a:t>Conflictos socio ambientales</a:t>
          </a:r>
          <a:endParaRPr lang="es-CL" dirty="0"/>
        </a:p>
      </dgm:t>
    </dgm:pt>
    <dgm:pt modelId="{6CC022C9-00D7-47C4-88ED-C7AA4ED07108}" type="parTrans" cxnId="{FBAB7411-8F09-40F9-B9C4-035840EEBF9A}">
      <dgm:prSet/>
      <dgm:spPr/>
      <dgm:t>
        <a:bodyPr/>
        <a:lstStyle/>
        <a:p>
          <a:endParaRPr lang="es-CL"/>
        </a:p>
      </dgm:t>
    </dgm:pt>
    <dgm:pt modelId="{84272307-C5E0-4EB1-9F82-72AA7F3390AC}" type="sibTrans" cxnId="{FBAB7411-8F09-40F9-B9C4-035840EEBF9A}">
      <dgm:prSet/>
      <dgm:spPr/>
      <dgm:t>
        <a:bodyPr/>
        <a:lstStyle/>
        <a:p>
          <a:endParaRPr lang="es-CL"/>
        </a:p>
      </dgm:t>
    </dgm:pt>
    <dgm:pt modelId="{D15252DB-3629-4B14-9AEE-348C1FA3CD95}">
      <dgm:prSet phldrT="[Texto]"/>
      <dgm:spPr>
        <a:solidFill>
          <a:srgbClr val="FF0000"/>
        </a:solidFill>
      </dgm:spPr>
      <dgm:t>
        <a:bodyPr/>
        <a:lstStyle/>
        <a:p>
          <a:r>
            <a:rPr lang="es-ES" dirty="0"/>
            <a:t>Conflictos socio políticos</a:t>
          </a:r>
          <a:endParaRPr lang="es-CL" dirty="0"/>
        </a:p>
      </dgm:t>
    </dgm:pt>
    <dgm:pt modelId="{4BC1EBA9-6641-4955-8F1B-F0705CB95279}" type="parTrans" cxnId="{C6F53BF8-F84C-48BB-999B-1C93711BD8BB}">
      <dgm:prSet/>
      <dgm:spPr/>
      <dgm:t>
        <a:bodyPr/>
        <a:lstStyle/>
        <a:p>
          <a:endParaRPr lang="es-CL"/>
        </a:p>
      </dgm:t>
    </dgm:pt>
    <dgm:pt modelId="{E705B556-9BB3-4EE7-8C8B-6E1BF56D359D}" type="sibTrans" cxnId="{C6F53BF8-F84C-48BB-999B-1C93711BD8BB}">
      <dgm:prSet/>
      <dgm:spPr/>
      <dgm:t>
        <a:bodyPr/>
        <a:lstStyle/>
        <a:p>
          <a:endParaRPr lang="es-CL"/>
        </a:p>
      </dgm:t>
    </dgm:pt>
    <dgm:pt modelId="{11AC088F-68BB-43CA-BAE3-A12003B5EDF2}">
      <dgm:prSet phldrT="[Texto]"/>
      <dgm:spPr>
        <a:solidFill>
          <a:srgbClr val="9C6AA6"/>
        </a:solidFill>
      </dgm:spPr>
      <dgm:t>
        <a:bodyPr/>
        <a:lstStyle/>
        <a:p>
          <a:r>
            <a:rPr lang="es-ES" dirty="0"/>
            <a:t>Minorías/ género, etc.</a:t>
          </a:r>
          <a:endParaRPr lang="es-CL" dirty="0"/>
        </a:p>
      </dgm:t>
    </dgm:pt>
    <dgm:pt modelId="{502A1AC3-467F-4CC3-9470-71352348A49A}" type="parTrans" cxnId="{89880957-B477-45BD-BF2D-5501C2A45BDE}">
      <dgm:prSet/>
      <dgm:spPr/>
      <dgm:t>
        <a:bodyPr/>
        <a:lstStyle/>
        <a:p>
          <a:endParaRPr lang="es-CL"/>
        </a:p>
      </dgm:t>
    </dgm:pt>
    <dgm:pt modelId="{29B90D11-03A8-497D-9B42-A9512A952598}" type="sibTrans" cxnId="{89880957-B477-45BD-BF2D-5501C2A45BDE}">
      <dgm:prSet/>
      <dgm:spPr/>
      <dgm:t>
        <a:bodyPr/>
        <a:lstStyle/>
        <a:p>
          <a:endParaRPr lang="es-CL"/>
        </a:p>
      </dgm:t>
    </dgm:pt>
    <dgm:pt modelId="{FF271CDC-B10C-4045-88A2-EF5CB4410A47}" type="pres">
      <dgm:prSet presAssocID="{BEC71886-9380-44E1-B2E6-8CCF28825679}" presName="diagram" presStyleCnt="0">
        <dgm:presLayoutVars>
          <dgm:dir/>
          <dgm:resizeHandles val="exact"/>
        </dgm:presLayoutVars>
      </dgm:prSet>
      <dgm:spPr/>
    </dgm:pt>
    <dgm:pt modelId="{26AC57AC-56C5-45D3-8314-A95B78775BBD}" type="pres">
      <dgm:prSet presAssocID="{194DF8C2-1F5E-4522-9022-FF6A234CF2CD}" presName="node" presStyleLbl="node1" presStyleIdx="0" presStyleCnt="5">
        <dgm:presLayoutVars>
          <dgm:bulletEnabled val="1"/>
        </dgm:presLayoutVars>
      </dgm:prSet>
      <dgm:spPr/>
    </dgm:pt>
    <dgm:pt modelId="{B96CE3CB-F0DC-403C-B2D0-267EB5AC0607}" type="pres">
      <dgm:prSet presAssocID="{479396F7-8AED-4CB0-8478-2CE056927F0D}" presName="sibTrans" presStyleCnt="0"/>
      <dgm:spPr/>
    </dgm:pt>
    <dgm:pt modelId="{DF666443-3A36-4660-921A-7428CE7453DC}" type="pres">
      <dgm:prSet presAssocID="{0EBCEA8F-DBB0-4824-9BC1-328B34DB6C71}" presName="node" presStyleLbl="node1" presStyleIdx="1" presStyleCnt="5">
        <dgm:presLayoutVars>
          <dgm:bulletEnabled val="1"/>
        </dgm:presLayoutVars>
      </dgm:prSet>
      <dgm:spPr/>
    </dgm:pt>
    <dgm:pt modelId="{80FF6D18-2BE8-437D-87AC-E1739F9CC7CB}" type="pres">
      <dgm:prSet presAssocID="{F7BC8AA6-8266-4280-9D19-E1DD4DF93822}" presName="sibTrans" presStyleCnt="0"/>
      <dgm:spPr/>
    </dgm:pt>
    <dgm:pt modelId="{D6A70226-0102-45DC-9489-C3D02A7CAC73}" type="pres">
      <dgm:prSet presAssocID="{7C0DCCDB-0028-4C26-8EBC-BF68BEC6EFF4}" presName="node" presStyleLbl="node1" presStyleIdx="2" presStyleCnt="5" custLinFactNeighborX="-1640" custLinFactNeighborY="-630">
        <dgm:presLayoutVars>
          <dgm:bulletEnabled val="1"/>
        </dgm:presLayoutVars>
      </dgm:prSet>
      <dgm:spPr/>
    </dgm:pt>
    <dgm:pt modelId="{703A4FDB-D4D8-49D1-ACC2-82B0B9451F58}" type="pres">
      <dgm:prSet presAssocID="{84272307-C5E0-4EB1-9F82-72AA7F3390AC}" presName="sibTrans" presStyleCnt="0"/>
      <dgm:spPr/>
    </dgm:pt>
    <dgm:pt modelId="{9C543627-0198-47E2-9695-5DF31E3368AA}" type="pres">
      <dgm:prSet presAssocID="{D15252DB-3629-4B14-9AEE-348C1FA3CD95}" presName="node" presStyleLbl="node1" presStyleIdx="3" presStyleCnt="5">
        <dgm:presLayoutVars>
          <dgm:bulletEnabled val="1"/>
        </dgm:presLayoutVars>
      </dgm:prSet>
      <dgm:spPr/>
    </dgm:pt>
    <dgm:pt modelId="{B3D26635-874E-43E8-A7E2-B500B8E00435}" type="pres">
      <dgm:prSet presAssocID="{E705B556-9BB3-4EE7-8C8B-6E1BF56D359D}" presName="sibTrans" presStyleCnt="0"/>
      <dgm:spPr/>
    </dgm:pt>
    <dgm:pt modelId="{72913C64-B95D-4DD4-9AE2-207B5E621B8B}" type="pres">
      <dgm:prSet presAssocID="{11AC088F-68BB-43CA-BAE3-A12003B5EDF2}" presName="node" presStyleLbl="node1" presStyleIdx="4" presStyleCnt="5">
        <dgm:presLayoutVars>
          <dgm:bulletEnabled val="1"/>
        </dgm:presLayoutVars>
      </dgm:prSet>
      <dgm:spPr/>
    </dgm:pt>
  </dgm:ptLst>
  <dgm:cxnLst>
    <dgm:cxn modelId="{FBAB7411-8F09-40F9-B9C4-035840EEBF9A}" srcId="{BEC71886-9380-44E1-B2E6-8CCF28825679}" destId="{7C0DCCDB-0028-4C26-8EBC-BF68BEC6EFF4}" srcOrd="2" destOrd="0" parTransId="{6CC022C9-00D7-47C4-88ED-C7AA4ED07108}" sibTransId="{84272307-C5E0-4EB1-9F82-72AA7F3390AC}"/>
    <dgm:cxn modelId="{378C901B-ED97-4E9E-BE28-63DC4EBF4AB7}" type="presOf" srcId="{D15252DB-3629-4B14-9AEE-348C1FA3CD95}" destId="{9C543627-0198-47E2-9695-5DF31E3368AA}" srcOrd="0" destOrd="0" presId="urn:microsoft.com/office/officeart/2005/8/layout/default"/>
    <dgm:cxn modelId="{121A0635-70D7-4953-A22E-0A21BBCE802A}" type="presOf" srcId="{11AC088F-68BB-43CA-BAE3-A12003B5EDF2}" destId="{72913C64-B95D-4DD4-9AE2-207B5E621B8B}" srcOrd="0" destOrd="0" presId="urn:microsoft.com/office/officeart/2005/8/layout/default"/>
    <dgm:cxn modelId="{5661AF3B-2CD3-498D-8CAD-B14E093E580A}" srcId="{BEC71886-9380-44E1-B2E6-8CCF28825679}" destId="{0EBCEA8F-DBB0-4824-9BC1-328B34DB6C71}" srcOrd="1" destOrd="0" parTransId="{5685EB29-7FAC-41E9-AD4B-794619642ACB}" sibTransId="{F7BC8AA6-8266-4280-9D19-E1DD4DF93822}"/>
    <dgm:cxn modelId="{89880957-B477-45BD-BF2D-5501C2A45BDE}" srcId="{BEC71886-9380-44E1-B2E6-8CCF28825679}" destId="{11AC088F-68BB-43CA-BAE3-A12003B5EDF2}" srcOrd="4" destOrd="0" parTransId="{502A1AC3-467F-4CC3-9470-71352348A49A}" sibTransId="{29B90D11-03A8-497D-9B42-A9512A952598}"/>
    <dgm:cxn modelId="{F8DC02B7-409E-45F9-990C-B5C45DD14640}" type="presOf" srcId="{194DF8C2-1F5E-4522-9022-FF6A234CF2CD}" destId="{26AC57AC-56C5-45D3-8314-A95B78775BBD}" srcOrd="0" destOrd="0" presId="urn:microsoft.com/office/officeart/2005/8/layout/default"/>
    <dgm:cxn modelId="{90EECEB8-5EFA-4A58-8DA2-783F5090288A}" srcId="{BEC71886-9380-44E1-B2E6-8CCF28825679}" destId="{194DF8C2-1F5E-4522-9022-FF6A234CF2CD}" srcOrd="0" destOrd="0" parTransId="{5043EB98-AC68-43BA-BB60-F8516FC9E796}" sibTransId="{479396F7-8AED-4CB0-8478-2CE056927F0D}"/>
    <dgm:cxn modelId="{814BB5DD-61CA-4EC3-B869-6F939AC7DD0B}" type="presOf" srcId="{7C0DCCDB-0028-4C26-8EBC-BF68BEC6EFF4}" destId="{D6A70226-0102-45DC-9489-C3D02A7CAC73}" srcOrd="0" destOrd="0" presId="urn:microsoft.com/office/officeart/2005/8/layout/default"/>
    <dgm:cxn modelId="{2806C3DE-A047-4A5F-B1A7-0EF2FD8C4CB6}" type="presOf" srcId="{BEC71886-9380-44E1-B2E6-8CCF28825679}" destId="{FF271CDC-B10C-4045-88A2-EF5CB4410A47}" srcOrd="0" destOrd="0" presId="urn:microsoft.com/office/officeart/2005/8/layout/default"/>
    <dgm:cxn modelId="{25C875F5-70CD-43E6-8D8C-450BCDECB8C5}" type="presOf" srcId="{0EBCEA8F-DBB0-4824-9BC1-328B34DB6C71}" destId="{DF666443-3A36-4660-921A-7428CE7453DC}" srcOrd="0" destOrd="0" presId="urn:microsoft.com/office/officeart/2005/8/layout/default"/>
    <dgm:cxn modelId="{C6F53BF8-F84C-48BB-999B-1C93711BD8BB}" srcId="{BEC71886-9380-44E1-B2E6-8CCF28825679}" destId="{D15252DB-3629-4B14-9AEE-348C1FA3CD95}" srcOrd="3" destOrd="0" parTransId="{4BC1EBA9-6641-4955-8F1B-F0705CB95279}" sibTransId="{E705B556-9BB3-4EE7-8C8B-6E1BF56D359D}"/>
    <dgm:cxn modelId="{DDBD1F82-A1EB-4BA5-831F-BC2D8572343E}" type="presParOf" srcId="{FF271CDC-B10C-4045-88A2-EF5CB4410A47}" destId="{26AC57AC-56C5-45D3-8314-A95B78775BBD}" srcOrd="0" destOrd="0" presId="urn:microsoft.com/office/officeart/2005/8/layout/default"/>
    <dgm:cxn modelId="{16D46368-4F64-41E3-9198-0ECAF5F5A989}" type="presParOf" srcId="{FF271CDC-B10C-4045-88A2-EF5CB4410A47}" destId="{B96CE3CB-F0DC-403C-B2D0-267EB5AC0607}" srcOrd="1" destOrd="0" presId="urn:microsoft.com/office/officeart/2005/8/layout/default"/>
    <dgm:cxn modelId="{0A1FDF6B-9A8A-4EA2-86FA-6A6C70E79FEF}" type="presParOf" srcId="{FF271CDC-B10C-4045-88A2-EF5CB4410A47}" destId="{DF666443-3A36-4660-921A-7428CE7453DC}" srcOrd="2" destOrd="0" presId="urn:microsoft.com/office/officeart/2005/8/layout/default"/>
    <dgm:cxn modelId="{BD5D64E7-CEAE-4140-BE73-B35C8EDDA2B1}" type="presParOf" srcId="{FF271CDC-B10C-4045-88A2-EF5CB4410A47}" destId="{80FF6D18-2BE8-437D-87AC-E1739F9CC7CB}" srcOrd="3" destOrd="0" presId="urn:microsoft.com/office/officeart/2005/8/layout/default"/>
    <dgm:cxn modelId="{C0E41A10-FD84-4564-9BD1-489CABC06675}" type="presParOf" srcId="{FF271CDC-B10C-4045-88A2-EF5CB4410A47}" destId="{D6A70226-0102-45DC-9489-C3D02A7CAC73}" srcOrd="4" destOrd="0" presId="urn:microsoft.com/office/officeart/2005/8/layout/default"/>
    <dgm:cxn modelId="{BF872D62-111F-469D-9E71-BBA1C62DD2D8}" type="presParOf" srcId="{FF271CDC-B10C-4045-88A2-EF5CB4410A47}" destId="{703A4FDB-D4D8-49D1-ACC2-82B0B9451F58}" srcOrd="5" destOrd="0" presId="urn:microsoft.com/office/officeart/2005/8/layout/default"/>
    <dgm:cxn modelId="{73944577-B73C-4AE5-8D23-7F5FDD07A375}" type="presParOf" srcId="{FF271CDC-B10C-4045-88A2-EF5CB4410A47}" destId="{9C543627-0198-47E2-9695-5DF31E3368AA}" srcOrd="6" destOrd="0" presId="urn:microsoft.com/office/officeart/2005/8/layout/default"/>
    <dgm:cxn modelId="{7B8F80C0-40B7-4228-9DFA-E6B975FBC415}" type="presParOf" srcId="{FF271CDC-B10C-4045-88A2-EF5CB4410A47}" destId="{B3D26635-874E-43E8-A7E2-B500B8E00435}" srcOrd="7" destOrd="0" presId="urn:microsoft.com/office/officeart/2005/8/layout/default"/>
    <dgm:cxn modelId="{E11233C6-1BB5-4BEE-A02A-2238E52C8139}" type="presParOf" srcId="{FF271CDC-B10C-4045-88A2-EF5CB4410A47}" destId="{72913C64-B95D-4DD4-9AE2-207B5E621B8B}"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0E0F4-24F6-4983-8221-94215927AE25}"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s-CL"/>
        </a:p>
      </dgm:t>
    </dgm:pt>
    <dgm:pt modelId="{61D2C1B1-01E2-460C-8D31-06A40D434559}">
      <dgm:prSet phldrT="[Texto]"/>
      <dgm:spPr/>
      <dgm:t>
        <a:bodyPr/>
        <a:lstStyle/>
        <a:p>
          <a:r>
            <a:rPr lang="es-ES" dirty="0">
              <a:solidFill>
                <a:srgbClr val="006666"/>
              </a:solidFill>
            </a:rPr>
            <a:t>Primer nivel: De orden práctico orientador</a:t>
          </a:r>
          <a:endParaRPr lang="es-CL" dirty="0">
            <a:solidFill>
              <a:srgbClr val="006666"/>
            </a:solidFill>
          </a:endParaRPr>
        </a:p>
      </dgm:t>
    </dgm:pt>
    <dgm:pt modelId="{7CF87E48-D964-4D19-A6AB-7B50E251080D}" type="parTrans" cxnId="{755C6F2E-B900-42FE-9A8B-C974B24989F3}">
      <dgm:prSet/>
      <dgm:spPr/>
      <dgm:t>
        <a:bodyPr/>
        <a:lstStyle/>
        <a:p>
          <a:endParaRPr lang="es-CL"/>
        </a:p>
      </dgm:t>
    </dgm:pt>
    <dgm:pt modelId="{E43F244D-2A2A-4C8D-B6A0-C5754B306A70}" type="sibTrans" cxnId="{755C6F2E-B900-42FE-9A8B-C974B24989F3}">
      <dgm:prSet/>
      <dgm:spPr/>
      <dgm:t>
        <a:bodyPr/>
        <a:lstStyle/>
        <a:p>
          <a:endParaRPr lang="es-CL"/>
        </a:p>
      </dgm:t>
    </dgm:pt>
    <dgm:pt modelId="{7ED3F6D3-6F95-4D04-BFAF-10A096FC1AD3}">
      <dgm:prSet phldrT="[Texto]" custT="1"/>
      <dgm:spPr>
        <a:solidFill>
          <a:srgbClr val="006666"/>
        </a:solidFill>
      </dgm:spPr>
      <dgm:t>
        <a:bodyPr/>
        <a:lstStyle/>
        <a:p>
          <a:r>
            <a:rPr lang="es-ES" sz="1100" b="1" dirty="0">
              <a:solidFill>
                <a:schemeClr val="bg1"/>
              </a:solidFill>
            </a:rPr>
            <a:t>Informa, traduce la información, aproxima el servicio y lo hace más accesible y transparente.</a:t>
          </a:r>
        </a:p>
        <a:p>
          <a:r>
            <a:rPr lang="es-ES" sz="1100" b="1" dirty="0">
              <a:solidFill>
                <a:schemeClr val="bg1"/>
              </a:solidFill>
            </a:rPr>
            <a:t>Informa a operadores del servicio sobre especialidades culturales, diferencias o rasgos propios de la comunidad desplazada.</a:t>
          </a:r>
          <a:endParaRPr lang="es-CL" sz="1100" b="1" dirty="0">
            <a:solidFill>
              <a:schemeClr val="bg1"/>
            </a:solidFill>
          </a:endParaRPr>
        </a:p>
      </dgm:t>
    </dgm:pt>
    <dgm:pt modelId="{88926AA0-04E8-46A7-BF6D-7C208388EDE3}" type="parTrans" cxnId="{AD03C6A8-932C-456C-90D0-4DBA1A15EB9D}">
      <dgm:prSet/>
      <dgm:spPr/>
      <dgm:t>
        <a:bodyPr/>
        <a:lstStyle/>
        <a:p>
          <a:endParaRPr lang="es-CL"/>
        </a:p>
      </dgm:t>
    </dgm:pt>
    <dgm:pt modelId="{F1704C1D-6A21-4442-BDBD-5F5A3D3AA72A}" type="sibTrans" cxnId="{AD03C6A8-932C-456C-90D0-4DBA1A15EB9D}">
      <dgm:prSet/>
      <dgm:spPr/>
      <dgm:t>
        <a:bodyPr/>
        <a:lstStyle/>
        <a:p>
          <a:endParaRPr lang="es-CL"/>
        </a:p>
      </dgm:t>
    </dgm:pt>
    <dgm:pt modelId="{90BCDB7B-E620-4CE9-AE34-16E3618911FF}">
      <dgm:prSet phldrT="[Texto]"/>
      <dgm:spPr/>
      <dgm:t>
        <a:bodyPr/>
        <a:lstStyle/>
        <a:p>
          <a:r>
            <a:rPr lang="es-ES" dirty="0">
              <a:solidFill>
                <a:srgbClr val="006666"/>
              </a:solidFill>
            </a:rPr>
            <a:t>Segundo nivel: Lingüístico- Comunicativo</a:t>
          </a:r>
          <a:endParaRPr lang="es-CL" dirty="0">
            <a:solidFill>
              <a:srgbClr val="006666"/>
            </a:solidFill>
          </a:endParaRPr>
        </a:p>
      </dgm:t>
    </dgm:pt>
    <dgm:pt modelId="{F0B517A1-65CD-41EE-9AB1-ADD77F7E881B}" type="parTrans" cxnId="{D5D98724-7FE0-426B-A073-75BBE60DAE1B}">
      <dgm:prSet/>
      <dgm:spPr/>
      <dgm:t>
        <a:bodyPr/>
        <a:lstStyle/>
        <a:p>
          <a:endParaRPr lang="es-CL"/>
        </a:p>
      </dgm:t>
    </dgm:pt>
    <dgm:pt modelId="{8D2FA9AA-ED7F-4AFC-8FC7-5CA4A44242E7}" type="sibTrans" cxnId="{D5D98724-7FE0-426B-A073-75BBE60DAE1B}">
      <dgm:prSet/>
      <dgm:spPr/>
      <dgm:t>
        <a:bodyPr/>
        <a:lstStyle/>
        <a:p>
          <a:endParaRPr lang="es-CL"/>
        </a:p>
      </dgm:t>
    </dgm:pt>
    <dgm:pt modelId="{15293662-4337-44F7-8C11-3CC7BC0D85C0}">
      <dgm:prSet phldrT="[Texto]" custT="1"/>
      <dgm:spPr>
        <a:solidFill>
          <a:srgbClr val="006666"/>
        </a:solidFill>
      </dgm:spPr>
      <dgm:t>
        <a:bodyPr/>
        <a:lstStyle/>
        <a:p>
          <a:r>
            <a:rPr lang="es-ES" sz="1100" b="1" dirty="0">
              <a:solidFill>
                <a:schemeClr val="bg1"/>
              </a:solidFill>
            </a:rPr>
            <a:t>Asume rol de traducción, interpretación, prevención y gestión de malentendidos, errores de interpretación, y de las barreras de la comunicación. </a:t>
          </a:r>
        </a:p>
        <a:p>
          <a:r>
            <a:rPr lang="es-ES" sz="1100" b="1" dirty="0">
              <a:solidFill>
                <a:schemeClr val="bg1"/>
              </a:solidFill>
            </a:rPr>
            <a:t>Mediador aclara lo que está implícito en la literalidad de los menajes y la voz oculta y silenciosa de los mensajes.</a:t>
          </a:r>
          <a:endParaRPr lang="es-CL" sz="1100" b="1" dirty="0">
            <a:solidFill>
              <a:schemeClr val="bg1"/>
            </a:solidFill>
          </a:endParaRPr>
        </a:p>
      </dgm:t>
    </dgm:pt>
    <dgm:pt modelId="{851D331E-ED14-4596-A03E-F8DCEA7649A4}" type="parTrans" cxnId="{3F3ECEA3-8E92-4DBD-8D08-E3B4EF305994}">
      <dgm:prSet/>
      <dgm:spPr/>
      <dgm:t>
        <a:bodyPr/>
        <a:lstStyle/>
        <a:p>
          <a:endParaRPr lang="es-CL"/>
        </a:p>
      </dgm:t>
    </dgm:pt>
    <dgm:pt modelId="{79576E49-0825-4CB0-8484-0268FE2AA630}" type="sibTrans" cxnId="{3F3ECEA3-8E92-4DBD-8D08-E3B4EF305994}">
      <dgm:prSet/>
      <dgm:spPr/>
      <dgm:t>
        <a:bodyPr/>
        <a:lstStyle/>
        <a:p>
          <a:endParaRPr lang="es-CL"/>
        </a:p>
      </dgm:t>
    </dgm:pt>
    <dgm:pt modelId="{9B31893B-B79A-412A-AE56-85EAA43D130F}">
      <dgm:prSet phldrT="[Texto]"/>
      <dgm:spPr/>
      <dgm:t>
        <a:bodyPr/>
        <a:lstStyle/>
        <a:p>
          <a:r>
            <a:rPr lang="es-ES" dirty="0">
              <a:solidFill>
                <a:srgbClr val="006666"/>
              </a:solidFill>
            </a:rPr>
            <a:t>Tercer nivel: Psicológico- Social</a:t>
          </a:r>
          <a:endParaRPr lang="es-CL" dirty="0">
            <a:solidFill>
              <a:srgbClr val="006666"/>
            </a:solidFill>
          </a:endParaRPr>
        </a:p>
      </dgm:t>
    </dgm:pt>
    <dgm:pt modelId="{E139FE0B-5662-4B4F-8020-FDBB98FF2A39}" type="parTrans" cxnId="{0C381CA9-7A87-478B-9058-7047AA44A9A0}">
      <dgm:prSet/>
      <dgm:spPr/>
      <dgm:t>
        <a:bodyPr/>
        <a:lstStyle/>
        <a:p>
          <a:endParaRPr lang="es-CL"/>
        </a:p>
      </dgm:t>
    </dgm:pt>
    <dgm:pt modelId="{3A57E700-581E-47C0-AFE1-7402B1AB3257}" type="sibTrans" cxnId="{0C381CA9-7A87-478B-9058-7047AA44A9A0}">
      <dgm:prSet/>
      <dgm:spPr/>
      <dgm:t>
        <a:bodyPr/>
        <a:lstStyle/>
        <a:p>
          <a:endParaRPr lang="es-CL"/>
        </a:p>
      </dgm:t>
    </dgm:pt>
    <dgm:pt modelId="{BF791FC8-FFD5-400B-9646-82C0D963A374}">
      <dgm:prSet phldrT="[Texto]" custT="1"/>
      <dgm:spPr>
        <a:solidFill>
          <a:srgbClr val="006666"/>
        </a:solidFill>
      </dgm:spPr>
      <dgm:t>
        <a:bodyPr/>
        <a:lstStyle/>
        <a:p>
          <a:endParaRPr lang="es-ES" sz="1000" b="1" dirty="0">
            <a:solidFill>
              <a:schemeClr val="bg1"/>
            </a:solidFill>
          </a:endParaRPr>
        </a:p>
        <a:p>
          <a:r>
            <a:rPr lang="es-ES" sz="1000" b="1" dirty="0">
              <a:solidFill>
                <a:schemeClr val="bg1"/>
              </a:solidFill>
            </a:rPr>
            <a:t>Mediador opera como agente de cambio social, de estímulo a la reorganización social, enriqueciendo la programación y actividades del servicio.</a:t>
          </a:r>
        </a:p>
        <a:p>
          <a:r>
            <a:rPr lang="es-ES" sz="1000" b="1" dirty="0">
              <a:solidFill>
                <a:schemeClr val="bg1"/>
              </a:solidFill>
            </a:rPr>
            <a:t>El servicio se transforma y deviene en un espacio más acogedor, de reconocimiento de las diferencias y aportaciones culturales diferentes.</a:t>
          </a:r>
        </a:p>
        <a:p>
          <a:r>
            <a:rPr lang="es-ES" sz="1000" b="1" dirty="0">
              <a:solidFill>
                <a:schemeClr val="bg1"/>
              </a:solidFill>
            </a:rPr>
            <a:t>Mediador promueve el intercambio o cambio de valores, significados; instrumento.</a:t>
          </a:r>
        </a:p>
        <a:p>
          <a:endParaRPr lang="es-CL" sz="1200" dirty="0">
            <a:solidFill>
              <a:schemeClr val="tx1"/>
            </a:solidFill>
          </a:endParaRPr>
        </a:p>
      </dgm:t>
    </dgm:pt>
    <dgm:pt modelId="{FA5BA349-375D-4D16-AE71-4C1AC2BE5B6B}" type="parTrans" cxnId="{A28F708E-BD66-4815-BD26-BE3D8F2C3D47}">
      <dgm:prSet/>
      <dgm:spPr/>
      <dgm:t>
        <a:bodyPr/>
        <a:lstStyle/>
        <a:p>
          <a:endParaRPr lang="es-CL"/>
        </a:p>
      </dgm:t>
    </dgm:pt>
    <dgm:pt modelId="{0FC56AC2-07FF-4EB5-A96D-3044A134558B}" type="sibTrans" cxnId="{A28F708E-BD66-4815-BD26-BE3D8F2C3D47}">
      <dgm:prSet/>
      <dgm:spPr/>
      <dgm:t>
        <a:bodyPr/>
        <a:lstStyle/>
        <a:p>
          <a:endParaRPr lang="es-CL"/>
        </a:p>
      </dgm:t>
    </dgm:pt>
    <dgm:pt modelId="{4DDC961E-61F8-42E0-B5F7-B6CC102B65E9}" type="pres">
      <dgm:prSet presAssocID="{A0A0E0F4-24F6-4983-8221-94215927AE25}" presName="Name0" presStyleCnt="0">
        <dgm:presLayoutVars>
          <dgm:chMax/>
          <dgm:chPref/>
          <dgm:dir/>
        </dgm:presLayoutVars>
      </dgm:prSet>
      <dgm:spPr/>
    </dgm:pt>
    <dgm:pt modelId="{78BC56BA-35D5-4114-83C9-17CA270CB5D0}" type="pres">
      <dgm:prSet presAssocID="{61D2C1B1-01E2-460C-8D31-06A40D434559}" presName="parenttextcomposite" presStyleCnt="0"/>
      <dgm:spPr/>
    </dgm:pt>
    <dgm:pt modelId="{11ED35F2-D2A4-4161-A39B-EBB4A1B695C4}" type="pres">
      <dgm:prSet presAssocID="{61D2C1B1-01E2-460C-8D31-06A40D434559}" presName="parenttext" presStyleLbl="revTx" presStyleIdx="0" presStyleCnt="3">
        <dgm:presLayoutVars>
          <dgm:chMax/>
          <dgm:chPref val="2"/>
          <dgm:bulletEnabled val="1"/>
        </dgm:presLayoutVars>
      </dgm:prSet>
      <dgm:spPr/>
    </dgm:pt>
    <dgm:pt modelId="{5CE36EC2-8DC1-417F-A220-903F274ABDCE}" type="pres">
      <dgm:prSet presAssocID="{61D2C1B1-01E2-460C-8D31-06A40D434559}" presName="composite" presStyleCnt="0"/>
      <dgm:spPr/>
    </dgm:pt>
    <dgm:pt modelId="{CA43962C-0759-4664-B34B-3DC599D84EF4}" type="pres">
      <dgm:prSet presAssocID="{61D2C1B1-01E2-460C-8D31-06A40D434559}" presName="chevron1" presStyleLbl="alignNode1" presStyleIdx="0" presStyleCnt="21"/>
      <dgm:spPr>
        <a:solidFill>
          <a:srgbClr val="00CC99"/>
        </a:solidFill>
      </dgm:spPr>
    </dgm:pt>
    <dgm:pt modelId="{D48D524E-A2A9-4218-A935-283695E027BC}" type="pres">
      <dgm:prSet presAssocID="{61D2C1B1-01E2-460C-8D31-06A40D434559}" presName="chevron2" presStyleLbl="alignNode1" presStyleIdx="1" presStyleCnt="21"/>
      <dgm:spPr>
        <a:solidFill>
          <a:srgbClr val="00CC99"/>
        </a:solidFill>
      </dgm:spPr>
    </dgm:pt>
    <dgm:pt modelId="{A6CCA026-2ACD-4369-91E5-A2D1190D576C}" type="pres">
      <dgm:prSet presAssocID="{61D2C1B1-01E2-460C-8D31-06A40D434559}" presName="chevron3" presStyleLbl="alignNode1" presStyleIdx="2" presStyleCnt="21"/>
      <dgm:spPr>
        <a:solidFill>
          <a:srgbClr val="00CC99"/>
        </a:solidFill>
      </dgm:spPr>
    </dgm:pt>
    <dgm:pt modelId="{74540B23-69EF-411E-B497-A9C2A280B99F}" type="pres">
      <dgm:prSet presAssocID="{61D2C1B1-01E2-460C-8D31-06A40D434559}" presName="chevron4" presStyleLbl="alignNode1" presStyleIdx="3" presStyleCnt="21"/>
      <dgm:spPr>
        <a:solidFill>
          <a:srgbClr val="00CC99"/>
        </a:solidFill>
      </dgm:spPr>
    </dgm:pt>
    <dgm:pt modelId="{312E990F-CE54-46C9-B8C5-6F6936D267E4}" type="pres">
      <dgm:prSet presAssocID="{61D2C1B1-01E2-460C-8D31-06A40D434559}" presName="chevron5" presStyleLbl="alignNode1" presStyleIdx="4" presStyleCnt="21"/>
      <dgm:spPr>
        <a:solidFill>
          <a:srgbClr val="00CC99"/>
        </a:solidFill>
      </dgm:spPr>
    </dgm:pt>
    <dgm:pt modelId="{1AAC70C4-8B01-4B1E-9046-3D389F611DE6}" type="pres">
      <dgm:prSet presAssocID="{61D2C1B1-01E2-460C-8D31-06A40D434559}" presName="chevron6" presStyleLbl="alignNode1" presStyleIdx="5" presStyleCnt="21"/>
      <dgm:spPr>
        <a:solidFill>
          <a:srgbClr val="00CC99"/>
        </a:solidFill>
      </dgm:spPr>
    </dgm:pt>
    <dgm:pt modelId="{7CEB50AD-ED0A-40F9-8309-FEC762072077}" type="pres">
      <dgm:prSet presAssocID="{61D2C1B1-01E2-460C-8D31-06A40D434559}" presName="chevron7" presStyleLbl="alignNode1" presStyleIdx="6" presStyleCnt="21"/>
      <dgm:spPr>
        <a:solidFill>
          <a:srgbClr val="00CC99"/>
        </a:solidFill>
      </dgm:spPr>
    </dgm:pt>
    <dgm:pt modelId="{EBEB6E41-32BD-47E3-96F6-F1C2976BE85E}" type="pres">
      <dgm:prSet presAssocID="{61D2C1B1-01E2-460C-8D31-06A40D434559}" presName="childtext" presStyleLbl="solidFgAcc1" presStyleIdx="0" presStyleCnt="3" custScaleX="115460">
        <dgm:presLayoutVars>
          <dgm:chMax/>
          <dgm:chPref val="0"/>
          <dgm:bulletEnabled val="1"/>
        </dgm:presLayoutVars>
      </dgm:prSet>
      <dgm:spPr/>
    </dgm:pt>
    <dgm:pt modelId="{2FDF7AD4-2F15-426F-AEFA-B136D0B03A06}" type="pres">
      <dgm:prSet presAssocID="{E43F244D-2A2A-4C8D-B6A0-C5754B306A70}" presName="sibTrans" presStyleCnt="0"/>
      <dgm:spPr/>
    </dgm:pt>
    <dgm:pt modelId="{77DF30F1-1F7A-44DD-BA97-FBD3EA406FFC}" type="pres">
      <dgm:prSet presAssocID="{90BCDB7B-E620-4CE9-AE34-16E3618911FF}" presName="parenttextcomposite" presStyleCnt="0"/>
      <dgm:spPr/>
    </dgm:pt>
    <dgm:pt modelId="{4B75316B-A4B2-46EA-BBF8-99BC448B9543}" type="pres">
      <dgm:prSet presAssocID="{90BCDB7B-E620-4CE9-AE34-16E3618911FF}" presName="parenttext" presStyleLbl="revTx" presStyleIdx="1" presStyleCnt="3">
        <dgm:presLayoutVars>
          <dgm:chMax/>
          <dgm:chPref val="2"/>
          <dgm:bulletEnabled val="1"/>
        </dgm:presLayoutVars>
      </dgm:prSet>
      <dgm:spPr/>
    </dgm:pt>
    <dgm:pt modelId="{99EA4D2E-26EC-4DB2-B408-AA9A6D87A8B7}" type="pres">
      <dgm:prSet presAssocID="{90BCDB7B-E620-4CE9-AE34-16E3618911FF}" presName="composite" presStyleCnt="0"/>
      <dgm:spPr/>
    </dgm:pt>
    <dgm:pt modelId="{F147D15B-DA76-4F8B-9DD4-B5C445901FAE}" type="pres">
      <dgm:prSet presAssocID="{90BCDB7B-E620-4CE9-AE34-16E3618911FF}" presName="chevron1" presStyleLbl="alignNode1" presStyleIdx="7" presStyleCnt="21"/>
      <dgm:spPr>
        <a:solidFill>
          <a:srgbClr val="0DC9C9"/>
        </a:solidFill>
      </dgm:spPr>
    </dgm:pt>
    <dgm:pt modelId="{AC489083-727D-452D-BFA9-7F2B01080ABB}" type="pres">
      <dgm:prSet presAssocID="{90BCDB7B-E620-4CE9-AE34-16E3618911FF}" presName="chevron2" presStyleLbl="alignNode1" presStyleIdx="8" presStyleCnt="21"/>
      <dgm:spPr>
        <a:solidFill>
          <a:srgbClr val="0DC9C9"/>
        </a:solidFill>
      </dgm:spPr>
    </dgm:pt>
    <dgm:pt modelId="{82A35FDB-933C-46AF-9DB2-3AE0C783A859}" type="pres">
      <dgm:prSet presAssocID="{90BCDB7B-E620-4CE9-AE34-16E3618911FF}" presName="chevron3" presStyleLbl="alignNode1" presStyleIdx="9" presStyleCnt="21"/>
      <dgm:spPr>
        <a:solidFill>
          <a:srgbClr val="0DC9C9"/>
        </a:solidFill>
      </dgm:spPr>
    </dgm:pt>
    <dgm:pt modelId="{1E7613CD-FF1B-447B-9202-16AC5BA77E98}" type="pres">
      <dgm:prSet presAssocID="{90BCDB7B-E620-4CE9-AE34-16E3618911FF}" presName="chevron4" presStyleLbl="alignNode1" presStyleIdx="10" presStyleCnt="21"/>
      <dgm:spPr>
        <a:solidFill>
          <a:srgbClr val="0DC9C9"/>
        </a:solidFill>
      </dgm:spPr>
    </dgm:pt>
    <dgm:pt modelId="{BD6F2DAD-2DD4-4327-AF5C-974F981451FD}" type="pres">
      <dgm:prSet presAssocID="{90BCDB7B-E620-4CE9-AE34-16E3618911FF}" presName="chevron5" presStyleLbl="alignNode1" presStyleIdx="11" presStyleCnt="21"/>
      <dgm:spPr>
        <a:solidFill>
          <a:srgbClr val="0DC9C9"/>
        </a:solidFill>
      </dgm:spPr>
    </dgm:pt>
    <dgm:pt modelId="{F17947A7-D6D8-4E9C-9471-2300A5B55884}" type="pres">
      <dgm:prSet presAssocID="{90BCDB7B-E620-4CE9-AE34-16E3618911FF}" presName="chevron6" presStyleLbl="alignNode1" presStyleIdx="12" presStyleCnt="21"/>
      <dgm:spPr>
        <a:solidFill>
          <a:srgbClr val="0DC9C9"/>
        </a:solidFill>
      </dgm:spPr>
    </dgm:pt>
    <dgm:pt modelId="{15573F0F-6679-4C4D-B00A-7929B91EBFA4}" type="pres">
      <dgm:prSet presAssocID="{90BCDB7B-E620-4CE9-AE34-16E3618911FF}" presName="chevron7" presStyleLbl="alignNode1" presStyleIdx="13" presStyleCnt="21"/>
      <dgm:spPr>
        <a:solidFill>
          <a:srgbClr val="0DC9C9"/>
        </a:solidFill>
      </dgm:spPr>
    </dgm:pt>
    <dgm:pt modelId="{948953E3-2780-45BF-AD7D-8A285A8A2960}" type="pres">
      <dgm:prSet presAssocID="{90BCDB7B-E620-4CE9-AE34-16E3618911FF}" presName="childtext" presStyleLbl="solidFgAcc1" presStyleIdx="1" presStyleCnt="3" custScaleX="116038" custLinFactNeighborX="-786" custLinFactNeighborY="2266">
        <dgm:presLayoutVars>
          <dgm:chMax/>
          <dgm:chPref val="0"/>
          <dgm:bulletEnabled val="1"/>
        </dgm:presLayoutVars>
      </dgm:prSet>
      <dgm:spPr/>
    </dgm:pt>
    <dgm:pt modelId="{B4C01B77-5EE5-4DFB-A9AC-7B2ED8E2164D}" type="pres">
      <dgm:prSet presAssocID="{8D2FA9AA-ED7F-4AFC-8FC7-5CA4A44242E7}" presName="sibTrans" presStyleCnt="0"/>
      <dgm:spPr/>
    </dgm:pt>
    <dgm:pt modelId="{271B01DC-0E06-4EBF-8C86-9B44EB94DB97}" type="pres">
      <dgm:prSet presAssocID="{9B31893B-B79A-412A-AE56-85EAA43D130F}" presName="parenttextcomposite" presStyleCnt="0"/>
      <dgm:spPr/>
    </dgm:pt>
    <dgm:pt modelId="{B609C63E-3D05-4F46-B4FA-2A572D7D6763}" type="pres">
      <dgm:prSet presAssocID="{9B31893B-B79A-412A-AE56-85EAA43D130F}" presName="parenttext" presStyleLbl="revTx" presStyleIdx="2" presStyleCnt="3">
        <dgm:presLayoutVars>
          <dgm:chMax/>
          <dgm:chPref val="2"/>
          <dgm:bulletEnabled val="1"/>
        </dgm:presLayoutVars>
      </dgm:prSet>
      <dgm:spPr/>
    </dgm:pt>
    <dgm:pt modelId="{A694BCC1-61E4-4D34-B180-2FB5B1794210}" type="pres">
      <dgm:prSet presAssocID="{9B31893B-B79A-412A-AE56-85EAA43D130F}" presName="composite" presStyleCnt="0"/>
      <dgm:spPr/>
    </dgm:pt>
    <dgm:pt modelId="{A900160C-EE50-4397-8922-014FCB93F970}" type="pres">
      <dgm:prSet presAssocID="{9B31893B-B79A-412A-AE56-85EAA43D130F}" presName="chevron1" presStyleLbl="alignNode1" presStyleIdx="14" presStyleCnt="21"/>
      <dgm:spPr/>
    </dgm:pt>
    <dgm:pt modelId="{A525BCE2-5D97-43F7-8412-449854FE4CE8}" type="pres">
      <dgm:prSet presAssocID="{9B31893B-B79A-412A-AE56-85EAA43D130F}" presName="chevron2" presStyleLbl="alignNode1" presStyleIdx="15" presStyleCnt="21"/>
      <dgm:spPr/>
    </dgm:pt>
    <dgm:pt modelId="{694ECF98-36D4-41C0-B319-3001324E081F}" type="pres">
      <dgm:prSet presAssocID="{9B31893B-B79A-412A-AE56-85EAA43D130F}" presName="chevron3" presStyleLbl="alignNode1" presStyleIdx="16" presStyleCnt="21"/>
      <dgm:spPr/>
    </dgm:pt>
    <dgm:pt modelId="{49611952-8525-43C6-A5B2-5EC6471B1A58}" type="pres">
      <dgm:prSet presAssocID="{9B31893B-B79A-412A-AE56-85EAA43D130F}" presName="chevron4" presStyleLbl="alignNode1" presStyleIdx="17" presStyleCnt="21"/>
      <dgm:spPr/>
    </dgm:pt>
    <dgm:pt modelId="{21A68894-0423-4663-8C40-9E30631D08C1}" type="pres">
      <dgm:prSet presAssocID="{9B31893B-B79A-412A-AE56-85EAA43D130F}" presName="chevron5" presStyleLbl="alignNode1" presStyleIdx="18" presStyleCnt="21"/>
      <dgm:spPr/>
    </dgm:pt>
    <dgm:pt modelId="{EA318AD8-3A7B-409F-95E0-4D18EF6E1879}" type="pres">
      <dgm:prSet presAssocID="{9B31893B-B79A-412A-AE56-85EAA43D130F}" presName="chevron6" presStyleLbl="alignNode1" presStyleIdx="19" presStyleCnt="21"/>
      <dgm:spPr/>
    </dgm:pt>
    <dgm:pt modelId="{84C1BF8B-8427-4008-B531-40D3C67EB0A8}" type="pres">
      <dgm:prSet presAssocID="{9B31893B-B79A-412A-AE56-85EAA43D130F}" presName="chevron7" presStyleLbl="alignNode1" presStyleIdx="20" presStyleCnt="21"/>
      <dgm:spPr/>
    </dgm:pt>
    <dgm:pt modelId="{1F91418A-866C-4E3F-BF73-DA18E996946A}" type="pres">
      <dgm:prSet presAssocID="{9B31893B-B79A-412A-AE56-85EAA43D130F}" presName="childtext" presStyleLbl="solidFgAcc1" presStyleIdx="2" presStyleCnt="3" custScaleX="116369" custLinFactNeighborX="995">
        <dgm:presLayoutVars>
          <dgm:chMax/>
          <dgm:chPref val="0"/>
          <dgm:bulletEnabled val="1"/>
        </dgm:presLayoutVars>
      </dgm:prSet>
      <dgm:spPr/>
    </dgm:pt>
  </dgm:ptLst>
  <dgm:cxnLst>
    <dgm:cxn modelId="{D5D98724-7FE0-426B-A073-75BBE60DAE1B}" srcId="{A0A0E0F4-24F6-4983-8221-94215927AE25}" destId="{90BCDB7B-E620-4CE9-AE34-16E3618911FF}" srcOrd="1" destOrd="0" parTransId="{F0B517A1-65CD-41EE-9AB1-ADD77F7E881B}" sibTransId="{8D2FA9AA-ED7F-4AFC-8FC7-5CA4A44242E7}"/>
    <dgm:cxn modelId="{755C6F2E-B900-42FE-9A8B-C974B24989F3}" srcId="{A0A0E0F4-24F6-4983-8221-94215927AE25}" destId="{61D2C1B1-01E2-460C-8D31-06A40D434559}" srcOrd="0" destOrd="0" parTransId="{7CF87E48-D964-4D19-A6AB-7B50E251080D}" sibTransId="{E43F244D-2A2A-4C8D-B6A0-C5754B306A70}"/>
    <dgm:cxn modelId="{ADBDBE31-5EA8-4891-8271-3859B3827378}" type="presOf" srcId="{61D2C1B1-01E2-460C-8D31-06A40D434559}" destId="{11ED35F2-D2A4-4161-A39B-EBB4A1B695C4}" srcOrd="0" destOrd="0" presId="urn:microsoft.com/office/officeart/2008/layout/VerticalAccentList"/>
    <dgm:cxn modelId="{1B70C131-27CB-4B62-9090-278850620F65}" type="presOf" srcId="{A0A0E0F4-24F6-4983-8221-94215927AE25}" destId="{4DDC961E-61F8-42E0-B5F7-B6CC102B65E9}" srcOrd="0" destOrd="0" presId="urn:microsoft.com/office/officeart/2008/layout/VerticalAccentList"/>
    <dgm:cxn modelId="{7B01543A-0307-40E5-B4D5-EA7CB24A8A83}" type="presOf" srcId="{90BCDB7B-E620-4CE9-AE34-16E3618911FF}" destId="{4B75316B-A4B2-46EA-BBF8-99BC448B9543}" srcOrd="0" destOrd="0" presId="urn:microsoft.com/office/officeart/2008/layout/VerticalAccentList"/>
    <dgm:cxn modelId="{DE949C5E-05D1-4602-B7E3-17A0F452FB73}" type="presOf" srcId="{15293662-4337-44F7-8C11-3CC7BC0D85C0}" destId="{948953E3-2780-45BF-AD7D-8A285A8A2960}" srcOrd="0" destOrd="0" presId="urn:microsoft.com/office/officeart/2008/layout/VerticalAccentList"/>
    <dgm:cxn modelId="{21866F7A-CCFC-42B5-A730-82CABE514E1F}" type="presOf" srcId="{9B31893B-B79A-412A-AE56-85EAA43D130F}" destId="{B609C63E-3D05-4F46-B4FA-2A572D7D6763}" srcOrd="0" destOrd="0" presId="urn:microsoft.com/office/officeart/2008/layout/VerticalAccentList"/>
    <dgm:cxn modelId="{D0A04E8A-3DAD-411F-A105-A1A11BD51582}" type="presOf" srcId="{7ED3F6D3-6F95-4D04-BFAF-10A096FC1AD3}" destId="{EBEB6E41-32BD-47E3-96F6-F1C2976BE85E}" srcOrd="0" destOrd="0" presId="urn:microsoft.com/office/officeart/2008/layout/VerticalAccentList"/>
    <dgm:cxn modelId="{A28F708E-BD66-4815-BD26-BE3D8F2C3D47}" srcId="{9B31893B-B79A-412A-AE56-85EAA43D130F}" destId="{BF791FC8-FFD5-400B-9646-82C0D963A374}" srcOrd="0" destOrd="0" parTransId="{FA5BA349-375D-4D16-AE71-4C1AC2BE5B6B}" sibTransId="{0FC56AC2-07FF-4EB5-A96D-3044A134558B}"/>
    <dgm:cxn modelId="{3F3ECEA3-8E92-4DBD-8D08-E3B4EF305994}" srcId="{90BCDB7B-E620-4CE9-AE34-16E3618911FF}" destId="{15293662-4337-44F7-8C11-3CC7BC0D85C0}" srcOrd="0" destOrd="0" parTransId="{851D331E-ED14-4596-A03E-F8DCEA7649A4}" sibTransId="{79576E49-0825-4CB0-8484-0268FE2AA630}"/>
    <dgm:cxn modelId="{AD03C6A8-932C-456C-90D0-4DBA1A15EB9D}" srcId="{61D2C1B1-01E2-460C-8D31-06A40D434559}" destId="{7ED3F6D3-6F95-4D04-BFAF-10A096FC1AD3}" srcOrd="0" destOrd="0" parTransId="{88926AA0-04E8-46A7-BF6D-7C208388EDE3}" sibTransId="{F1704C1D-6A21-4442-BDBD-5F5A3D3AA72A}"/>
    <dgm:cxn modelId="{0C381CA9-7A87-478B-9058-7047AA44A9A0}" srcId="{A0A0E0F4-24F6-4983-8221-94215927AE25}" destId="{9B31893B-B79A-412A-AE56-85EAA43D130F}" srcOrd="2" destOrd="0" parTransId="{E139FE0B-5662-4B4F-8020-FDBB98FF2A39}" sibTransId="{3A57E700-581E-47C0-AFE1-7402B1AB3257}"/>
    <dgm:cxn modelId="{8CB82CE0-EBA6-41DF-8878-C57B6E956FA1}" type="presOf" srcId="{BF791FC8-FFD5-400B-9646-82C0D963A374}" destId="{1F91418A-866C-4E3F-BF73-DA18E996946A}" srcOrd="0" destOrd="0" presId="urn:microsoft.com/office/officeart/2008/layout/VerticalAccentList"/>
    <dgm:cxn modelId="{1740993F-3F4A-4D6F-B015-F39F2DAE07D1}" type="presParOf" srcId="{4DDC961E-61F8-42E0-B5F7-B6CC102B65E9}" destId="{78BC56BA-35D5-4114-83C9-17CA270CB5D0}" srcOrd="0" destOrd="0" presId="urn:microsoft.com/office/officeart/2008/layout/VerticalAccentList"/>
    <dgm:cxn modelId="{E1AEEA64-2F7A-4CC5-B867-79B4927E591B}" type="presParOf" srcId="{78BC56BA-35D5-4114-83C9-17CA270CB5D0}" destId="{11ED35F2-D2A4-4161-A39B-EBB4A1B695C4}" srcOrd="0" destOrd="0" presId="urn:microsoft.com/office/officeart/2008/layout/VerticalAccentList"/>
    <dgm:cxn modelId="{73146F2B-076B-47DB-ABAC-72C0F3220C8E}" type="presParOf" srcId="{4DDC961E-61F8-42E0-B5F7-B6CC102B65E9}" destId="{5CE36EC2-8DC1-417F-A220-903F274ABDCE}" srcOrd="1" destOrd="0" presId="urn:microsoft.com/office/officeart/2008/layout/VerticalAccentList"/>
    <dgm:cxn modelId="{E9FE7E72-FD59-4FE7-BF10-7CAE8D06264E}" type="presParOf" srcId="{5CE36EC2-8DC1-417F-A220-903F274ABDCE}" destId="{CA43962C-0759-4664-B34B-3DC599D84EF4}" srcOrd="0" destOrd="0" presId="urn:microsoft.com/office/officeart/2008/layout/VerticalAccentList"/>
    <dgm:cxn modelId="{23EB9181-114F-4C18-8A59-C3FC5F3B26B5}" type="presParOf" srcId="{5CE36EC2-8DC1-417F-A220-903F274ABDCE}" destId="{D48D524E-A2A9-4218-A935-283695E027BC}" srcOrd="1" destOrd="0" presId="urn:microsoft.com/office/officeart/2008/layout/VerticalAccentList"/>
    <dgm:cxn modelId="{FB90968C-7A0B-437E-9C0E-6712C6CB3C83}" type="presParOf" srcId="{5CE36EC2-8DC1-417F-A220-903F274ABDCE}" destId="{A6CCA026-2ACD-4369-91E5-A2D1190D576C}" srcOrd="2" destOrd="0" presId="urn:microsoft.com/office/officeart/2008/layout/VerticalAccentList"/>
    <dgm:cxn modelId="{1C25403A-98A3-40DD-9550-6E717D1BBB57}" type="presParOf" srcId="{5CE36EC2-8DC1-417F-A220-903F274ABDCE}" destId="{74540B23-69EF-411E-B497-A9C2A280B99F}" srcOrd="3" destOrd="0" presId="urn:microsoft.com/office/officeart/2008/layout/VerticalAccentList"/>
    <dgm:cxn modelId="{014C8669-6C75-4C9B-B66D-EFB47AA4C0E8}" type="presParOf" srcId="{5CE36EC2-8DC1-417F-A220-903F274ABDCE}" destId="{312E990F-CE54-46C9-B8C5-6F6936D267E4}" srcOrd="4" destOrd="0" presId="urn:microsoft.com/office/officeart/2008/layout/VerticalAccentList"/>
    <dgm:cxn modelId="{51752CF0-AAA8-4FB6-A99A-D5B17F3F83BD}" type="presParOf" srcId="{5CE36EC2-8DC1-417F-A220-903F274ABDCE}" destId="{1AAC70C4-8B01-4B1E-9046-3D389F611DE6}" srcOrd="5" destOrd="0" presId="urn:microsoft.com/office/officeart/2008/layout/VerticalAccentList"/>
    <dgm:cxn modelId="{8ED47BA4-F3C7-4484-B8C0-D92670DCE748}" type="presParOf" srcId="{5CE36EC2-8DC1-417F-A220-903F274ABDCE}" destId="{7CEB50AD-ED0A-40F9-8309-FEC762072077}" srcOrd="6" destOrd="0" presId="urn:microsoft.com/office/officeart/2008/layout/VerticalAccentList"/>
    <dgm:cxn modelId="{3267CA1D-233B-4378-9AA9-934DCAFEF9D5}" type="presParOf" srcId="{5CE36EC2-8DC1-417F-A220-903F274ABDCE}" destId="{EBEB6E41-32BD-47E3-96F6-F1C2976BE85E}" srcOrd="7" destOrd="0" presId="urn:microsoft.com/office/officeart/2008/layout/VerticalAccentList"/>
    <dgm:cxn modelId="{3057E18C-CA44-4089-A350-BB79F8FB1008}" type="presParOf" srcId="{4DDC961E-61F8-42E0-B5F7-B6CC102B65E9}" destId="{2FDF7AD4-2F15-426F-AEFA-B136D0B03A06}" srcOrd="2" destOrd="0" presId="urn:microsoft.com/office/officeart/2008/layout/VerticalAccentList"/>
    <dgm:cxn modelId="{8F8CD174-6E2D-4B41-AEF0-CF0457BCDFCD}" type="presParOf" srcId="{4DDC961E-61F8-42E0-B5F7-B6CC102B65E9}" destId="{77DF30F1-1F7A-44DD-BA97-FBD3EA406FFC}" srcOrd="3" destOrd="0" presId="urn:microsoft.com/office/officeart/2008/layout/VerticalAccentList"/>
    <dgm:cxn modelId="{1F2F3B9D-9DBA-4D7B-881B-204E95D30659}" type="presParOf" srcId="{77DF30F1-1F7A-44DD-BA97-FBD3EA406FFC}" destId="{4B75316B-A4B2-46EA-BBF8-99BC448B9543}" srcOrd="0" destOrd="0" presId="urn:microsoft.com/office/officeart/2008/layout/VerticalAccentList"/>
    <dgm:cxn modelId="{1B4DFCB0-77FF-4ED5-87D7-FF6BA2F3D100}" type="presParOf" srcId="{4DDC961E-61F8-42E0-B5F7-B6CC102B65E9}" destId="{99EA4D2E-26EC-4DB2-B408-AA9A6D87A8B7}" srcOrd="4" destOrd="0" presId="urn:microsoft.com/office/officeart/2008/layout/VerticalAccentList"/>
    <dgm:cxn modelId="{17263FCB-16A9-4FF2-ADF1-75DD7F21DCD7}" type="presParOf" srcId="{99EA4D2E-26EC-4DB2-B408-AA9A6D87A8B7}" destId="{F147D15B-DA76-4F8B-9DD4-B5C445901FAE}" srcOrd="0" destOrd="0" presId="urn:microsoft.com/office/officeart/2008/layout/VerticalAccentList"/>
    <dgm:cxn modelId="{CB308E69-3850-4C62-B07F-7272D2B73457}" type="presParOf" srcId="{99EA4D2E-26EC-4DB2-B408-AA9A6D87A8B7}" destId="{AC489083-727D-452D-BFA9-7F2B01080ABB}" srcOrd="1" destOrd="0" presId="urn:microsoft.com/office/officeart/2008/layout/VerticalAccentList"/>
    <dgm:cxn modelId="{92F6CAFD-57E0-4D75-8600-54D52CE4E61F}" type="presParOf" srcId="{99EA4D2E-26EC-4DB2-B408-AA9A6D87A8B7}" destId="{82A35FDB-933C-46AF-9DB2-3AE0C783A859}" srcOrd="2" destOrd="0" presId="urn:microsoft.com/office/officeart/2008/layout/VerticalAccentList"/>
    <dgm:cxn modelId="{584771CC-5880-4230-A150-2EC8464DCFC9}" type="presParOf" srcId="{99EA4D2E-26EC-4DB2-B408-AA9A6D87A8B7}" destId="{1E7613CD-FF1B-447B-9202-16AC5BA77E98}" srcOrd="3" destOrd="0" presId="urn:microsoft.com/office/officeart/2008/layout/VerticalAccentList"/>
    <dgm:cxn modelId="{514540F7-FE02-4D84-8D13-63AB16C7B081}" type="presParOf" srcId="{99EA4D2E-26EC-4DB2-B408-AA9A6D87A8B7}" destId="{BD6F2DAD-2DD4-4327-AF5C-974F981451FD}" srcOrd="4" destOrd="0" presId="urn:microsoft.com/office/officeart/2008/layout/VerticalAccentList"/>
    <dgm:cxn modelId="{67869B00-8492-4A0D-951A-9F5F82801308}" type="presParOf" srcId="{99EA4D2E-26EC-4DB2-B408-AA9A6D87A8B7}" destId="{F17947A7-D6D8-4E9C-9471-2300A5B55884}" srcOrd="5" destOrd="0" presId="urn:microsoft.com/office/officeart/2008/layout/VerticalAccentList"/>
    <dgm:cxn modelId="{E4B646EB-052F-40EA-9198-A03C5E40E31E}" type="presParOf" srcId="{99EA4D2E-26EC-4DB2-B408-AA9A6D87A8B7}" destId="{15573F0F-6679-4C4D-B00A-7929B91EBFA4}" srcOrd="6" destOrd="0" presId="urn:microsoft.com/office/officeart/2008/layout/VerticalAccentList"/>
    <dgm:cxn modelId="{73B2DB2D-B9FB-4997-A690-9F1753600A76}" type="presParOf" srcId="{99EA4D2E-26EC-4DB2-B408-AA9A6D87A8B7}" destId="{948953E3-2780-45BF-AD7D-8A285A8A2960}" srcOrd="7" destOrd="0" presId="urn:microsoft.com/office/officeart/2008/layout/VerticalAccentList"/>
    <dgm:cxn modelId="{9F3EF212-10E3-4910-8F8B-258F3266F233}" type="presParOf" srcId="{4DDC961E-61F8-42E0-B5F7-B6CC102B65E9}" destId="{B4C01B77-5EE5-4DFB-A9AC-7B2ED8E2164D}" srcOrd="5" destOrd="0" presId="urn:microsoft.com/office/officeart/2008/layout/VerticalAccentList"/>
    <dgm:cxn modelId="{779447C7-0FDD-48B0-B740-6E9E33363DF6}" type="presParOf" srcId="{4DDC961E-61F8-42E0-B5F7-B6CC102B65E9}" destId="{271B01DC-0E06-4EBF-8C86-9B44EB94DB97}" srcOrd="6" destOrd="0" presId="urn:microsoft.com/office/officeart/2008/layout/VerticalAccentList"/>
    <dgm:cxn modelId="{FA2A38FB-75E2-427C-9696-66FBCCF67CD2}" type="presParOf" srcId="{271B01DC-0E06-4EBF-8C86-9B44EB94DB97}" destId="{B609C63E-3D05-4F46-B4FA-2A572D7D6763}" srcOrd="0" destOrd="0" presId="urn:microsoft.com/office/officeart/2008/layout/VerticalAccentList"/>
    <dgm:cxn modelId="{3CD921EC-1E41-4C04-993C-610B5ADD8128}" type="presParOf" srcId="{4DDC961E-61F8-42E0-B5F7-B6CC102B65E9}" destId="{A694BCC1-61E4-4D34-B180-2FB5B1794210}" srcOrd="7" destOrd="0" presId="urn:microsoft.com/office/officeart/2008/layout/VerticalAccentList"/>
    <dgm:cxn modelId="{674D175E-1DC2-4F9E-A856-3422E6AB1A83}" type="presParOf" srcId="{A694BCC1-61E4-4D34-B180-2FB5B1794210}" destId="{A900160C-EE50-4397-8922-014FCB93F970}" srcOrd="0" destOrd="0" presId="urn:microsoft.com/office/officeart/2008/layout/VerticalAccentList"/>
    <dgm:cxn modelId="{51A14770-6820-45ED-9DCD-7A4E6BF702CF}" type="presParOf" srcId="{A694BCC1-61E4-4D34-B180-2FB5B1794210}" destId="{A525BCE2-5D97-43F7-8412-449854FE4CE8}" srcOrd="1" destOrd="0" presId="urn:microsoft.com/office/officeart/2008/layout/VerticalAccentList"/>
    <dgm:cxn modelId="{7BEEE7D5-8FA1-45B0-8048-BC69C028251B}" type="presParOf" srcId="{A694BCC1-61E4-4D34-B180-2FB5B1794210}" destId="{694ECF98-36D4-41C0-B319-3001324E081F}" srcOrd="2" destOrd="0" presId="urn:microsoft.com/office/officeart/2008/layout/VerticalAccentList"/>
    <dgm:cxn modelId="{E98F5994-DA64-4408-825E-73F6C414A29E}" type="presParOf" srcId="{A694BCC1-61E4-4D34-B180-2FB5B1794210}" destId="{49611952-8525-43C6-A5B2-5EC6471B1A58}" srcOrd="3" destOrd="0" presId="urn:microsoft.com/office/officeart/2008/layout/VerticalAccentList"/>
    <dgm:cxn modelId="{6FDBE5B1-8A58-4001-9C60-AED082A1D71A}" type="presParOf" srcId="{A694BCC1-61E4-4D34-B180-2FB5B1794210}" destId="{21A68894-0423-4663-8C40-9E30631D08C1}" srcOrd="4" destOrd="0" presId="urn:microsoft.com/office/officeart/2008/layout/VerticalAccentList"/>
    <dgm:cxn modelId="{4AD36E51-EB77-4F57-98C7-2BA980661B0C}" type="presParOf" srcId="{A694BCC1-61E4-4D34-B180-2FB5B1794210}" destId="{EA318AD8-3A7B-409F-95E0-4D18EF6E1879}" srcOrd="5" destOrd="0" presId="urn:microsoft.com/office/officeart/2008/layout/VerticalAccentList"/>
    <dgm:cxn modelId="{33E2C3A1-C581-49CA-BA48-43ED332EDB4D}" type="presParOf" srcId="{A694BCC1-61E4-4D34-B180-2FB5B1794210}" destId="{84C1BF8B-8427-4008-B531-40D3C67EB0A8}" srcOrd="6" destOrd="0" presId="urn:microsoft.com/office/officeart/2008/layout/VerticalAccentList"/>
    <dgm:cxn modelId="{34BDC1E4-D181-4EB5-83F6-BF441E44C920}" type="presParOf" srcId="{A694BCC1-61E4-4D34-B180-2FB5B1794210}" destId="{1F91418A-866C-4E3F-BF73-DA18E996946A}" srcOrd="7"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376D5-15FA-4839-922A-D3D5BE84EEC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L"/>
        </a:p>
      </dgm:t>
    </dgm:pt>
    <dgm:pt modelId="{48008EF4-DEE7-439F-B15D-8F12104A6995}">
      <dgm:prSet phldrT="[Texto]"/>
      <dgm:spPr/>
      <dgm:t>
        <a:bodyPr/>
        <a:lstStyle/>
        <a:p>
          <a:r>
            <a:rPr lang="es-ES" dirty="0"/>
            <a:t>Etapa 1</a:t>
          </a:r>
        </a:p>
        <a:p>
          <a:r>
            <a:rPr lang="es-ES" dirty="0"/>
            <a:t>Identificar a todas las partes</a:t>
          </a:r>
          <a:endParaRPr lang="es-CL" dirty="0"/>
        </a:p>
      </dgm:t>
    </dgm:pt>
    <dgm:pt modelId="{6F08691A-B941-4569-BB13-DACDE0AB6DCB}" type="parTrans" cxnId="{BB865641-4F65-4C9A-BA6B-C144EB5DFC70}">
      <dgm:prSet/>
      <dgm:spPr/>
      <dgm:t>
        <a:bodyPr/>
        <a:lstStyle/>
        <a:p>
          <a:endParaRPr lang="es-CL"/>
        </a:p>
      </dgm:t>
    </dgm:pt>
    <dgm:pt modelId="{585845BE-DA44-4969-9670-56CB83D963B3}" type="sibTrans" cxnId="{BB865641-4F65-4C9A-BA6B-C144EB5DFC70}">
      <dgm:prSet/>
      <dgm:spPr/>
      <dgm:t>
        <a:bodyPr/>
        <a:lstStyle/>
        <a:p>
          <a:endParaRPr lang="es-CL"/>
        </a:p>
      </dgm:t>
    </dgm:pt>
    <dgm:pt modelId="{0B2F31DA-920B-4E93-A785-7A8310092323}">
      <dgm:prSet phldrT="[Texto]"/>
      <dgm:spPr/>
      <dgm:t>
        <a:bodyPr/>
        <a:lstStyle/>
        <a:p>
          <a:r>
            <a:rPr lang="es-ES" dirty="0"/>
            <a:t>Etapa 2</a:t>
          </a:r>
        </a:p>
        <a:p>
          <a:r>
            <a:rPr lang="es-ES" dirty="0"/>
            <a:t>Elegir representante de todos los grupos participantes de la mesa</a:t>
          </a:r>
          <a:endParaRPr lang="es-CL" dirty="0"/>
        </a:p>
      </dgm:t>
    </dgm:pt>
    <dgm:pt modelId="{389541C6-30A3-4E4D-A612-59A02D11A5C3}" type="parTrans" cxnId="{CD8EF258-0A26-42CC-843D-190B10172C5A}">
      <dgm:prSet/>
      <dgm:spPr/>
      <dgm:t>
        <a:bodyPr/>
        <a:lstStyle/>
        <a:p>
          <a:endParaRPr lang="es-CL"/>
        </a:p>
      </dgm:t>
    </dgm:pt>
    <dgm:pt modelId="{24085E43-F1E1-44EB-B50B-75BEC555D938}" type="sibTrans" cxnId="{CD8EF258-0A26-42CC-843D-190B10172C5A}">
      <dgm:prSet/>
      <dgm:spPr/>
      <dgm:t>
        <a:bodyPr/>
        <a:lstStyle/>
        <a:p>
          <a:endParaRPr lang="es-CL"/>
        </a:p>
      </dgm:t>
    </dgm:pt>
    <dgm:pt modelId="{C5AD7490-8682-4B36-970E-F6FD4B44621C}">
      <dgm:prSet phldrT="[Texto]"/>
      <dgm:spPr/>
      <dgm:t>
        <a:bodyPr/>
        <a:lstStyle/>
        <a:p>
          <a:r>
            <a:rPr lang="es-ES" dirty="0"/>
            <a:t>Etapa 3</a:t>
          </a:r>
        </a:p>
        <a:p>
          <a:r>
            <a:rPr lang="es-ES" dirty="0"/>
            <a:t>Diseñar agenda de los temas clave de la mediación</a:t>
          </a:r>
        </a:p>
        <a:p>
          <a:r>
            <a:rPr lang="es-ES" dirty="0"/>
            <a:t>Los que se van a discutir en la mesa</a:t>
          </a:r>
          <a:endParaRPr lang="es-CL" dirty="0"/>
        </a:p>
      </dgm:t>
    </dgm:pt>
    <dgm:pt modelId="{E8C4D26D-A1C8-4DDF-94B8-CFF361D98488}" type="parTrans" cxnId="{40EEF4B4-DA6C-4D62-88F8-8C601BD786B3}">
      <dgm:prSet/>
      <dgm:spPr/>
      <dgm:t>
        <a:bodyPr/>
        <a:lstStyle/>
        <a:p>
          <a:endParaRPr lang="es-CL"/>
        </a:p>
      </dgm:t>
    </dgm:pt>
    <dgm:pt modelId="{3F8FBF1A-1213-4E77-A14A-93ABCDB71316}" type="sibTrans" cxnId="{40EEF4B4-DA6C-4D62-88F8-8C601BD786B3}">
      <dgm:prSet/>
      <dgm:spPr/>
      <dgm:t>
        <a:bodyPr/>
        <a:lstStyle/>
        <a:p>
          <a:endParaRPr lang="es-CL"/>
        </a:p>
      </dgm:t>
    </dgm:pt>
    <dgm:pt modelId="{E89E59A8-E1A0-4C86-B87B-E085EABB840D}">
      <dgm:prSet phldrT="[Texto]"/>
      <dgm:spPr/>
      <dgm:t>
        <a:bodyPr/>
        <a:lstStyle/>
        <a:p>
          <a:r>
            <a:rPr lang="es-ES" dirty="0"/>
            <a:t>Etapa 4</a:t>
          </a:r>
        </a:p>
        <a:p>
          <a:r>
            <a:rPr lang="es-ES" dirty="0"/>
            <a:t>Identificar opciones de acuerdos o soluciones</a:t>
          </a:r>
          <a:endParaRPr lang="es-CL" dirty="0"/>
        </a:p>
      </dgm:t>
    </dgm:pt>
    <dgm:pt modelId="{CA5CE9F6-E575-45AF-9233-5E93FCDD543F}" type="parTrans" cxnId="{C2C9F682-129A-46AC-8168-AB79F6FD8157}">
      <dgm:prSet/>
      <dgm:spPr/>
      <dgm:t>
        <a:bodyPr/>
        <a:lstStyle/>
        <a:p>
          <a:endParaRPr lang="es-CL"/>
        </a:p>
      </dgm:t>
    </dgm:pt>
    <dgm:pt modelId="{CF9F426A-6D5C-482A-83EB-710BBE516393}" type="sibTrans" cxnId="{C2C9F682-129A-46AC-8168-AB79F6FD8157}">
      <dgm:prSet/>
      <dgm:spPr/>
      <dgm:t>
        <a:bodyPr/>
        <a:lstStyle/>
        <a:p>
          <a:endParaRPr lang="es-CL"/>
        </a:p>
      </dgm:t>
    </dgm:pt>
    <dgm:pt modelId="{DFDB36D9-CCA2-4630-9ED4-096779BEEAE4}" type="pres">
      <dgm:prSet presAssocID="{C58376D5-15FA-4839-922A-D3D5BE84EECA}" presName="Name0" presStyleCnt="0">
        <dgm:presLayoutVars>
          <dgm:dir/>
          <dgm:resizeHandles val="exact"/>
        </dgm:presLayoutVars>
      </dgm:prSet>
      <dgm:spPr/>
    </dgm:pt>
    <dgm:pt modelId="{06B57713-00FF-42F3-A6BF-E626B419E8BF}" type="pres">
      <dgm:prSet presAssocID="{48008EF4-DEE7-439F-B15D-8F12104A6995}" presName="Name5" presStyleLbl="vennNode1" presStyleIdx="0" presStyleCnt="4" custScaleX="97900" custLinFactX="-4227" custLinFactNeighborX="-100000" custLinFactNeighborY="-38">
        <dgm:presLayoutVars>
          <dgm:bulletEnabled val="1"/>
        </dgm:presLayoutVars>
      </dgm:prSet>
      <dgm:spPr/>
    </dgm:pt>
    <dgm:pt modelId="{382567BD-1B1A-450C-9C9E-F83C1472E5F3}" type="pres">
      <dgm:prSet presAssocID="{585845BE-DA44-4969-9670-56CB83D963B3}" presName="space" presStyleCnt="0"/>
      <dgm:spPr/>
    </dgm:pt>
    <dgm:pt modelId="{032CD939-E624-428B-8C2C-222686AF6B66}" type="pres">
      <dgm:prSet presAssocID="{0B2F31DA-920B-4E93-A785-7A8310092323}" presName="Name5" presStyleLbl="vennNode1" presStyleIdx="1" presStyleCnt="4" custScaleX="100075" custLinFactNeighborX="-57388" custLinFactNeighborY="-38">
        <dgm:presLayoutVars>
          <dgm:bulletEnabled val="1"/>
        </dgm:presLayoutVars>
      </dgm:prSet>
      <dgm:spPr/>
    </dgm:pt>
    <dgm:pt modelId="{315659B6-80EC-49E9-8A4C-95B1CC17DBF2}" type="pres">
      <dgm:prSet presAssocID="{24085E43-F1E1-44EB-B50B-75BEC555D938}" presName="space" presStyleCnt="0"/>
      <dgm:spPr/>
    </dgm:pt>
    <dgm:pt modelId="{9F2D8B3E-94B3-4DAE-BF3F-941018BF24AB}" type="pres">
      <dgm:prSet presAssocID="{C5AD7490-8682-4B36-970E-F6FD4B44621C}" presName="Name5" presStyleLbl="vennNode1" presStyleIdx="2" presStyleCnt="4" custLinFactNeighborX="18859">
        <dgm:presLayoutVars>
          <dgm:bulletEnabled val="1"/>
        </dgm:presLayoutVars>
      </dgm:prSet>
      <dgm:spPr/>
    </dgm:pt>
    <dgm:pt modelId="{E3F7E60A-8499-4C1E-9360-E4B02E862AFE}" type="pres">
      <dgm:prSet presAssocID="{3F8FBF1A-1213-4E77-A14A-93ABCDB71316}" presName="space" presStyleCnt="0"/>
      <dgm:spPr/>
    </dgm:pt>
    <dgm:pt modelId="{7050A890-E42E-4499-A25F-F4B48AE61FE9}" type="pres">
      <dgm:prSet presAssocID="{E89E59A8-E1A0-4C86-B87B-E085EABB840D}" presName="Name5" presStyleLbl="vennNode1" presStyleIdx="3" presStyleCnt="4" custScaleX="98947" custLinFactX="1119" custLinFactNeighborX="100000" custLinFactNeighborY="104">
        <dgm:presLayoutVars>
          <dgm:bulletEnabled val="1"/>
        </dgm:presLayoutVars>
      </dgm:prSet>
      <dgm:spPr/>
    </dgm:pt>
  </dgm:ptLst>
  <dgm:cxnLst>
    <dgm:cxn modelId="{12B4715C-225D-4E85-AD7D-79FDF07F9A22}" type="presOf" srcId="{E89E59A8-E1A0-4C86-B87B-E085EABB840D}" destId="{7050A890-E42E-4499-A25F-F4B48AE61FE9}" srcOrd="0" destOrd="0" presId="urn:microsoft.com/office/officeart/2005/8/layout/venn3"/>
    <dgm:cxn modelId="{BB865641-4F65-4C9A-BA6B-C144EB5DFC70}" srcId="{C58376D5-15FA-4839-922A-D3D5BE84EECA}" destId="{48008EF4-DEE7-439F-B15D-8F12104A6995}" srcOrd="0" destOrd="0" parTransId="{6F08691A-B941-4569-BB13-DACDE0AB6DCB}" sibTransId="{585845BE-DA44-4969-9670-56CB83D963B3}"/>
    <dgm:cxn modelId="{931D0B45-BF4E-41A7-B3DE-D425C075CE9F}" type="presOf" srcId="{0B2F31DA-920B-4E93-A785-7A8310092323}" destId="{032CD939-E624-428B-8C2C-222686AF6B66}" srcOrd="0" destOrd="0" presId="urn:microsoft.com/office/officeart/2005/8/layout/venn3"/>
    <dgm:cxn modelId="{2BAFFE73-F9CF-4D5F-AD4E-58EBDBE8ABCA}" type="presOf" srcId="{C5AD7490-8682-4B36-970E-F6FD4B44621C}" destId="{9F2D8B3E-94B3-4DAE-BF3F-941018BF24AB}" srcOrd="0" destOrd="0" presId="urn:microsoft.com/office/officeart/2005/8/layout/venn3"/>
    <dgm:cxn modelId="{CD8EF258-0A26-42CC-843D-190B10172C5A}" srcId="{C58376D5-15FA-4839-922A-D3D5BE84EECA}" destId="{0B2F31DA-920B-4E93-A785-7A8310092323}" srcOrd="1" destOrd="0" parTransId="{389541C6-30A3-4E4D-A612-59A02D11A5C3}" sibTransId="{24085E43-F1E1-44EB-B50B-75BEC555D938}"/>
    <dgm:cxn modelId="{C2C9F682-129A-46AC-8168-AB79F6FD8157}" srcId="{C58376D5-15FA-4839-922A-D3D5BE84EECA}" destId="{E89E59A8-E1A0-4C86-B87B-E085EABB840D}" srcOrd="3" destOrd="0" parTransId="{CA5CE9F6-E575-45AF-9233-5E93FCDD543F}" sibTransId="{CF9F426A-6D5C-482A-83EB-710BBE516393}"/>
    <dgm:cxn modelId="{1655C5B0-B0E2-4EB8-A95C-C7E6BA53AAFE}" type="presOf" srcId="{C58376D5-15FA-4839-922A-D3D5BE84EECA}" destId="{DFDB36D9-CCA2-4630-9ED4-096779BEEAE4}" srcOrd="0" destOrd="0" presId="urn:microsoft.com/office/officeart/2005/8/layout/venn3"/>
    <dgm:cxn modelId="{40EEF4B4-DA6C-4D62-88F8-8C601BD786B3}" srcId="{C58376D5-15FA-4839-922A-D3D5BE84EECA}" destId="{C5AD7490-8682-4B36-970E-F6FD4B44621C}" srcOrd="2" destOrd="0" parTransId="{E8C4D26D-A1C8-4DDF-94B8-CFF361D98488}" sibTransId="{3F8FBF1A-1213-4E77-A14A-93ABCDB71316}"/>
    <dgm:cxn modelId="{44C8A1F5-E4CE-4221-9B28-3AA151A7603E}" type="presOf" srcId="{48008EF4-DEE7-439F-B15D-8F12104A6995}" destId="{06B57713-00FF-42F3-A6BF-E626B419E8BF}" srcOrd="0" destOrd="0" presId="urn:microsoft.com/office/officeart/2005/8/layout/venn3"/>
    <dgm:cxn modelId="{B88564BC-606A-419D-8DCC-EB4F398A6284}" type="presParOf" srcId="{DFDB36D9-CCA2-4630-9ED4-096779BEEAE4}" destId="{06B57713-00FF-42F3-A6BF-E626B419E8BF}" srcOrd="0" destOrd="0" presId="urn:microsoft.com/office/officeart/2005/8/layout/venn3"/>
    <dgm:cxn modelId="{816C50DC-C5DF-42AD-8782-9E0C61D39E32}" type="presParOf" srcId="{DFDB36D9-CCA2-4630-9ED4-096779BEEAE4}" destId="{382567BD-1B1A-450C-9C9E-F83C1472E5F3}" srcOrd="1" destOrd="0" presId="urn:microsoft.com/office/officeart/2005/8/layout/venn3"/>
    <dgm:cxn modelId="{82F59A01-0106-4DAC-94E5-4695519749D9}" type="presParOf" srcId="{DFDB36D9-CCA2-4630-9ED4-096779BEEAE4}" destId="{032CD939-E624-428B-8C2C-222686AF6B66}" srcOrd="2" destOrd="0" presId="urn:microsoft.com/office/officeart/2005/8/layout/venn3"/>
    <dgm:cxn modelId="{B3075D68-1ED0-4A41-80F1-312CFBE858DD}" type="presParOf" srcId="{DFDB36D9-CCA2-4630-9ED4-096779BEEAE4}" destId="{315659B6-80EC-49E9-8A4C-95B1CC17DBF2}" srcOrd="3" destOrd="0" presId="urn:microsoft.com/office/officeart/2005/8/layout/venn3"/>
    <dgm:cxn modelId="{2B9A2FDC-DB50-4233-A909-CAA91BC80D93}" type="presParOf" srcId="{DFDB36D9-CCA2-4630-9ED4-096779BEEAE4}" destId="{9F2D8B3E-94B3-4DAE-BF3F-941018BF24AB}" srcOrd="4" destOrd="0" presId="urn:microsoft.com/office/officeart/2005/8/layout/venn3"/>
    <dgm:cxn modelId="{B6A8BDDE-F6B7-4290-8890-02B7F8C089F8}" type="presParOf" srcId="{DFDB36D9-CCA2-4630-9ED4-096779BEEAE4}" destId="{E3F7E60A-8499-4C1E-9360-E4B02E862AFE}" srcOrd="5" destOrd="0" presId="urn:microsoft.com/office/officeart/2005/8/layout/venn3"/>
    <dgm:cxn modelId="{BABC8092-3396-4FF3-B453-7F73F1B8102E}" type="presParOf" srcId="{DFDB36D9-CCA2-4630-9ED4-096779BEEAE4}" destId="{7050A890-E42E-4499-A25F-F4B48AE61FE9}"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8376D5-15FA-4839-922A-D3D5BE84EECA}"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CL"/>
        </a:p>
      </dgm:t>
    </dgm:pt>
    <dgm:pt modelId="{48008EF4-DEE7-439F-B15D-8F12104A6995}">
      <dgm:prSet phldrT="[Texto]"/>
      <dgm:spPr/>
      <dgm:t>
        <a:bodyPr/>
        <a:lstStyle/>
        <a:p>
          <a:r>
            <a:rPr lang="es-ES" dirty="0"/>
            <a:t>Etapa 5</a:t>
          </a:r>
        </a:p>
        <a:p>
          <a:r>
            <a:rPr lang="es-ES" dirty="0"/>
            <a:t>Reflexionar sobre los límites de cada opción o acuerdo</a:t>
          </a:r>
          <a:endParaRPr lang="es-CL" dirty="0"/>
        </a:p>
      </dgm:t>
    </dgm:pt>
    <dgm:pt modelId="{6F08691A-B941-4569-BB13-DACDE0AB6DCB}" type="parTrans" cxnId="{BB865641-4F65-4C9A-BA6B-C144EB5DFC70}">
      <dgm:prSet/>
      <dgm:spPr/>
      <dgm:t>
        <a:bodyPr/>
        <a:lstStyle/>
        <a:p>
          <a:endParaRPr lang="es-CL"/>
        </a:p>
      </dgm:t>
    </dgm:pt>
    <dgm:pt modelId="{585845BE-DA44-4969-9670-56CB83D963B3}" type="sibTrans" cxnId="{BB865641-4F65-4C9A-BA6B-C144EB5DFC70}">
      <dgm:prSet/>
      <dgm:spPr/>
      <dgm:t>
        <a:bodyPr/>
        <a:lstStyle/>
        <a:p>
          <a:endParaRPr lang="es-CL"/>
        </a:p>
      </dgm:t>
    </dgm:pt>
    <dgm:pt modelId="{0B2F31DA-920B-4E93-A785-7A8310092323}">
      <dgm:prSet phldrT="[Texto]"/>
      <dgm:spPr/>
      <dgm:t>
        <a:bodyPr/>
        <a:lstStyle/>
        <a:p>
          <a:r>
            <a:rPr lang="es-ES" dirty="0"/>
            <a:t>Etapa 6</a:t>
          </a:r>
        </a:p>
        <a:p>
          <a:r>
            <a:rPr lang="es-ES" dirty="0"/>
            <a:t>Identificar ventajas e inconvenientes de las distintas soluciones propuestas</a:t>
          </a:r>
          <a:endParaRPr lang="es-CL" dirty="0"/>
        </a:p>
      </dgm:t>
    </dgm:pt>
    <dgm:pt modelId="{389541C6-30A3-4E4D-A612-59A02D11A5C3}" type="parTrans" cxnId="{CD8EF258-0A26-42CC-843D-190B10172C5A}">
      <dgm:prSet/>
      <dgm:spPr/>
      <dgm:t>
        <a:bodyPr/>
        <a:lstStyle/>
        <a:p>
          <a:endParaRPr lang="es-CL"/>
        </a:p>
      </dgm:t>
    </dgm:pt>
    <dgm:pt modelId="{24085E43-F1E1-44EB-B50B-75BEC555D938}" type="sibTrans" cxnId="{CD8EF258-0A26-42CC-843D-190B10172C5A}">
      <dgm:prSet/>
      <dgm:spPr/>
      <dgm:t>
        <a:bodyPr/>
        <a:lstStyle/>
        <a:p>
          <a:endParaRPr lang="es-CL"/>
        </a:p>
      </dgm:t>
    </dgm:pt>
    <dgm:pt modelId="{C5AD7490-8682-4B36-970E-F6FD4B44621C}">
      <dgm:prSet phldrT="[Texto]"/>
      <dgm:spPr/>
      <dgm:t>
        <a:bodyPr/>
        <a:lstStyle/>
        <a:p>
          <a:r>
            <a:rPr lang="es-ES" dirty="0"/>
            <a:t>Etapa 7 </a:t>
          </a:r>
        </a:p>
        <a:p>
          <a:r>
            <a:rPr lang="es-ES" dirty="0"/>
            <a:t>Cuantificar las prestaciones compensatorias en dinero</a:t>
          </a:r>
          <a:endParaRPr lang="es-CL" dirty="0"/>
        </a:p>
      </dgm:t>
    </dgm:pt>
    <dgm:pt modelId="{E8C4D26D-A1C8-4DDF-94B8-CFF361D98488}" type="parTrans" cxnId="{40EEF4B4-DA6C-4D62-88F8-8C601BD786B3}">
      <dgm:prSet/>
      <dgm:spPr/>
      <dgm:t>
        <a:bodyPr/>
        <a:lstStyle/>
        <a:p>
          <a:endParaRPr lang="es-CL"/>
        </a:p>
      </dgm:t>
    </dgm:pt>
    <dgm:pt modelId="{3F8FBF1A-1213-4E77-A14A-93ABCDB71316}" type="sibTrans" cxnId="{40EEF4B4-DA6C-4D62-88F8-8C601BD786B3}">
      <dgm:prSet/>
      <dgm:spPr/>
      <dgm:t>
        <a:bodyPr/>
        <a:lstStyle/>
        <a:p>
          <a:endParaRPr lang="es-CL"/>
        </a:p>
      </dgm:t>
    </dgm:pt>
    <dgm:pt modelId="{E89E59A8-E1A0-4C86-B87B-E085EABB840D}">
      <dgm:prSet phldrT="[Texto]"/>
      <dgm:spPr/>
      <dgm:t>
        <a:bodyPr/>
        <a:lstStyle/>
        <a:p>
          <a:r>
            <a:rPr lang="es-ES" dirty="0"/>
            <a:t>Etapa 8</a:t>
          </a:r>
        </a:p>
        <a:p>
          <a:r>
            <a:rPr lang="es-ES" dirty="0"/>
            <a:t>Evaluar los resultados para adaptar la solución a la realidad</a:t>
          </a:r>
          <a:endParaRPr lang="es-CL" dirty="0"/>
        </a:p>
      </dgm:t>
    </dgm:pt>
    <dgm:pt modelId="{CA5CE9F6-E575-45AF-9233-5E93FCDD543F}" type="parTrans" cxnId="{C2C9F682-129A-46AC-8168-AB79F6FD8157}">
      <dgm:prSet/>
      <dgm:spPr/>
      <dgm:t>
        <a:bodyPr/>
        <a:lstStyle/>
        <a:p>
          <a:endParaRPr lang="es-CL"/>
        </a:p>
      </dgm:t>
    </dgm:pt>
    <dgm:pt modelId="{CF9F426A-6D5C-482A-83EB-710BBE516393}" type="sibTrans" cxnId="{C2C9F682-129A-46AC-8168-AB79F6FD8157}">
      <dgm:prSet/>
      <dgm:spPr/>
      <dgm:t>
        <a:bodyPr/>
        <a:lstStyle/>
        <a:p>
          <a:endParaRPr lang="es-CL"/>
        </a:p>
      </dgm:t>
    </dgm:pt>
    <dgm:pt modelId="{DFDB36D9-CCA2-4630-9ED4-096779BEEAE4}" type="pres">
      <dgm:prSet presAssocID="{C58376D5-15FA-4839-922A-D3D5BE84EECA}" presName="Name0" presStyleCnt="0">
        <dgm:presLayoutVars>
          <dgm:dir/>
          <dgm:resizeHandles val="exact"/>
        </dgm:presLayoutVars>
      </dgm:prSet>
      <dgm:spPr/>
    </dgm:pt>
    <dgm:pt modelId="{06B57713-00FF-42F3-A6BF-E626B419E8BF}" type="pres">
      <dgm:prSet presAssocID="{48008EF4-DEE7-439F-B15D-8F12104A6995}" presName="Name5" presStyleLbl="vennNode1" presStyleIdx="0" presStyleCnt="4" custScaleX="102986" custLinFactX="-5364" custLinFactNeighborX="-100000" custLinFactNeighborY="-1123">
        <dgm:presLayoutVars>
          <dgm:bulletEnabled val="1"/>
        </dgm:presLayoutVars>
      </dgm:prSet>
      <dgm:spPr/>
    </dgm:pt>
    <dgm:pt modelId="{382567BD-1B1A-450C-9C9E-F83C1472E5F3}" type="pres">
      <dgm:prSet presAssocID="{585845BE-DA44-4969-9670-56CB83D963B3}" presName="space" presStyleCnt="0"/>
      <dgm:spPr/>
    </dgm:pt>
    <dgm:pt modelId="{032CD939-E624-428B-8C2C-222686AF6B66}" type="pres">
      <dgm:prSet presAssocID="{0B2F31DA-920B-4E93-A785-7A8310092323}" presName="Name5" presStyleLbl="vennNode1" presStyleIdx="1" presStyleCnt="4" custScaleX="112145" custScaleY="102206" custLinFactNeighborX="-25510" custLinFactNeighborY="-20">
        <dgm:presLayoutVars>
          <dgm:bulletEnabled val="1"/>
        </dgm:presLayoutVars>
      </dgm:prSet>
      <dgm:spPr/>
    </dgm:pt>
    <dgm:pt modelId="{315659B6-80EC-49E9-8A4C-95B1CC17DBF2}" type="pres">
      <dgm:prSet presAssocID="{24085E43-F1E1-44EB-B50B-75BEC555D938}" presName="space" presStyleCnt="0"/>
      <dgm:spPr/>
    </dgm:pt>
    <dgm:pt modelId="{9F2D8B3E-94B3-4DAE-BF3F-941018BF24AB}" type="pres">
      <dgm:prSet presAssocID="{C5AD7490-8682-4B36-970E-F6FD4B44621C}" presName="Name5" presStyleLbl="vennNode1" presStyleIdx="2" presStyleCnt="4" custLinFactNeighborX="74490" custLinFactNeighborY="1123">
        <dgm:presLayoutVars>
          <dgm:bulletEnabled val="1"/>
        </dgm:presLayoutVars>
      </dgm:prSet>
      <dgm:spPr/>
    </dgm:pt>
    <dgm:pt modelId="{E3F7E60A-8499-4C1E-9360-E4B02E862AFE}" type="pres">
      <dgm:prSet presAssocID="{3F8FBF1A-1213-4E77-A14A-93ABCDB71316}" presName="space" presStyleCnt="0"/>
      <dgm:spPr/>
    </dgm:pt>
    <dgm:pt modelId="{7050A890-E42E-4499-A25F-F4B48AE61FE9}" type="pres">
      <dgm:prSet presAssocID="{E89E59A8-E1A0-4C86-B87B-E085EABB840D}" presName="Name5" presStyleLbl="vennNode1" presStyleIdx="3" presStyleCnt="4" custScaleX="90898" custLinFactX="11610" custLinFactNeighborX="100000" custLinFactNeighborY="2935">
        <dgm:presLayoutVars>
          <dgm:bulletEnabled val="1"/>
        </dgm:presLayoutVars>
      </dgm:prSet>
      <dgm:spPr/>
    </dgm:pt>
  </dgm:ptLst>
  <dgm:cxnLst>
    <dgm:cxn modelId="{12B4715C-225D-4E85-AD7D-79FDF07F9A22}" type="presOf" srcId="{E89E59A8-E1A0-4C86-B87B-E085EABB840D}" destId="{7050A890-E42E-4499-A25F-F4B48AE61FE9}" srcOrd="0" destOrd="0" presId="urn:microsoft.com/office/officeart/2005/8/layout/venn3"/>
    <dgm:cxn modelId="{BB865641-4F65-4C9A-BA6B-C144EB5DFC70}" srcId="{C58376D5-15FA-4839-922A-D3D5BE84EECA}" destId="{48008EF4-DEE7-439F-B15D-8F12104A6995}" srcOrd="0" destOrd="0" parTransId="{6F08691A-B941-4569-BB13-DACDE0AB6DCB}" sibTransId="{585845BE-DA44-4969-9670-56CB83D963B3}"/>
    <dgm:cxn modelId="{931D0B45-BF4E-41A7-B3DE-D425C075CE9F}" type="presOf" srcId="{0B2F31DA-920B-4E93-A785-7A8310092323}" destId="{032CD939-E624-428B-8C2C-222686AF6B66}" srcOrd="0" destOrd="0" presId="urn:microsoft.com/office/officeart/2005/8/layout/venn3"/>
    <dgm:cxn modelId="{2BAFFE73-F9CF-4D5F-AD4E-58EBDBE8ABCA}" type="presOf" srcId="{C5AD7490-8682-4B36-970E-F6FD4B44621C}" destId="{9F2D8B3E-94B3-4DAE-BF3F-941018BF24AB}" srcOrd="0" destOrd="0" presId="urn:microsoft.com/office/officeart/2005/8/layout/venn3"/>
    <dgm:cxn modelId="{CD8EF258-0A26-42CC-843D-190B10172C5A}" srcId="{C58376D5-15FA-4839-922A-D3D5BE84EECA}" destId="{0B2F31DA-920B-4E93-A785-7A8310092323}" srcOrd="1" destOrd="0" parTransId="{389541C6-30A3-4E4D-A612-59A02D11A5C3}" sibTransId="{24085E43-F1E1-44EB-B50B-75BEC555D938}"/>
    <dgm:cxn modelId="{C2C9F682-129A-46AC-8168-AB79F6FD8157}" srcId="{C58376D5-15FA-4839-922A-D3D5BE84EECA}" destId="{E89E59A8-E1A0-4C86-B87B-E085EABB840D}" srcOrd="3" destOrd="0" parTransId="{CA5CE9F6-E575-45AF-9233-5E93FCDD543F}" sibTransId="{CF9F426A-6D5C-482A-83EB-710BBE516393}"/>
    <dgm:cxn modelId="{1655C5B0-B0E2-4EB8-A95C-C7E6BA53AAFE}" type="presOf" srcId="{C58376D5-15FA-4839-922A-D3D5BE84EECA}" destId="{DFDB36D9-CCA2-4630-9ED4-096779BEEAE4}" srcOrd="0" destOrd="0" presId="urn:microsoft.com/office/officeart/2005/8/layout/venn3"/>
    <dgm:cxn modelId="{40EEF4B4-DA6C-4D62-88F8-8C601BD786B3}" srcId="{C58376D5-15FA-4839-922A-D3D5BE84EECA}" destId="{C5AD7490-8682-4B36-970E-F6FD4B44621C}" srcOrd="2" destOrd="0" parTransId="{E8C4D26D-A1C8-4DDF-94B8-CFF361D98488}" sibTransId="{3F8FBF1A-1213-4E77-A14A-93ABCDB71316}"/>
    <dgm:cxn modelId="{44C8A1F5-E4CE-4221-9B28-3AA151A7603E}" type="presOf" srcId="{48008EF4-DEE7-439F-B15D-8F12104A6995}" destId="{06B57713-00FF-42F3-A6BF-E626B419E8BF}" srcOrd="0" destOrd="0" presId="urn:microsoft.com/office/officeart/2005/8/layout/venn3"/>
    <dgm:cxn modelId="{B88564BC-606A-419D-8DCC-EB4F398A6284}" type="presParOf" srcId="{DFDB36D9-CCA2-4630-9ED4-096779BEEAE4}" destId="{06B57713-00FF-42F3-A6BF-E626B419E8BF}" srcOrd="0" destOrd="0" presId="urn:microsoft.com/office/officeart/2005/8/layout/venn3"/>
    <dgm:cxn modelId="{816C50DC-C5DF-42AD-8782-9E0C61D39E32}" type="presParOf" srcId="{DFDB36D9-CCA2-4630-9ED4-096779BEEAE4}" destId="{382567BD-1B1A-450C-9C9E-F83C1472E5F3}" srcOrd="1" destOrd="0" presId="urn:microsoft.com/office/officeart/2005/8/layout/venn3"/>
    <dgm:cxn modelId="{82F59A01-0106-4DAC-94E5-4695519749D9}" type="presParOf" srcId="{DFDB36D9-CCA2-4630-9ED4-096779BEEAE4}" destId="{032CD939-E624-428B-8C2C-222686AF6B66}" srcOrd="2" destOrd="0" presId="urn:microsoft.com/office/officeart/2005/8/layout/venn3"/>
    <dgm:cxn modelId="{B3075D68-1ED0-4A41-80F1-312CFBE858DD}" type="presParOf" srcId="{DFDB36D9-CCA2-4630-9ED4-096779BEEAE4}" destId="{315659B6-80EC-49E9-8A4C-95B1CC17DBF2}" srcOrd="3" destOrd="0" presId="urn:microsoft.com/office/officeart/2005/8/layout/venn3"/>
    <dgm:cxn modelId="{2B9A2FDC-DB50-4233-A909-CAA91BC80D93}" type="presParOf" srcId="{DFDB36D9-CCA2-4630-9ED4-096779BEEAE4}" destId="{9F2D8B3E-94B3-4DAE-BF3F-941018BF24AB}" srcOrd="4" destOrd="0" presId="urn:microsoft.com/office/officeart/2005/8/layout/venn3"/>
    <dgm:cxn modelId="{B6A8BDDE-F6B7-4290-8890-02B7F8C089F8}" type="presParOf" srcId="{DFDB36D9-CCA2-4630-9ED4-096779BEEAE4}" destId="{E3F7E60A-8499-4C1E-9360-E4B02E862AFE}" srcOrd="5" destOrd="0" presId="urn:microsoft.com/office/officeart/2005/8/layout/venn3"/>
    <dgm:cxn modelId="{BABC8092-3396-4FF3-B453-7F73F1B8102E}" type="presParOf" srcId="{DFDB36D9-CCA2-4630-9ED4-096779BEEAE4}" destId="{7050A890-E42E-4499-A25F-F4B48AE61FE9}" srcOrd="6"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C57AC-56C5-45D3-8314-A95B78775BBD}">
      <dsp:nvSpPr>
        <dsp:cNvPr id="0" name=""/>
        <dsp:cNvSpPr/>
      </dsp:nvSpPr>
      <dsp:spPr>
        <a:xfrm>
          <a:off x="0" y="613585"/>
          <a:ext cx="2179836" cy="1307901"/>
        </a:xfrm>
        <a:prstGeom prst="rect">
          <a:avLst/>
        </a:prstGeom>
        <a:solidFill>
          <a:srgbClr val="00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Mediación intercultural</a:t>
          </a:r>
          <a:endParaRPr lang="es-CL" sz="2700" kern="1200" dirty="0"/>
        </a:p>
      </dsp:txBody>
      <dsp:txXfrm>
        <a:off x="0" y="613585"/>
        <a:ext cx="2179836" cy="1307901"/>
      </dsp:txXfrm>
    </dsp:sp>
    <dsp:sp modelId="{DF666443-3A36-4660-921A-7428CE7453DC}">
      <dsp:nvSpPr>
        <dsp:cNvPr id="0" name=""/>
        <dsp:cNvSpPr/>
      </dsp:nvSpPr>
      <dsp:spPr>
        <a:xfrm>
          <a:off x="2397820" y="613585"/>
          <a:ext cx="2179836" cy="1307901"/>
        </a:xfrm>
        <a:prstGeom prst="rect">
          <a:avLst/>
        </a:prstGeom>
        <a:solidFill>
          <a:srgbClr val="990000"/>
        </a:solidFill>
        <a:ln w="25400" cap="flat" cmpd="sng" algn="ctr">
          <a:solidFill>
            <a:schemeClr val="lt1">
              <a:hueOff val="0"/>
              <a:satOff val="0"/>
              <a:lumOff val="0"/>
              <a:alphaOff val="0"/>
            </a:schemeClr>
          </a:solidFill>
          <a:prstDash val="solid"/>
        </a:ln>
        <a:effectLst>
          <a:glow rad="228600">
            <a:schemeClr val="accent2">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Migraciones</a:t>
          </a:r>
          <a:endParaRPr lang="es-CL" sz="2700" kern="1200" dirty="0"/>
        </a:p>
      </dsp:txBody>
      <dsp:txXfrm>
        <a:off x="2397820" y="613585"/>
        <a:ext cx="2179836" cy="1307901"/>
      </dsp:txXfrm>
    </dsp:sp>
    <dsp:sp modelId="{D6A70226-0102-45DC-9489-C3D02A7CAC73}">
      <dsp:nvSpPr>
        <dsp:cNvPr id="0" name=""/>
        <dsp:cNvSpPr/>
      </dsp:nvSpPr>
      <dsp:spPr>
        <a:xfrm>
          <a:off x="4759891" y="605345"/>
          <a:ext cx="2179836" cy="1307901"/>
        </a:xfrm>
        <a:prstGeom prst="rect">
          <a:avLst/>
        </a:prstGeom>
        <a:solidFill>
          <a:srgbClr val="00B050"/>
        </a:solidFill>
        <a:ln w="25400" cap="flat" cmpd="sng" algn="ctr">
          <a:solidFill>
            <a:schemeClr val="lt1">
              <a:hueOff val="0"/>
              <a:satOff val="0"/>
              <a:lumOff val="0"/>
              <a:alphaOff val="0"/>
            </a:schemeClr>
          </a:solidFill>
          <a:prstDash val="solid"/>
        </a:ln>
        <a:effectLst>
          <a:glow rad="228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Conflictos socio ambientales</a:t>
          </a:r>
          <a:endParaRPr lang="es-CL" sz="2700" kern="1200" dirty="0"/>
        </a:p>
      </dsp:txBody>
      <dsp:txXfrm>
        <a:off x="4759891" y="605345"/>
        <a:ext cx="2179836" cy="1307901"/>
      </dsp:txXfrm>
    </dsp:sp>
    <dsp:sp modelId="{9C543627-0198-47E2-9695-5DF31E3368AA}">
      <dsp:nvSpPr>
        <dsp:cNvPr id="0" name=""/>
        <dsp:cNvSpPr/>
      </dsp:nvSpPr>
      <dsp:spPr>
        <a:xfrm>
          <a:off x="1198910" y="2139470"/>
          <a:ext cx="2179836" cy="1307901"/>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Conflictos socio políticos</a:t>
          </a:r>
          <a:endParaRPr lang="es-CL" sz="2700" kern="1200" dirty="0"/>
        </a:p>
      </dsp:txBody>
      <dsp:txXfrm>
        <a:off x="1198910" y="2139470"/>
        <a:ext cx="2179836" cy="1307901"/>
      </dsp:txXfrm>
    </dsp:sp>
    <dsp:sp modelId="{72913C64-B95D-4DD4-9AE2-207B5E621B8B}">
      <dsp:nvSpPr>
        <dsp:cNvPr id="0" name=""/>
        <dsp:cNvSpPr/>
      </dsp:nvSpPr>
      <dsp:spPr>
        <a:xfrm>
          <a:off x="3596730" y="2139470"/>
          <a:ext cx="2179836" cy="1307901"/>
        </a:xfrm>
        <a:prstGeom prst="rect">
          <a:avLst/>
        </a:prstGeom>
        <a:solidFill>
          <a:srgbClr val="9C6AA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ES" sz="2700" kern="1200" dirty="0"/>
            <a:t>Minorías/ género, etc.</a:t>
          </a:r>
          <a:endParaRPr lang="es-CL" sz="2700" kern="1200" dirty="0"/>
        </a:p>
      </dsp:txBody>
      <dsp:txXfrm>
        <a:off x="3596730" y="2139470"/>
        <a:ext cx="2179836" cy="1307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D35F2-D2A4-4161-A39B-EBB4A1B695C4}">
      <dsp:nvSpPr>
        <dsp:cNvPr id="0" name=""/>
        <dsp:cNvSpPr/>
      </dsp:nvSpPr>
      <dsp:spPr>
        <a:xfrm>
          <a:off x="1418893" y="1645"/>
          <a:ext cx="5544849" cy="50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es-ES" sz="2200" kern="1200" dirty="0">
              <a:solidFill>
                <a:srgbClr val="006666"/>
              </a:solidFill>
            </a:rPr>
            <a:t>Primer nivel: De orden práctico orientador</a:t>
          </a:r>
          <a:endParaRPr lang="es-CL" sz="2200" kern="1200" dirty="0">
            <a:solidFill>
              <a:srgbClr val="006666"/>
            </a:solidFill>
          </a:endParaRPr>
        </a:p>
      </dsp:txBody>
      <dsp:txXfrm>
        <a:off x="1418893" y="1645"/>
        <a:ext cx="5544849" cy="504077"/>
      </dsp:txXfrm>
    </dsp:sp>
    <dsp:sp modelId="{CA43962C-0759-4664-B34B-3DC599D84EF4}">
      <dsp:nvSpPr>
        <dsp:cNvPr id="0" name=""/>
        <dsp:cNvSpPr/>
      </dsp:nvSpPr>
      <dsp:spPr>
        <a:xfrm>
          <a:off x="1853082"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8D524E-A2A9-4218-A935-283695E027BC}">
      <dsp:nvSpPr>
        <dsp:cNvPr id="0" name=""/>
        <dsp:cNvSpPr/>
      </dsp:nvSpPr>
      <dsp:spPr>
        <a:xfrm>
          <a:off x="2632441"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CA026-2ACD-4369-91E5-A2D1190D576C}">
      <dsp:nvSpPr>
        <dsp:cNvPr id="0" name=""/>
        <dsp:cNvSpPr/>
      </dsp:nvSpPr>
      <dsp:spPr>
        <a:xfrm>
          <a:off x="3412417"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540B23-69EF-411E-B497-A9C2A280B99F}">
      <dsp:nvSpPr>
        <dsp:cNvPr id="0" name=""/>
        <dsp:cNvSpPr/>
      </dsp:nvSpPr>
      <dsp:spPr>
        <a:xfrm>
          <a:off x="4191776"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2E990F-CE54-46C9-B8C5-6F6936D267E4}">
      <dsp:nvSpPr>
        <dsp:cNvPr id="0" name=""/>
        <dsp:cNvSpPr/>
      </dsp:nvSpPr>
      <dsp:spPr>
        <a:xfrm>
          <a:off x="4971752"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C70C4-8B01-4B1E-9046-3D389F611DE6}">
      <dsp:nvSpPr>
        <dsp:cNvPr id="0" name=""/>
        <dsp:cNvSpPr/>
      </dsp:nvSpPr>
      <dsp:spPr>
        <a:xfrm>
          <a:off x="5751111"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EB50AD-ED0A-40F9-8309-FEC762072077}">
      <dsp:nvSpPr>
        <dsp:cNvPr id="0" name=""/>
        <dsp:cNvSpPr/>
      </dsp:nvSpPr>
      <dsp:spPr>
        <a:xfrm>
          <a:off x="6531086" y="505722"/>
          <a:ext cx="1297494" cy="1026823"/>
        </a:xfrm>
        <a:prstGeom prst="chevron">
          <a:avLst>
            <a:gd name="adj" fmla="val 70610"/>
          </a:avLst>
        </a:prstGeom>
        <a:solidFill>
          <a:srgbClr val="00CC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EB6E41-32BD-47E3-96F6-F1C2976BE85E}">
      <dsp:nvSpPr>
        <dsp:cNvPr id="0" name=""/>
        <dsp:cNvSpPr/>
      </dsp:nvSpPr>
      <dsp:spPr>
        <a:xfrm>
          <a:off x="1418893" y="608404"/>
          <a:ext cx="6485310" cy="821459"/>
        </a:xfrm>
        <a:prstGeom prst="rect">
          <a:avLst/>
        </a:prstGeom>
        <a:solidFill>
          <a:srgbClr val="0066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488950">
            <a:lnSpc>
              <a:spcPct val="90000"/>
            </a:lnSpc>
            <a:spcBef>
              <a:spcPct val="0"/>
            </a:spcBef>
            <a:spcAft>
              <a:spcPct val="35000"/>
            </a:spcAft>
            <a:buNone/>
          </a:pPr>
          <a:r>
            <a:rPr lang="es-ES" sz="1100" b="1" kern="1200" dirty="0">
              <a:solidFill>
                <a:schemeClr val="bg1"/>
              </a:solidFill>
            </a:rPr>
            <a:t>Informa, traduce la información, aproxima el servicio y lo hace más accesible y transparente.</a:t>
          </a:r>
        </a:p>
        <a:p>
          <a:pPr marL="0" lvl="0" indent="0" algn="l" defTabSz="488950">
            <a:lnSpc>
              <a:spcPct val="90000"/>
            </a:lnSpc>
            <a:spcBef>
              <a:spcPct val="0"/>
            </a:spcBef>
            <a:spcAft>
              <a:spcPct val="35000"/>
            </a:spcAft>
            <a:buNone/>
          </a:pPr>
          <a:r>
            <a:rPr lang="es-ES" sz="1100" b="1" kern="1200" dirty="0">
              <a:solidFill>
                <a:schemeClr val="bg1"/>
              </a:solidFill>
            </a:rPr>
            <a:t>Informa a operadores del servicio sobre especialidades culturales, diferencias o rasgos propios de la comunidad desplazada.</a:t>
          </a:r>
          <a:endParaRPr lang="es-CL" sz="1100" b="1" kern="1200" dirty="0">
            <a:solidFill>
              <a:schemeClr val="bg1"/>
            </a:solidFill>
          </a:endParaRPr>
        </a:p>
      </dsp:txBody>
      <dsp:txXfrm>
        <a:off x="1418893" y="608404"/>
        <a:ext cx="6485310" cy="821459"/>
      </dsp:txXfrm>
    </dsp:sp>
    <dsp:sp modelId="{4B75316B-A4B2-46EA-BBF8-99BC448B9543}">
      <dsp:nvSpPr>
        <dsp:cNvPr id="0" name=""/>
        <dsp:cNvSpPr/>
      </dsp:nvSpPr>
      <dsp:spPr>
        <a:xfrm>
          <a:off x="1418893" y="1594589"/>
          <a:ext cx="5544849" cy="50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es-ES" sz="2200" kern="1200" dirty="0">
              <a:solidFill>
                <a:srgbClr val="006666"/>
              </a:solidFill>
            </a:rPr>
            <a:t>Segundo nivel: Lingüístico- Comunicativo</a:t>
          </a:r>
          <a:endParaRPr lang="es-CL" sz="2200" kern="1200" dirty="0">
            <a:solidFill>
              <a:srgbClr val="006666"/>
            </a:solidFill>
          </a:endParaRPr>
        </a:p>
      </dsp:txBody>
      <dsp:txXfrm>
        <a:off x="1418893" y="1594589"/>
        <a:ext cx="5544849" cy="504077"/>
      </dsp:txXfrm>
    </dsp:sp>
    <dsp:sp modelId="{F147D15B-DA76-4F8B-9DD4-B5C445901FAE}">
      <dsp:nvSpPr>
        <dsp:cNvPr id="0" name=""/>
        <dsp:cNvSpPr/>
      </dsp:nvSpPr>
      <dsp:spPr>
        <a:xfrm>
          <a:off x="1869315"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489083-727D-452D-BFA9-7F2B01080ABB}">
      <dsp:nvSpPr>
        <dsp:cNvPr id="0" name=""/>
        <dsp:cNvSpPr/>
      </dsp:nvSpPr>
      <dsp:spPr>
        <a:xfrm>
          <a:off x="2648674"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A35FDB-933C-46AF-9DB2-3AE0C783A859}">
      <dsp:nvSpPr>
        <dsp:cNvPr id="0" name=""/>
        <dsp:cNvSpPr/>
      </dsp:nvSpPr>
      <dsp:spPr>
        <a:xfrm>
          <a:off x="3428650"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613CD-FF1B-447B-9202-16AC5BA77E98}">
      <dsp:nvSpPr>
        <dsp:cNvPr id="0" name=""/>
        <dsp:cNvSpPr/>
      </dsp:nvSpPr>
      <dsp:spPr>
        <a:xfrm>
          <a:off x="4208009"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F2DAD-2DD4-4327-AF5C-974F981451FD}">
      <dsp:nvSpPr>
        <dsp:cNvPr id="0" name=""/>
        <dsp:cNvSpPr/>
      </dsp:nvSpPr>
      <dsp:spPr>
        <a:xfrm>
          <a:off x="4987984"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7947A7-D6D8-4E9C-9471-2300A5B55884}">
      <dsp:nvSpPr>
        <dsp:cNvPr id="0" name=""/>
        <dsp:cNvSpPr/>
      </dsp:nvSpPr>
      <dsp:spPr>
        <a:xfrm>
          <a:off x="5767344"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73F0F-6679-4C4D-B00A-7929B91EBFA4}">
      <dsp:nvSpPr>
        <dsp:cNvPr id="0" name=""/>
        <dsp:cNvSpPr/>
      </dsp:nvSpPr>
      <dsp:spPr>
        <a:xfrm>
          <a:off x="6547319" y="2098666"/>
          <a:ext cx="1297494" cy="1026823"/>
        </a:xfrm>
        <a:prstGeom prst="chevron">
          <a:avLst>
            <a:gd name="adj" fmla="val 70610"/>
          </a:avLst>
        </a:prstGeom>
        <a:solidFill>
          <a:srgbClr val="0DC9C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8953E3-2780-45BF-AD7D-8A285A8A2960}">
      <dsp:nvSpPr>
        <dsp:cNvPr id="0" name=""/>
        <dsp:cNvSpPr/>
      </dsp:nvSpPr>
      <dsp:spPr>
        <a:xfrm>
          <a:off x="1374744" y="2219963"/>
          <a:ext cx="6517775" cy="821459"/>
        </a:xfrm>
        <a:prstGeom prst="rect">
          <a:avLst/>
        </a:prstGeom>
        <a:solidFill>
          <a:srgbClr val="0066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488950">
            <a:lnSpc>
              <a:spcPct val="90000"/>
            </a:lnSpc>
            <a:spcBef>
              <a:spcPct val="0"/>
            </a:spcBef>
            <a:spcAft>
              <a:spcPct val="35000"/>
            </a:spcAft>
            <a:buNone/>
          </a:pPr>
          <a:r>
            <a:rPr lang="es-ES" sz="1100" b="1" kern="1200" dirty="0">
              <a:solidFill>
                <a:schemeClr val="bg1"/>
              </a:solidFill>
            </a:rPr>
            <a:t>Asume rol de traducción, interpretación, prevención y gestión de malentendidos, errores de interpretación, y de las barreras de la comunicación. </a:t>
          </a:r>
        </a:p>
        <a:p>
          <a:pPr marL="0" lvl="0" indent="0" algn="l" defTabSz="488950">
            <a:lnSpc>
              <a:spcPct val="90000"/>
            </a:lnSpc>
            <a:spcBef>
              <a:spcPct val="0"/>
            </a:spcBef>
            <a:spcAft>
              <a:spcPct val="35000"/>
            </a:spcAft>
            <a:buNone/>
          </a:pPr>
          <a:r>
            <a:rPr lang="es-ES" sz="1100" b="1" kern="1200" dirty="0">
              <a:solidFill>
                <a:schemeClr val="bg1"/>
              </a:solidFill>
            </a:rPr>
            <a:t>Mediador aclara lo que está implícito en la literalidad de los menajes y la voz oculta y silenciosa de los mensajes.</a:t>
          </a:r>
          <a:endParaRPr lang="es-CL" sz="1100" b="1" kern="1200" dirty="0">
            <a:solidFill>
              <a:schemeClr val="bg1"/>
            </a:solidFill>
          </a:endParaRPr>
        </a:p>
      </dsp:txBody>
      <dsp:txXfrm>
        <a:off x="1374744" y="2219963"/>
        <a:ext cx="6517775" cy="821459"/>
      </dsp:txXfrm>
    </dsp:sp>
    <dsp:sp modelId="{B609C63E-3D05-4F46-B4FA-2A572D7D6763}">
      <dsp:nvSpPr>
        <dsp:cNvPr id="0" name=""/>
        <dsp:cNvSpPr/>
      </dsp:nvSpPr>
      <dsp:spPr>
        <a:xfrm>
          <a:off x="1418893" y="3187533"/>
          <a:ext cx="5544849" cy="504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b" anchorCtr="0">
          <a:noAutofit/>
        </a:bodyPr>
        <a:lstStyle/>
        <a:p>
          <a:pPr marL="0" lvl="0" indent="0" algn="l" defTabSz="977900">
            <a:lnSpc>
              <a:spcPct val="90000"/>
            </a:lnSpc>
            <a:spcBef>
              <a:spcPct val="0"/>
            </a:spcBef>
            <a:spcAft>
              <a:spcPct val="35000"/>
            </a:spcAft>
            <a:buNone/>
          </a:pPr>
          <a:r>
            <a:rPr lang="es-ES" sz="2200" kern="1200" dirty="0">
              <a:solidFill>
                <a:srgbClr val="006666"/>
              </a:solidFill>
            </a:rPr>
            <a:t>Tercer nivel: Psicológico- Social</a:t>
          </a:r>
          <a:endParaRPr lang="es-CL" sz="2200" kern="1200" dirty="0">
            <a:solidFill>
              <a:srgbClr val="006666"/>
            </a:solidFill>
          </a:endParaRPr>
        </a:p>
      </dsp:txBody>
      <dsp:txXfrm>
        <a:off x="1418893" y="3187533"/>
        <a:ext cx="5544849" cy="504077"/>
      </dsp:txXfrm>
    </dsp:sp>
    <dsp:sp modelId="{A900160C-EE50-4397-8922-014FCB93F970}">
      <dsp:nvSpPr>
        <dsp:cNvPr id="0" name=""/>
        <dsp:cNvSpPr/>
      </dsp:nvSpPr>
      <dsp:spPr>
        <a:xfrm>
          <a:off x="1878611"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25BCE2-5D97-43F7-8412-449854FE4CE8}">
      <dsp:nvSpPr>
        <dsp:cNvPr id="0" name=""/>
        <dsp:cNvSpPr/>
      </dsp:nvSpPr>
      <dsp:spPr>
        <a:xfrm>
          <a:off x="2657970"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4ECF98-36D4-41C0-B319-3001324E081F}">
      <dsp:nvSpPr>
        <dsp:cNvPr id="0" name=""/>
        <dsp:cNvSpPr/>
      </dsp:nvSpPr>
      <dsp:spPr>
        <a:xfrm>
          <a:off x="3437946"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611952-8525-43C6-A5B2-5EC6471B1A58}">
      <dsp:nvSpPr>
        <dsp:cNvPr id="0" name=""/>
        <dsp:cNvSpPr/>
      </dsp:nvSpPr>
      <dsp:spPr>
        <a:xfrm>
          <a:off x="4217305"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A68894-0423-4663-8C40-9E30631D08C1}">
      <dsp:nvSpPr>
        <dsp:cNvPr id="0" name=""/>
        <dsp:cNvSpPr/>
      </dsp:nvSpPr>
      <dsp:spPr>
        <a:xfrm>
          <a:off x="4997281"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18AD8-3A7B-409F-95E0-4D18EF6E1879}">
      <dsp:nvSpPr>
        <dsp:cNvPr id="0" name=""/>
        <dsp:cNvSpPr/>
      </dsp:nvSpPr>
      <dsp:spPr>
        <a:xfrm>
          <a:off x="5776640"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C1BF8B-8427-4008-B531-40D3C67EB0A8}">
      <dsp:nvSpPr>
        <dsp:cNvPr id="0" name=""/>
        <dsp:cNvSpPr/>
      </dsp:nvSpPr>
      <dsp:spPr>
        <a:xfrm>
          <a:off x="6556615" y="3691611"/>
          <a:ext cx="1297494" cy="1026823"/>
        </a:xfrm>
        <a:prstGeom prst="chevron">
          <a:avLst>
            <a:gd name="adj" fmla="val 706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1418A-866C-4E3F-BF73-DA18E996946A}">
      <dsp:nvSpPr>
        <dsp:cNvPr id="0" name=""/>
        <dsp:cNvSpPr/>
      </dsp:nvSpPr>
      <dsp:spPr>
        <a:xfrm>
          <a:off x="1474781" y="3794293"/>
          <a:ext cx="6536367" cy="821459"/>
        </a:xfrm>
        <a:prstGeom prst="rect">
          <a:avLst/>
        </a:prstGeom>
        <a:solidFill>
          <a:srgbClr val="006666"/>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444500">
            <a:lnSpc>
              <a:spcPct val="90000"/>
            </a:lnSpc>
            <a:spcBef>
              <a:spcPct val="0"/>
            </a:spcBef>
            <a:spcAft>
              <a:spcPct val="35000"/>
            </a:spcAft>
            <a:buNone/>
          </a:pPr>
          <a:endParaRPr lang="es-ES" sz="1000" b="1" kern="1200" dirty="0">
            <a:solidFill>
              <a:schemeClr val="bg1"/>
            </a:solidFill>
          </a:endParaRPr>
        </a:p>
        <a:p>
          <a:pPr marL="0" lvl="0" indent="0" algn="l" defTabSz="444500">
            <a:lnSpc>
              <a:spcPct val="90000"/>
            </a:lnSpc>
            <a:spcBef>
              <a:spcPct val="0"/>
            </a:spcBef>
            <a:spcAft>
              <a:spcPct val="35000"/>
            </a:spcAft>
            <a:buNone/>
          </a:pPr>
          <a:r>
            <a:rPr lang="es-ES" sz="1000" b="1" kern="1200" dirty="0">
              <a:solidFill>
                <a:schemeClr val="bg1"/>
              </a:solidFill>
            </a:rPr>
            <a:t>Mediador opera como agente de cambio social, de estímulo a la reorganización social, enriqueciendo la programación y actividades del servicio.</a:t>
          </a:r>
        </a:p>
        <a:p>
          <a:pPr marL="0" lvl="0" indent="0" algn="l" defTabSz="444500">
            <a:lnSpc>
              <a:spcPct val="90000"/>
            </a:lnSpc>
            <a:spcBef>
              <a:spcPct val="0"/>
            </a:spcBef>
            <a:spcAft>
              <a:spcPct val="35000"/>
            </a:spcAft>
            <a:buNone/>
          </a:pPr>
          <a:r>
            <a:rPr lang="es-ES" sz="1000" b="1" kern="1200" dirty="0">
              <a:solidFill>
                <a:schemeClr val="bg1"/>
              </a:solidFill>
            </a:rPr>
            <a:t>El servicio se transforma y deviene en un espacio más acogedor, de reconocimiento de las diferencias y aportaciones culturales diferentes.</a:t>
          </a:r>
        </a:p>
        <a:p>
          <a:pPr marL="0" lvl="0" indent="0" algn="l" defTabSz="444500">
            <a:lnSpc>
              <a:spcPct val="90000"/>
            </a:lnSpc>
            <a:spcBef>
              <a:spcPct val="0"/>
            </a:spcBef>
            <a:spcAft>
              <a:spcPct val="35000"/>
            </a:spcAft>
            <a:buNone/>
          </a:pPr>
          <a:r>
            <a:rPr lang="es-ES" sz="1000" b="1" kern="1200" dirty="0">
              <a:solidFill>
                <a:schemeClr val="bg1"/>
              </a:solidFill>
            </a:rPr>
            <a:t>Mediador promueve el intercambio o cambio de valores, significados; instrumento.</a:t>
          </a:r>
        </a:p>
        <a:p>
          <a:pPr marL="0" lvl="0" indent="0" algn="l" defTabSz="444500">
            <a:lnSpc>
              <a:spcPct val="90000"/>
            </a:lnSpc>
            <a:spcBef>
              <a:spcPct val="0"/>
            </a:spcBef>
            <a:spcAft>
              <a:spcPct val="35000"/>
            </a:spcAft>
            <a:buNone/>
          </a:pPr>
          <a:endParaRPr lang="es-CL" sz="1200" kern="1200" dirty="0">
            <a:solidFill>
              <a:schemeClr val="tx1"/>
            </a:solidFill>
          </a:endParaRPr>
        </a:p>
      </dsp:txBody>
      <dsp:txXfrm>
        <a:off x="1474781" y="3794293"/>
        <a:ext cx="6536367" cy="821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713-00FF-42F3-A6BF-E626B419E8BF}">
      <dsp:nvSpPr>
        <dsp:cNvPr id="0" name=""/>
        <dsp:cNvSpPr/>
      </dsp:nvSpPr>
      <dsp:spPr>
        <a:xfrm>
          <a:off x="93317" y="0"/>
          <a:ext cx="1398238"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1</a:t>
          </a:r>
        </a:p>
        <a:p>
          <a:pPr marL="0" lvl="0" indent="0" algn="ctr" defTabSz="400050">
            <a:lnSpc>
              <a:spcPct val="90000"/>
            </a:lnSpc>
            <a:spcBef>
              <a:spcPct val="0"/>
            </a:spcBef>
            <a:spcAft>
              <a:spcPct val="35000"/>
            </a:spcAft>
            <a:buNone/>
          </a:pPr>
          <a:r>
            <a:rPr lang="es-ES" sz="900" kern="1200" dirty="0"/>
            <a:t>Identificar a todas las partes</a:t>
          </a:r>
          <a:endParaRPr lang="es-CL" sz="900" kern="1200" dirty="0"/>
        </a:p>
      </dsp:txBody>
      <dsp:txXfrm>
        <a:off x="298084" y="209160"/>
        <a:ext cx="988704" cy="1009911"/>
      </dsp:txXfrm>
    </dsp:sp>
    <dsp:sp modelId="{032CD939-E624-428B-8C2C-222686AF6B66}">
      <dsp:nvSpPr>
        <dsp:cNvPr id="0" name=""/>
        <dsp:cNvSpPr/>
      </dsp:nvSpPr>
      <dsp:spPr>
        <a:xfrm>
          <a:off x="1388000" y="0"/>
          <a:ext cx="1429302"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2</a:t>
          </a:r>
        </a:p>
        <a:p>
          <a:pPr marL="0" lvl="0" indent="0" algn="ctr" defTabSz="400050">
            <a:lnSpc>
              <a:spcPct val="90000"/>
            </a:lnSpc>
            <a:spcBef>
              <a:spcPct val="0"/>
            </a:spcBef>
            <a:spcAft>
              <a:spcPct val="35000"/>
            </a:spcAft>
            <a:buNone/>
          </a:pPr>
          <a:r>
            <a:rPr lang="es-ES" sz="900" kern="1200" dirty="0"/>
            <a:t>Elegir representante de todos los grupos participantes de la mesa</a:t>
          </a:r>
          <a:endParaRPr lang="es-CL" sz="900" kern="1200" dirty="0"/>
        </a:p>
      </dsp:txBody>
      <dsp:txXfrm>
        <a:off x="1597316" y="209160"/>
        <a:ext cx="1010670" cy="1009911"/>
      </dsp:txXfrm>
    </dsp:sp>
    <dsp:sp modelId="{9F2D8B3E-94B3-4DAE-BF3F-941018BF24AB}">
      <dsp:nvSpPr>
        <dsp:cNvPr id="0" name=""/>
        <dsp:cNvSpPr/>
      </dsp:nvSpPr>
      <dsp:spPr>
        <a:xfrm>
          <a:off x="2749453" y="536"/>
          <a:ext cx="1428231"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3</a:t>
          </a:r>
        </a:p>
        <a:p>
          <a:pPr marL="0" lvl="0" indent="0" algn="ctr" defTabSz="400050">
            <a:lnSpc>
              <a:spcPct val="90000"/>
            </a:lnSpc>
            <a:spcBef>
              <a:spcPct val="0"/>
            </a:spcBef>
            <a:spcAft>
              <a:spcPct val="35000"/>
            </a:spcAft>
            <a:buNone/>
          </a:pPr>
          <a:r>
            <a:rPr lang="es-ES" sz="900" kern="1200" dirty="0"/>
            <a:t>Diseñar agenda de los temas clave de la mediación</a:t>
          </a:r>
        </a:p>
        <a:p>
          <a:pPr marL="0" lvl="0" indent="0" algn="ctr" defTabSz="400050">
            <a:lnSpc>
              <a:spcPct val="90000"/>
            </a:lnSpc>
            <a:spcBef>
              <a:spcPct val="0"/>
            </a:spcBef>
            <a:spcAft>
              <a:spcPct val="35000"/>
            </a:spcAft>
            <a:buNone/>
          </a:pPr>
          <a:r>
            <a:rPr lang="es-ES" sz="900" kern="1200" dirty="0"/>
            <a:t>Los que se van a discutir en la mesa</a:t>
          </a:r>
          <a:endParaRPr lang="es-CL" sz="900" kern="1200" dirty="0"/>
        </a:p>
      </dsp:txBody>
      <dsp:txXfrm>
        <a:off x="2958613" y="209696"/>
        <a:ext cx="1009911" cy="1009911"/>
      </dsp:txXfrm>
    </dsp:sp>
    <dsp:sp modelId="{7050A890-E42E-4499-A25F-F4B48AE61FE9}">
      <dsp:nvSpPr>
        <dsp:cNvPr id="0" name=""/>
        <dsp:cNvSpPr/>
      </dsp:nvSpPr>
      <dsp:spPr>
        <a:xfrm>
          <a:off x="4139796" y="1073"/>
          <a:ext cx="1413191" cy="142823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8600" tIns="11430" rIns="78600"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4</a:t>
          </a:r>
        </a:p>
        <a:p>
          <a:pPr marL="0" lvl="0" indent="0" algn="ctr" defTabSz="400050">
            <a:lnSpc>
              <a:spcPct val="90000"/>
            </a:lnSpc>
            <a:spcBef>
              <a:spcPct val="0"/>
            </a:spcBef>
            <a:spcAft>
              <a:spcPct val="35000"/>
            </a:spcAft>
            <a:buNone/>
          </a:pPr>
          <a:r>
            <a:rPr lang="es-ES" sz="900" kern="1200" dirty="0"/>
            <a:t>Identificar opciones de acuerdos o soluciones</a:t>
          </a:r>
          <a:endParaRPr lang="es-CL" sz="900" kern="1200" dirty="0"/>
        </a:p>
      </dsp:txBody>
      <dsp:txXfrm>
        <a:off x="4346753" y="210233"/>
        <a:ext cx="999277" cy="10099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57713-00FF-42F3-A6BF-E626B419E8BF}">
      <dsp:nvSpPr>
        <dsp:cNvPr id="0" name=""/>
        <dsp:cNvSpPr/>
      </dsp:nvSpPr>
      <dsp:spPr>
        <a:xfrm>
          <a:off x="850793" y="1"/>
          <a:ext cx="1439647" cy="13979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5</a:t>
          </a:r>
        </a:p>
        <a:p>
          <a:pPr marL="0" lvl="0" indent="0" algn="ctr" defTabSz="400050">
            <a:lnSpc>
              <a:spcPct val="90000"/>
            </a:lnSpc>
            <a:spcBef>
              <a:spcPct val="0"/>
            </a:spcBef>
            <a:spcAft>
              <a:spcPct val="35000"/>
            </a:spcAft>
            <a:buNone/>
          </a:pPr>
          <a:r>
            <a:rPr lang="es-ES" sz="900" kern="1200" dirty="0"/>
            <a:t>Reflexionar sobre los límites de cada opción o acuerdo</a:t>
          </a:r>
          <a:endParaRPr lang="es-CL" sz="900" kern="1200" dirty="0"/>
        </a:p>
      </dsp:txBody>
      <dsp:txXfrm>
        <a:off x="1061624" y="204719"/>
        <a:ext cx="1017985" cy="988469"/>
      </dsp:txXfrm>
    </dsp:sp>
    <dsp:sp modelId="{032CD939-E624-428B-8C2C-222686AF6B66}">
      <dsp:nvSpPr>
        <dsp:cNvPr id="0" name=""/>
        <dsp:cNvSpPr/>
      </dsp:nvSpPr>
      <dsp:spPr>
        <a:xfrm>
          <a:off x="2294103" y="1"/>
          <a:ext cx="1567681" cy="142874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6</a:t>
          </a:r>
        </a:p>
        <a:p>
          <a:pPr marL="0" lvl="0" indent="0" algn="ctr" defTabSz="400050">
            <a:lnSpc>
              <a:spcPct val="90000"/>
            </a:lnSpc>
            <a:spcBef>
              <a:spcPct val="0"/>
            </a:spcBef>
            <a:spcAft>
              <a:spcPct val="35000"/>
            </a:spcAft>
            <a:buNone/>
          </a:pPr>
          <a:r>
            <a:rPr lang="es-ES" sz="900" kern="1200" dirty="0"/>
            <a:t>Identificar ventajas e inconvenientes de las distintas soluciones propuestas</a:t>
          </a:r>
          <a:endParaRPr lang="es-CL" sz="900" kern="1200" dirty="0"/>
        </a:p>
      </dsp:txBody>
      <dsp:txXfrm>
        <a:off x="2523685" y="209236"/>
        <a:ext cx="1108517" cy="1010273"/>
      </dsp:txXfrm>
    </dsp:sp>
    <dsp:sp modelId="{9F2D8B3E-94B3-4DAE-BF3F-941018BF24AB}">
      <dsp:nvSpPr>
        <dsp:cNvPr id="0" name=""/>
        <dsp:cNvSpPr/>
      </dsp:nvSpPr>
      <dsp:spPr>
        <a:xfrm>
          <a:off x="3861785" y="31398"/>
          <a:ext cx="1397905" cy="13979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7 </a:t>
          </a:r>
        </a:p>
        <a:p>
          <a:pPr marL="0" lvl="0" indent="0" algn="ctr" defTabSz="400050">
            <a:lnSpc>
              <a:spcPct val="90000"/>
            </a:lnSpc>
            <a:spcBef>
              <a:spcPct val="0"/>
            </a:spcBef>
            <a:spcAft>
              <a:spcPct val="35000"/>
            </a:spcAft>
            <a:buNone/>
          </a:pPr>
          <a:r>
            <a:rPr lang="es-ES" sz="900" kern="1200" dirty="0"/>
            <a:t>Cuantificar las prestaciones compensatorias en dinero</a:t>
          </a:r>
          <a:endParaRPr lang="es-CL" sz="900" kern="1200" dirty="0"/>
        </a:p>
      </dsp:txBody>
      <dsp:txXfrm>
        <a:off x="4066503" y="236116"/>
        <a:ext cx="988469" cy="988469"/>
      </dsp:txXfrm>
    </dsp:sp>
    <dsp:sp modelId="{7050A890-E42E-4499-A25F-F4B48AE61FE9}">
      <dsp:nvSpPr>
        <dsp:cNvPr id="0" name=""/>
        <dsp:cNvSpPr/>
      </dsp:nvSpPr>
      <dsp:spPr>
        <a:xfrm>
          <a:off x="5213728" y="31399"/>
          <a:ext cx="1270668" cy="139790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931" tIns="11430" rIns="76931" bIns="11430" numCol="1" spcCol="1270" anchor="ctr" anchorCtr="0">
          <a:noAutofit/>
        </a:bodyPr>
        <a:lstStyle/>
        <a:p>
          <a:pPr marL="0" lvl="0" indent="0" algn="ctr" defTabSz="400050">
            <a:lnSpc>
              <a:spcPct val="90000"/>
            </a:lnSpc>
            <a:spcBef>
              <a:spcPct val="0"/>
            </a:spcBef>
            <a:spcAft>
              <a:spcPct val="35000"/>
            </a:spcAft>
            <a:buNone/>
          </a:pPr>
          <a:r>
            <a:rPr lang="es-ES" sz="900" kern="1200" dirty="0"/>
            <a:t>Etapa 8</a:t>
          </a:r>
        </a:p>
        <a:p>
          <a:pPr marL="0" lvl="0" indent="0" algn="ctr" defTabSz="400050">
            <a:lnSpc>
              <a:spcPct val="90000"/>
            </a:lnSpc>
            <a:spcBef>
              <a:spcPct val="0"/>
            </a:spcBef>
            <a:spcAft>
              <a:spcPct val="35000"/>
            </a:spcAft>
            <a:buNone/>
          </a:pPr>
          <a:r>
            <a:rPr lang="es-ES" sz="900" kern="1200" dirty="0"/>
            <a:t>Evaluar los resultados para adaptar la solución a la realidad</a:t>
          </a:r>
          <a:endParaRPr lang="es-CL" sz="900" kern="1200" dirty="0"/>
        </a:p>
      </dsp:txBody>
      <dsp:txXfrm>
        <a:off x="5399813" y="236117"/>
        <a:ext cx="898498" cy="9884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19" name="Google Shape;19;p4"/>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20" name="Google Shape;20;p4"/>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104" name="Google Shape;104;p14"/>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105" name="Google Shape;105;p14"/>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7DDB4E-7204-7E4F-86DD-0B953D2316F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2C32F9C-8B04-B24E-A7CD-48E0AF3BD8D5}"/>
              </a:ext>
            </a:extLst>
          </p:cNvPr>
          <p:cNvSpPr>
            <a:spLocks noGrp="1"/>
          </p:cNvSpPr>
          <p:nvPr>
            <p:ph type="dt" sz="half" idx="10"/>
          </p:nvPr>
        </p:nvSpPr>
        <p:spPr/>
        <p:txBody>
          <a:bodyPr/>
          <a:lstStyle/>
          <a:p>
            <a:endParaRPr lang="es-CL"/>
          </a:p>
        </p:txBody>
      </p:sp>
      <p:sp>
        <p:nvSpPr>
          <p:cNvPr id="4" name="Marcador de pie de página 3">
            <a:extLst>
              <a:ext uri="{FF2B5EF4-FFF2-40B4-BE49-F238E27FC236}">
                <a16:creationId xmlns:a16="http://schemas.microsoft.com/office/drawing/2014/main" id="{204CB278-C5C0-F34E-A5D7-0A6A2B403AE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7714519-9495-3C46-ABCD-0F8753D78DE0}"/>
              </a:ext>
            </a:extLst>
          </p:cNvPr>
          <p:cNvSpPr>
            <a:spLocks noGrp="1"/>
          </p:cNvSpPr>
          <p:nvPr>
            <p:ph type="sldNum" sz="quarter" idx="12"/>
          </p:nvPr>
        </p:nvSpPr>
        <p:spPr/>
        <p:txBody>
          <a:bodyPr/>
          <a:lstStyle/>
          <a:p>
            <a:fld id="{09B0C2D5-5C1B-6F42-BF3C-E134A015E6F2}" type="slidenum">
              <a:rPr lang="es-CL" smtClean="0"/>
              <a:t>‹Nº›</a:t>
            </a:fld>
            <a:endParaRPr lang="es-CL"/>
          </a:p>
        </p:txBody>
      </p:sp>
    </p:spTree>
    <p:extLst>
      <p:ext uri="{BB962C8B-B14F-4D97-AF65-F5344CB8AC3E}">
        <p14:creationId xmlns:p14="http://schemas.microsoft.com/office/powerpoint/2010/main" val="30838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672B99-7956-F540-ACBE-61A68D0213CE}"/>
              </a:ext>
            </a:extLst>
          </p:cNvPr>
          <p:cNvSpPr>
            <a:spLocks noGrp="1"/>
          </p:cNvSpPr>
          <p:nvPr>
            <p:ph type="dt" sz="half" idx="10"/>
          </p:nvPr>
        </p:nvSpPr>
        <p:spPr/>
        <p:txBody>
          <a:bodyPr/>
          <a:lstStyle/>
          <a:p>
            <a:endParaRPr lang="es-CL"/>
          </a:p>
        </p:txBody>
      </p:sp>
      <p:sp>
        <p:nvSpPr>
          <p:cNvPr id="3" name="Marcador de pie de página 2">
            <a:extLst>
              <a:ext uri="{FF2B5EF4-FFF2-40B4-BE49-F238E27FC236}">
                <a16:creationId xmlns:a16="http://schemas.microsoft.com/office/drawing/2014/main" id="{6339A6A5-2A60-D14F-9CE6-A06231BEDFF2}"/>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448C9E5-F55D-3C40-BADC-FDCA813E3ECC}"/>
              </a:ext>
            </a:extLst>
          </p:cNvPr>
          <p:cNvSpPr>
            <a:spLocks noGrp="1"/>
          </p:cNvSpPr>
          <p:nvPr>
            <p:ph type="sldNum" sz="quarter" idx="12"/>
          </p:nvPr>
        </p:nvSpPr>
        <p:spPr/>
        <p:txBody>
          <a:bodyPr/>
          <a:lstStyle/>
          <a:p>
            <a:fld id="{09B0C2D5-5C1B-6F42-BF3C-E134A015E6F2}" type="slidenum">
              <a:rPr lang="es-CL" smtClean="0"/>
              <a:t>‹Nº›</a:t>
            </a:fld>
            <a:endParaRPr lang="es-CL"/>
          </a:p>
        </p:txBody>
      </p:sp>
    </p:spTree>
    <p:extLst>
      <p:ext uri="{BB962C8B-B14F-4D97-AF65-F5344CB8AC3E}">
        <p14:creationId xmlns:p14="http://schemas.microsoft.com/office/powerpoint/2010/main" val="416911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35" name="Google Shape;35;p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36" name="Google Shape;36;p6"/>
          <p:cNvSpPr/>
          <p:nvPr/>
        </p:nvSpPr>
        <p:spPr>
          <a:xfrm flipH="1">
            <a:off x="555710" y="106482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838200" y="1825625"/>
            <a:ext cx="10515600" cy="385974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43" name="Google Shape;43;p7"/>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
        <p:nvSpPr>
          <p:cNvPr id="44" name="Google Shape;44;p7"/>
          <p:cNvSpPr/>
          <p:nvPr/>
        </p:nvSpPr>
        <p:spPr>
          <a:xfrm flipH="1">
            <a:off x="123536" y="5717905"/>
            <a:ext cx="1771609"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52" name="Google Shape;52;p8"/>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53" name="Google Shape;53;p8"/>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63" name="Google Shape;63;p9"/>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64" name="Google Shape;64;p9"/>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70" name="Google Shape;70;p10"/>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71" name="Google Shape;71;p10"/>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79" name="Google Shape;79;p11"/>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80" name="Google Shape;80;p11"/>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2"/>
          <p:cNvSpPr>
            <a:spLocks noGrp="1"/>
          </p:cNvSpPr>
          <p:nvPr>
            <p:ph type="pic" idx="2"/>
          </p:nvPr>
        </p:nvSpPr>
        <p:spPr>
          <a:xfrm>
            <a:off x="5183188" y="987425"/>
            <a:ext cx="6172200" cy="4873625"/>
          </a:xfrm>
          <a:prstGeom prst="rect">
            <a:avLst/>
          </a:prstGeom>
          <a:noFill/>
          <a:ln>
            <a:noFill/>
          </a:ln>
        </p:spPr>
      </p:sp>
      <p:sp>
        <p:nvSpPr>
          <p:cNvPr id="84" name="Google Shape;8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88" name="Google Shape;88;p12"/>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89" name="Google Shape;89;p12"/>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
        <p:cNvGrpSpPr/>
        <p:nvPr/>
      </p:nvGrpSpPr>
      <p:grpSpPr>
        <a:xfrm>
          <a:off x="0" y="0"/>
          <a:ext cx="0" cy="0"/>
          <a:chOff x="0" y="0"/>
          <a:chExt cx="0" cy="0"/>
        </a:xfrm>
      </p:grpSpPr>
      <p:sp>
        <p:nvSpPr>
          <p:cNvPr id="91" name="Google Shape;9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
        <p:nvSpPr>
          <p:cNvPr id="96" name="Google Shape;96;p13"/>
          <p:cNvSpPr/>
          <p:nvPr/>
        </p:nvSpPr>
        <p:spPr>
          <a:xfrm rot="-5400000">
            <a:off x="-388933" y="4841194"/>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Calibri"/>
              <a:ea typeface="Calibri"/>
              <a:cs typeface="Calibri"/>
              <a:sym typeface="Calibri"/>
            </a:endParaRPr>
          </a:p>
        </p:txBody>
      </p:sp>
      <p:sp>
        <p:nvSpPr>
          <p:cNvPr id="97" name="Google Shape;97;p13"/>
          <p:cNvSpPr/>
          <p:nvPr/>
        </p:nvSpPr>
        <p:spPr>
          <a:xfrm>
            <a:off x="10494433" y="2"/>
            <a:ext cx="849328" cy="357668"/>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Century Gothic"/>
              <a:buNone/>
              <a:defRPr sz="32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2" r:id="rId5"/>
    <p:sldLayoutId id="2147483661"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CFAF5F-A65F-114C-8CC4-5C0EF3B81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771DC1A-04D8-4348-BAE9-CF3E79F863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014B7CE-5F62-5341-816F-E1A971B36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CL"/>
          </a:p>
        </p:txBody>
      </p:sp>
      <p:sp>
        <p:nvSpPr>
          <p:cNvPr id="5" name="Marcador de pie de página 4">
            <a:extLst>
              <a:ext uri="{FF2B5EF4-FFF2-40B4-BE49-F238E27FC236}">
                <a16:creationId xmlns:a16="http://schemas.microsoft.com/office/drawing/2014/main" id="{0455CDF9-F22B-3340-A559-66936D00F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DD5A86A3-C48A-D642-8719-C8C664215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0C2D5-5C1B-6F42-BF3C-E134A015E6F2}" type="slidenum">
              <a:rPr lang="es-CL" smtClean="0"/>
              <a:t>‹Nº›</a:t>
            </a:fld>
            <a:endParaRPr lang="es-CL"/>
          </a:p>
        </p:txBody>
      </p:sp>
    </p:spTree>
    <p:extLst>
      <p:ext uri="{BB962C8B-B14F-4D97-AF65-F5344CB8AC3E}">
        <p14:creationId xmlns:p14="http://schemas.microsoft.com/office/powerpoint/2010/main" val="375423218"/>
      </p:ext>
    </p:extLst>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es/photo/925987" TargetMode="External"/><Relationship Id="rId2" Type="http://schemas.openxmlformats.org/officeDocument/2006/relationships/image" Target="../media/image1.jpg!d"/><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isiglo.es/2010/01/22/musica-de-pajaros/" TargetMode="External"/><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pxhere.com/es/photo/925987" TargetMode="External"/><Relationship Id="rId2" Type="http://schemas.openxmlformats.org/officeDocument/2006/relationships/image" Target="../media/image1.jpg!d"/><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juanplaza.es/blog/pajaros-mojado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oikosred.blogspot.com/2010/03/el-plumaje-de-los-pajaros.html" TargetMode="External"/><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pixnio.com/es/animales/aves/pato/tres-patos-salvajes-pajaros-waterflowl-hierba" TargetMode="Externa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20.tiff"/><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unpinguinorojo.blogspot.com/2011/02/historia-de-una-familia-de-pajaros.html" TargetMode="External"/><Relationship Id="rId7" Type="http://schemas.openxmlformats.org/officeDocument/2006/relationships/diagramQuickStyle" Target="../diagrams/quickStyle1.xml"/><Relationship Id="rId2" Type="http://schemas.openxmlformats.org/officeDocument/2006/relationships/image" Target="../media/image2.jpg"/><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creativecommons.org/licenses/by/3.0/" TargetMode="External"/><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hyperlink" Target="https://www.southamericanpostcard.com/cgi-bin/photo.cgi?chile-HAAB1237.es" TargetMode="External"/><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npinguinorojo.blogspot.com/2011/02/historia-de-una-familia-de-pajaros.html" TargetMode="Externa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hyperlink" Target="http://misiglo.wordpress.com/2010/01/22/musica-de-pajaros/" TargetMode="External"/><Relationship Id="rId5" Type="http://schemas.openxmlformats.org/officeDocument/2006/relationships/image" Target="../media/image3.jpg"/><Relationship Id="rId4" Type="http://schemas.openxmlformats.org/officeDocument/2006/relationships/hyperlink" Target="https://creativecommons.org/licenses/by/3.0/"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pxfuel.com/es/free-photo-oziry" TargetMode="External"/><Relationship Id="rId7" Type="http://schemas.openxmlformats.org/officeDocument/2006/relationships/diagramColors" Target="../diagrams/colors2.xml"/><Relationship Id="rId2"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pixnio.com/es/animales/aves/alcidos/alcidos-perico/periquito-auklet-pajaros-agua-aethia-psittacula"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6.tiff"/><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pxhere.com/es/photo/925987" TargetMode="External"/><Relationship Id="rId2" Type="http://schemas.openxmlformats.org/officeDocument/2006/relationships/image" Target="../media/image1.jpg!d"/><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flickr.com/photos/bibliotecabne/8220396940/"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xavifluchos/6628534971" TargetMode="External"/><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zoomgraf.blogspot.com.es/2012/04/pajaros-exoticoswallpapers-o-fondosaves.html" TargetMode="External"/><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17/06/relationships/model3d" Target="../media/model3d1.glb"/></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pájaro parado encima de colores&#10;&#10;Descripción generada automáticamente con confianza baja">
            <a:extLst>
              <a:ext uri="{FF2B5EF4-FFF2-40B4-BE49-F238E27FC236}">
                <a16:creationId xmlns:a16="http://schemas.microsoft.com/office/drawing/2014/main" id="{A7F6A53C-63F2-8F47-A527-54F4E6493F1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5701553" cy="6858000"/>
          </a:xfrm>
          <a:prstGeom prst="rect">
            <a:avLst/>
          </a:prstGeom>
        </p:spPr>
      </p:pic>
      <p:sp>
        <p:nvSpPr>
          <p:cNvPr id="6" name="CuadroTexto 5">
            <a:extLst>
              <a:ext uri="{FF2B5EF4-FFF2-40B4-BE49-F238E27FC236}">
                <a16:creationId xmlns:a16="http://schemas.microsoft.com/office/drawing/2014/main" id="{569DC424-1724-B749-9300-4D002A69E111}"/>
              </a:ext>
            </a:extLst>
          </p:cNvPr>
          <p:cNvSpPr txBox="1"/>
          <p:nvPr/>
        </p:nvSpPr>
        <p:spPr>
          <a:xfrm>
            <a:off x="5562601" y="255494"/>
            <a:ext cx="6499412" cy="307777"/>
          </a:xfrm>
          <a:prstGeom prst="rect">
            <a:avLst/>
          </a:prstGeom>
          <a:noFill/>
        </p:spPr>
        <p:txBody>
          <a:bodyPr wrap="square" rtlCol="0">
            <a:spAutoFit/>
          </a:bodyPr>
          <a:lstStyle/>
          <a:p>
            <a:r>
              <a:rPr lang="es-ES" dirty="0"/>
              <a:t> </a:t>
            </a:r>
            <a:endParaRPr lang="es-CL" dirty="0"/>
          </a:p>
        </p:txBody>
      </p:sp>
      <p:sp>
        <p:nvSpPr>
          <p:cNvPr id="7" name="CuadroTexto 6">
            <a:extLst>
              <a:ext uri="{FF2B5EF4-FFF2-40B4-BE49-F238E27FC236}">
                <a16:creationId xmlns:a16="http://schemas.microsoft.com/office/drawing/2014/main" id="{863EAD13-6151-B44E-ABD3-E1148E499EEF}"/>
              </a:ext>
            </a:extLst>
          </p:cNvPr>
          <p:cNvSpPr txBox="1"/>
          <p:nvPr/>
        </p:nvSpPr>
        <p:spPr>
          <a:xfrm>
            <a:off x="7075503" y="1065321"/>
            <a:ext cx="4358936" cy="3231654"/>
          </a:xfrm>
          <a:prstGeom prst="rect">
            <a:avLst/>
          </a:prstGeom>
          <a:noFill/>
        </p:spPr>
        <p:txBody>
          <a:bodyPr wrap="square" rtlCol="0">
            <a:spAutoFit/>
          </a:bodyPr>
          <a:lstStyle/>
          <a:p>
            <a:pPr algn="ctr"/>
            <a:endParaRPr lang="es-ES" sz="3200" b="1" dirty="0">
              <a:solidFill>
                <a:srgbClr val="C00000"/>
              </a:solidFill>
              <a:latin typeface="Century Gothic"/>
              <a:ea typeface="Century Gothic"/>
              <a:cs typeface="Century Gothic"/>
              <a:sym typeface="Century Gothic"/>
            </a:endParaRPr>
          </a:p>
          <a:p>
            <a:pPr algn="ctr"/>
            <a:r>
              <a:rPr lang="es-ES" sz="2400" b="1" dirty="0">
                <a:solidFill>
                  <a:srgbClr val="C00000"/>
                </a:solidFill>
                <a:latin typeface="Arial Nova" panose="020B0504020202020204" pitchFamily="34" charset="0"/>
                <a:ea typeface="Century Gothic"/>
                <a:cs typeface="Century Gothic"/>
                <a:sym typeface="Century Gothic"/>
              </a:rPr>
              <a:t>Mediación</a:t>
            </a:r>
          </a:p>
          <a:p>
            <a:pPr algn="ctr"/>
            <a:r>
              <a:rPr lang="es-ES" sz="2400" b="1" dirty="0">
                <a:solidFill>
                  <a:srgbClr val="C00000"/>
                </a:solidFill>
                <a:latin typeface="Arial Nova" panose="020B0504020202020204" pitchFamily="34" charset="0"/>
                <a:ea typeface="Century Gothic"/>
                <a:cs typeface="Century Gothic"/>
                <a:sym typeface="Century Gothic"/>
              </a:rPr>
              <a:t>Aspectos generales sobre su conceptualización y aplicaciones en el contexto  Social</a:t>
            </a:r>
          </a:p>
          <a:p>
            <a:pPr algn="ctr"/>
            <a:endParaRPr lang="es-ES" sz="2400" b="1" dirty="0">
              <a:solidFill>
                <a:srgbClr val="C00000"/>
              </a:solidFill>
              <a:latin typeface="Arial Nova" panose="020B0504020202020204" pitchFamily="34" charset="0"/>
              <a:ea typeface="Century Gothic"/>
              <a:cs typeface="Century Gothic"/>
              <a:sym typeface="Century Gothic"/>
            </a:endParaRPr>
          </a:p>
          <a:p>
            <a:pPr algn="ctr"/>
            <a:r>
              <a:rPr lang="es-ES" b="1" dirty="0">
                <a:solidFill>
                  <a:srgbClr val="C00000"/>
                </a:solidFill>
                <a:latin typeface="Arial Nova" panose="020B0504020202020204" pitchFamily="34" charset="0"/>
                <a:ea typeface="Century Gothic"/>
                <a:cs typeface="Century Gothic"/>
                <a:sym typeface="Century Gothic"/>
              </a:rPr>
              <a:t>Octubre de 2021</a:t>
            </a:r>
          </a:p>
          <a:p>
            <a:endParaRPr lang="es-CL" dirty="0"/>
          </a:p>
        </p:txBody>
      </p:sp>
      <p:sp>
        <p:nvSpPr>
          <p:cNvPr id="8" name="CuadroTexto 7">
            <a:extLst>
              <a:ext uri="{FF2B5EF4-FFF2-40B4-BE49-F238E27FC236}">
                <a16:creationId xmlns:a16="http://schemas.microsoft.com/office/drawing/2014/main" id="{0506DAC3-3B34-E143-8210-24C0AC2F7676}"/>
              </a:ext>
            </a:extLst>
          </p:cNvPr>
          <p:cNvSpPr txBox="1"/>
          <p:nvPr/>
        </p:nvSpPr>
        <p:spPr>
          <a:xfrm>
            <a:off x="5562600" y="5338482"/>
            <a:ext cx="6082553" cy="830997"/>
          </a:xfrm>
          <a:prstGeom prst="rect">
            <a:avLst/>
          </a:prstGeom>
          <a:noFill/>
        </p:spPr>
        <p:txBody>
          <a:bodyPr wrap="square" rtlCol="0">
            <a:spAutoFit/>
          </a:bodyPr>
          <a:lstStyle/>
          <a:p>
            <a:pPr lvl="0" algn="ctr"/>
            <a:r>
              <a:rPr lang="es-ES" sz="1600" b="1" dirty="0">
                <a:solidFill>
                  <a:schemeClr val="tx1"/>
                </a:solidFill>
                <a:latin typeface="Arial Nova" panose="020B0504020202020204" pitchFamily="34" charset="0"/>
                <a:ea typeface="Century Gothic"/>
                <a:cs typeface="Century Gothic"/>
                <a:sym typeface="Century Gothic"/>
              </a:rPr>
              <a:t>Prof. Ma. Nora González Jaraquemada</a:t>
            </a:r>
            <a:endParaRPr lang="es-ES" sz="1600" b="1" dirty="0">
              <a:solidFill>
                <a:schemeClr val="tx1"/>
              </a:solidFill>
              <a:latin typeface="Arial Nova" panose="020B0504020202020204" pitchFamily="34" charset="0"/>
            </a:endParaRPr>
          </a:p>
          <a:p>
            <a:pPr lvl="0" algn="ctr"/>
            <a:r>
              <a:rPr lang="es-ES" sz="1600" b="1" dirty="0">
                <a:solidFill>
                  <a:schemeClr val="tx1"/>
                </a:solidFill>
                <a:latin typeface="Arial Nova" panose="020B0504020202020204" pitchFamily="34" charset="0"/>
                <a:ea typeface="Century Gothic"/>
                <a:cs typeface="Century Gothic"/>
                <a:sym typeface="Century Gothic"/>
              </a:rPr>
              <a:t>Profesora Asociada Facultad de Derecho U. de Chile</a:t>
            </a:r>
            <a:endParaRPr lang="es-ES" sz="1600" b="1" dirty="0">
              <a:solidFill>
                <a:schemeClr val="tx1"/>
              </a:solidFill>
              <a:latin typeface="Arial Nova" panose="020B0504020202020204" pitchFamily="34" charset="0"/>
            </a:endParaRPr>
          </a:p>
          <a:p>
            <a:pPr lvl="0" algn="ctr"/>
            <a:r>
              <a:rPr lang="es-ES" sz="1600" b="1" dirty="0">
                <a:solidFill>
                  <a:schemeClr val="tx1"/>
                </a:solidFill>
                <a:latin typeface="Arial Nova" panose="020B0504020202020204" pitchFamily="34" charset="0"/>
                <a:ea typeface="Century Gothic"/>
                <a:cs typeface="Century Gothic"/>
                <a:sym typeface="Century Gothic"/>
              </a:rPr>
              <a:t>Doctora© por la U. de Chile</a:t>
            </a:r>
            <a:endParaRPr lang="es-CL" sz="1600" b="1" dirty="0">
              <a:solidFill>
                <a:schemeClr val="tx1"/>
              </a:solidFill>
              <a:latin typeface="Arial Nova" panose="020B0504020202020204" pitchFamily="34" charset="0"/>
            </a:endParaRPr>
          </a:p>
        </p:txBody>
      </p:sp>
      <p:sp>
        <p:nvSpPr>
          <p:cNvPr id="2" name="Marcador de número de diapositiva 1">
            <a:extLst>
              <a:ext uri="{FF2B5EF4-FFF2-40B4-BE49-F238E27FC236}">
                <a16:creationId xmlns:a16="http://schemas.microsoft.com/office/drawing/2014/main" id="{B0962778-6BA2-408B-A2DB-44613F2CD3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a:t>
            </a:fld>
            <a:endParaRPr lang="es-ES"/>
          </a:p>
        </p:txBody>
      </p:sp>
    </p:spTree>
    <p:extLst>
      <p:ext uri="{BB962C8B-B14F-4D97-AF65-F5344CB8AC3E}">
        <p14:creationId xmlns:p14="http://schemas.microsoft.com/office/powerpoint/2010/main" val="26839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10">
          <a:fgClr>
            <a:schemeClr val="lt1"/>
          </a:fgClr>
          <a:bgClr>
            <a:schemeClr val="bg1"/>
          </a:bgClr>
        </a:patt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39E39-72A9-8C4A-B86F-BDE9ECDA9045}"/>
              </a:ext>
            </a:extLst>
          </p:cNvPr>
          <p:cNvSpPr>
            <a:spLocks noGrp="1"/>
          </p:cNvSpPr>
          <p:nvPr>
            <p:ph type="title"/>
          </p:nvPr>
        </p:nvSpPr>
        <p:spPr>
          <a:xfrm>
            <a:off x="871861" y="365125"/>
            <a:ext cx="7080682" cy="763879"/>
          </a:xfrm>
        </p:spPr>
        <p:txBody>
          <a:bodyPr/>
          <a:lstStyle/>
          <a:p>
            <a:pPr algn="ctr"/>
            <a:r>
              <a:rPr lang="es-ES" b="1" dirty="0">
                <a:solidFill>
                  <a:srgbClr val="006600"/>
                </a:solidFill>
                <a:latin typeface="Abadi Extra Light" panose="020B0604020202020204" pitchFamily="34" charset="0"/>
              </a:rPr>
              <a:t>Diferencias de los modelos</a:t>
            </a:r>
            <a:endParaRPr lang="es-CL" b="1" dirty="0">
              <a:solidFill>
                <a:srgbClr val="006600"/>
              </a:solidFill>
              <a:latin typeface="Abadi Extra Light" panose="020B0604020202020204" pitchFamily="34" charset="0"/>
            </a:endParaRPr>
          </a:p>
        </p:txBody>
      </p:sp>
      <p:sp>
        <p:nvSpPr>
          <p:cNvPr id="3" name="Marcador de texto 2">
            <a:extLst>
              <a:ext uri="{FF2B5EF4-FFF2-40B4-BE49-F238E27FC236}">
                <a16:creationId xmlns:a16="http://schemas.microsoft.com/office/drawing/2014/main" id="{A844F5EA-ED4D-BA46-B45A-49F17ADE6AEE}"/>
              </a:ext>
            </a:extLst>
          </p:cNvPr>
          <p:cNvSpPr>
            <a:spLocks noGrp="1"/>
          </p:cNvSpPr>
          <p:nvPr>
            <p:ph type="body" idx="1"/>
          </p:nvPr>
        </p:nvSpPr>
        <p:spPr>
          <a:xfrm>
            <a:off x="221942" y="1825625"/>
            <a:ext cx="4705165" cy="4351338"/>
          </a:xfrm>
        </p:spPr>
        <p:txBody>
          <a:bodyPr>
            <a:normAutofit lnSpcReduction="10000"/>
          </a:bodyPr>
          <a:lstStyle/>
          <a:p>
            <a:r>
              <a:rPr lang="es-ES" sz="1600" dirty="0">
                <a:solidFill>
                  <a:schemeClr val="tx1"/>
                </a:solidFill>
                <a:latin typeface="Calibri Light" panose="020F0302020204030204" pitchFamily="34" charset="0"/>
                <a:cs typeface="Calibri Light" panose="020F0302020204030204" pitchFamily="34" charset="0"/>
              </a:rPr>
              <a:t>Separa el problema de las personas</a:t>
            </a:r>
          </a:p>
          <a:p>
            <a:r>
              <a:rPr lang="es-ES" sz="1600" dirty="0">
                <a:solidFill>
                  <a:schemeClr val="tx1"/>
                </a:solidFill>
                <a:latin typeface="Calibri Light" panose="020F0302020204030204" pitchFamily="34" charset="0"/>
                <a:cs typeface="Calibri Light" panose="020F0302020204030204" pitchFamily="34" charset="0"/>
              </a:rPr>
              <a:t>Entiende el conflicto no como algo negativo, sino como  un problema que solucionar; un obstáculo para la satisfacción de necesidades</a:t>
            </a:r>
          </a:p>
          <a:p>
            <a:r>
              <a:rPr lang="es-ES" sz="1600" dirty="0">
                <a:solidFill>
                  <a:schemeClr val="tx1"/>
                </a:solidFill>
                <a:latin typeface="Calibri Light" panose="020F0302020204030204" pitchFamily="34" charset="0"/>
                <a:cs typeface="Calibri Light" panose="020F0302020204030204" pitchFamily="34" charset="0"/>
              </a:rPr>
              <a:t>Lógica colaborativa. </a:t>
            </a:r>
            <a:r>
              <a:rPr lang="es-ES" sz="1600" b="1" dirty="0">
                <a:solidFill>
                  <a:schemeClr val="tx1"/>
                </a:solidFill>
                <a:latin typeface="Calibri Light" panose="020F0302020204030204" pitchFamily="34" charset="0"/>
                <a:cs typeface="Calibri Light" panose="020F0302020204030204" pitchFamily="34" charset="0"/>
              </a:rPr>
              <a:t>Estrategia ganar - ganar</a:t>
            </a:r>
          </a:p>
          <a:p>
            <a:r>
              <a:rPr lang="es-ES" sz="1600" dirty="0">
                <a:solidFill>
                  <a:schemeClr val="tx1"/>
                </a:solidFill>
                <a:latin typeface="Calibri Light" panose="020F0302020204030204" pitchFamily="34" charset="0"/>
                <a:cs typeface="Calibri Light" panose="020F0302020204030204" pitchFamily="34" charset="0"/>
              </a:rPr>
              <a:t>Se basa en negociar intereses, no posiciones</a:t>
            </a:r>
          </a:p>
          <a:p>
            <a:r>
              <a:rPr lang="es-ES" sz="1600" dirty="0">
                <a:solidFill>
                  <a:schemeClr val="tx1"/>
                </a:solidFill>
                <a:latin typeface="Calibri Light" panose="020F0302020204030204" pitchFamily="34" charset="0"/>
                <a:cs typeface="Calibri Light" panose="020F0302020204030204" pitchFamily="34" charset="0"/>
              </a:rPr>
              <a:t>Generación de opciones de mutuo beneficio</a:t>
            </a:r>
          </a:p>
          <a:p>
            <a:r>
              <a:rPr lang="es-ES" sz="1600" dirty="0">
                <a:solidFill>
                  <a:schemeClr val="tx1"/>
                </a:solidFill>
                <a:latin typeface="Calibri Light" panose="020F0302020204030204" pitchFamily="34" charset="0"/>
                <a:cs typeface="Calibri Light" panose="020F0302020204030204" pitchFamily="34" charset="0"/>
              </a:rPr>
              <a:t>La meta del modelo es </a:t>
            </a:r>
            <a:r>
              <a:rPr lang="es-ES" sz="1600" dirty="0" err="1">
                <a:solidFill>
                  <a:schemeClr val="tx1"/>
                </a:solidFill>
                <a:latin typeface="Calibri Light" panose="020F0302020204030204" pitchFamily="34" charset="0"/>
                <a:cs typeface="Calibri Light" panose="020F0302020204030204" pitchFamily="34" charset="0"/>
              </a:rPr>
              <a:t>co</a:t>
            </a:r>
            <a:r>
              <a:rPr lang="es-ES" sz="1600" dirty="0">
                <a:solidFill>
                  <a:schemeClr val="tx1"/>
                </a:solidFill>
                <a:latin typeface="Calibri Light" panose="020F0302020204030204" pitchFamily="34" charset="0"/>
                <a:cs typeface="Calibri Light" panose="020F0302020204030204" pitchFamily="34" charset="0"/>
              </a:rPr>
              <a:t>- construir una solución integradora a través del acuerdo</a:t>
            </a:r>
          </a:p>
          <a:p>
            <a:r>
              <a:rPr lang="es-ES" sz="1600" dirty="0">
                <a:solidFill>
                  <a:schemeClr val="tx1"/>
                </a:solidFill>
                <a:latin typeface="Calibri Light" panose="020F0302020204030204" pitchFamily="34" charset="0"/>
                <a:cs typeface="Calibri Light" panose="020F0302020204030204" pitchFamily="34" charset="0"/>
              </a:rPr>
              <a:t>El acuerdo debe ser satisfactorio/ frontera de Pareto</a:t>
            </a:r>
          </a:p>
          <a:p>
            <a:r>
              <a:rPr lang="es-ES" sz="1600" dirty="0">
                <a:solidFill>
                  <a:schemeClr val="tx1"/>
                </a:solidFill>
                <a:latin typeface="Calibri Light" panose="020F0302020204030204" pitchFamily="34" charset="0"/>
                <a:cs typeface="Calibri Light" panose="020F0302020204030204" pitchFamily="34" charset="0"/>
              </a:rPr>
              <a:t>El trabajo de mediación / negociación obedece a una lógica lineal/ secuencial</a:t>
            </a:r>
          </a:p>
          <a:p>
            <a:r>
              <a:rPr lang="es-ES" sz="1600" dirty="0">
                <a:solidFill>
                  <a:schemeClr val="tx1"/>
                </a:solidFill>
                <a:latin typeface="Calibri Light" panose="020F0302020204030204" pitchFamily="34" charset="0"/>
                <a:cs typeface="Calibri Light" panose="020F0302020204030204" pitchFamily="34" charset="0"/>
              </a:rPr>
              <a:t>El mediador es neutral/ conductor del proceso de negociación</a:t>
            </a:r>
          </a:p>
          <a:p>
            <a:endParaRPr lang="es-CL" b="1" dirty="0">
              <a:solidFill>
                <a:srgbClr val="006600"/>
              </a:solidFill>
              <a:latin typeface="Calibri Light" panose="020F0302020204030204" pitchFamily="34" charset="0"/>
              <a:cs typeface="Calibri Light" panose="020F0302020204030204" pitchFamily="34" charset="0"/>
            </a:endParaRPr>
          </a:p>
        </p:txBody>
      </p:sp>
      <p:sp>
        <p:nvSpPr>
          <p:cNvPr id="4" name="Marcador de texto 3">
            <a:extLst>
              <a:ext uri="{FF2B5EF4-FFF2-40B4-BE49-F238E27FC236}">
                <a16:creationId xmlns:a16="http://schemas.microsoft.com/office/drawing/2014/main" id="{4ACF3A01-5421-5344-B57E-5DE5B1C46C61}"/>
              </a:ext>
            </a:extLst>
          </p:cNvPr>
          <p:cNvSpPr>
            <a:spLocks noGrp="1"/>
          </p:cNvSpPr>
          <p:nvPr>
            <p:ph type="body" idx="2"/>
          </p:nvPr>
        </p:nvSpPr>
        <p:spPr>
          <a:xfrm>
            <a:off x="5388746" y="1825625"/>
            <a:ext cx="5211192" cy="4351338"/>
          </a:xfrm>
        </p:spPr>
        <p:txBody>
          <a:bodyPr>
            <a:normAutofit fontScale="85000" lnSpcReduction="10000"/>
          </a:bodyPr>
          <a:lstStyle/>
          <a:p>
            <a:r>
              <a:rPr lang="es-ES" sz="1800" dirty="0">
                <a:solidFill>
                  <a:schemeClr val="tx1"/>
                </a:solidFill>
                <a:latin typeface="Calibri Light" panose="020F0302020204030204" pitchFamily="34" charset="0"/>
                <a:cs typeface="Calibri Light" panose="020F0302020204030204" pitchFamily="34" charset="0"/>
              </a:rPr>
              <a:t>Separa el problema de las personas</a:t>
            </a:r>
          </a:p>
          <a:p>
            <a:r>
              <a:rPr lang="es-ES" sz="1800" dirty="0">
                <a:solidFill>
                  <a:schemeClr val="tx1"/>
                </a:solidFill>
                <a:latin typeface="Calibri Light" panose="020F0302020204030204" pitchFamily="34" charset="0"/>
                <a:cs typeface="Calibri Light" panose="020F0302020204030204" pitchFamily="34" charset="0"/>
              </a:rPr>
              <a:t>Relevancia del contexto social y del territorio en que se produce el conflicto</a:t>
            </a:r>
          </a:p>
          <a:p>
            <a:r>
              <a:rPr lang="es-ES" sz="1800" dirty="0">
                <a:solidFill>
                  <a:schemeClr val="tx1"/>
                </a:solidFill>
                <a:latin typeface="Calibri Light" panose="020F0302020204030204" pitchFamily="34" charset="0"/>
                <a:cs typeface="Calibri Light" panose="020F0302020204030204" pitchFamily="34" charset="0"/>
              </a:rPr>
              <a:t>Entiende el conflicto no como algo negativo, ni tampoco como un  un problema que solucionar. El conflicto es algo positivo, una oportunidad de Cambio/ crisis</a:t>
            </a:r>
          </a:p>
          <a:p>
            <a:r>
              <a:rPr lang="es-ES" sz="1800" dirty="0">
                <a:solidFill>
                  <a:schemeClr val="tx1"/>
                </a:solidFill>
                <a:latin typeface="Calibri Light" panose="020F0302020204030204" pitchFamily="34" charset="0"/>
                <a:cs typeface="Calibri Light" panose="020F0302020204030204" pitchFamily="34" charset="0"/>
              </a:rPr>
              <a:t>La meta del modelo es la transformación: el cambio:  de las personas y de las relaciones más que el acuerdo</a:t>
            </a:r>
          </a:p>
          <a:p>
            <a:r>
              <a:rPr lang="es-ES" sz="1800" dirty="0">
                <a:solidFill>
                  <a:schemeClr val="tx1"/>
                </a:solidFill>
                <a:latin typeface="Calibri Light" panose="020F0302020204030204" pitchFamily="34" charset="0"/>
                <a:cs typeface="Calibri Light" panose="020F0302020204030204" pitchFamily="34" charset="0"/>
              </a:rPr>
              <a:t>Relevancia de la legitimación relaciona, entre el mediador, las partes, el método y modelo de mediación</a:t>
            </a:r>
          </a:p>
          <a:p>
            <a:r>
              <a:rPr lang="es-ES" sz="1800" dirty="0">
                <a:solidFill>
                  <a:schemeClr val="tx1"/>
                </a:solidFill>
                <a:latin typeface="Calibri Light" panose="020F0302020204030204" pitchFamily="34" charset="0"/>
                <a:cs typeface="Calibri Light" panose="020F0302020204030204" pitchFamily="34" charset="0"/>
              </a:rPr>
              <a:t>La transformación se produce en dos niveles:</a:t>
            </a:r>
          </a:p>
          <a:p>
            <a:pPr lvl="1"/>
            <a:r>
              <a:rPr lang="es-ES" sz="1400" dirty="0">
                <a:solidFill>
                  <a:schemeClr val="tx1"/>
                </a:solidFill>
                <a:latin typeface="Calibri Light" panose="020F0302020204030204" pitchFamily="34" charset="0"/>
                <a:cs typeface="Calibri Light" panose="020F0302020204030204" pitchFamily="34" charset="0"/>
              </a:rPr>
              <a:t>Intersubjetivo: revalorización/ empoderamiento</a:t>
            </a:r>
          </a:p>
          <a:p>
            <a:pPr lvl="1"/>
            <a:r>
              <a:rPr lang="es-ES" sz="1400" dirty="0">
                <a:solidFill>
                  <a:schemeClr val="tx1"/>
                </a:solidFill>
                <a:latin typeface="Calibri Light" panose="020F0302020204030204" pitchFamily="34" charset="0"/>
                <a:cs typeface="Calibri Light" panose="020F0302020204030204" pitchFamily="34" charset="0"/>
              </a:rPr>
              <a:t>Intra subjetivo: reconocimiento recíproco</a:t>
            </a:r>
          </a:p>
          <a:p>
            <a:r>
              <a:rPr lang="es-ES" sz="1800" dirty="0">
                <a:solidFill>
                  <a:schemeClr val="tx1"/>
                </a:solidFill>
                <a:latin typeface="Calibri Light" panose="020F0302020204030204" pitchFamily="34" charset="0"/>
                <a:cs typeface="Calibri Light" panose="020F0302020204030204" pitchFamily="34" charset="0"/>
              </a:rPr>
              <a:t>El trabajo de mediación / negociación obedece a una lógica circular/ de interconexión entre intervenciones</a:t>
            </a:r>
          </a:p>
          <a:p>
            <a:r>
              <a:rPr lang="es-ES" sz="1800" dirty="0">
                <a:solidFill>
                  <a:schemeClr val="tx1"/>
                </a:solidFill>
                <a:latin typeface="Calibri Light" panose="020F0302020204030204" pitchFamily="34" charset="0"/>
                <a:cs typeface="Calibri Light" panose="020F0302020204030204" pitchFamily="34" charset="0"/>
              </a:rPr>
              <a:t>El mediador participa en generar un proceso de transformación. Rol más activo</a:t>
            </a:r>
          </a:p>
          <a:p>
            <a:endParaRPr lang="es-CL" dirty="0"/>
          </a:p>
        </p:txBody>
      </p:sp>
      <p:pic>
        <p:nvPicPr>
          <p:cNvPr id="6" name="Imagen 5" descr="Ave de color naranja&#10;&#10;Descripción generada automáticamente">
            <a:extLst>
              <a:ext uri="{FF2B5EF4-FFF2-40B4-BE49-F238E27FC236}">
                <a16:creationId xmlns:a16="http://schemas.microsoft.com/office/drawing/2014/main" id="{DBD103D2-BCE3-D04A-99FE-5C824A190DD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685320" y="104974"/>
            <a:ext cx="3506680" cy="2048060"/>
          </a:xfrm>
          <a:prstGeom prst="rect">
            <a:avLst/>
          </a:prstGeom>
          <a:ln w="76200">
            <a:solidFill>
              <a:srgbClr val="990000"/>
            </a:solidFill>
          </a:ln>
          <a:effectLst>
            <a:glow rad="228600">
              <a:schemeClr val="accent2">
                <a:satMod val="175000"/>
                <a:alpha val="40000"/>
              </a:schemeClr>
            </a:glow>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prst="angle"/>
          </a:sp3d>
        </p:spPr>
      </p:pic>
      <p:sp>
        <p:nvSpPr>
          <p:cNvPr id="7" name="CuadroTexto 6">
            <a:extLst>
              <a:ext uri="{FF2B5EF4-FFF2-40B4-BE49-F238E27FC236}">
                <a16:creationId xmlns:a16="http://schemas.microsoft.com/office/drawing/2014/main" id="{07EF0010-022D-E64C-A73D-D715E41A3D33}"/>
              </a:ext>
            </a:extLst>
          </p:cNvPr>
          <p:cNvSpPr txBox="1"/>
          <p:nvPr/>
        </p:nvSpPr>
        <p:spPr>
          <a:xfrm>
            <a:off x="6891336" y="6706043"/>
            <a:ext cx="4938713" cy="230832"/>
          </a:xfrm>
          <a:prstGeom prst="rect">
            <a:avLst/>
          </a:prstGeom>
          <a:noFill/>
        </p:spPr>
        <p:txBody>
          <a:bodyPr wrap="square" rtlCol="0">
            <a:spAutoFit/>
          </a:bodyPr>
          <a:lstStyle/>
          <a:p>
            <a:r>
              <a:rPr lang="es-CL" sz="900">
                <a:hlinkClick r:id="rId3" tooltip="https://misiglo.es/2010/01/22/musica-de-pajaros/"/>
              </a:rPr>
              <a:t>Esta foto</a:t>
            </a:r>
            <a:r>
              <a:rPr lang="es-CL" sz="900"/>
              <a:t> de Autor desconocido está bajo licencia </a:t>
            </a:r>
            <a:r>
              <a:rPr lang="es-CL" sz="900">
                <a:hlinkClick r:id="rId4" tooltip="https://creativecommons.org/licenses/by-nc-nd/3.0/"/>
              </a:rPr>
              <a:t>CC BY-NC-ND</a:t>
            </a:r>
            <a:endParaRPr lang="es-CL" sz="900"/>
          </a:p>
        </p:txBody>
      </p:sp>
      <p:sp>
        <p:nvSpPr>
          <p:cNvPr id="5" name="CuadroTexto 4">
            <a:extLst>
              <a:ext uri="{FF2B5EF4-FFF2-40B4-BE49-F238E27FC236}">
                <a16:creationId xmlns:a16="http://schemas.microsoft.com/office/drawing/2014/main" id="{949549B5-3CC6-496F-B318-4D34D880F9E4}"/>
              </a:ext>
            </a:extLst>
          </p:cNvPr>
          <p:cNvSpPr txBox="1"/>
          <p:nvPr/>
        </p:nvSpPr>
        <p:spPr>
          <a:xfrm>
            <a:off x="838200" y="1231641"/>
            <a:ext cx="3434919" cy="461665"/>
          </a:xfrm>
          <a:prstGeom prst="rect">
            <a:avLst/>
          </a:prstGeom>
          <a:noFill/>
        </p:spPr>
        <p:txBody>
          <a:bodyPr wrap="square" rtlCol="0">
            <a:spAutoFit/>
          </a:bodyPr>
          <a:lstStyle/>
          <a:p>
            <a:r>
              <a:rPr lang="es-ES" sz="2400" dirty="0">
                <a:solidFill>
                  <a:srgbClr val="00B050"/>
                </a:solidFill>
              </a:rPr>
              <a:t>Modelo lineal</a:t>
            </a:r>
            <a:endParaRPr lang="es-CL" sz="2400" dirty="0">
              <a:solidFill>
                <a:srgbClr val="00B050"/>
              </a:solidFill>
            </a:endParaRPr>
          </a:p>
        </p:txBody>
      </p:sp>
      <p:sp>
        <p:nvSpPr>
          <p:cNvPr id="8" name="CuadroTexto 7">
            <a:extLst>
              <a:ext uri="{FF2B5EF4-FFF2-40B4-BE49-F238E27FC236}">
                <a16:creationId xmlns:a16="http://schemas.microsoft.com/office/drawing/2014/main" id="{BD3FB9A5-7E74-4850-8750-5B722D95DF20}"/>
              </a:ext>
            </a:extLst>
          </p:cNvPr>
          <p:cNvSpPr txBox="1"/>
          <p:nvPr/>
        </p:nvSpPr>
        <p:spPr>
          <a:xfrm>
            <a:off x="5543365" y="1231641"/>
            <a:ext cx="2979198" cy="400110"/>
          </a:xfrm>
          <a:prstGeom prst="rect">
            <a:avLst/>
          </a:prstGeom>
          <a:noFill/>
        </p:spPr>
        <p:txBody>
          <a:bodyPr wrap="square" rtlCol="0">
            <a:spAutoFit/>
          </a:bodyPr>
          <a:lstStyle/>
          <a:p>
            <a:r>
              <a:rPr lang="es-ES" sz="2000" dirty="0">
                <a:solidFill>
                  <a:srgbClr val="00B050"/>
                </a:solidFill>
              </a:rPr>
              <a:t>Modelo Transformativo</a:t>
            </a:r>
            <a:endParaRPr lang="es-CL" sz="2000" dirty="0">
              <a:solidFill>
                <a:srgbClr val="00B050"/>
              </a:solidFill>
            </a:endParaRPr>
          </a:p>
        </p:txBody>
      </p:sp>
      <p:cxnSp>
        <p:nvCxnSpPr>
          <p:cNvPr id="10" name="Conector recto 9">
            <a:extLst>
              <a:ext uri="{FF2B5EF4-FFF2-40B4-BE49-F238E27FC236}">
                <a16:creationId xmlns:a16="http://schemas.microsoft.com/office/drawing/2014/main" id="{BEC33C16-491C-47F7-AAB2-C75CEB8B8FA1}"/>
              </a:ext>
            </a:extLst>
          </p:cNvPr>
          <p:cNvCxnSpPr>
            <a:cxnSpLocks/>
          </p:cNvCxnSpPr>
          <p:nvPr/>
        </p:nvCxnSpPr>
        <p:spPr>
          <a:xfrm>
            <a:off x="5149049" y="1278384"/>
            <a:ext cx="0" cy="498037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Marcador de número de diapositiva 12">
            <a:extLst>
              <a:ext uri="{FF2B5EF4-FFF2-40B4-BE49-F238E27FC236}">
                <a16:creationId xmlns:a16="http://schemas.microsoft.com/office/drawing/2014/main" id="{D6A487D7-67C2-45E3-BAA3-83DB91174C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10</a:t>
            </a:fld>
            <a:endParaRPr lang="es-ES"/>
          </a:p>
        </p:txBody>
      </p:sp>
    </p:spTree>
    <p:extLst>
      <p:ext uri="{BB962C8B-B14F-4D97-AF65-F5344CB8AC3E}">
        <p14:creationId xmlns:p14="http://schemas.microsoft.com/office/powerpoint/2010/main" val="4753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4">
                                            <p:txEl>
                                              <p:pRg st="5" end="5"/>
                                            </p:txEl>
                                          </p:spTgt>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
                                            <p:txEl>
                                              <p:pRg st="6" end="6"/>
                                            </p:txEl>
                                          </p:spTgt>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descr="Ave parada en una flor&#10;&#10;Descripción generada automáticamente">
            <a:extLst>
              <a:ext uri="{FF2B5EF4-FFF2-40B4-BE49-F238E27FC236}">
                <a16:creationId xmlns:a16="http://schemas.microsoft.com/office/drawing/2014/main" id="{6336520F-820A-C34E-A9CB-5E278C174F60}"/>
              </a:ext>
            </a:extLst>
          </p:cNvPr>
          <p:cNvPicPr>
            <a:picLocks noChangeAspect="1"/>
          </p:cNvPicPr>
          <p:nvPr/>
        </p:nvPicPr>
        <p:blipFill rotWithShape="1">
          <a:blip r:embed="rId2"/>
          <a:srcRect r="1" b="4331"/>
          <a:stretch/>
        </p:blipFill>
        <p:spPr>
          <a:xfrm>
            <a:off x="292963" y="1123527"/>
            <a:ext cx="4820575" cy="4604800"/>
          </a:xfrm>
          <a:prstGeom prst="rect">
            <a:avLst/>
          </a:prstGeom>
          <a:effectLst>
            <a:softEdge rad="635000"/>
          </a:effectLst>
        </p:spPr>
      </p:pic>
      <p:cxnSp>
        <p:nvCxnSpPr>
          <p:cNvPr id="26" name="Straight Connector 25">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a:solidFill>
              <a:srgbClr val="D2C919"/>
            </a:solidFill>
          </a:ln>
        </p:spPr>
        <p:style>
          <a:lnRef idx="1">
            <a:schemeClr val="accent1"/>
          </a:lnRef>
          <a:fillRef idx="0">
            <a:schemeClr val="accent1"/>
          </a:fillRef>
          <a:effectRef idx="0">
            <a:schemeClr val="accent1"/>
          </a:effectRef>
          <a:fontRef idx="minor">
            <a:schemeClr val="tx1"/>
          </a:fontRef>
        </p:style>
      </p:cxnSp>
      <p:sp>
        <p:nvSpPr>
          <p:cNvPr id="5" name="Marcador de número de diapositiva 4">
            <a:extLst>
              <a:ext uri="{FF2B5EF4-FFF2-40B4-BE49-F238E27FC236}">
                <a16:creationId xmlns:a16="http://schemas.microsoft.com/office/drawing/2014/main" id="{60992D43-77B6-4023-9171-079AF8BD66D5}"/>
              </a:ext>
            </a:extLst>
          </p:cNvPr>
          <p:cNvSpPr>
            <a:spLocks noGrp="1"/>
          </p:cNvSpPr>
          <p:nvPr>
            <p:ph type="sldNum" sz="quarter" idx="12"/>
          </p:nvPr>
        </p:nvSpPr>
        <p:spPr>
          <a:xfrm>
            <a:off x="8610600" y="6356350"/>
            <a:ext cx="2743200" cy="365125"/>
          </a:xfrm>
        </p:spPr>
        <p:txBody>
          <a:bodyPr>
            <a:normAutofit/>
          </a:bodyPr>
          <a:lstStyle/>
          <a:p>
            <a:pPr>
              <a:spcAft>
                <a:spcPts val="600"/>
              </a:spcAft>
            </a:pPr>
            <a:fld id="{09B0C2D5-5C1B-6F42-BF3C-E134A015E6F2}" type="slidenum">
              <a:rPr lang="es-CL" smtClean="0"/>
              <a:pPr>
                <a:spcAft>
                  <a:spcPts val="600"/>
                </a:spcAft>
              </a:pPr>
              <a:t>11</a:t>
            </a:fld>
            <a:endParaRPr lang="es-CL"/>
          </a:p>
        </p:txBody>
      </p:sp>
      <p:sp>
        <p:nvSpPr>
          <p:cNvPr id="3" name="CuadroTexto 2">
            <a:extLst>
              <a:ext uri="{FF2B5EF4-FFF2-40B4-BE49-F238E27FC236}">
                <a16:creationId xmlns:a16="http://schemas.microsoft.com/office/drawing/2014/main" id="{8FD82592-4C25-4240-983C-C17FED165138}"/>
              </a:ext>
            </a:extLst>
          </p:cNvPr>
          <p:cNvSpPr txBox="1"/>
          <p:nvPr/>
        </p:nvSpPr>
        <p:spPr>
          <a:xfrm>
            <a:off x="2210540" y="399495"/>
            <a:ext cx="5956916" cy="707886"/>
          </a:xfrm>
          <a:prstGeom prst="rect">
            <a:avLst/>
          </a:prstGeom>
          <a:noFill/>
        </p:spPr>
        <p:txBody>
          <a:bodyPr wrap="square" rtlCol="0">
            <a:spAutoFit/>
          </a:bodyPr>
          <a:lstStyle/>
          <a:p>
            <a:pPr algn="ctr"/>
            <a:r>
              <a:rPr lang="es-ES" altLang="es-ES" sz="2000" b="1" dirty="0">
                <a:solidFill>
                  <a:srgbClr val="006600"/>
                </a:solidFill>
                <a:latin typeface="Calibri Light" panose="020F0302020204030204" pitchFamily="34" charset="0"/>
                <a:cs typeface="Calibri Light" panose="020F0302020204030204" pitchFamily="34" charset="0"/>
              </a:rPr>
              <a:t>Perfil del mediador en la dimensión tradicional/ Competencias cognitivas- formación profesional</a:t>
            </a:r>
            <a:endParaRPr lang="es-CL" sz="2000" dirty="0">
              <a:solidFill>
                <a:srgbClr val="006600"/>
              </a:solidFill>
            </a:endParaRPr>
          </a:p>
        </p:txBody>
      </p:sp>
      <p:sp>
        <p:nvSpPr>
          <p:cNvPr id="8" name="CuadroTexto 7">
            <a:extLst>
              <a:ext uri="{FF2B5EF4-FFF2-40B4-BE49-F238E27FC236}">
                <a16:creationId xmlns:a16="http://schemas.microsoft.com/office/drawing/2014/main" id="{902B7739-8A0E-4B6D-BB0C-CF33B97F3A55}"/>
              </a:ext>
            </a:extLst>
          </p:cNvPr>
          <p:cNvSpPr txBox="1"/>
          <p:nvPr/>
        </p:nvSpPr>
        <p:spPr>
          <a:xfrm>
            <a:off x="4918229" y="1748367"/>
            <a:ext cx="3417903" cy="3022366"/>
          </a:xfrm>
          <a:prstGeom prst="rect">
            <a:avLst/>
          </a:prstGeom>
          <a:noFill/>
        </p:spPr>
        <p:txBody>
          <a:bodyPr wrap="square" rtlCol="0">
            <a:spAutoFit/>
          </a:bodyPr>
          <a:lstStyle/>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Dominio de un modelo de negociación- colaborativa</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Formación en mediación, modelos y herramientas </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Dominio de técnicas de comunicación</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Conocimientos científico- técnicos en el área en que se desarrolla el conflicto</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Conocimiento del derecho y marco regulatorio aplicable</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Reunir condiciones de habilitación: título profesional, formación en mediación, etc.</a:t>
            </a:r>
          </a:p>
          <a:p>
            <a:pPr marL="285750" indent="-285750" eaLnBrk="1" hangingPunct="1">
              <a:lnSpc>
                <a:spcPct val="90000"/>
              </a:lnSpc>
              <a:buFont typeface="Courier New" panose="02070309020205020404" pitchFamily="49" charset="0"/>
              <a:buChar char="o"/>
            </a:pPr>
            <a:r>
              <a:rPr lang="es-ES" altLang="es-ES" dirty="0">
                <a:latin typeface="Calibri Light" panose="020F0302020204030204" pitchFamily="34" charset="0"/>
                <a:cs typeface="Calibri Light" panose="020F0302020204030204" pitchFamily="34" charset="0"/>
              </a:rPr>
              <a:t>Flexibilidad y tolerancia</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Prudencia </a:t>
            </a:r>
          </a:p>
          <a:p>
            <a:endParaRPr lang="es-CL" dirty="0"/>
          </a:p>
        </p:txBody>
      </p:sp>
      <p:sp>
        <p:nvSpPr>
          <p:cNvPr id="10" name="CuadroTexto 9">
            <a:extLst>
              <a:ext uri="{FF2B5EF4-FFF2-40B4-BE49-F238E27FC236}">
                <a16:creationId xmlns:a16="http://schemas.microsoft.com/office/drawing/2014/main" id="{B513E7A0-CC1A-4910-908C-D5DDB92C6745}"/>
              </a:ext>
            </a:extLst>
          </p:cNvPr>
          <p:cNvSpPr txBox="1"/>
          <p:nvPr/>
        </p:nvSpPr>
        <p:spPr>
          <a:xfrm>
            <a:off x="8744505" y="337351"/>
            <a:ext cx="2982897" cy="707886"/>
          </a:xfrm>
          <a:prstGeom prst="rect">
            <a:avLst/>
          </a:prstGeom>
          <a:noFill/>
        </p:spPr>
        <p:txBody>
          <a:bodyPr wrap="square" rtlCol="0">
            <a:spAutoFit/>
          </a:bodyPr>
          <a:lstStyle/>
          <a:p>
            <a:pPr algn="ctr"/>
            <a:r>
              <a:rPr lang="es-ES" altLang="es-ES" sz="2000" b="1" dirty="0">
                <a:solidFill>
                  <a:srgbClr val="006600"/>
                </a:solidFill>
                <a:latin typeface="Calibri Light" panose="020F0302020204030204" pitchFamily="34" charset="0"/>
                <a:cs typeface="Calibri Light" panose="020F0302020204030204" pitchFamily="34" charset="0"/>
              </a:rPr>
              <a:t>Rol del mediador en la visión tradicional</a:t>
            </a:r>
            <a:endParaRPr lang="es-CL" sz="2000" dirty="0">
              <a:solidFill>
                <a:srgbClr val="006600"/>
              </a:solidFill>
            </a:endParaRPr>
          </a:p>
        </p:txBody>
      </p:sp>
      <p:sp>
        <p:nvSpPr>
          <p:cNvPr id="11" name="CuadroTexto 10">
            <a:extLst>
              <a:ext uri="{FF2B5EF4-FFF2-40B4-BE49-F238E27FC236}">
                <a16:creationId xmlns:a16="http://schemas.microsoft.com/office/drawing/2014/main" id="{1FC6ECC2-CA39-45A2-B34B-C2A2C76D0086}"/>
              </a:ext>
            </a:extLst>
          </p:cNvPr>
          <p:cNvSpPr txBox="1"/>
          <p:nvPr/>
        </p:nvSpPr>
        <p:spPr>
          <a:xfrm>
            <a:off x="8806651" y="1748367"/>
            <a:ext cx="3053916" cy="3754874"/>
          </a:xfrm>
          <a:prstGeom prst="rect">
            <a:avLst/>
          </a:prstGeom>
          <a:noFill/>
        </p:spPr>
        <p:txBody>
          <a:bodyPr wrap="square" rtlCol="0">
            <a:spAutoFit/>
          </a:bodyPr>
          <a:lstStyle/>
          <a:p>
            <a:pPr marL="285750" indent="-285750" eaLnBrk="1" hangingPunct="1">
              <a:buFont typeface="Courier New" panose="02070309020205020404" pitchFamily="49" charset="0"/>
              <a:buChar char="o"/>
            </a:pPr>
            <a:r>
              <a:rPr lang="es-ES" altLang="es-ES" sz="1400" dirty="0">
                <a:latin typeface="+mj-lt"/>
              </a:rPr>
              <a:t>Conduce  y controla el proceso</a:t>
            </a:r>
          </a:p>
          <a:p>
            <a:pPr marL="285750" indent="-285750" eaLnBrk="1" hangingPunct="1">
              <a:buFont typeface="Courier New" panose="02070309020205020404" pitchFamily="49" charset="0"/>
              <a:buChar char="o"/>
            </a:pPr>
            <a:r>
              <a:rPr lang="es-ES" altLang="es-ES" sz="1400" dirty="0">
                <a:latin typeface="+mj-lt"/>
              </a:rPr>
              <a:t>Asiste a las partes en la negociación</a:t>
            </a:r>
          </a:p>
          <a:p>
            <a:pPr marL="285750" indent="-285750" eaLnBrk="1" hangingPunct="1">
              <a:buFont typeface="Courier New" panose="02070309020205020404" pitchFamily="49" charset="0"/>
              <a:buChar char="o"/>
            </a:pPr>
            <a:r>
              <a:rPr lang="es-ES" altLang="es-ES" sz="1400" dirty="0">
                <a:latin typeface="+mj-lt"/>
              </a:rPr>
              <a:t>Facilita la circulación de la información</a:t>
            </a:r>
          </a:p>
          <a:p>
            <a:pPr marL="285750" indent="-285750" eaLnBrk="1" hangingPunct="1">
              <a:buFont typeface="Courier New" panose="02070309020205020404" pitchFamily="49" charset="0"/>
              <a:buChar char="o"/>
            </a:pPr>
            <a:r>
              <a:rPr lang="es-ES" altLang="es-ES" sz="1400" dirty="0">
                <a:latin typeface="+mj-lt"/>
              </a:rPr>
              <a:t>Informa:  sobre el proceso, el rol, reglas de comportamiento y funcionamiento</a:t>
            </a:r>
          </a:p>
          <a:p>
            <a:pPr marL="285750" indent="-285750" eaLnBrk="1" hangingPunct="1">
              <a:buFont typeface="Courier New" panose="02070309020205020404" pitchFamily="49" charset="0"/>
              <a:buChar char="o"/>
            </a:pPr>
            <a:r>
              <a:rPr lang="es-ES" altLang="es-ES" sz="1400" dirty="0">
                <a:latin typeface="+mj-lt"/>
              </a:rPr>
              <a:t>Mantiene igualdad negocial/ nivela asimetrías</a:t>
            </a:r>
          </a:p>
          <a:p>
            <a:pPr marL="285750" indent="-285750" eaLnBrk="1" hangingPunct="1">
              <a:buFont typeface="Courier New" panose="02070309020205020404" pitchFamily="49" charset="0"/>
              <a:buChar char="o"/>
            </a:pPr>
            <a:r>
              <a:rPr lang="es-ES" altLang="es-ES" sz="1400" dirty="0">
                <a:latin typeface="+mj-lt"/>
              </a:rPr>
              <a:t>Identifica necesidad de asesoramiento</a:t>
            </a:r>
          </a:p>
          <a:p>
            <a:pPr marL="285750" indent="-285750" eaLnBrk="1" hangingPunct="1">
              <a:buFont typeface="Courier New" panose="02070309020205020404" pitchFamily="49" charset="0"/>
              <a:buChar char="o"/>
            </a:pPr>
            <a:r>
              <a:rPr lang="es-ES" altLang="es-ES" sz="1400" dirty="0">
                <a:latin typeface="+mj-lt"/>
              </a:rPr>
              <a:t>Apoya el proceso creativo de generación de opciones</a:t>
            </a:r>
          </a:p>
          <a:p>
            <a:pPr marL="285750" indent="-285750" eaLnBrk="1" hangingPunct="1">
              <a:buFont typeface="Courier New" panose="02070309020205020404" pitchFamily="49" charset="0"/>
              <a:buChar char="o"/>
            </a:pPr>
            <a:r>
              <a:rPr lang="es-ES" altLang="es-ES" sz="1400" dirty="0">
                <a:latin typeface="+mj-lt"/>
              </a:rPr>
              <a:t>Apoya la identificación de criterios externos- objetivos</a:t>
            </a:r>
          </a:p>
          <a:p>
            <a:pPr marL="285750" indent="-285750" eaLnBrk="1" hangingPunct="1">
              <a:buFont typeface="Courier New" panose="02070309020205020404" pitchFamily="49" charset="0"/>
              <a:buChar char="o"/>
            </a:pPr>
            <a:r>
              <a:rPr lang="es-ES" altLang="es-ES" sz="1400" dirty="0">
                <a:latin typeface="+mj-lt"/>
              </a:rPr>
              <a:t>Vela por  legalidad de los acuerdos</a:t>
            </a:r>
          </a:p>
          <a:p>
            <a:endParaRPr lang="es-CL" dirty="0"/>
          </a:p>
        </p:txBody>
      </p:sp>
    </p:spTree>
    <p:extLst>
      <p:ext uri="{BB962C8B-B14F-4D97-AF65-F5344CB8AC3E}">
        <p14:creationId xmlns:p14="http://schemas.microsoft.com/office/powerpoint/2010/main" val="3047915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Imagen 1" descr="Ave parada sobre una rama&#10;&#10;Descripción generada automáticamente">
            <a:extLst>
              <a:ext uri="{FF2B5EF4-FFF2-40B4-BE49-F238E27FC236}">
                <a16:creationId xmlns:a16="http://schemas.microsoft.com/office/drawing/2014/main" id="{E9E5F4EA-93CB-9847-83BD-44C5F527B588}"/>
              </a:ext>
            </a:extLst>
          </p:cNvPr>
          <p:cNvPicPr>
            <a:picLocks noChangeAspect="1"/>
          </p:cNvPicPr>
          <p:nvPr/>
        </p:nvPicPr>
        <p:blipFill>
          <a:blip r:embed="rId2"/>
          <a:stretch>
            <a:fillRect/>
          </a:stretch>
        </p:blipFill>
        <p:spPr>
          <a:xfrm>
            <a:off x="9133902" y="-18703"/>
            <a:ext cx="3182495" cy="3447703"/>
          </a:xfrm>
          <a:prstGeom prst="rect">
            <a:avLst/>
          </a:prstGeom>
          <a:effectLst>
            <a:softEdge rad="635000"/>
          </a:effectLst>
        </p:spPr>
      </p:pic>
      <p:sp>
        <p:nvSpPr>
          <p:cNvPr id="3" name="Marcador de número de diapositiva 2">
            <a:extLst>
              <a:ext uri="{FF2B5EF4-FFF2-40B4-BE49-F238E27FC236}">
                <a16:creationId xmlns:a16="http://schemas.microsoft.com/office/drawing/2014/main" id="{4DA7BDC3-33BC-4601-BCB2-ADBC0D73C0C4}"/>
              </a:ext>
            </a:extLst>
          </p:cNvPr>
          <p:cNvSpPr>
            <a:spLocks noGrp="1"/>
          </p:cNvSpPr>
          <p:nvPr>
            <p:ph type="sldNum" sz="quarter" idx="12"/>
          </p:nvPr>
        </p:nvSpPr>
        <p:spPr>
          <a:xfrm>
            <a:off x="8610600" y="6356350"/>
            <a:ext cx="2743200" cy="365125"/>
          </a:xfrm>
        </p:spPr>
        <p:txBody>
          <a:bodyPr>
            <a:normAutofit/>
          </a:bodyPr>
          <a:lstStyle/>
          <a:p>
            <a:pPr>
              <a:spcAft>
                <a:spcPts val="600"/>
              </a:spcAft>
            </a:pPr>
            <a:fld id="{09B0C2D5-5C1B-6F42-BF3C-E134A015E6F2}" type="slidenum">
              <a:rPr lang="es-CL" smtClean="0"/>
              <a:pPr>
                <a:spcAft>
                  <a:spcPts val="600"/>
                </a:spcAft>
              </a:pPr>
              <a:t>12</a:t>
            </a:fld>
            <a:endParaRPr lang="es-CL"/>
          </a:p>
        </p:txBody>
      </p:sp>
      <p:sp>
        <p:nvSpPr>
          <p:cNvPr id="4" name="CuadroTexto 3">
            <a:extLst>
              <a:ext uri="{FF2B5EF4-FFF2-40B4-BE49-F238E27FC236}">
                <a16:creationId xmlns:a16="http://schemas.microsoft.com/office/drawing/2014/main" id="{2A246F58-38D5-4654-AC94-15811A063611}"/>
              </a:ext>
            </a:extLst>
          </p:cNvPr>
          <p:cNvSpPr txBox="1"/>
          <p:nvPr/>
        </p:nvSpPr>
        <p:spPr>
          <a:xfrm>
            <a:off x="1127463" y="390617"/>
            <a:ext cx="8371644" cy="523220"/>
          </a:xfrm>
          <a:prstGeom prst="rect">
            <a:avLst/>
          </a:prstGeom>
          <a:noFill/>
        </p:spPr>
        <p:txBody>
          <a:bodyPr wrap="square" rtlCol="0">
            <a:spAutoFit/>
          </a:bodyPr>
          <a:lstStyle/>
          <a:p>
            <a:pPr algn="ctr"/>
            <a:r>
              <a:rPr lang="es-ES" sz="2800" b="1" dirty="0">
                <a:solidFill>
                  <a:srgbClr val="006600"/>
                </a:solidFill>
                <a:latin typeface="Calibri Light" panose="020F0302020204030204" pitchFamily="34" charset="0"/>
                <a:cs typeface="Calibri Light" panose="020F0302020204030204" pitchFamily="34" charset="0"/>
              </a:rPr>
              <a:t>Perfil del mediador </a:t>
            </a:r>
            <a:r>
              <a:rPr lang="es-ES" altLang="es-ES" sz="2800" b="1" dirty="0">
                <a:solidFill>
                  <a:srgbClr val="006600"/>
                </a:solidFill>
                <a:latin typeface="Calibri Light" panose="020F0302020204030204" pitchFamily="34" charset="0"/>
                <a:cs typeface="Calibri Light" panose="020F0302020204030204" pitchFamily="34" charset="0"/>
              </a:rPr>
              <a:t>en la dimensión tradicional</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BC2AD994-879C-423F-8FF3-8098ECC8C639}"/>
              </a:ext>
            </a:extLst>
          </p:cNvPr>
          <p:cNvSpPr txBox="1"/>
          <p:nvPr/>
        </p:nvSpPr>
        <p:spPr>
          <a:xfrm>
            <a:off x="985421" y="1260629"/>
            <a:ext cx="3728622" cy="5844677"/>
          </a:xfrm>
          <a:prstGeom prst="rect">
            <a:avLst/>
          </a:prstGeom>
          <a:noFill/>
        </p:spPr>
        <p:txBody>
          <a:bodyPr wrap="square" rtlCol="0">
            <a:spAutoFit/>
          </a:bodyPr>
          <a:lstStyle/>
          <a:p>
            <a:pPr eaLnBrk="1" hangingPunct="1">
              <a:lnSpc>
                <a:spcPct val="90000"/>
              </a:lnSpc>
            </a:pPr>
            <a:r>
              <a:rPr lang="es-ES" altLang="es-ES" sz="1400" b="1" dirty="0">
                <a:solidFill>
                  <a:srgbClr val="006600"/>
                </a:solidFill>
                <a:latin typeface="Calibri Light" panose="020F0302020204030204" pitchFamily="34" charset="0"/>
                <a:cs typeface="Calibri Light" panose="020F0302020204030204" pitchFamily="34" charset="0"/>
              </a:rPr>
              <a:t>Tareas críticas</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Generar contacto con las partes</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Recolectar información</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Organizar la mediación</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Facilitar y dirigir el diálogo entre las partes</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Crear clima</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Abrir canales de comunicación</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“Traducir” y    transmitir la información </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Indagar intereses</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Apoyar proceso de creación  de opciones</a:t>
            </a:r>
          </a:p>
          <a:p>
            <a:pPr marL="285750" indent="-285750" eaLnBrk="1" hangingPunct="1">
              <a:lnSpc>
                <a:spcPct val="9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Apoyar uso de criterios de realidad de las partes y someterlos a prueba</a:t>
            </a:r>
          </a:p>
          <a:p>
            <a:pPr marL="285750" indent="-285750" eaLnBrk="1" hangingPunct="1">
              <a:lnSpc>
                <a:spcPct val="90000"/>
              </a:lnSpc>
              <a:buFont typeface="Courier New" panose="02070309020205020404" pitchFamily="49" charset="0"/>
              <a:buChar char="o"/>
            </a:pPr>
            <a:endParaRPr lang="es-ES" altLang="es-ES" dirty="0">
              <a:latin typeface="Calibri Light" panose="020F0302020204030204" pitchFamily="34" charset="0"/>
              <a:cs typeface="Calibri Light" panose="020F0302020204030204" pitchFamily="34" charset="0"/>
            </a:endParaRPr>
          </a:p>
          <a:p>
            <a:pPr eaLnBrk="1" hangingPunct="1">
              <a:lnSpc>
                <a:spcPct val="90000"/>
              </a:lnSpc>
            </a:pPr>
            <a:r>
              <a:rPr lang="es-ES" altLang="es-ES" sz="1400" b="1" dirty="0">
                <a:solidFill>
                  <a:srgbClr val="006600"/>
                </a:solidFill>
                <a:latin typeface="Calibri Light" panose="020F0302020204030204" pitchFamily="34" charset="0"/>
                <a:cs typeface="Calibri Light" panose="020F0302020204030204" pitchFamily="34" charset="0"/>
              </a:rPr>
              <a:t>Cualidades y Actitudes</a:t>
            </a:r>
          </a:p>
          <a:p>
            <a:pPr marL="285750" indent="-285750" eaLnBrk="1" hangingPunct="1">
              <a:lnSpc>
                <a:spcPct val="90000"/>
              </a:lnSpc>
              <a:buFont typeface="Courier New" panose="02070309020205020404" pitchFamily="49" charset="0"/>
              <a:buChar char="o"/>
            </a:pPr>
            <a:endParaRPr lang="es-ES" altLang="es-ES" b="1" dirty="0">
              <a:solidFill>
                <a:srgbClr val="FF0000"/>
              </a:solidFill>
              <a:latin typeface="Calibri Light" panose="020F0302020204030204" pitchFamily="34" charset="0"/>
              <a:cs typeface="Calibri Light" panose="020F0302020204030204" pitchFamily="34" charset="0"/>
            </a:endParaRP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Neutralidad / imparcialidad / </a:t>
            </a:r>
            <a:r>
              <a:rPr lang="es-ES" altLang="es-ES" sz="1400" dirty="0" err="1">
                <a:latin typeface="Calibri Light" panose="020F0302020204030204" pitchFamily="34" charset="0"/>
                <a:cs typeface="Calibri Light" panose="020F0302020204030204" pitchFamily="34" charset="0"/>
              </a:rPr>
              <a:t>multiparcialidad</a:t>
            </a:r>
            <a:r>
              <a:rPr lang="es-ES" altLang="es-ES" sz="1400" dirty="0">
                <a:latin typeface="Calibri Light" panose="020F0302020204030204" pitchFamily="34" charset="0"/>
                <a:cs typeface="Calibri Light" panose="020F0302020204030204" pitchFamily="34" charset="0"/>
              </a:rPr>
              <a:t>/ con las partes y durante  proceso</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Flexibilidad</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Empatía</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Sensibilidad</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Respeto</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Capacidad de liderazgo</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Capacidad de escucha activa</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 Facilidad de comunicación</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Credibilidad</a:t>
            </a:r>
          </a:p>
          <a:p>
            <a:pPr marL="285750" indent="-285750" eaLnBrk="1" hangingPunct="1">
              <a:lnSpc>
                <a:spcPct val="80000"/>
              </a:lnSpc>
              <a:buFont typeface="Courier New" panose="02070309020205020404" pitchFamily="49" charset="0"/>
              <a:buChar char="o"/>
            </a:pPr>
            <a:r>
              <a:rPr lang="es-ES" altLang="es-ES" sz="1400" dirty="0">
                <a:latin typeface="Calibri Light" panose="020F0302020204030204" pitchFamily="34" charset="0"/>
                <a:cs typeface="Calibri Light" panose="020F0302020204030204" pitchFamily="34" charset="0"/>
              </a:rPr>
              <a:t>Rectitud/ Probidad/ </a:t>
            </a:r>
            <a:r>
              <a:rPr lang="es-ES" altLang="es-ES" sz="1400" dirty="0" err="1">
                <a:latin typeface="Calibri Light" panose="020F0302020204030204" pitchFamily="34" charset="0"/>
                <a:cs typeface="Calibri Light" panose="020F0302020204030204" pitchFamily="34" charset="0"/>
              </a:rPr>
              <a:t>Etica</a:t>
            </a:r>
            <a:endParaRPr lang="es-ES" altLang="es-ES" sz="1400" dirty="0">
              <a:latin typeface="Calibri Light" panose="020F0302020204030204" pitchFamily="34" charset="0"/>
              <a:cs typeface="Calibri Light" panose="020F0302020204030204" pitchFamily="34" charset="0"/>
            </a:endParaRPr>
          </a:p>
          <a:p>
            <a:pPr marL="285750" indent="-285750" eaLnBrk="1" hangingPunct="1">
              <a:lnSpc>
                <a:spcPct val="90000"/>
              </a:lnSpc>
              <a:buFont typeface="Courier New" panose="02070309020205020404" pitchFamily="49" charset="0"/>
              <a:buChar char="o"/>
            </a:pPr>
            <a:endParaRPr lang="es-ES" altLang="es-ES" sz="1400" b="1" dirty="0">
              <a:solidFill>
                <a:srgbClr val="FF0000"/>
              </a:solidFill>
              <a:latin typeface="Calibri Light" panose="020F0302020204030204" pitchFamily="34" charset="0"/>
              <a:cs typeface="Calibri Light" panose="020F0302020204030204" pitchFamily="34" charset="0"/>
            </a:endParaRPr>
          </a:p>
          <a:p>
            <a:pPr marL="285750" indent="-285750" eaLnBrk="1" hangingPunct="1">
              <a:lnSpc>
                <a:spcPct val="90000"/>
              </a:lnSpc>
              <a:buFont typeface="Courier New" panose="02070309020205020404" pitchFamily="49" charset="0"/>
              <a:buChar char="o"/>
            </a:pPr>
            <a:endParaRPr lang="es-ES" altLang="es-ES" sz="1400" dirty="0">
              <a:latin typeface="Calibri Light" panose="020F0302020204030204" pitchFamily="34" charset="0"/>
              <a:cs typeface="Calibri Light" panose="020F0302020204030204" pitchFamily="34" charset="0"/>
            </a:endParaRPr>
          </a:p>
          <a:p>
            <a:endParaRPr lang="es-CL" dirty="0"/>
          </a:p>
        </p:txBody>
      </p:sp>
    </p:spTree>
    <p:extLst>
      <p:ext uri="{BB962C8B-B14F-4D97-AF65-F5344CB8AC3E}">
        <p14:creationId xmlns:p14="http://schemas.microsoft.com/office/powerpoint/2010/main" val="36970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pájaro parado encima de colores&#10;&#10;Descripción generada automáticamente con confianza baja">
            <a:extLst>
              <a:ext uri="{FF2B5EF4-FFF2-40B4-BE49-F238E27FC236}">
                <a16:creationId xmlns:a16="http://schemas.microsoft.com/office/drawing/2014/main" id="{F610D37A-E04F-DE41-A7C5-2BB5F5990B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81801" y="0"/>
            <a:ext cx="5410199" cy="6858000"/>
          </a:xfrm>
          <a:prstGeom prst="rect">
            <a:avLst/>
          </a:prstGeom>
          <a:effectLst>
            <a:softEdge rad="317500"/>
          </a:effectLst>
        </p:spPr>
      </p:pic>
      <p:sp>
        <p:nvSpPr>
          <p:cNvPr id="2" name="CuadroTexto 1">
            <a:extLst>
              <a:ext uri="{FF2B5EF4-FFF2-40B4-BE49-F238E27FC236}">
                <a16:creationId xmlns:a16="http://schemas.microsoft.com/office/drawing/2014/main" id="{ACFAB374-58A9-8948-8992-C27BB6987A87}"/>
              </a:ext>
            </a:extLst>
          </p:cNvPr>
          <p:cNvSpPr txBox="1"/>
          <p:nvPr/>
        </p:nvSpPr>
        <p:spPr>
          <a:xfrm>
            <a:off x="415636" y="320634"/>
            <a:ext cx="6366165" cy="954107"/>
          </a:xfrm>
          <a:prstGeom prst="rect">
            <a:avLst/>
          </a:prstGeom>
          <a:noFill/>
        </p:spPr>
        <p:txBody>
          <a:bodyPr wrap="square" rtlCol="0">
            <a:spAutoFit/>
          </a:bodyPr>
          <a:lstStyle/>
          <a:p>
            <a:pPr algn="ctr"/>
            <a:r>
              <a:rPr lang="es-CL" sz="2800" b="1" dirty="0">
                <a:solidFill>
                  <a:srgbClr val="006666"/>
                </a:solidFill>
                <a:latin typeface="Calibri Light" panose="020F0302020204030204" pitchFamily="34" charset="0"/>
                <a:cs typeface="Calibri Light" panose="020F0302020204030204" pitchFamily="34" charset="0"/>
              </a:rPr>
              <a:t>Algunas especificidades de la Mediación social (MS) </a:t>
            </a:r>
            <a:r>
              <a:rPr lang="es-CL" sz="900" b="1" dirty="0">
                <a:solidFill>
                  <a:srgbClr val="006666"/>
                </a:solidFill>
                <a:latin typeface="Calibri Light" panose="020F0302020204030204" pitchFamily="34" charset="0"/>
                <a:cs typeface="Calibri Light" panose="020F0302020204030204" pitchFamily="34" charset="0"/>
              </a:rPr>
              <a:t>(1)</a:t>
            </a:r>
          </a:p>
        </p:txBody>
      </p:sp>
      <p:sp>
        <p:nvSpPr>
          <p:cNvPr id="3" name="CuadroTexto 2">
            <a:extLst>
              <a:ext uri="{FF2B5EF4-FFF2-40B4-BE49-F238E27FC236}">
                <a16:creationId xmlns:a16="http://schemas.microsoft.com/office/drawing/2014/main" id="{DAB43868-0F9F-1C4D-93E6-CD1363EB07C8}"/>
              </a:ext>
            </a:extLst>
          </p:cNvPr>
          <p:cNvSpPr txBox="1"/>
          <p:nvPr/>
        </p:nvSpPr>
        <p:spPr>
          <a:xfrm>
            <a:off x="506027" y="1733797"/>
            <a:ext cx="5764145" cy="5262979"/>
          </a:xfrm>
          <a:prstGeom prst="rect">
            <a:avLst/>
          </a:prstGeom>
          <a:noFill/>
        </p:spPr>
        <p:txBody>
          <a:bodyPr wrap="square" rtlCol="0">
            <a:spAutoFit/>
          </a:bodyPr>
          <a:lstStyle/>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Articula distintos elementos de las relaciones sociales, permite una interacción y visión holística a la comprensión de las relaciones sociales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Permite un enfoque interdisciplinar  y de distintas orientaciones, procesos  y prácticas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Elementos centrales de la MS: a) </a:t>
            </a:r>
            <a:r>
              <a:rPr lang="es-CL" dirty="0" err="1">
                <a:latin typeface="Calibri" panose="020F0502020204030204" pitchFamily="34" charset="0"/>
                <a:cs typeface="Calibri" panose="020F0502020204030204" pitchFamily="34" charset="0"/>
              </a:rPr>
              <a:t>terceridad</a:t>
            </a:r>
            <a:r>
              <a:rPr lang="es-CL" dirty="0">
                <a:latin typeface="Calibri" panose="020F0502020204030204" pitchFamily="34" charset="0"/>
                <a:cs typeface="Calibri" panose="020F0502020204030204" pitchFamily="34" charset="0"/>
              </a:rPr>
              <a:t>, b) el consenso y c) los vínculos y las relaciones sociales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Supone un abandono de la lógica binaria del conflicto y su solución para introducir la lógica  de la </a:t>
            </a:r>
            <a:r>
              <a:rPr lang="es-CL" dirty="0" err="1">
                <a:latin typeface="Calibri" panose="020F0502020204030204" pitchFamily="34" charset="0"/>
                <a:cs typeface="Calibri" panose="020F0502020204030204" pitchFamily="34" charset="0"/>
              </a:rPr>
              <a:t>terceridad</a:t>
            </a:r>
            <a:r>
              <a:rPr lang="es-CL" dirty="0">
                <a:latin typeface="Calibri" panose="020F0502020204030204" pitchFamily="34" charset="0"/>
                <a:cs typeface="Calibri" panose="020F0502020204030204" pitchFamily="34" charset="0"/>
              </a:rPr>
              <a:t>. </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Abandonar la perspectiva diádica de las relaciones sociales y remitir al tercero, en una comprensión que trasciende la idea reduccionista del Tercero como Mediador, imparcial que conduce el proceso.</a:t>
            </a:r>
          </a:p>
          <a:p>
            <a:pPr marL="285750" indent="-285750" algn="just">
              <a:buFont typeface="Courier New" panose="02070309020205020404" pitchFamily="49" charset="0"/>
              <a:buChar char="o"/>
            </a:pPr>
            <a:r>
              <a:rPr lang="es-CL" dirty="0" err="1">
                <a:latin typeface="Calibri" panose="020F0502020204030204" pitchFamily="34" charset="0"/>
                <a:cs typeface="Calibri" panose="020F0502020204030204" pitchFamily="34" charset="0"/>
              </a:rPr>
              <a:t>Peirce</a:t>
            </a:r>
            <a:r>
              <a:rPr lang="es-CL" dirty="0">
                <a:latin typeface="Calibri" panose="020F0502020204030204" pitchFamily="34" charset="0"/>
                <a:cs typeface="Calibri" panose="020F0502020204030204" pitchFamily="34" charset="0"/>
              </a:rPr>
              <a:t>, (1978): “El tercero es un término que hace posible elaborar sentido, pues pone en relación y permite la comunicación, la comparación y unión  de eslabones.</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Este tercero abre una dinámica de intercambios posibles, y de relaciones que no surgen de manera espontánea, sino que se establecen de forma negociada. </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Comprensión de la </a:t>
            </a:r>
            <a:r>
              <a:rPr lang="es-CL" b="1" dirty="0" err="1">
                <a:solidFill>
                  <a:srgbClr val="C00000"/>
                </a:solidFill>
                <a:latin typeface="Calibri" panose="020F0502020204030204" pitchFamily="34" charset="0"/>
                <a:cs typeface="Calibri" panose="020F0502020204030204" pitchFamily="34" charset="0"/>
              </a:rPr>
              <a:t>terceridad</a:t>
            </a:r>
            <a:r>
              <a:rPr lang="es-CL" dirty="0">
                <a:latin typeface="Calibri" panose="020F0502020204030204" pitchFamily="34" charset="0"/>
                <a:cs typeface="Calibri" panose="020F0502020204030204" pitchFamily="34" charset="0"/>
              </a:rPr>
              <a:t> no solo como presencia, sino como reconocimiento, existencia de normas jurídicas, morales, sociales, que proporcionan sentido a las relaciones sociales. </a:t>
            </a:r>
          </a:p>
          <a:p>
            <a:pPr marL="285750" indent="-285750" algn="just">
              <a:buFont typeface="Courier New" panose="02070309020205020404" pitchFamily="49" charset="0"/>
              <a:buChar char="o"/>
            </a:pPr>
            <a:r>
              <a:rPr lang="es-CL" dirty="0">
                <a:latin typeface="Calibri" panose="020F0502020204030204" pitchFamily="34" charset="0"/>
                <a:cs typeface="Calibri" panose="020F0502020204030204" pitchFamily="34" charset="0"/>
              </a:rPr>
              <a:t>Idea de “</a:t>
            </a:r>
            <a:r>
              <a:rPr lang="es-CL" dirty="0" err="1">
                <a:latin typeface="Calibri" panose="020F0502020204030204" pitchFamily="34" charset="0"/>
                <a:cs typeface="Calibri" panose="020F0502020204030204" pitchFamily="34" charset="0"/>
              </a:rPr>
              <a:t>Terceridades</a:t>
            </a:r>
            <a:r>
              <a:rPr lang="es-CL" dirty="0">
                <a:latin typeface="Calibri" panose="020F0502020204030204" pitchFamily="34" charset="0"/>
                <a:cs typeface="Calibri" panose="020F0502020204030204" pitchFamily="34" charset="0"/>
              </a:rPr>
              <a:t>” como subjetividades, normas, motivaciones y valores</a:t>
            </a:r>
          </a:p>
          <a:p>
            <a:pPr algn="just"/>
            <a:endParaRPr lang="es-CL" dirty="0">
              <a:latin typeface="Calibri" panose="020F0502020204030204" pitchFamily="34" charset="0"/>
              <a:cs typeface="Calibri" panose="020F0502020204030204" pitchFamily="34" charset="0"/>
            </a:endParaRPr>
          </a:p>
          <a:p>
            <a:endParaRPr lang="es-CL" dirty="0">
              <a:latin typeface="Calibri" panose="020F0502020204030204" pitchFamily="34" charset="0"/>
              <a:cs typeface="Calibri" panose="020F0502020204030204" pitchFamily="34" charset="0"/>
            </a:endParaRPr>
          </a:p>
        </p:txBody>
      </p:sp>
      <p:sp>
        <p:nvSpPr>
          <p:cNvPr id="4" name="Marcador de número de diapositiva 3">
            <a:extLst>
              <a:ext uri="{FF2B5EF4-FFF2-40B4-BE49-F238E27FC236}">
                <a16:creationId xmlns:a16="http://schemas.microsoft.com/office/drawing/2014/main" id="{3DE1E1B9-512B-436D-9304-4C99EE3FEA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13</a:t>
            </a:fld>
            <a:endParaRPr lang="es-ES"/>
          </a:p>
        </p:txBody>
      </p:sp>
      <p:sp>
        <p:nvSpPr>
          <p:cNvPr id="5" name="CuadroTexto 4">
            <a:extLst>
              <a:ext uri="{FF2B5EF4-FFF2-40B4-BE49-F238E27FC236}">
                <a16:creationId xmlns:a16="http://schemas.microsoft.com/office/drawing/2014/main" id="{056F94E8-51DC-4745-8FB3-45173B960B36}"/>
              </a:ext>
            </a:extLst>
          </p:cNvPr>
          <p:cNvSpPr txBox="1"/>
          <p:nvPr/>
        </p:nvSpPr>
        <p:spPr>
          <a:xfrm>
            <a:off x="2262433" y="6485641"/>
            <a:ext cx="4449452" cy="400110"/>
          </a:xfrm>
          <a:prstGeom prst="rect">
            <a:avLst/>
          </a:prstGeom>
          <a:noFill/>
        </p:spPr>
        <p:txBody>
          <a:bodyPr wrap="square" rtlCol="0">
            <a:spAutoFit/>
          </a:bodyPr>
          <a:lstStyle/>
          <a:p>
            <a:r>
              <a:rPr lang="es-ES" sz="1000" dirty="0"/>
              <a:t>(1) Basado en Modelo Analítico ”propuesto por </a:t>
            </a:r>
            <a:r>
              <a:rPr lang="es-CL" sz="1000" dirty="0"/>
              <a:t> Julia Eslava Rincón, Mediación Social (2015: 175- 2014)</a:t>
            </a:r>
            <a:r>
              <a:rPr lang="es-ES" sz="1000" dirty="0"/>
              <a:t> </a:t>
            </a:r>
            <a:endParaRPr lang="es-CL" sz="1000" dirty="0"/>
          </a:p>
        </p:txBody>
      </p:sp>
    </p:spTree>
    <p:extLst>
      <p:ext uri="{BB962C8B-B14F-4D97-AF65-F5344CB8AC3E}">
        <p14:creationId xmlns:p14="http://schemas.microsoft.com/office/powerpoint/2010/main" val="410396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D1D52-CE70-A944-A68C-EB8A69AF1BDE}"/>
              </a:ext>
            </a:extLst>
          </p:cNvPr>
          <p:cNvSpPr>
            <a:spLocks noGrp="1"/>
          </p:cNvSpPr>
          <p:nvPr>
            <p:ph type="title"/>
          </p:nvPr>
        </p:nvSpPr>
        <p:spPr>
          <a:xfrm>
            <a:off x="226243" y="59377"/>
            <a:ext cx="6730738" cy="926276"/>
          </a:xfrm>
        </p:spPr>
        <p:txBody>
          <a:bodyPr>
            <a:normAutofit fontScale="90000"/>
          </a:bodyPr>
          <a:lstStyle/>
          <a:p>
            <a:pPr algn="ctr"/>
            <a:br>
              <a:rPr lang="es-CL" sz="2800" dirty="0">
                <a:solidFill>
                  <a:srgbClr val="006666"/>
                </a:solidFill>
                <a:latin typeface="Calibri" panose="020F0502020204030204" pitchFamily="34" charset="0"/>
                <a:cs typeface="Calibri" panose="020F0502020204030204" pitchFamily="34" charset="0"/>
              </a:rPr>
            </a:br>
            <a:br>
              <a:rPr lang="es-CL" sz="2800" dirty="0">
                <a:solidFill>
                  <a:srgbClr val="006666"/>
                </a:solidFill>
                <a:latin typeface="Calibri" panose="020F0502020204030204" pitchFamily="34" charset="0"/>
                <a:cs typeface="Calibri" panose="020F0502020204030204" pitchFamily="34" charset="0"/>
              </a:rPr>
            </a:br>
            <a:br>
              <a:rPr lang="es-CL" sz="2800" dirty="0">
                <a:solidFill>
                  <a:srgbClr val="006666"/>
                </a:solidFill>
                <a:latin typeface="Calibri" panose="020F0502020204030204" pitchFamily="34" charset="0"/>
                <a:cs typeface="Calibri" panose="020F0502020204030204" pitchFamily="34" charset="0"/>
              </a:rPr>
            </a:br>
            <a:r>
              <a:rPr lang="es-CL" sz="2800" b="1" dirty="0">
                <a:solidFill>
                  <a:srgbClr val="006666"/>
                </a:solidFill>
                <a:latin typeface="Calibri Light" panose="020F0302020204030204" pitchFamily="34" charset="0"/>
                <a:cs typeface="Calibri Light" panose="020F0302020204030204" pitchFamily="34" charset="0"/>
              </a:rPr>
              <a:t>Algunas especificidades de la Mediación social </a:t>
            </a:r>
            <a:r>
              <a:rPr lang="es-CL" sz="1000" b="1" dirty="0">
                <a:solidFill>
                  <a:srgbClr val="006666"/>
                </a:solidFill>
                <a:latin typeface="Calibri Light" panose="020F0302020204030204" pitchFamily="34" charset="0"/>
                <a:cs typeface="Calibri Light" panose="020F0302020204030204" pitchFamily="34" charset="0"/>
              </a:rPr>
              <a:t>(2)</a:t>
            </a:r>
            <a:br>
              <a:rPr lang="es-CL" sz="2800" dirty="0"/>
            </a:br>
            <a:br>
              <a:rPr lang="es-CL" sz="2800" dirty="0">
                <a:solidFill>
                  <a:srgbClr val="006666"/>
                </a:solidFill>
                <a:latin typeface="Calibri" panose="020F0502020204030204" pitchFamily="34" charset="0"/>
                <a:cs typeface="Calibri" panose="020F0502020204030204" pitchFamily="34" charset="0"/>
              </a:rPr>
            </a:br>
            <a:endParaRPr lang="es-CL" sz="2800" dirty="0">
              <a:solidFill>
                <a:srgbClr val="006600"/>
              </a:solidFill>
              <a:latin typeface="Calibri" panose="020F0502020204030204" pitchFamily="34" charset="0"/>
              <a:cs typeface="Calibri" panose="020F0502020204030204" pitchFamily="34" charset="0"/>
            </a:endParaRPr>
          </a:p>
        </p:txBody>
      </p:sp>
      <p:pic>
        <p:nvPicPr>
          <p:cNvPr id="10" name="Imagen 9" descr="Un pájaro parado en una rama&#10;&#10;Descripción generada automáticamente">
            <a:extLst>
              <a:ext uri="{FF2B5EF4-FFF2-40B4-BE49-F238E27FC236}">
                <a16:creationId xmlns:a16="http://schemas.microsoft.com/office/drawing/2014/main" id="{FE9865F9-77C7-D947-A461-18511C341B3D}"/>
              </a:ext>
            </a:extLst>
          </p:cNvPr>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 uri="{837473B0-CC2E-450A-ABE3-18F120FF3D39}">
                <a1611:picAttrSrcUrl xmlns:a1611="http://schemas.microsoft.com/office/drawing/2016/11/main" r:id="rId4"/>
              </a:ext>
            </a:extLst>
          </a:blip>
          <a:stretch>
            <a:fillRect/>
          </a:stretch>
        </p:blipFill>
        <p:spPr>
          <a:xfrm>
            <a:off x="7588576" y="59376"/>
            <a:ext cx="4603423" cy="6739247"/>
          </a:xfrm>
          <a:prstGeom prst="rect">
            <a:avLst/>
          </a:prstGeom>
          <a:ln>
            <a:solidFill>
              <a:srgbClr val="C00000"/>
            </a:solidFill>
          </a:ln>
          <a:effectLst>
            <a:glow rad="228600">
              <a:schemeClr val="accent1">
                <a:satMod val="175000"/>
                <a:alpha val="40000"/>
              </a:schemeClr>
            </a:glow>
            <a:softEdge rad="635000"/>
          </a:effectLst>
        </p:spPr>
      </p:pic>
      <p:sp>
        <p:nvSpPr>
          <p:cNvPr id="11" name="CuadroTexto 10">
            <a:extLst>
              <a:ext uri="{FF2B5EF4-FFF2-40B4-BE49-F238E27FC236}">
                <a16:creationId xmlns:a16="http://schemas.microsoft.com/office/drawing/2014/main" id="{7689CA78-1878-A946-A4F9-C35168FB2C3B}"/>
              </a:ext>
            </a:extLst>
          </p:cNvPr>
          <p:cNvSpPr txBox="1"/>
          <p:nvPr/>
        </p:nvSpPr>
        <p:spPr>
          <a:xfrm>
            <a:off x="3386138" y="7486650"/>
            <a:ext cx="5148262" cy="230832"/>
          </a:xfrm>
          <a:prstGeom prst="rect">
            <a:avLst/>
          </a:prstGeom>
          <a:noFill/>
        </p:spPr>
        <p:txBody>
          <a:bodyPr wrap="square" rtlCol="0">
            <a:spAutoFit/>
          </a:bodyPr>
          <a:lstStyle/>
          <a:p>
            <a:r>
              <a:rPr lang="es-CL" sz="900">
                <a:hlinkClick r:id="rId4" tooltip="https://juanplaza.es/blog/pajaros-mojados/"/>
              </a:rPr>
              <a:t>Esta foto</a:t>
            </a:r>
            <a:r>
              <a:rPr lang="es-CL" sz="900"/>
              <a:t> de Autor desconocido está bajo licencia </a:t>
            </a:r>
            <a:r>
              <a:rPr lang="es-CL" sz="900">
                <a:hlinkClick r:id="rId5" tooltip="https://creativecommons.org/licenses/by-nc-sa/3.0/"/>
              </a:rPr>
              <a:t>CC BY-SA-NC</a:t>
            </a:r>
            <a:endParaRPr lang="es-CL" sz="900"/>
          </a:p>
        </p:txBody>
      </p:sp>
      <p:sp>
        <p:nvSpPr>
          <p:cNvPr id="4" name="CuadroTexto 3">
            <a:extLst>
              <a:ext uri="{FF2B5EF4-FFF2-40B4-BE49-F238E27FC236}">
                <a16:creationId xmlns:a16="http://schemas.microsoft.com/office/drawing/2014/main" id="{878E3422-48C4-E040-8087-CD578F01D8FB}"/>
              </a:ext>
            </a:extLst>
          </p:cNvPr>
          <p:cNvSpPr txBox="1"/>
          <p:nvPr/>
        </p:nvSpPr>
        <p:spPr>
          <a:xfrm>
            <a:off x="565608" y="1246909"/>
            <a:ext cx="6391373" cy="5262979"/>
          </a:xfrm>
          <a:prstGeom prst="rect">
            <a:avLst/>
          </a:prstGeom>
          <a:noFill/>
        </p:spPr>
        <p:txBody>
          <a:bodyPr wrap="square" rtlCol="0">
            <a:spAutoFit/>
          </a:bodyPr>
          <a:lstStyle/>
          <a:p>
            <a:pPr marL="285750" indent="-285750">
              <a:buFont typeface="Courier New" panose="02070309020205020404" pitchFamily="49" charset="0"/>
              <a:buChar char="o"/>
            </a:pPr>
            <a:r>
              <a:rPr lang="es-ES" sz="1600" b="1" dirty="0">
                <a:solidFill>
                  <a:srgbClr val="C00000"/>
                </a:solidFill>
                <a:latin typeface="Calibri Light" panose="020F0302020204030204" pitchFamily="34" charset="0"/>
                <a:cs typeface="Calibri Light" panose="020F0302020204030204" pitchFamily="34" charset="0"/>
              </a:rPr>
              <a:t>Principio de consensualidad </a:t>
            </a:r>
            <a:r>
              <a:rPr lang="es-ES" sz="1600" dirty="0">
                <a:latin typeface="Calibri Light" panose="020F0302020204030204" pitchFamily="34" charset="0"/>
                <a:cs typeface="Calibri Light" panose="020F0302020204030204" pitchFamily="34" charset="0"/>
              </a:rPr>
              <a:t>remite genéricamente a idea de libre y mutuo acuerdo- Autonomía de las partes.</a:t>
            </a:r>
          </a:p>
          <a:p>
            <a:pPr marL="285750" indent="-285750">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Contractualmente es aceptación de derechos y obligaciones o su modificación o extinción, mediados por garantías de efectividad,  desde el derecho.</a:t>
            </a:r>
          </a:p>
          <a:p>
            <a:pPr marL="285750" indent="-285750">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En MS, consenso alude a idea que son las partes quienes cooperan para elaborar acuerdos sobre su participación en el proceso y sobre el conflicto que afecta las relaciones o vínculos acerca de ellas: idea de bien común.</a:t>
            </a:r>
          </a:p>
          <a:p>
            <a:pPr marL="285750" indent="-285750">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Consenso requiere cumplir estándares: ser informado, libre, retractable, implica reconocimiento de la autodeterminación de las personas que lo prestan.</a:t>
            </a:r>
          </a:p>
          <a:p>
            <a:pPr marL="285750" indent="-285750">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En la MS, la validez  y legitimidad no está basada en la legalidad, sino en las expectativas acera de los vínculos, intereses comunes, en la reciprocidad de los compromisos, en la confianza mutua y en la buena fe.</a:t>
            </a:r>
          </a:p>
          <a:p>
            <a:pPr marL="285750" indent="-285750">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Obedecen a criterios de legitimación relacional, de reconocimiento de la otredad y su legítimo derecho a encarnar intereses y motivaciones distintas.</a:t>
            </a:r>
          </a:p>
          <a:p>
            <a:pPr marL="285750" indent="-285750">
              <a:buFont typeface="Courier New" panose="02070309020205020404" pitchFamily="49" charset="0"/>
              <a:buChar char="o"/>
            </a:pPr>
            <a:r>
              <a:rPr lang="es-ES" sz="1600" dirty="0">
                <a:latin typeface="Calibri Light" panose="020F0302020204030204" pitchFamily="34" charset="0"/>
                <a:cs typeface="Calibri Light" panose="020F0302020204030204" pitchFamily="34" charset="0"/>
              </a:rPr>
              <a:t>Propicia estrategias participativas de construcción de agendas temáticas consensuadas.</a:t>
            </a:r>
            <a:endParaRPr lang="es-CL" sz="1600" dirty="0">
              <a:latin typeface="Calibri Light" panose="020F0302020204030204" pitchFamily="34" charset="0"/>
              <a:cs typeface="Calibri Light" panose="020F0302020204030204" pitchFamily="34" charset="0"/>
            </a:endParaRPr>
          </a:p>
        </p:txBody>
      </p:sp>
      <p:sp>
        <p:nvSpPr>
          <p:cNvPr id="5" name="Marcador de número de diapositiva 4">
            <a:extLst>
              <a:ext uri="{FF2B5EF4-FFF2-40B4-BE49-F238E27FC236}">
                <a16:creationId xmlns:a16="http://schemas.microsoft.com/office/drawing/2014/main" id="{E0C8E763-DC96-49CD-9BE6-A3F3723D31E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14</a:t>
            </a:fld>
            <a:endParaRPr lang="es-ES"/>
          </a:p>
        </p:txBody>
      </p:sp>
      <p:sp>
        <p:nvSpPr>
          <p:cNvPr id="9" name="CuadroTexto 8">
            <a:extLst>
              <a:ext uri="{FF2B5EF4-FFF2-40B4-BE49-F238E27FC236}">
                <a16:creationId xmlns:a16="http://schemas.microsoft.com/office/drawing/2014/main" id="{48B2F34D-B193-4066-BB12-CD790E9AFCBE}"/>
              </a:ext>
            </a:extLst>
          </p:cNvPr>
          <p:cNvSpPr txBox="1"/>
          <p:nvPr/>
        </p:nvSpPr>
        <p:spPr>
          <a:xfrm>
            <a:off x="1277124" y="6475254"/>
            <a:ext cx="5148262" cy="400110"/>
          </a:xfrm>
          <a:prstGeom prst="rect">
            <a:avLst/>
          </a:prstGeom>
          <a:noFill/>
        </p:spPr>
        <p:txBody>
          <a:bodyPr wrap="square">
            <a:spAutoFit/>
          </a:bodyPr>
          <a:lstStyle/>
          <a:p>
            <a:r>
              <a:rPr lang="es-ES" sz="1000" dirty="0"/>
              <a:t>(2) Basado en Modelo Analítico  ”propuesto por </a:t>
            </a:r>
            <a:r>
              <a:rPr lang="es-CL" sz="1000" dirty="0"/>
              <a:t> Julia Eslava Rincón, Mediación Social (2015: 175- 2014)</a:t>
            </a:r>
            <a:r>
              <a:rPr lang="es-ES" sz="1000" dirty="0"/>
              <a:t> </a:t>
            </a:r>
            <a:endParaRPr lang="es-CL" sz="1000" dirty="0"/>
          </a:p>
        </p:txBody>
      </p:sp>
    </p:spTree>
    <p:extLst>
      <p:ext uri="{BB962C8B-B14F-4D97-AF65-F5344CB8AC3E}">
        <p14:creationId xmlns:p14="http://schemas.microsoft.com/office/powerpoint/2010/main" val="29324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32B3C-456B-9246-8F27-79C8B60B119B}"/>
              </a:ext>
            </a:extLst>
          </p:cNvPr>
          <p:cNvSpPr>
            <a:spLocks noGrp="1"/>
          </p:cNvSpPr>
          <p:nvPr>
            <p:ph type="title"/>
          </p:nvPr>
        </p:nvSpPr>
        <p:spPr>
          <a:xfrm>
            <a:off x="838200" y="92365"/>
            <a:ext cx="6264564" cy="1598324"/>
          </a:xfrm>
        </p:spPr>
        <p:txBody>
          <a:bodyPr>
            <a:normAutofit fontScale="90000"/>
          </a:bodyPr>
          <a:lstStyle/>
          <a:p>
            <a:pPr algn="ctr"/>
            <a:r>
              <a:rPr lang="es-CL" sz="3200" b="1" dirty="0">
                <a:solidFill>
                  <a:srgbClr val="006666"/>
                </a:solidFill>
                <a:latin typeface="Calibri Light" panose="020F0302020204030204" pitchFamily="34" charset="0"/>
                <a:cs typeface="Calibri Light" panose="020F0302020204030204" pitchFamily="34" charset="0"/>
              </a:rPr>
              <a:t>Algunas especificidades de la Mediación social </a:t>
            </a:r>
            <a:br>
              <a:rPr lang="es-CL" sz="3200" dirty="0"/>
            </a:br>
            <a:br>
              <a:rPr lang="es-CL" sz="3200" dirty="0">
                <a:solidFill>
                  <a:srgbClr val="006666"/>
                </a:solidFill>
                <a:latin typeface="Calibri" panose="020F0502020204030204" pitchFamily="34" charset="0"/>
                <a:cs typeface="Calibri" panose="020F0502020204030204" pitchFamily="34" charset="0"/>
              </a:rPr>
            </a:br>
            <a:endParaRPr lang="es-CL" dirty="0"/>
          </a:p>
        </p:txBody>
      </p:sp>
      <p:pic>
        <p:nvPicPr>
          <p:cNvPr id="16" name="Imagen 15" descr="Un colibrí parado en una rama&#10;&#10;Descripción generada automáticamente">
            <a:extLst>
              <a:ext uri="{FF2B5EF4-FFF2-40B4-BE49-F238E27FC236}">
                <a16:creationId xmlns:a16="http://schemas.microsoft.com/office/drawing/2014/main" id="{16B746A6-1D3C-8F45-BB29-57034BB2BA7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34036" y="1"/>
            <a:ext cx="4257964" cy="6787678"/>
          </a:xfrm>
          <a:prstGeom prst="rect">
            <a:avLst/>
          </a:prstGeom>
          <a:effectLst>
            <a:softEdge rad="635000"/>
          </a:effectLst>
        </p:spPr>
      </p:pic>
      <p:sp>
        <p:nvSpPr>
          <p:cNvPr id="3" name="Marcador de número de diapositiva 2">
            <a:extLst>
              <a:ext uri="{FF2B5EF4-FFF2-40B4-BE49-F238E27FC236}">
                <a16:creationId xmlns:a16="http://schemas.microsoft.com/office/drawing/2014/main" id="{78F95C52-A44B-451C-BA32-1147633FEF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15</a:t>
            </a:fld>
            <a:endParaRPr lang="es-ES"/>
          </a:p>
        </p:txBody>
      </p:sp>
      <p:sp>
        <p:nvSpPr>
          <p:cNvPr id="6" name="CuadroTexto 5">
            <a:extLst>
              <a:ext uri="{FF2B5EF4-FFF2-40B4-BE49-F238E27FC236}">
                <a16:creationId xmlns:a16="http://schemas.microsoft.com/office/drawing/2014/main" id="{33219120-2929-4BEB-AC29-BF6418D27C36}"/>
              </a:ext>
            </a:extLst>
          </p:cNvPr>
          <p:cNvSpPr txBox="1"/>
          <p:nvPr/>
        </p:nvSpPr>
        <p:spPr>
          <a:xfrm>
            <a:off x="591127" y="6207096"/>
            <a:ext cx="7004627" cy="507831"/>
          </a:xfrm>
          <a:prstGeom prst="rect">
            <a:avLst/>
          </a:prstGeom>
          <a:noFill/>
        </p:spPr>
        <p:txBody>
          <a:bodyPr wrap="square">
            <a:spAutoFit/>
          </a:bodyPr>
          <a:lstStyle/>
          <a:p>
            <a:r>
              <a:rPr lang="es-ES" sz="900" dirty="0"/>
              <a:t>(3) </a:t>
            </a:r>
            <a:r>
              <a:rPr lang="es-ES" sz="900" dirty="0">
                <a:solidFill>
                  <a:schemeClr val="tx1"/>
                </a:solidFill>
                <a:latin typeface="Calibri Light" panose="020F0302020204030204" pitchFamily="34" charset="0"/>
                <a:cs typeface="Calibri Light" panose="020F0302020204030204" pitchFamily="34" charset="0"/>
              </a:rPr>
              <a:t>Berger y Luckmann, 1967). Modernidad, pluralismo y crisis de sentido.  La orientación del hombre moderno. Editorial </a:t>
            </a:r>
            <a:r>
              <a:rPr lang="es-ES" sz="900" dirty="0" err="1">
                <a:solidFill>
                  <a:schemeClr val="tx1"/>
                </a:solidFill>
                <a:latin typeface="Calibri Light" panose="020F0302020204030204" pitchFamily="34" charset="0"/>
                <a:cs typeface="Calibri Light" panose="020F0302020204030204" pitchFamily="34" charset="0"/>
              </a:rPr>
              <a:t>Paidos</a:t>
            </a:r>
            <a:r>
              <a:rPr lang="es-ES" sz="900" dirty="0">
                <a:solidFill>
                  <a:schemeClr val="tx1"/>
                </a:solidFill>
                <a:latin typeface="Calibri Light" panose="020F0302020204030204" pitchFamily="34" charset="0"/>
                <a:cs typeface="Calibri Light" panose="020F0302020204030204" pitchFamily="34" charset="0"/>
              </a:rPr>
              <a:t> Studio, 1995, 1ra. Edición. Pp. 47 a 57.-</a:t>
            </a:r>
            <a:r>
              <a:rPr lang="es-ES" sz="900" dirty="0">
                <a:latin typeface="Calibri Light" panose="020F0302020204030204" pitchFamily="34" charset="0"/>
                <a:cs typeface="Calibri Light" panose="020F0302020204030204" pitchFamily="34" charset="0"/>
              </a:rPr>
              <a:t> </a:t>
            </a:r>
          </a:p>
          <a:p>
            <a:r>
              <a:rPr lang="es-ES" sz="900" dirty="0">
                <a:latin typeface="Calibri Light" panose="020F0302020204030204" pitchFamily="34" charset="0"/>
                <a:cs typeface="Calibri Light" panose="020F0302020204030204" pitchFamily="34" charset="0"/>
              </a:rPr>
              <a:t>(4) Basado en Modelo Analítico  ”propuesto por </a:t>
            </a:r>
            <a:r>
              <a:rPr lang="es-CL" sz="900" dirty="0">
                <a:latin typeface="Calibri Light" panose="020F0302020204030204" pitchFamily="34" charset="0"/>
                <a:cs typeface="Calibri Light" panose="020F0302020204030204" pitchFamily="34" charset="0"/>
              </a:rPr>
              <a:t> Julia Eslava Rincón, Mediación Social (2015: 175- 2014)</a:t>
            </a:r>
            <a:r>
              <a:rPr lang="es-ES" sz="900" dirty="0">
                <a:latin typeface="Calibri Light" panose="020F0302020204030204" pitchFamily="34" charset="0"/>
                <a:cs typeface="Calibri Light" panose="020F0302020204030204" pitchFamily="34" charset="0"/>
              </a:rPr>
              <a:t> </a:t>
            </a:r>
            <a:endParaRPr lang="es-CL" sz="900" dirty="0">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5D0CD3CF-DC45-4BF6-99C4-BDF0A38AA8FD}"/>
              </a:ext>
            </a:extLst>
          </p:cNvPr>
          <p:cNvSpPr txBox="1"/>
          <p:nvPr/>
        </p:nvSpPr>
        <p:spPr>
          <a:xfrm>
            <a:off x="175491" y="1163782"/>
            <a:ext cx="7527635" cy="5970865"/>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Elemento relacional: </a:t>
            </a:r>
            <a:r>
              <a:rPr lang="es-ES" b="1" dirty="0">
                <a:solidFill>
                  <a:srgbClr val="C00000"/>
                </a:solidFill>
                <a:latin typeface="Calibri Light" panose="020F0302020204030204" pitchFamily="34" charset="0"/>
                <a:cs typeface="Calibri Light" panose="020F0302020204030204" pitchFamily="34" charset="0"/>
              </a:rPr>
              <a:t>vínculos y relaciones sociales. </a:t>
            </a:r>
            <a:r>
              <a:rPr lang="es-ES" dirty="0">
                <a:solidFill>
                  <a:schemeClr val="tx1"/>
                </a:solidFill>
                <a:latin typeface="Calibri Light" panose="020F0302020204030204" pitchFamily="34" charset="0"/>
                <a:cs typeface="Calibri Light" panose="020F0302020204030204" pitchFamily="34" charset="0"/>
              </a:rPr>
              <a:t>Las bases de la construcción social están constituidas por una trama de vínculos y relaciones sociales.</a:t>
            </a:r>
          </a:p>
          <a:p>
            <a:pPr marL="285750" indent="-285750" algn="just">
              <a:buFont typeface="Courier New" panose="02070309020205020404" pitchFamily="49" charset="0"/>
              <a:buChar char="o"/>
            </a:pPr>
            <a:r>
              <a:rPr lang="es-ES" dirty="0">
                <a:solidFill>
                  <a:schemeClr val="tx1"/>
                </a:solidFill>
                <a:latin typeface="Calibri Light" panose="020F0302020204030204" pitchFamily="34" charset="0"/>
                <a:cs typeface="Calibri Light" panose="020F0302020204030204" pitchFamily="34" charset="0"/>
              </a:rPr>
              <a:t>De ellas surgen las </a:t>
            </a:r>
            <a:r>
              <a:rPr lang="es-ES" dirty="0">
                <a:solidFill>
                  <a:srgbClr val="C00000"/>
                </a:solidFill>
                <a:latin typeface="Calibri Light" panose="020F0302020204030204" pitchFamily="34" charset="0"/>
                <a:cs typeface="Calibri Light" panose="020F0302020204030204" pitchFamily="34" charset="0"/>
              </a:rPr>
              <a:t>“</a:t>
            </a:r>
            <a:r>
              <a:rPr lang="es-ES" b="1" dirty="0">
                <a:solidFill>
                  <a:srgbClr val="C00000"/>
                </a:solidFill>
                <a:latin typeface="Calibri Light" panose="020F0302020204030204" pitchFamily="34" charset="0"/>
                <a:cs typeface="Calibri Light" panose="020F0302020204030204" pitchFamily="34" charset="0"/>
              </a:rPr>
              <a:t>comunidades de vida” </a:t>
            </a:r>
            <a:r>
              <a:rPr lang="es-ES" dirty="0">
                <a:solidFill>
                  <a:schemeClr val="tx1"/>
                </a:solidFill>
                <a:latin typeface="Calibri Light" panose="020F0302020204030204" pitchFamily="34" charset="0"/>
                <a:cs typeface="Calibri Light" panose="020F0302020204030204" pitchFamily="34" charset="0"/>
              </a:rPr>
              <a:t>en las que uno nace o por las cuales es adoptado, y de las cuales se presupone la existencia de un mínimo grado de sentido compartido (Berger y Luckmann, 1967). Parten de la hipótesis que “[u]</a:t>
            </a:r>
            <a:r>
              <a:rPr lang="es-ES" dirty="0" err="1">
                <a:solidFill>
                  <a:schemeClr val="tx1"/>
                </a:solidFill>
                <a:latin typeface="Calibri Light" panose="020F0302020204030204" pitchFamily="34" charset="0"/>
                <a:cs typeface="Calibri Light" panose="020F0302020204030204" pitchFamily="34" charset="0"/>
              </a:rPr>
              <a:t>na</a:t>
            </a:r>
            <a:r>
              <a:rPr lang="es-ES" dirty="0">
                <a:solidFill>
                  <a:schemeClr val="tx1"/>
                </a:solidFill>
                <a:latin typeface="Calibri Light" panose="020F0302020204030204" pitchFamily="34" charset="0"/>
                <a:cs typeface="Calibri Light" panose="020F0302020204030204" pitchFamily="34" charset="0"/>
              </a:rPr>
              <a:t> sociedad es absolutamente inconcebible sin valores comunes e interpretaciones compartidas de la realidad”(Pp. 55)</a:t>
            </a:r>
            <a:r>
              <a:rPr lang="es-ES" sz="1400" dirty="0">
                <a:solidFill>
                  <a:schemeClr val="tx1"/>
                </a:solidFill>
                <a:latin typeface="Calibri Light" panose="020F0302020204030204" pitchFamily="34" charset="0"/>
                <a:cs typeface="Calibri Light" panose="020F0302020204030204" pitchFamily="34" charset="0"/>
              </a:rPr>
              <a:t> </a:t>
            </a:r>
            <a:r>
              <a:rPr lang="es-ES" sz="900" dirty="0">
                <a:solidFill>
                  <a:schemeClr val="tx1"/>
                </a:solidFill>
                <a:latin typeface="Calibri Light" panose="020F0302020204030204" pitchFamily="34" charset="0"/>
                <a:cs typeface="Calibri Light" panose="020F0302020204030204" pitchFamily="34" charset="0"/>
              </a:rPr>
              <a:t>(3)</a:t>
            </a:r>
          </a:p>
          <a:p>
            <a:pPr marL="285750" indent="-285750" algn="just">
              <a:buFont typeface="Courier New" panose="02070309020205020404" pitchFamily="49" charset="0"/>
              <a:buChar char="o"/>
            </a:pPr>
            <a:r>
              <a:rPr lang="es-ES" dirty="0">
                <a:solidFill>
                  <a:schemeClr val="tx1"/>
                </a:solidFill>
                <a:latin typeface="Calibri Light" panose="020F0302020204030204" pitchFamily="34" charset="0"/>
                <a:cs typeface="Calibri Light" panose="020F0302020204030204" pitchFamily="34" charset="0"/>
              </a:rPr>
              <a:t>Para Berger y Luckmann existen dos tipos básicos de estructura social: </a:t>
            </a:r>
            <a:r>
              <a:rPr lang="es-ES" b="1" dirty="0">
                <a:solidFill>
                  <a:schemeClr val="tx1"/>
                </a:solidFill>
                <a:latin typeface="Calibri Light" panose="020F0302020204030204" pitchFamily="34" charset="0"/>
                <a:cs typeface="Calibri Light" panose="020F0302020204030204" pitchFamily="34" charset="0"/>
              </a:rPr>
              <a:t>las Arcaicas</a:t>
            </a:r>
            <a:r>
              <a:rPr lang="es-ES" dirty="0">
                <a:solidFill>
                  <a:schemeClr val="tx1"/>
                </a:solidFill>
                <a:latin typeface="Calibri Light" panose="020F0302020204030204" pitchFamily="34" charset="0"/>
                <a:cs typeface="Calibri Light" panose="020F0302020204030204" pitchFamily="34" charset="0"/>
              </a:rPr>
              <a:t>, onde se cuenta con un sistema de valores único y de aplicación general. La reserva total de sentido se administra y almacena a través de instituciones, y las “</a:t>
            </a:r>
            <a:r>
              <a:rPr lang="es-ES" b="1" dirty="0">
                <a:solidFill>
                  <a:schemeClr val="tx1"/>
                </a:solidFill>
                <a:latin typeface="Calibri Light" panose="020F0302020204030204" pitchFamily="34" charset="0"/>
                <a:cs typeface="Calibri Light" panose="020F0302020204030204" pitchFamily="34" charset="0"/>
              </a:rPr>
              <a:t>complejas o de culturas superiores</a:t>
            </a:r>
            <a:r>
              <a:rPr lang="es-ES" dirty="0">
                <a:solidFill>
                  <a:schemeClr val="tx1"/>
                </a:solidFill>
                <a:latin typeface="Calibri Light" panose="020F0302020204030204" pitchFamily="34" charset="0"/>
                <a:cs typeface="Calibri Light" panose="020F0302020204030204" pitchFamily="34" charset="0"/>
              </a:rPr>
              <a:t>”.  En ellas, los valores compartidos dejan de ser válidos para todos y ya no están socialmente asegurados. Subyace la idea del pluralismo y de la individualidad. </a:t>
            </a:r>
            <a:r>
              <a:rPr lang="es-ES" sz="900" dirty="0">
                <a:solidFill>
                  <a:schemeClr val="tx1"/>
                </a:solidFill>
                <a:latin typeface="Calibri Light" panose="020F0302020204030204" pitchFamily="34" charset="0"/>
                <a:cs typeface="Calibri Light" panose="020F0302020204030204" pitchFamily="34" charset="0"/>
              </a:rPr>
              <a:t>(3)</a:t>
            </a:r>
            <a:endParaRPr lang="es-ES" dirty="0">
              <a:solidFill>
                <a:schemeClr val="tx1"/>
              </a:solidFill>
              <a:latin typeface="Calibri Light" panose="020F0302020204030204" pitchFamily="34" charset="0"/>
              <a:cs typeface="Calibri Light" panose="020F0302020204030204" pitchFamily="34" charset="0"/>
            </a:endParaRPr>
          </a:p>
          <a:p>
            <a:pPr marL="285750" indent="-285750" algn="just">
              <a:buFont typeface="Courier New" panose="02070309020205020404" pitchFamily="49" charset="0"/>
              <a:buChar char="o"/>
            </a:pPr>
            <a:r>
              <a:rPr lang="es-ES" dirty="0">
                <a:solidFill>
                  <a:schemeClr val="tx1"/>
                </a:solidFill>
                <a:latin typeface="Calibri Light" panose="020F0302020204030204" pitchFamily="34" charset="0"/>
                <a:cs typeface="Calibri Light" panose="020F0302020204030204" pitchFamily="34" charset="0"/>
              </a:rPr>
              <a:t>En las sociedades complejas, “[l]as “grades instituciones” (económicas, políticas y religiosas), se han separado del sistema de valores </a:t>
            </a:r>
            <a:r>
              <a:rPr lang="es-ES" dirty="0" err="1">
                <a:solidFill>
                  <a:schemeClr val="tx1"/>
                </a:solidFill>
                <a:latin typeface="Calibri Light" panose="020F0302020204030204" pitchFamily="34" charset="0"/>
                <a:cs typeface="Calibri Light" panose="020F0302020204030204" pitchFamily="34" charset="0"/>
              </a:rPr>
              <a:t>supraordinales</a:t>
            </a:r>
            <a:r>
              <a:rPr lang="es-ES" dirty="0">
                <a:solidFill>
                  <a:schemeClr val="tx1"/>
                </a:solidFill>
                <a:latin typeface="Calibri Light" panose="020F0302020204030204" pitchFamily="34" charset="0"/>
                <a:cs typeface="Calibri Light" panose="020F0302020204030204" pitchFamily="34" charset="0"/>
              </a:rPr>
              <a:t>, y determinan la acción del individuo en el área funcional que ellas determinan”. </a:t>
            </a:r>
            <a:r>
              <a:rPr lang="es-ES" sz="900" dirty="0">
                <a:solidFill>
                  <a:schemeClr val="tx1"/>
                </a:solidFill>
                <a:latin typeface="Calibri Light" panose="020F0302020204030204" pitchFamily="34" charset="0"/>
                <a:cs typeface="Calibri Light" panose="020F0302020204030204" pitchFamily="34" charset="0"/>
              </a:rPr>
              <a:t>(3)</a:t>
            </a:r>
          </a:p>
          <a:p>
            <a:pPr marL="285750" indent="-285750" algn="just">
              <a:buFont typeface="Courier New" panose="02070309020205020404" pitchFamily="49" charset="0"/>
              <a:buChar char="o"/>
            </a:pPr>
            <a:r>
              <a:rPr lang="es-ES" dirty="0">
                <a:solidFill>
                  <a:schemeClr val="tx1"/>
                </a:solidFill>
                <a:latin typeface="Calibri Light" panose="020F0302020204030204" pitchFamily="34" charset="0"/>
                <a:cs typeface="Calibri Light" panose="020F0302020204030204" pitchFamily="34" charset="0"/>
              </a:rPr>
              <a:t>Idea de “vínculo” remite a una forma de relación “[e]n que las personas se conectan con otras y crea procesos comunicacionales de sentido que tienen lugar en interacciones formales o informales de intercambios”. </a:t>
            </a:r>
            <a:r>
              <a:rPr lang="es-ES" sz="900" dirty="0">
                <a:solidFill>
                  <a:schemeClr val="tx1"/>
                </a:solidFill>
                <a:latin typeface="Calibri Light" panose="020F0302020204030204" pitchFamily="34" charset="0"/>
                <a:cs typeface="Calibri Light" panose="020F0302020204030204" pitchFamily="34" charset="0"/>
              </a:rPr>
              <a:t>(4)</a:t>
            </a:r>
          </a:p>
          <a:p>
            <a:pPr marL="285750" indent="-285750" algn="just">
              <a:buFont typeface="Courier New" panose="02070309020205020404" pitchFamily="49" charset="0"/>
              <a:buChar char="o"/>
            </a:pPr>
            <a:r>
              <a:rPr lang="es-ES" dirty="0">
                <a:solidFill>
                  <a:schemeClr val="tx1"/>
                </a:solidFill>
                <a:latin typeface="Calibri Light" panose="020F0302020204030204" pitchFamily="34" charset="0"/>
                <a:cs typeface="Calibri Light" panose="020F0302020204030204" pitchFamily="34" charset="0"/>
              </a:rPr>
              <a:t>En los procesos vinculares están presentes diversas dimensiones que impactan recíprocamente:  socioemocionales, valóricas, políticas, religiosas, símbolos, diferencias, contradicciones, motivaciones, relaciones de amistad, parentesco, pertenencia a un grupo, ideología, identidad territorial, y suponen la asignación o cumplimiento de determinados </a:t>
            </a:r>
            <a:r>
              <a:rPr lang="es-ES" b="1" dirty="0">
                <a:solidFill>
                  <a:srgbClr val="C00000"/>
                </a:solidFill>
                <a:latin typeface="Calibri Light" panose="020F0302020204030204" pitchFamily="34" charset="0"/>
                <a:cs typeface="Calibri Light" panose="020F0302020204030204" pitchFamily="34" charset="0"/>
              </a:rPr>
              <a:t>“roles sociales”</a:t>
            </a:r>
          </a:p>
          <a:p>
            <a:pPr marL="285750" indent="-285750" algn="just">
              <a:buFont typeface="Courier New" panose="02070309020205020404" pitchFamily="49" charset="0"/>
              <a:buChar char="o"/>
            </a:pPr>
            <a:r>
              <a:rPr lang="es-ES" dirty="0">
                <a:solidFill>
                  <a:schemeClr val="tx1"/>
                </a:solidFill>
                <a:latin typeface="Calibri Light" panose="020F0302020204030204" pitchFamily="34" charset="0"/>
                <a:cs typeface="Calibri Light" panose="020F0302020204030204" pitchFamily="34" charset="0"/>
              </a:rPr>
              <a:t>Por lo mismo, la causalidad lineal es superada por la causalidad sistémica circular de las interacciones  sociales.</a:t>
            </a:r>
          </a:p>
          <a:p>
            <a:pPr marL="285750" indent="-285750" algn="just">
              <a:buFont typeface="Courier New" panose="02070309020205020404" pitchFamily="49" charset="0"/>
              <a:buChar char="o"/>
            </a:pPr>
            <a:endParaRPr lang="es-ES" dirty="0">
              <a:solidFill>
                <a:schemeClr val="tx1"/>
              </a:solidFill>
              <a:latin typeface="Calibri Light" panose="020F0302020204030204" pitchFamily="34" charset="0"/>
              <a:cs typeface="Calibri Light" panose="020F0302020204030204" pitchFamily="34" charset="0"/>
            </a:endParaRPr>
          </a:p>
          <a:p>
            <a:pPr algn="just"/>
            <a:endParaRPr lang="es-ES" sz="900" dirty="0">
              <a:solidFill>
                <a:schemeClr val="tx1"/>
              </a:solidFill>
              <a:latin typeface="Calibri Light" panose="020F0302020204030204" pitchFamily="34" charset="0"/>
              <a:cs typeface="Calibri Light" panose="020F0302020204030204" pitchFamily="34" charset="0"/>
            </a:endParaRPr>
          </a:p>
          <a:p>
            <a:pPr algn="just"/>
            <a:endParaRPr lang="es-ES" sz="900" dirty="0">
              <a:solidFill>
                <a:schemeClr val="tx1"/>
              </a:solidFill>
              <a:latin typeface="Calibri Light" panose="020F0302020204030204" pitchFamily="34" charset="0"/>
              <a:cs typeface="Calibri Light" panose="020F0302020204030204" pitchFamily="34" charset="0"/>
            </a:endParaRPr>
          </a:p>
          <a:p>
            <a:endParaRPr lang="es-CL" dirty="0">
              <a:solidFill>
                <a:srgbClr val="C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104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89B195-2717-DE49-BC9D-E1A275118E71}"/>
              </a:ext>
            </a:extLst>
          </p:cNvPr>
          <p:cNvSpPr>
            <a:spLocks noGrp="1"/>
          </p:cNvSpPr>
          <p:nvPr>
            <p:ph type="title"/>
          </p:nvPr>
        </p:nvSpPr>
        <p:spPr>
          <a:xfrm>
            <a:off x="6172200" y="365125"/>
            <a:ext cx="5181600" cy="1325563"/>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Notas sobre los Principios de la Mediación Social   </a:t>
            </a:r>
            <a:r>
              <a:rPr lang="es-ES" sz="1800" dirty="0">
                <a:solidFill>
                  <a:srgbClr val="006600"/>
                </a:solidFill>
                <a:latin typeface="Calibri Light" panose="020F0302020204030204" pitchFamily="34" charset="0"/>
                <a:cs typeface="Calibri Light" panose="020F0302020204030204" pitchFamily="34" charset="0"/>
              </a:rPr>
              <a:t>(Silvio </a:t>
            </a:r>
            <a:r>
              <a:rPr lang="es-ES" sz="1800" dirty="0" err="1">
                <a:solidFill>
                  <a:srgbClr val="006600"/>
                </a:solidFill>
                <a:latin typeface="Calibri Light" panose="020F0302020204030204" pitchFamily="34" charset="0"/>
                <a:cs typeface="Calibri Light" panose="020F0302020204030204" pitchFamily="34" charset="0"/>
              </a:rPr>
              <a:t>Ciappi</a:t>
            </a:r>
            <a:r>
              <a:rPr lang="es-ES" sz="1800" dirty="0">
                <a:solidFill>
                  <a:srgbClr val="006600"/>
                </a:solidFill>
                <a:latin typeface="Calibri Light" panose="020F0302020204030204" pitchFamily="34" charset="0"/>
                <a:cs typeface="Calibri Light" panose="020F0302020204030204" pitchFamily="34" charset="0"/>
              </a:rPr>
              <a:t>, 2016)</a:t>
            </a:r>
            <a:endParaRPr lang="es-CL" sz="1800" dirty="0">
              <a:solidFill>
                <a:srgbClr val="006600"/>
              </a:solidFill>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CBBA3334-BAB9-0B44-9343-1E6C0D1AEACB}"/>
              </a:ext>
            </a:extLst>
          </p:cNvPr>
          <p:cNvSpPr>
            <a:spLocks noGrp="1"/>
          </p:cNvSpPr>
          <p:nvPr>
            <p:ph type="body" idx="1"/>
          </p:nvPr>
        </p:nvSpPr>
        <p:spPr/>
        <p:txBody>
          <a:bodyPr/>
          <a:lstStyle/>
          <a:p>
            <a:endParaRPr lang="es-CL" dirty="0"/>
          </a:p>
        </p:txBody>
      </p:sp>
      <p:sp>
        <p:nvSpPr>
          <p:cNvPr id="4" name="Marcador de texto 3">
            <a:extLst>
              <a:ext uri="{FF2B5EF4-FFF2-40B4-BE49-F238E27FC236}">
                <a16:creationId xmlns:a16="http://schemas.microsoft.com/office/drawing/2014/main" id="{BA0B21AA-9B18-6543-9444-879D7AEB5CB5}"/>
              </a:ext>
            </a:extLst>
          </p:cNvPr>
          <p:cNvSpPr>
            <a:spLocks noGrp="1"/>
          </p:cNvSpPr>
          <p:nvPr>
            <p:ph type="body" idx="2"/>
          </p:nvPr>
        </p:nvSpPr>
        <p:spPr>
          <a:xfrm>
            <a:off x="6019800" y="1825625"/>
            <a:ext cx="5796379" cy="4351338"/>
          </a:xfrm>
        </p:spPr>
        <p:txBody>
          <a:bodyPr>
            <a:normAutofit fontScale="92500" lnSpcReduction="10000"/>
          </a:bodyPr>
          <a:lstStyle/>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Siempre es necesario buscar aspectos positivos en cualquier conflicto</a:t>
            </a:r>
          </a:p>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Las manifestaciones políticas dentro de la ciudad reducen las tensiones existentes y aumentan las posibilidades de encontrar una solución real</a:t>
            </a:r>
          </a:p>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Necesidad que el individuo y la comunidad acepten su responsabilidad de sus propios conflictos</a:t>
            </a:r>
          </a:p>
          <a:p>
            <a:pPr>
              <a:buFont typeface="Courier New" panose="02070309020205020404" pitchFamily="49" charset="0"/>
              <a:buChar char="o"/>
            </a:pPr>
            <a:r>
              <a:rPr lang="es-ES" sz="1800" dirty="0">
                <a:latin typeface="Calibri Light" panose="020F0302020204030204" pitchFamily="34" charset="0"/>
                <a:cs typeface="Calibri Light" panose="020F0302020204030204" pitchFamily="34" charset="0"/>
              </a:rPr>
              <a:t>La gestión voluntaria de un conflicto es necesaria y alienta el espíritu de cooperación dentro de la misma comunidad</a:t>
            </a:r>
          </a:p>
          <a:p>
            <a:pPr marL="114300" indent="0" algn="ctr">
              <a:buNone/>
            </a:pPr>
            <a:r>
              <a:rPr lang="es-ES" sz="1800" dirty="0">
                <a:latin typeface="Calibri Light" panose="020F0302020204030204" pitchFamily="34" charset="0"/>
                <a:cs typeface="Calibri Light" panose="020F0302020204030204" pitchFamily="34" charset="0"/>
              </a:rPr>
              <a:t>____________</a:t>
            </a:r>
          </a:p>
          <a:p>
            <a:pPr>
              <a:buFont typeface="Wingdings" panose="05000000000000000000" pitchFamily="2" charset="2"/>
              <a:buChar char="§"/>
            </a:pPr>
            <a:r>
              <a:rPr lang="es-ES" sz="1800" dirty="0">
                <a:latin typeface="Calibri Light" panose="020F0302020204030204" pitchFamily="34" charset="0"/>
                <a:cs typeface="Calibri Light" panose="020F0302020204030204" pitchFamily="34" charset="0"/>
              </a:rPr>
              <a:t>Los conflictos sociales surgen en contextos histórico- culturales y políticos</a:t>
            </a:r>
          </a:p>
          <a:p>
            <a:pPr>
              <a:buFont typeface="Wingdings" panose="05000000000000000000" pitchFamily="2" charset="2"/>
              <a:buChar char="§"/>
            </a:pPr>
            <a:r>
              <a:rPr lang="es-ES" sz="1800" dirty="0">
                <a:latin typeface="Calibri Light" panose="020F0302020204030204" pitchFamily="34" charset="0"/>
                <a:cs typeface="Calibri Light" panose="020F0302020204030204" pitchFamily="34" charset="0"/>
              </a:rPr>
              <a:t>La gestión y diseño de soluciones integradoras requiere participación ciudadana en las distintas etapas del conflicto y niveles de decisión</a:t>
            </a:r>
          </a:p>
          <a:p>
            <a:pPr marL="114300" indent="0">
              <a:buNone/>
            </a:pPr>
            <a:endParaRPr lang="es-ES" sz="1800" dirty="0">
              <a:latin typeface="Calibri Light" panose="020F0302020204030204" pitchFamily="34" charset="0"/>
              <a:cs typeface="Calibri Light" panose="020F0302020204030204" pitchFamily="34" charset="0"/>
            </a:endParaRPr>
          </a:p>
          <a:p>
            <a:pPr marL="114300" indent="0">
              <a:buNone/>
            </a:pPr>
            <a:endParaRPr lang="es-CL" sz="2000" dirty="0"/>
          </a:p>
        </p:txBody>
      </p:sp>
      <p:pic>
        <p:nvPicPr>
          <p:cNvPr id="5" name="Imagen 4" descr="Un pato acostado en el pasto&#10;&#10;Descripción generada automáticamente">
            <a:extLst>
              <a:ext uri="{FF2B5EF4-FFF2-40B4-BE49-F238E27FC236}">
                <a16:creationId xmlns:a16="http://schemas.microsoft.com/office/drawing/2014/main" id="{D43F342B-5E86-BE42-B78C-1603D79CE1B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9900" y="0"/>
            <a:ext cx="5939161" cy="6781800"/>
          </a:xfrm>
          <a:prstGeom prst="rect">
            <a:avLst/>
          </a:prstGeom>
          <a:effectLst>
            <a:softEdge rad="635000"/>
          </a:effectLst>
        </p:spPr>
      </p:pic>
      <p:sp>
        <p:nvSpPr>
          <p:cNvPr id="6" name="Marcador de número de diapositiva 5">
            <a:extLst>
              <a:ext uri="{FF2B5EF4-FFF2-40B4-BE49-F238E27FC236}">
                <a16:creationId xmlns:a16="http://schemas.microsoft.com/office/drawing/2014/main" id="{5E795BD9-E7A9-43AF-8D1E-2DC378E20D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16</a:t>
            </a:fld>
            <a:endParaRPr lang="es-ES" dirty="0"/>
          </a:p>
        </p:txBody>
      </p:sp>
    </p:spTree>
    <p:extLst>
      <p:ext uri="{BB962C8B-B14F-4D97-AF65-F5344CB8AC3E}">
        <p14:creationId xmlns:p14="http://schemas.microsoft.com/office/powerpoint/2010/main" val="160563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F075CC9B-E48F-F245-B272-982F98515220}"/>
              </a:ext>
            </a:extLst>
          </p:cNvPr>
          <p:cNvSpPr>
            <a:spLocks noGrp="1"/>
          </p:cNvSpPr>
          <p:nvPr>
            <p:ph type="title"/>
          </p:nvPr>
        </p:nvSpPr>
        <p:spPr>
          <a:xfrm>
            <a:off x="113596" y="461639"/>
            <a:ext cx="5869954" cy="994299"/>
          </a:xfrm>
        </p:spPr>
        <p:txBody>
          <a:bodyPr vert="horz" lIns="91440" tIns="45720" rIns="91440" bIns="45720" rtlCol="0" anchor="t">
            <a:normAutofit fontScale="90000"/>
          </a:bodyPr>
          <a:lstStyle/>
          <a:p>
            <a:pPr algn="ctr"/>
            <a:r>
              <a:rPr lang="en-US" sz="2800" b="1" dirty="0" err="1">
                <a:solidFill>
                  <a:schemeClr val="accent6">
                    <a:lumMod val="50000"/>
                  </a:schemeClr>
                </a:solidFill>
              </a:rPr>
              <a:t>Cómo</a:t>
            </a:r>
            <a:r>
              <a:rPr lang="en-US" sz="2800" b="1" dirty="0">
                <a:solidFill>
                  <a:schemeClr val="accent6">
                    <a:lumMod val="50000"/>
                  </a:schemeClr>
                </a:solidFill>
              </a:rPr>
              <a:t> se </a:t>
            </a:r>
            <a:r>
              <a:rPr lang="en-US" sz="2800" b="1" dirty="0" err="1">
                <a:solidFill>
                  <a:schemeClr val="accent6">
                    <a:lumMod val="50000"/>
                  </a:schemeClr>
                </a:solidFill>
              </a:rPr>
              <a:t>articulan</a:t>
            </a:r>
            <a:r>
              <a:rPr lang="en-US" sz="2800" b="1" dirty="0">
                <a:solidFill>
                  <a:schemeClr val="accent6">
                    <a:lumMod val="50000"/>
                  </a:schemeClr>
                </a:solidFill>
              </a:rPr>
              <a:t> los </a:t>
            </a:r>
            <a:r>
              <a:rPr lang="en-US" sz="2800" b="1" dirty="0" err="1">
                <a:solidFill>
                  <a:schemeClr val="accent6">
                    <a:lumMod val="50000"/>
                  </a:schemeClr>
                </a:solidFill>
              </a:rPr>
              <a:t>modelos</a:t>
            </a:r>
            <a:r>
              <a:rPr lang="en-US" sz="2800" b="1" dirty="0">
                <a:solidFill>
                  <a:schemeClr val="accent6">
                    <a:lumMod val="50000"/>
                  </a:schemeClr>
                </a:solidFill>
              </a:rPr>
              <a:t> y </a:t>
            </a:r>
            <a:r>
              <a:rPr lang="en-US" sz="2800" b="1" dirty="0" err="1">
                <a:solidFill>
                  <a:schemeClr val="accent6">
                    <a:lumMod val="50000"/>
                  </a:schemeClr>
                </a:solidFill>
              </a:rPr>
              <a:t>estrategias</a:t>
            </a:r>
            <a:r>
              <a:rPr lang="en-US" sz="2800" b="1" dirty="0">
                <a:solidFill>
                  <a:schemeClr val="accent6">
                    <a:lumMod val="50000"/>
                  </a:schemeClr>
                </a:solidFill>
              </a:rPr>
              <a:t> de </a:t>
            </a:r>
            <a:r>
              <a:rPr lang="en-US" sz="2800" b="1" dirty="0" err="1">
                <a:solidFill>
                  <a:schemeClr val="accent6">
                    <a:lumMod val="50000"/>
                  </a:schemeClr>
                </a:solidFill>
              </a:rPr>
              <a:t>mediación</a:t>
            </a:r>
            <a:r>
              <a:rPr lang="en-US" sz="2800" b="1" dirty="0">
                <a:solidFill>
                  <a:schemeClr val="accent6">
                    <a:lumMod val="50000"/>
                  </a:schemeClr>
                </a:solidFill>
              </a:rPr>
              <a:t> </a:t>
            </a:r>
            <a:r>
              <a:rPr lang="en-US" sz="2800" b="1" dirty="0" err="1">
                <a:solidFill>
                  <a:schemeClr val="accent6">
                    <a:lumMod val="50000"/>
                  </a:schemeClr>
                </a:solidFill>
              </a:rPr>
              <a:t>en</a:t>
            </a:r>
            <a:r>
              <a:rPr lang="en-US" sz="2800" b="1" dirty="0">
                <a:solidFill>
                  <a:schemeClr val="accent6">
                    <a:lumMod val="50000"/>
                  </a:schemeClr>
                </a:solidFill>
              </a:rPr>
              <a:t> </a:t>
            </a:r>
            <a:r>
              <a:rPr lang="en-US" sz="2800" b="1" dirty="0" err="1">
                <a:solidFill>
                  <a:schemeClr val="accent6">
                    <a:lumMod val="50000"/>
                  </a:schemeClr>
                </a:solidFill>
              </a:rPr>
              <a:t>contextos</a:t>
            </a:r>
            <a:r>
              <a:rPr lang="en-US" sz="2800" b="1" dirty="0">
                <a:solidFill>
                  <a:schemeClr val="accent6">
                    <a:lumMod val="50000"/>
                  </a:schemeClr>
                </a:solidFill>
              </a:rPr>
              <a:t> </a:t>
            </a:r>
            <a:r>
              <a:rPr lang="en-US" sz="2800" b="1" dirty="0" err="1">
                <a:solidFill>
                  <a:schemeClr val="accent6">
                    <a:lumMod val="50000"/>
                  </a:schemeClr>
                </a:solidFill>
              </a:rPr>
              <a:t>sociales</a:t>
            </a:r>
            <a:r>
              <a:rPr lang="en-US" sz="2800" b="1" dirty="0">
                <a:solidFill>
                  <a:schemeClr val="accent6">
                    <a:lumMod val="50000"/>
                  </a:schemeClr>
                </a:solidFill>
              </a:rPr>
              <a:t>?</a:t>
            </a: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1768CF0-9C08-084D-8568-778D2F6D6C29}"/>
              </a:ext>
            </a:extLst>
          </p:cNvPr>
          <p:cNvPicPr>
            <a:picLocks noChangeAspect="1"/>
          </p:cNvPicPr>
          <p:nvPr/>
        </p:nvPicPr>
        <p:blipFill rotWithShape="1">
          <a:blip r:embed="rId2"/>
          <a:srcRect l="23708" r="20291" b="-2"/>
          <a:stretch/>
        </p:blipFill>
        <p:spPr>
          <a:xfrm>
            <a:off x="8123336" y="2006354"/>
            <a:ext cx="3837322" cy="342678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ln>
            <a:solidFill>
              <a:srgbClr val="FFC000"/>
            </a:solidFill>
          </a:ln>
          <a:effectLst>
            <a:glow rad="228600">
              <a:schemeClr val="accent2">
                <a:satMod val="175000"/>
                <a:alpha val="40000"/>
              </a:schemeClr>
            </a:glow>
          </a:effectLst>
        </p:spPr>
      </p:pic>
      <p:sp>
        <p:nvSpPr>
          <p:cNvPr id="3" name="Diagrama de flujo: conector 2">
            <a:extLst>
              <a:ext uri="{FF2B5EF4-FFF2-40B4-BE49-F238E27FC236}">
                <a16:creationId xmlns:a16="http://schemas.microsoft.com/office/drawing/2014/main" id="{9A6E9729-EF15-4B1A-8FA6-6768A29F6A3E}"/>
              </a:ext>
            </a:extLst>
          </p:cNvPr>
          <p:cNvSpPr/>
          <p:nvPr/>
        </p:nvSpPr>
        <p:spPr>
          <a:xfrm>
            <a:off x="603682" y="1828800"/>
            <a:ext cx="4350058" cy="4030462"/>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Diagrama de flujo: conector 4">
            <a:extLst>
              <a:ext uri="{FF2B5EF4-FFF2-40B4-BE49-F238E27FC236}">
                <a16:creationId xmlns:a16="http://schemas.microsoft.com/office/drawing/2014/main" id="{6A348E61-7257-47C7-A3EC-5E75DB4DAD8F}"/>
              </a:ext>
            </a:extLst>
          </p:cNvPr>
          <p:cNvSpPr/>
          <p:nvPr/>
        </p:nvSpPr>
        <p:spPr>
          <a:xfrm>
            <a:off x="1109708" y="2246050"/>
            <a:ext cx="3253665" cy="3187084"/>
          </a:xfrm>
          <a:prstGeom prst="flowChartConnector">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Diagrama de flujo: conector 5">
            <a:extLst>
              <a:ext uri="{FF2B5EF4-FFF2-40B4-BE49-F238E27FC236}">
                <a16:creationId xmlns:a16="http://schemas.microsoft.com/office/drawing/2014/main" id="{4FFD0ECC-E926-4AB5-98A9-0BFEE34A1FB0}"/>
              </a:ext>
            </a:extLst>
          </p:cNvPr>
          <p:cNvSpPr/>
          <p:nvPr/>
        </p:nvSpPr>
        <p:spPr>
          <a:xfrm>
            <a:off x="1580225" y="2698812"/>
            <a:ext cx="2352583" cy="2272683"/>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Diagrama de flujo: conector 7">
            <a:extLst>
              <a:ext uri="{FF2B5EF4-FFF2-40B4-BE49-F238E27FC236}">
                <a16:creationId xmlns:a16="http://schemas.microsoft.com/office/drawing/2014/main" id="{12D60CA2-190F-4FA3-86DE-EDD9BA5DF9C4}"/>
              </a:ext>
            </a:extLst>
          </p:cNvPr>
          <p:cNvSpPr/>
          <p:nvPr/>
        </p:nvSpPr>
        <p:spPr>
          <a:xfrm>
            <a:off x="1988598" y="3080552"/>
            <a:ext cx="1526959" cy="1482570"/>
          </a:xfrm>
          <a:prstGeom prst="flowChartConnector">
            <a:avLst/>
          </a:prstGeom>
          <a:solidFill>
            <a:srgbClr val="99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10" name="Conector recto de flecha 9">
            <a:extLst>
              <a:ext uri="{FF2B5EF4-FFF2-40B4-BE49-F238E27FC236}">
                <a16:creationId xmlns:a16="http://schemas.microsoft.com/office/drawing/2014/main" id="{1EC1B18C-44C6-4A64-A4E0-13DAB0058B7A}"/>
              </a:ext>
            </a:extLst>
          </p:cNvPr>
          <p:cNvCxnSpPr>
            <a:cxnSpLocks/>
          </p:cNvCxnSpPr>
          <p:nvPr/>
        </p:nvCxnSpPr>
        <p:spPr>
          <a:xfrm flipV="1">
            <a:off x="4083728" y="1669003"/>
            <a:ext cx="967666" cy="84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C1159969-1F8A-4650-824D-A2596D6672CE}"/>
              </a:ext>
            </a:extLst>
          </p:cNvPr>
          <p:cNvSpPr txBox="1"/>
          <p:nvPr/>
        </p:nvSpPr>
        <p:spPr>
          <a:xfrm>
            <a:off x="5131292" y="1455938"/>
            <a:ext cx="2401674" cy="954107"/>
          </a:xfrm>
          <a:prstGeom prst="rect">
            <a:avLst/>
          </a:prstGeom>
          <a:noFill/>
        </p:spPr>
        <p:txBody>
          <a:bodyPr wrap="square" rtlCol="0">
            <a:spAutoFit/>
          </a:bodyPr>
          <a:lstStyle/>
          <a:p>
            <a:r>
              <a:rPr lang="es-ES" b="1" dirty="0">
                <a:solidFill>
                  <a:srgbClr val="C00000"/>
                </a:solidFill>
              </a:rPr>
              <a:t>Contexto </a:t>
            </a:r>
            <a:r>
              <a:rPr lang="es-ES" dirty="0"/>
              <a:t>histórico/ social/ cultural/ político/ normativo</a:t>
            </a:r>
          </a:p>
          <a:p>
            <a:r>
              <a:rPr lang="es-ES" dirty="0">
                <a:solidFill>
                  <a:srgbClr val="006600"/>
                </a:solidFill>
              </a:rPr>
              <a:t>Marco de referencia de las relaciones sociales</a:t>
            </a:r>
            <a:endParaRPr lang="es-CL" dirty="0">
              <a:solidFill>
                <a:srgbClr val="006600"/>
              </a:solidFill>
            </a:endParaRPr>
          </a:p>
        </p:txBody>
      </p:sp>
      <p:cxnSp>
        <p:nvCxnSpPr>
          <p:cNvPr id="18" name="Conector recto de flecha 17">
            <a:extLst>
              <a:ext uri="{FF2B5EF4-FFF2-40B4-BE49-F238E27FC236}">
                <a16:creationId xmlns:a16="http://schemas.microsoft.com/office/drawing/2014/main" id="{2F756D4B-2B21-40CB-8463-CCE90DE81A31}"/>
              </a:ext>
            </a:extLst>
          </p:cNvPr>
          <p:cNvCxnSpPr>
            <a:cxnSpLocks/>
            <a:endCxn id="19" idx="1"/>
          </p:cNvCxnSpPr>
          <p:nvPr/>
        </p:nvCxnSpPr>
        <p:spPr>
          <a:xfrm>
            <a:off x="4119239" y="3790764"/>
            <a:ext cx="1374490" cy="380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F2CF5968-1C44-4600-B059-AC60770E0F4B}"/>
              </a:ext>
            </a:extLst>
          </p:cNvPr>
          <p:cNvSpPr txBox="1"/>
          <p:nvPr/>
        </p:nvSpPr>
        <p:spPr>
          <a:xfrm>
            <a:off x="5493729" y="3586580"/>
            <a:ext cx="2087801" cy="1169551"/>
          </a:xfrm>
          <a:prstGeom prst="rect">
            <a:avLst/>
          </a:prstGeom>
          <a:noFill/>
        </p:spPr>
        <p:txBody>
          <a:bodyPr wrap="square" rtlCol="0">
            <a:spAutoFit/>
          </a:bodyPr>
          <a:lstStyle/>
          <a:p>
            <a:r>
              <a:rPr lang="es-ES" b="1" dirty="0">
                <a:solidFill>
                  <a:srgbClr val="002060"/>
                </a:solidFill>
              </a:rPr>
              <a:t>Choque de las  “comunidades de sentido”</a:t>
            </a:r>
          </a:p>
          <a:p>
            <a:r>
              <a:rPr lang="es-ES" dirty="0"/>
              <a:t>Valores</a:t>
            </a:r>
          </a:p>
          <a:p>
            <a:r>
              <a:rPr lang="es-ES" dirty="0"/>
              <a:t>Ideologías y creencias</a:t>
            </a:r>
            <a:endParaRPr lang="es-CL" dirty="0"/>
          </a:p>
        </p:txBody>
      </p:sp>
      <p:cxnSp>
        <p:nvCxnSpPr>
          <p:cNvPr id="21" name="Conector recto de flecha 20">
            <a:extLst>
              <a:ext uri="{FF2B5EF4-FFF2-40B4-BE49-F238E27FC236}">
                <a16:creationId xmlns:a16="http://schemas.microsoft.com/office/drawing/2014/main" id="{0BF16051-788F-418E-BC63-F3B9CE4A63AE}"/>
              </a:ext>
            </a:extLst>
          </p:cNvPr>
          <p:cNvCxnSpPr>
            <a:cxnSpLocks/>
          </p:cNvCxnSpPr>
          <p:nvPr/>
        </p:nvCxnSpPr>
        <p:spPr>
          <a:xfrm>
            <a:off x="3606551" y="4345619"/>
            <a:ext cx="1755562" cy="1389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4CECAE04-E8DC-4FF6-83E9-166FDF9A7540}"/>
              </a:ext>
            </a:extLst>
          </p:cNvPr>
          <p:cNvSpPr txBox="1"/>
          <p:nvPr/>
        </p:nvSpPr>
        <p:spPr>
          <a:xfrm>
            <a:off x="5459766" y="5342017"/>
            <a:ext cx="2121764" cy="523220"/>
          </a:xfrm>
          <a:prstGeom prst="rect">
            <a:avLst/>
          </a:prstGeom>
          <a:noFill/>
        </p:spPr>
        <p:txBody>
          <a:bodyPr wrap="square" rtlCol="0">
            <a:spAutoFit/>
          </a:bodyPr>
          <a:lstStyle/>
          <a:p>
            <a:r>
              <a:rPr lang="es-ES" b="1" dirty="0">
                <a:solidFill>
                  <a:srgbClr val="0000FF"/>
                </a:solidFill>
              </a:rPr>
              <a:t>Diferentes Formas de relaciones sociales </a:t>
            </a:r>
            <a:endParaRPr lang="es-CL" b="1" dirty="0">
              <a:solidFill>
                <a:srgbClr val="0000FF"/>
              </a:solidFill>
            </a:endParaRPr>
          </a:p>
        </p:txBody>
      </p:sp>
      <p:cxnSp>
        <p:nvCxnSpPr>
          <p:cNvPr id="24" name="Conector recto de flecha 23">
            <a:extLst>
              <a:ext uri="{FF2B5EF4-FFF2-40B4-BE49-F238E27FC236}">
                <a16:creationId xmlns:a16="http://schemas.microsoft.com/office/drawing/2014/main" id="{13A45D06-B78C-468E-BA1F-B16C23D0A378}"/>
              </a:ext>
            </a:extLst>
          </p:cNvPr>
          <p:cNvCxnSpPr>
            <a:cxnSpLocks/>
          </p:cNvCxnSpPr>
          <p:nvPr/>
        </p:nvCxnSpPr>
        <p:spPr>
          <a:xfrm flipH="1">
            <a:off x="1435290" y="3915054"/>
            <a:ext cx="1262541" cy="2086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7F0260E1-FD5A-4EBD-9D60-340A41D8660F}"/>
              </a:ext>
            </a:extLst>
          </p:cNvPr>
          <p:cNvSpPr txBox="1"/>
          <p:nvPr/>
        </p:nvSpPr>
        <p:spPr>
          <a:xfrm>
            <a:off x="113595" y="5903650"/>
            <a:ext cx="2418087" cy="954107"/>
          </a:xfrm>
          <a:prstGeom prst="rect">
            <a:avLst/>
          </a:prstGeom>
          <a:noFill/>
        </p:spPr>
        <p:txBody>
          <a:bodyPr wrap="square" rtlCol="0">
            <a:spAutoFit/>
          </a:bodyPr>
          <a:lstStyle/>
          <a:p>
            <a:r>
              <a:rPr lang="es-ES" b="1" dirty="0">
                <a:solidFill>
                  <a:srgbClr val="FF0000"/>
                </a:solidFill>
              </a:rPr>
              <a:t>Conflicto social</a:t>
            </a:r>
          </a:p>
          <a:p>
            <a:r>
              <a:rPr lang="es-ES" dirty="0"/>
              <a:t>Actores/ partes</a:t>
            </a:r>
          </a:p>
          <a:p>
            <a:r>
              <a:rPr lang="es-ES" dirty="0"/>
              <a:t>Intereses</a:t>
            </a:r>
          </a:p>
          <a:p>
            <a:r>
              <a:rPr lang="es-ES" dirty="0"/>
              <a:t>Metas/ recursos/ estrategias</a:t>
            </a:r>
            <a:endParaRPr lang="es-CL" dirty="0"/>
          </a:p>
        </p:txBody>
      </p:sp>
      <mc:AlternateContent xmlns:mc="http://schemas.openxmlformats.org/markup-compatibility/2006">
        <mc:Choice xmlns:am3d="http://schemas.microsoft.com/office/drawing/2017/model3d" Requires="am3d">
          <p:graphicFrame>
            <p:nvGraphicFramePr>
              <p:cNvPr id="7" name="Modelo 3D 6" descr="Rompecabezas">
                <a:extLst>
                  <a:ext uri="{FF2B5EF4-FFF2-40B4-BE49-F238E27FC236}">
                    <a16:creationId xmlns:a16="http://schemas.microsoft.com/office/drawing/2014/main" id="{59289597-01B2-4B2C-944F-D1488F39B47E}"/>
                  </a:ext>
                </a:extLst>
              </p:cNvPr>
              <p:cNvGraphicFramePr>
                <a:graphicFrameLocks noChangeAspect="1"/>
              </p:cNvGraphicFramePr>
              <p:nvPr>
                <p:extLst>
                  <p:ext uri="{D42A27DB-BD31-4B8C-83A1-F6EECF244321}">
                    <p14:modId xmlns:p14="http://schemas.microsoft.com/office/powerpoint/2010/main" val="83015070"/>
                  </p:ext>
                </p:extLst>
              </p:nvPr>
            </p:nvGraphicFramePr>
            <p:xfrm>
              <a:off x="2272036" y="3338002"/>
              <a:ext cx="994294" cy="994299"/>
            </p:xfrm>
            <a:graphic>
              <a:graphicData uri="http://schemas.microsoft.com/office/drawing/2017/model3d">
                <am3d:model3d r:embed="rId3">
                  <am3d:spPr>
                    <a:xfrm>
                      <a:off x="0" y="0"/>
                      <a:ext cx="994294" cy="994299"/>
                    </a:xfrm>
                    <a:prstGeom prst="rect">
                      <a:avLst/>
                    </a:prstGeom>
                  </am3d:spPr>
                  <am3d:camera>
                    <am3d:pos x="0" y="0" z="81469202"/>
                    <am3d:up dx="0" dy="36000000" dz="0"/>
                    <am3d:lookAt x="0" y="0" z="0"/>
                    <am3d:perspective fov="2700000"/>
                  </am3d:camera>
                  <am3d:trans>
                    <am3d:meterPerModelUnit n="167214" d="1000000"/>
                    <am3d:preTrans dx="0" dy="-18000000" dz="-2"/>
                    <am3d:scale>
                      <am3d:sx n="1000000" d="1000000"/>
                      <am3d:sy n="1000000" d="1000000"/>
                      <am3d:sz n="1000000" d="1000000"/>
                    </am3d:scale>
                    <am3d:rot/>
                    <am3d:postTrans dx="0" dy="0" dz="0"/>
                  </am3d:trans>
                  <am3d:raster rName="Office3DRenderer" rVer="16.0.8326">
                    <am3d:blip r:embed="rId4"/>
                  </am3d:raster>
                  <am3d:objViewport viewportSz="145221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elo 3D 6" descr="Rompecabezas">
                <a:extLst>
                  <a:ext uri="{FF2B5EF4-FFF2-40B4-BE49-F238E27FC236}">
                    <a16:creationId xmlns:a16="http://schemas.microsoft.com/office/drawing/2014/main" id="{59289597-01B2-4B2C-944F-D1488F39B47E}"/>
                  </a:ext>
                </a:extLst>
              </p:cNvPr>
              <p:cNvPicPr>
                <a:picLocks noGrp="1" noRot="1" noChangeAspect="1" noMove="1" noResize="1" noEditPoints="1" noAdjustHandles="1" noChangeArrowheads="1" noChangeShapeType="1" noCrop="1"/>
              </p:cNvPicPr>
              <p:nvPr/>
            </p:nvPicPr>
            <p:blipFill>
              <a:blip r:embed="rId4"/>
              <a:stretch>
                <a:fillRect/>
              </a:stretch>
            </p:blipFill>
            <p:spPr>
              <a:xfrm>
                <a:off x="2272036" y="3338002"/>
                <a:ext cx="994294" cy="994299"/>
              </a:xfrm>
              <a:prstGeom prst="rect">
                <a:avLst/>
              </a:prstGeom>
            </p:spPr>
          </p:pic>
        </mc:Fallback>
      </mc:AlternateContent>
      <p:sp>
        <p:nvSpPr>
          <p:cNvPr id="9" name="Marcador de número de diapositiva 8">
            <a:extLst>
              <a:ext uri="{FF2B5EF4-FFF2-40B4-BE49-F238E27FC236}">
                <a16:creationId xmlns:a16="http://schemas.microsoft.com/office/drawing/2014/main" id="{0F1EC4A6-025E-4B5B-AFFB-D707725D5056}"/>
              </a:ext>
            </a:extLst>
          </p:cNvPr>
          <p:cNvSpPr>
            <a:spLocks noGrp="1"/>
          </p:cNvSpPr>
          <p:nvPr>
            <p:ph type="sldNum" sz="quarter" idx="12"/>
          </p:nvPr>
        </p:nvSpPr>
        <p:spPr/>
        <p:txBody>
          <a:bodyPr/>
          <a:lstStyle/>
          <a:p>
            <a:fld id="{09B0C2D5-5C1B-6F42-BF3C-E134A015E6F2}" type="slidenum">
              <a:rPr lang="es-CL" smtClean="0"/>
              <a:t>17</a:t>
            </a:fld>
            <a:endParaRPr lang="es-CL"/>
          </a:p>
        </p:txBody>
      </p:sp>
    </p:spTree>
    <p:extLst>
      <p:ext uri="{BB962C8B-B14F-4D97-AF65-F5344CB8AC3E}">
        <p14:creationId xmlns:p14="http://schemas.microsoft.com/office/powerpoint/2010/main" val="406141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9" presetClass="emph" presetSubtype="2" fill="hold" nodeType="clickEffect">
                                  <p:stCondLst>
                                    <p:cond delay="0"/>
                                  </p:stCondLst>
                                  <p:childTnLst>
                                    <p:anim calcmode="lin" valueType="num">
                                      <p:cBhvr additive="sum">
                                        <p:cTn id="19" dur="2000" fill="hold"/>
                                        <p:tgtEl>
                                          <p:spTgt spid="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20" dur="2000" fill="hold"/>
                                        <p:tgtEl>
                                          <p:spTgt spid="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21" dur="2000" fill="hold"/>
                                        <p:tgtEl>
                                          <p:spTgt spid="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2" dur="2000" fill="hold"/>
                                        <p:tgtEl>
                                          <p:spTgt spid="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23" dur="2000" fill="hold"/>
                                        <p:tgtEl>
                                          <p:spTgt spid="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1">
                                            <p:txEl>
                                              <p:pRg st="0" end="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1">
                                            <p:txEl>
                                              <p:pRg st="1" end="1"/>
                                            </p:txEl>
                                          </p:spTgt>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xEl>
                                              <p:pRg st="2" end="2"/>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4923F5-5463-C24B-B9CB-2E25BD639740}"/>
              </a:ext>
            </a:extLst>
          </p:cNvPr>
          <p:cNvSpPr>
            <a:spLocks noGrp="1"/>
          </p:cNvSpPr>
          <p:nvPr>
            <p:ph type="title"/>
          </p:nvPr>
        </p:nvSpPr>
        <p:spPr>
          <a:xfrm>
            <a:off x="5009740" y="365125"/>
            <a:ext cx="6344059" cy="1325563"/>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Algunas experiencias de aplicaciones de la Mediación Social</a:t>
            </a:r>
            <a:endParaRPr lang="es-CL" sz="2800" b="1" dirty="0">
              <a:solidFill>
                <a:srgbClr val="006600"/>
              </a:solidFill>
              <a:latin typeface="Calibri Light" panose="020F0302020204030204" pitchFamily="34" charset="0"/>
              <a:cs typeface="Calibri Light" panose="020F0302020204030204" pitchFamily="34" charset="0"/>
            </a:endParaRPr>
          </a:p>
        </p:txBody>
      </p:sp>
      <p:pic>
        <p:nvPicPr>
          <p:cNvPr id="7" name="Imagen 6" descr="Imagen que contiene tabla, hecho de madera, comida, nido&#10;&#10;Descripción generada automáticamente">
            <a:extLst>
              <a:ext uri="{FF2B5EF4-FFF2-40B4-BE49-F238E27FC236}">
                <a16:creationId xmlns:a16="http://schemas.microsoft.com/office/drawing/2014/main" id="{EEEE6C3A-883A-9149-8C08-5A9FF627635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963" y="-10225"/>
            <a:ext cx="4748212" cy="6858000"/>
          </a:xfrm>
          <a:prstGeom prst="rect">
            <a:avLst/>
          </a:prstGeom>
          <a:ln w="28575">
            <a:solidFill>
              <a:schemeClr val="bg1">
                <a:lumMod val="65000"/>
              </a:schemeClr>
            </a:solidFill>
          </a:ln>
          <a:effectLst>
            <a:softEdge rad="635000"/>
          </a:effectLst>
        </p:spPr>
      </p:pic>
      <p:sp>
        <p:nvSpPr>
          <p:cNvPr id="8" name="CuadroTexto 7">
            <a:extLst>
              <a:ext uri="{FF2B5EF4-FFF2-40B4-BE49-F238E27FC236}">
                <a16:creationId xmlns:a16="http://schemas.microsoft.com/office/drawing/2014/main" id="{5C21E961-D4B1-574F-89DF-06A6ADEA998D}"/>
              </a:ext>
            </a:extLst>
          </p:cNvPr>
          <p:cNvSpPr txBox="1"/>
          <p:nvPr/>
        </p:nvSpPr>
        <p:spPr>
          <a:xfrm>
            <a:off x="8678048" y="6858000"/>
            <a:ext cx="3513952" cy="230832"/>
          </a:xfrm>
          <a:prstGeom prst="rect">
            <a:avLst/>
          </a:prstGeom>
          <a:noFill/>
        </p:spPr>
        <p:txBody>
          <a:bodyPr wrap="square" rtlCol="0">
            <a:spAutoFit/>
          </a:bodyPr>
          <a:lstStyle/>
          <a:p>
            <a:r>
              <a:rPr lang="es-CL" sz="900">
                <a:hlinkClick r:id="rId3" tooltip="https://unpinguinorojo.blogspot.com/2011/02/historia-de-una-familia-de-pajaros.html"/>
              </a:rPr>
              <a:t>Esta foto</a:t>
            </a:r>
            <a:r>
              <a:rPr lang="es-CL" sz="900"/>
              <a:t> de Autor desconocido está bajo licencia </a:t>
            </a:r>
            <a:r>
              <a:rPr lang="es-CL" sz="900">
                <a:hlinkClick r:id="rId4" tooltip="https://creativecommons.org/licenses/by/3.0/"/>
              </a:rPr>
              <a:t>CC BY</a:t>
            </a:r>
            <a:endParaRPr lang="es-CL" sz="900"/>
          </a:p>
        </p:txBody>
      </p:sp>
      <p:sp>
        <p:nvSpPr>
          <p:cNvPr id="24" name="CuadroTexto 23">
            <a:extLst>
              <a:ext uri="{FF2B5EF4-FFF2-40B4-BE49-F238E27FC236}">
                <a16:creationId xmlns:a16="http://schemas.microsoft.com/office/drawing/2014/main" id="{553D3E04-CC08-4E45-A1E7-A9E3B57E4063}"/>
              </a:ext>
            </a:extLst>
          </p:cNvPr>
          <p:cNvSpPr txBox="1"/>
          <p:nvPr/>
        </p:nvSpPr>
        <p:spPr>
          <a:xfrm>
            <a:off x="9448800" y="4765964"/>
            <a:ext cx="1498307" cy="584775"/>
          </a:xfrm>
          <a:prstGeom prst="rect">
            <a:avLst/>
          </a:prstGeom>
          <a:noFill/>
        </p:spPr>
        <p:txBody>
          <a:bodyPr wrap="square" rtlCol="0">
            <a:spAutoFit/>
          </a:bodyPr>
          <a:lstStyle/>
          <a:p>
            <a:r>
              <a:rPr lang="es-ES" sz="3200" b="1" dirty="0" err="1"/>
              <a:t>ó</a:t>
            </a:r>
            <a:endParaRPr lang="es-CL" sz="3200" b="1" dirty="0"/>
          </a:p>
        </p:txBody>
      </p:sp>
      <p:graphicFrame>
        <p:nvGraphicFramePr>
          <p:cNvPr id="3" name="Diagrama 2">
            <a:extLst>
              <a:ext uri="{FF2B5EF4-FFF2-40B4-BE49-F238E27FC236}">
                <a16:creationId xmlns:a16="http://schemas.microsoft.com/office/drawing/2014/main" id="{1EFADCB6-3E40-49CC-B342-8CD4F5293C72}"/>
              </a:ext>
            </a:extLst>
          </p:cNvPr>
          <p:cNvGraphicFramePr/>
          <p:nvPr>
            <p:extLst>
              <p:ext uri="{D42A27DB-BD31-4B8C-83A1-F6EECF244321}">
                <p14:modId xmlns:p14="http://schemas.microsoft.com/office/powerpoint/2010/main" val="2847073896"/>
              </p:ext>
            </p:extLst>
          </p:nvPr>
        </p:nvGraphicFramePr>
        <p:xfrm>
          <a:off x="5184559" y="2077375"/>
          <a:ext cx="6975477" cy="40609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lecha: a la izquierda y derecha 3">
            <a:extLst>
              <a:ext uri="{FF2B5EF4-FFF2-40B4-BE49-F238E27FC236}">
                <a16:creationId xmlns:a16="http://schemas.microsoft.com/office/drawing/2014/main" id="{594622F4-3F5F-4DC2-92FD-163F5DB4E0D6}"/>
              </a:ext>
            </a:extLst>
          </p:cNvPr>
          <p:cNvSpPr/>
          <p:nvPr/>
        </p:nvSpPr>
        <p:spPr>
          <a:xfrm>
            <a:off x="7288567" y="3266983"/>
            <a:ext cx="419621" cy="1620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Flecha: a la izquierda y derecha 4">
            <a:extLst>
              <a:ext uri="{FF2B5EF4-FFF2-40B4-BE49-F238E27FC236}">
                <a16:creationId xmlns:a16="http://schemas.microsoft.com/office/drawing/2014/main" id="{4A24DDC0-4422-4A6C-B963-051691AD715A}"/>
              </a:ext>
            </a:extLst>
          </p:cNvPr>
          <p:cNvSpPr/>
          <p:nvPr/>
        </p:nvSpPr>
        <p:spPr>
          <a:xfrm>
            <a:off x="9694416" y="3266983"/>
            <a:ext cx="337350" cy="16201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Flecha: cuádruple 5">
            <a:extLst>
              <a:ext uri="{FF2B5EF4-FFF2-40B4-BE49-F238E27FC236}">
                <a16:creationId xmlns:a16="http://schemas.microsoft.com/office/drawing/2014/main" id="{A7CA3C9A-BFBB-43B6-9C3A-95CE9C3EFA3E}"/>
              </a:ext>
            </a:extLst>
          </p:cNvPr>
          <p:cNvSpPr/>
          <p:nvPr/>
        </p:nvSpPr>
        <p:spPr>
          <a:xfrm>
            <a:off x="8552448" y="3934739"/>
            <a:ext cx="239697" cy="346230"/>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Marcador de número de diapositiva 8">
            <a:extLst>
              <a:ext uri="{FF2B5EF4-FFF2-40B4-BE49-F238E27FC236}">
                <a16:creationId xmlns:a16="http://schemas.microsoft.com/office/drawing/2014/main" id="{BC3CA681-62F0-4A90-98C0-5E2275FE67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18</a:t>
            </a:fld>
            <a:endParaRPr lang="es-ES"/>
          </a:p>
        </p:txBody>
      </p:sp>
    </p:spTree>
    <p:extLst>
      <p:ext uri="{BB962C8B-B14F-4D97-AF65-F5344CB8AC3E}">
        <p14:creationId xmlns:p14="http://schemas.microsoft.com/office/powerpoint/2010/main" val="22704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alambre, edificio, colorido, tabla&#10;&#10;Descripción generada automáticamente">
            <a:extLst>
              <a:ext uri="{FF2B5EF4-FFF2-40B4-BE49-F238E27FC236}">
                <a16:creationId xmlns:a16="http://schemas.microsoft.com/office/drawing/2014/main" id="{AA7A4C09-5323-5444-BE03-C220FB0D49B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62764" y="75000"/>
            <a:ext cx="4119418" cy="6708000"/>
          </a:xfrm>
          <a:prstGeom prst="rect">
            <a:avLst/>
          </a:prstGeom>
          <a:effectLst>
            <a:softEdge rad="635000"/>
          </a:effectLst>
        </p:spPr>
      </p:pic>
      <p:sp>
        <p:nvSpPr>
          <p:cNvPr id="6" name="CuadroTexto 5">
            <a:extLst>
              <a:ext uri="{FF2B5EF4-FFF2-40B4-BE49-F238E27FC236}">
                <a16:creationId xmlns:a16="http://schemas.microsoft.com/office/drawing/2014/main" id="{A55BDE9D-C995-EB46-AF40-4384DCBE374C}"/>
              </a:ext>
            </a:extLst>
          </p:cNvPr>
          <p:cNvSpPr txBox="1"/>
          <p:nvPr/>
        </p:nvSpPr>
        <p:spPr>
          <a:xfrm>
            <a:off x="3960000" y="7008000"/>
            <a:ext cx="4572000" cy="230832"/>
          </a:xfrm>
          <a:prstGeom prst="rect">
            <a:avLst/>
          </a:prstGeom>
          <a:noFill/>
        </p:spPr>
        <p:txBody>
          <a:bodyPr wrap="square" rtlCol="0">
            <a:spAutoFit/>
          </a:bodyPr>
          <a:lstStyle/>
          <a:p>
            <a:r>
              <a:rPr lang="es-CL" sz="900">
                <a:hlinkClick r:id="rId3" tooltip="https://www.southamericanpostcard.com/cgi-bin/photo.cgi?chile-HAAB1237.es"/>
              </a:rPr>
              <a:t>Esta foto</a:t>
            </a:r>
            <a:r>
              <a:rPr lang="es-CL" sz="900"/>
              <a:t> de Autor desconocido está bajo licencia </a:t>
            </a:r>
            <a:r>
              <a:rPr lang="es-CL" sz="900">
                <a:hlinkClick r:id="rId4" tooltip="https://creativecommons.org/licenses/by-nc-nd/3.0/"/>
              </a:rPr>
              <a:t>CC BY-NC-ND</a:t>
            </a:r>
            <a:endParaRPr lang="es-CL" sz="900"/>
          </a:p>
        </p:txBody>
      </p:sp>
      <p:sp>
        <p:nvSpPr>
          <p:cNvPr id="2" name="Marcador de número de diapositiva 1">
            <a:extLst>
              <a:ext uri="{FF2B5EF4-FFF2-40B4-BE49-F238E27FC236}">
                <a16:creationId xmlns:a16="http://schemas.microsoft.com/office/drawing/2014/main" id="{24C60D0C-8F41-4BE7-A7D6-D946D73C7D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19</a:t>
            </a:fld>
            <a:endParaRPr lang="es-ES"/>
          </a:p>
        </p:txBody>
      </p:sp>
      <p:sp>
        <p:nvSpPr>
          <p:cNvPr id="3" name="CuadroTexto 2">
            <a:extLst>
              <a:ext uri="{FF2B5EF4-FFF2-40B4-BE49-F238E27FC236}">
                <a16:creationId xmlns:a16="http://schemas.microsoft.com/office/drawing/2014/main" id="{85BEA7C1-2950-4826-B9B1-C0442773EE9B}"/>
              </a:ext>
            </a:extLst>
          </p:cNvPr>
          <p:cNvSpPr txBox="1"/>
          <p:nvPr/>
        </p:nvSpPr>
        <p:spPr>
          <a:xfrm>
            <a:off x="317242" y="75001"/>
            <a:ext cx="4562668" cy="830997"/>
          </a:xfrm>
          <a:prstGeom prst="rect">
            <a:avLst/>
          </a:prstGeom>
          <a:noFill/>
        </p:spPr>
        <p:txBody>
          <a:bodyPr wrap="square" rtlCol="0">
            <a:spAutoFit/>
          </a:bodyPr>
          <a:lstStyle/>
          <a:p>
            <a:pPr algn="ctr"/>
            <a:r>
              <a:rPr lang="es-ES" sz="2400" b="1" dirty="0">
                <a:solidFill>
                  <a:srgbClr val="006666"/>
                </a:solidFill>
                <a:latin typeface="Calibri Light" panose="020F0302020204030204" pitchFamily="34" charset="0"/>
                <a:cs typeface="Calibri Light" panose="020F0302020204030204" pitchFamily="34" charset="0"/>
              </a:rPr>
              <a:t>Mediación social y Migrantes / Modelo de Roma</a:t>
            </a:r>
            <a:endParaRPr lang="es-CL" sz="2400" b="1" dirty="0">
              <a:solidFill>
                <a:srgbClr val="006666"/>
              </a:solidFill>
              <a:latin typeface="Calibri Light" panose="020F0302020204030204" pitchFamily="34" charset="0"/>
              <a:cs typeface="Calibri Light" panose="020F0302020204030204" pitchFamily="34" charset="0"/>
            </a:endParaRPr>
          </a:p>
        </p:txBody>
      </p:sp>
      <p:sp>
        <p:nvSpPr>
          <p:cNvPr id="4" name="CuadroTexto 3">
            <a:extLst>
              <a:ext uri="{FF2B5EF4-FFF2-40B4-BE49-F238E27FC236}">
                <a16:creationId xmlns:a16="http://schemas.microsoft.com/office/drawing/2014/main" id="{27A7D1D1-6CD2-4295-BBF8-2A7B03C55EC8}"/>
              </a:ext>
            </a:extLst>
          </p:cNvPr>
          <p:cNvSpPr txBox="1"/>
          <p:nvPr/>
        </p:nvSpPr>
        <p:spPr>
          <a:xfrm>
            <a:off x="317241" y="1040395"/>
            <a:ext cx="4245523" cy="5909310"/>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Se crea en Roma en 1999</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Obedece a un modelo de articulación intercultural e institucional</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Se trabaja acercando y “poniendo en  comunicación” a los ciudadanos y migrantes con los servicios institucionales</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 foco es propiciar el diálogo intercultural que permita una ciudad segura</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 territorio constituye un elemento de la mediación, para adoptar en ellos acciones concretas destinadas a disminuir la percepción de inseguridad urbana</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Las medidas son resultado de investigación de campo en los territorios, a través de entrevistas en profundidad, su análisis y devolución de los resultados a la comunidad, lo que permite generar adherencia a las medidas</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El modelo afirma la tesis que trabajar de manera compartida, en la escucha activa, en la aceptación y participación de la comunidad permite crear un fuerte tejido asociativo y la inseguridad ciudadana pasa de ser un problema a un recurso consolidado mancomunadamente.</a:t>
            </a:r>
          </a:p>
          <a:p>
            <a:pPr marL="285750" indent="-285750" algn="just">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     Permite otorgar ciudadanía a partir de las exigencias y necesidades de muchos, entendiendo que en una ciudad segura  o una ciudad que se cuida, se viven relaciones.</a:t>
            </a: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p:txBody>
      </p:sp>
      <p:sp>
        <p:nvSpPr>
          <p:cNvPr id="8" name="CuadroTexto 7">
            <a:extLst>
              <a:ext uri="{FF2B5EF4-FFF2-40B4-BE49-F238E27FC236}">
                <a16:creationId xmlns:a16="http://schemas.microsoft.com/office/drawing/2014/main" id="{C2EDFDDF-EA31-4A14-A65D-433A235B7E4D}"/>
              </a:ext>
            </a:extLst>
          </p:cNvPr>
          <p:cNvSpPr txBox="1"/>
          <p:nvPr/>
        </p:nvSpPr>
        <p:spPr>
          <a:xfrm>
            <a:off x="8808286" y="1040395"/>
            <a:ext cx="2966947" cy="5478423"/>
          </a:xfrm>
          <a:prstGeom prst="rect">
            <a:avLst/>
          </a:prstGeom>
          <a:noFill/>
        </p:spPr>
        <p:txBody>
          <a:bodyPr wrap="square">
            <a:spAutoFit/>
          </a:bodyPr>
          <a:lstStyle/>
          <a:p>
            <a:pPr marL="285750" indent="-285750" algn="just">
              <a:buFont typeface="Courier New" panose="02070309020205020404" pitchFamily="49" charset="0"/>
              <a:buChar char="o"/>
            </a:pPr>
            <a:r>
              <a:rPr lang="es-ES" b="1" u="sng" dirty="0">
                <a:latin typeface="Calibri Light" panose="020F0302020204030204" pitchFamily="34" charset="0"/>
                <a:cs typeface="Calibri Light" panose="020F0302020204030204" pitchFamily="34" charset="0"/>
              </a:rPr>
              <a:t>Los objetivos de este modelo </a:t>
            </a:r>
            <a:r>
              <a:rPr lang="es-ES" dirty="0">
                <a:latin typeface="Calibri Light" panose="020F0302020204030204" pitchFamily="34" charset="0"/>
                <a:cs typeface="Calibri Light" panose="020F0302020204030204" pitchFamily="34" charset="0"/>
              </a:rPr>
              <a:t>de MS aplicada en contextos interculturales son:</a:t>
            </a:r>
          </a:p>
          <a:p>
            <a:pPr marL="285750" lvl="5"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Eliminar los obstáculos 	culturales que impiden la 	comunicación entre los 	servicios/instituciones y 	los 	desplazados, 	entendidos como 	usuarios</a:t>
            </a:r>
          </a:p>
          <a:p>
            <a:pPr marL="285750" lvl="1"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Promover una más amplia 	y racional utilización de 	los 	servicios</a:t>
            </a:r>
          </a:p>
          <a:p>
            <a:pPr marL="285750" lvl="1"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Favorecer la integración 	social	de la 	población desplazada en 	la comunidad local en 	todos los 	ámbitos de 	la vida humana</a:t>
            </a:r>
          </a:p>
          <a:p>
            <a:pPr marL="285750" indent="-285750" algn="just">
              <a:buFont typeface="Wingdings" panose="05000000000000000000" pitchFamily="2" charset="2"/>
              <a:buChar char="ü"/>
            </a:pPr>
            <a:r>
              <a:rPr lang="es-ES" dirty="0">
                <a:latin typeface="Calibri Light" panose="020F0302020204030204" pitchFamily="34" charset="0"/>
                <a:cs typeface="Calibri Light" panose="020F0302020204030204" pitchFamily="34" charset="0"/>
              </a:rPr>
              <a:t>	Ofrecer oportunidades y 	procesos positivos de 	prevención y superación 	de los 	conflictos</a:t>
            </a: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a:p>
            <a:pPr marL="285750" indent="-285750">
              <a:buFont typeface="Courier New" panose="02070309020205020404" pitchFamily="49" charset="0"/>
              <a:buChar char="o"/>
            </a:pPr>
            <a:endParaRPr lang="es-E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353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61EF49-28B6-A447-B86A-F4DF5EAE82C4}"/>
              </a:ext>
            </a:extLst>
          </p:cNvPr>
          <p:cNvSpPr>
            <a:spLocks noGrp="1"/>
          </p:cNvSpPr>
          <p:nvPr>
            <p:ph type="title"/>
          </p:nvPr>
        </p:nvSpPr>
        <p:spPr>
          <a:xfrm>
            <a:off x="277091" y="187325"/>
            <a:ext cx="4878388" cy="1004166"/>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Aproximaciones al concepto de Mediación</a:t>
            </a:r>
            <a:endParaRPr lang="es-CL" sz="2800" dirty="0">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B14D9471-54D7-A045-AE28-F3811DDB7BA7}"/>
              </a:ext>
            </a:extLst>
          </p:cNvPr>
          <p:cNvSpPr>
            <a:spLocks noGrp="1"/>
          </p:cNvSpPr>
          <p:nvPr>
            <p:ph type="body" idx="1"/>
          </p:nvPr>
        </p:nvSpPr>
        <p:spPr>
          <a:xfrm>
            <a:off x="6220690" y="987425"/>
            <a:ext cx="5134697" cy="4873625"/>
          </a:xfrm>
        </p:spPr>
        <p:txBody>
          <a:bodyPr/>
          <a:lstStyle/>
          <a:p>
            <a:endParaRPr lang="es-CL" dirty="0"/>
          </a:p>
        </p:txBody>
      </p:sp>
      <p:sp>
        <p:nvSpPr>
          <p:cNvPr id="4" name="Marcador de texto 3">
            <a:extLst>
              <a:ext uri="{FF2B5EF4-FFF2-40B4-BE49-F238E27FC236}">
                <a16:creationId xmlns:a16="http://schemas.microsoft.com/office/drawing/2014/main" id="{960A8772-9F52-B749-BCAB-759EB7D85E51}"/>
              </a:ext>
            </a:extLst>
          </p:cNvPr>
          <p:cNvSpPr>
            <a:spLocks noGrp="1"/>
          </p:cNvSpPr>
          <p:nvPr>
            <p:ph type="body" idx="2"/>
          </p:nvPr>
        </p:nvSpPr>
        <p:spPr>
          <a:xfrm>
            <a:off x="277091" y="2057399"/>
            <a:ext cx="5818909" cy="4613275"/>
          </a:xfrm>
        </p:spPr>
        <p:txBody>
          <a:bodyPr/>
          <a:lstStyle/>
          <a:p>
            <a:pPr marL="514350" indent="-285750">
              <a:buFont typeface="Courier New" panose="02070309020205020404" pitchFamily="49" charset="0"/>
              <a:buChar char="o"/>
            </a:pPr>
            <a:r>
              <a:rPr lang="es-ES" dirty="0"/>
              <a:t>La Mediación, como fenómeno social constituye un proceso participativo de consensos y democracia social</a:t>
            </a:r>
          </a:p>
          <a:p>
            <a:pPr marL="514350" indent="-285750">
              <a:buFont typeface="Courier New" panose="02070309020205020404" pitchFamily="49" charset="0"/>
              <a:buChar char="o"/>
            </a:pPr>
            <a:r>
              <a:rPr lang="es-ES" dirty="0"/>
              <a:t>Metáfora de la Bisagra</a:t>
            </a:r>
          </a:p>
          <a:p>
            <a:pPr marL="514350" indent="-285750">
              <a:buFont typeface="Courier New" panose="02070309020205020404" pitchFamily="49" charset="0"/>
              <a:buChar char="o"/>
            </a:pPr>
            <a:r>
              <a:rPr lang="es-ES" dirty="0"/>
              <a:t>Metáfora del Hermes, mediador universal</a:t>
            </a:r>
          </a:p>
          <a:p>
            <a:pPr marL="514350" indent="-285750">
              <a:buFont typeface="Courier New" panose="02070309020205020404" pitchFamily="49" charset="0"/>
              <a:buChar char="o"/>
            </a:pPr>
            <a:r>
              <a:rPr lang="es-ES" dirty="0"/>
              <a:t>Metáfora de la interfaz</a:t>
            </a:r>
          </a:p>
          <a:p>
            <a:pPr marL="514350" indent="-285750">
              <a:buFont typeface="Courier New" panose="02070309020205020404" pitchFamily="49" charset="0"/>
              <a:buChar char="o"/>
            </a:pPr>
            <a:r>
              <a:rPr lang="es-ES" dirty="0"/>
              <a:t>Introduce la perspectiva del tercero neutral, imparcial o “</a:t>
            </a:r>
            <a:r>
              <a:rPr lang="es-ES" dirty="0" err="1"/>
              <a:t>multiparcial</a:t>
            </a:r>
            <a:r>
              <a:rPr lang="es-ES" dirty="0"/>
              <a:t>”: el mediador </a:t>
            </a:r>
          </a:p>
          <a:p>
            <a:pPr marL="514350" indent="-285750">
              <a:buFont typeface="Courier New" panose="02070309020205020404" pitchFamily="49" charset="0"/>
              <a:buChar char="o"/>
            </a:pPr>
            <a:r>
              <a:rPr lang="es-ES" dirty="0"/>
              <a:t>Idea de aproximación con dos partes para:</a:t>
            </a:r>
          </a:p>
          <a:p>
            <a:pPr marL="971550" lvl="1" indent="-285750">
              <a:buFont typeface="Courier New" panose="02070309020205020404" pitchFamily="49" charset="0"/>
              <a:buChar char="o"/>
            </a:pPr>
            <a:r>
              <a:rPr lang="es-ES" dirty="0"/>
              <a:t>Intermediar</a:t>
            </a:r>
          </a:p>
          <a:p>
            <a:pPr marL="971550" lvl="1" indent="-285750">
              <a:buFont typeface="Courier New" panose="02070309020205020404" pitchFamily="49" charset="0"/>
              <a:buChar char="o"/>
            </a:pPr>
            <a:r>
              <a:rPr lang="es-ES" dirty="0"/>
              <a:t>Interconectar</a:t>
            </a:r>
          </a:p>
          <a:p>
            <a:pPr marL="971550" lvl="1" indent="-285750">
              <a:buFont typeface="Courier New" panose="02070309020205020404" pitchFamily="49" charset="0"/>
              <a:buChar char="o"/>
            </a:pPr>
            <a:r>
              <a:rPr lang="es-ES" dirty="0"/>
              <a:t>Acercar intereses, o</a:t>
            </a:r>
          </a:p>
          <a:p>
            <a:pPr marL="971550" lvl="1" indent="-285750">
              <a:buFont typeface="Courier New" panose="02070309020205020404" pitchFamily="49" charset="0"/>
              <a:buChar char="o"/>
            </a:pPr>
            <a:r>
              <a:rPr lang="es-ES" dirty="0"/>
              <a:t>Representar intereses</a:t>
            </a:r>
          </a:p>
          <a:p>
            <a:pPr marL="685800" lvl="1" indent="0"/>
            <a:endParaRPr lang="es-CL" dirty="0"/>
          </a:p>
        </p:txBody>
      </p:sp>
      <p:pic>
        <p:nvPicPr>
          <p:cNvPr id="6" name="Imagen 5" descr="Imagen que contiene tabla, hecho de madera, comida, nido&#10;&#10;Descripción generada automáticamente">
            <a:extLst>
              <a:ext uri="{FF2B5EF4-FFF2-40B4-BE49-F238E27FC236}">
                <a16:creationId xmlns:a16="http://schemas.microsoft.com/office/drawing/2014/main" id="{80ECF3BC-F9B7-F447-B324-480058B006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51725" y="1290601"/>
            <a:ext cx="2637800" cy="4826849"/>
          </a:xfrm>
          <a:prstGeom prst="rect">
            <a:avLst/>
          </a:prstGeom>
        </p:spPr>
      </p:pic>
      <p:sp>
        <p:nvSpPr>
          <p:cNvPr id="7" name="CuadroTexto 6">
            <a:extLst>
              <a:ext uri="{FF2B5EF4-FFF2-40B4-BE49-F238E27FC236}">
                <a16:creationId xmlns:a16="http://schemas.microsoft.com/office/drawing/2014/main" id="{6961DF06-DACC-884E-B4E4-2BA314235394}"/>
              </a:ext>
            </a:extLst>
          </p:cNvPr>
          <p:cNvSpPr txBox="1"/>
          <p:nvPr/>
        </p:nvSpPr>
        <p:spPr>
          <a:xfrm>
            <a:off x="7451725" y="6117450"/>
            <a:ext cx="2637800" cy="369332"/>
          </a:xfrm>
          <a:prstGeom prst="rect">
            <a:avLst/>
          </a:prstGeom>
          <a:noFill/>
        </p:spPr>
        <p:txBody>
          <a:bodyPr wrap="square" rtlCol="0">
            <a:spAutoFit/>
          </a:bodyPr>
          <a:lstStyle/>
          <a:p>
            <a:r>
              <a:rPr lang="es-CL" sz="900">
                <a:hlinkClick r:id="rId3" tooltip="https://unpinguinorojo.blogspot.com/2011/02/historia-de-una-familia-de-pajaros.html"/>
              </a:rPr>
              <a:t>Esta foto</a:t>
            </a:r>
            <a:r>
              <a:rPr lang="es-CL" sz="900"/>
              <a:t> de Autor desconocido está bajo licencia </a:t>
            </a:r>
            <a:r>
              <a:rPr lang="es-CL" sz="900">
                <a:hlinkClick r:id="rId4" tooltip="https://creativecommons.org/licenses/by/3.0/"/>
              </a:rPr>
              <a:t>CC BY</a:t>
            </a:r>
            <a:endParaRPr lang="es-CL" sz="900"/>
          </a:p>
        </p:txBody>
      </p:sp>
      <p:pic>
        <p:nvPicPr>
          <p:cNvPr id="9" name="Imagen 8" descr="Pájaro de color azul&#10;&#10;Descripción generada automáticamente">
            <a:extLst>
              <a:ext uri="{FF2B5EF4-FFF2-40B4-BE49-F238E27FC236}">
                <a16:creationId xmlns:a16="http://schemas.microsoft.com/office/drawing/2014/main" id="{010694B3-0E41-F849-97D6-45FA259C05C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96000" y="-4763"/>
            <a:ext cx="5846618" cy="6858000"/>
          </a:xfrm>
          <a:prstGeom prst="rect">
            <a:avLst/>
          </a:prstGeom>
          <a:effectLst>
            <a:softEdge rad="635000"/>
          </a:effectLst>
        </p:spPr>
      </p:pic>
      <p:sp>
        <p:nvSpPr>
          <p:cNvPr id="5" name="Marcador de número de diapositiva 4">
            <a:extLst>
              <a:ext uri="{FF2B5EF4-FFF2-40B4-BE49-F238E27FC236}">
                <a16:creationId xmlns:a16="http://schemas.microsoft.com/office/drawing/2014/main" id="{B8F9073A-4967-4E45-B25B-B51E21BF12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a:t>
            </a:fld>
            <a:endParaRPr lang="es-ES"/>
          </a:p>
        </p:txBody>
      </p:sp>
    </p:spTree>
    <p:extLst>
      <p:ext uri="{BB962C8B-B14F-4D97-AF65-F5344CB8AC3E}">
        <p14:creationId xmlns:p14="http://schemas.microsoft.com/office/powerpoint/2010/main" val="8931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6BA628-7127-9B4F-81B6-C6B6E1E90EC2}"/>
              </a:ext>
            </a:extLst>
          </p:cNvPr>
          <p:cNvSpPr>
            <a:spLocks noGrp="1"/>
          </p:cNvSpPr>
          <p:nvPr>
            <p:ph type="title"/>
          </p:nvPr>
        </p:nvSpPr>
        <p:spPr>
          <a:xfrm>
            <a:off x="838200" y="365126"/>
            <a:ext cx="10515600" cy="773210"/>
          </a:xfrm>
        </p:spPr>
        <p:txBody>
          <a:bodyPr>
            <a:normAutofit/>
          </a:bodyPr>
          <a:lstStyle/>
          <a:p>
            <a:pPr algn="ctr"/>
            <a:r>
              <a:rPr lang="es-ES" sz="2800" b="1" dirty="0">
                <a:solidFill>
                  <a:srgbClr val="006666"/>
                </a:solidFill>
                <a:latin typeface="Calibri Light" panose="020F0302020204030204" pitchFamily="34" charset="0"/>
                <a:cs typeface="Calibri Light" panose="020F0302020204030204" pitchFamily="34" charset="0"/>
              </a:rPr>
              <a:t>Niveles del Modelo de MS intercultural de Roma</a:t>
            </a:r>
            <a:r>
              <a:rPr lang="es-ES" sz="900" b="1" dirty="0">
                <a:solidFill>
                  <a:srgbClr val="006666"/>
                </a:solidFill>
                <a:latin typeface="Calibri Light" panose="020F0302020204030204" pitchFamily="34" charset="0"/>
                <a:cs typeface="Calibri Light" panose="020F0302020204030204" pitchFamily="34" charset="0"/>
              </a:rPr>
              <a:t> (5)</a:t>
            </a:r>
            <a:endParaRPr lang="es-CL" sz="2800" b="1" dirty="0">
              <a:solidFill>
                <a:srgbClr val="006666"/>
              </a:solidFill>
              <a:latin typeface="Calibri Light" panose="020F0302020204030204" pitchFamily="34" charset="0"/>
              <a:cs typeface="Calibri Light" panose="020F0302020204030204" pitchFamily="34" charset="0"/>
            </a:endParaRPr>
          </a:p>
        </p:txBody>
      </p:sp>
      <p:pic>
        <p:nvPicPr>
          <p:cNvPr id="3" name="Imagen 2" descr="Un pájaro verde sobre un tronco&#10;&#10;Descripción generada automáticamente con confianza baja">
            <a:extLst>
              <a:ext uri="{FF2B5EF4-FFF2-40B4-BE49-F238E27FC236}">
                <a16:creationId xmlns:a16="http://schemas.microsoft.com/office/drawing/2014/main" id="{0150E7D0-F5D0-9747-A8D9-9430160A12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0588" y="3471801"/>
            <a:ext cx="3489650" cy="3249674"/>
          </a:xfrm>
          <a:prstGeom prst="rect">
            <a:avLst/>
          </a:prstGeom>
          <a:ln>
            <a:solidFill>
              <a:srgbClr val="006600"/>
            </a:solidFill>
          </a:ln>
          <a:effectLst>
            <a:softEdge rad="635000"/>
          </a:effectLst>
        </p:spPr>
      </p:pic>
      <p:sp>
        <p:nvSpPr>
          <p:cNvPr id="4" name="Marcador de número de diapositiva 3">
            <a:extLst>
              <a:ext uri="{FF2B5EF4-FFF2-40B4-BE49-F238E27FC236}">
                <a16:creationId xmlns:a16="http://schemas.microsoft.com/office/drawing/2014/main" id="{60FAA89A-7C90-4477-8759-0396A48806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20</a:t>
            </a:fld>
            <a:endParaRPr lang="es-ES"/>
          </a:p>
        </p:txBody>
      </p:sp>
      <p:graphicFrame>
        <p:nvGraphicFramePr>
          <p:cNvPr id="5" name="Diagrama 4">
            <a:extLst>
              <a:ext uri="{FF2B5EF4-FFF2-40B4-BE49-F238E27FC236}">
                <a16:creationId xmlns:a16="http://schemas.microsoft.com/office/drawing/2014/main" id="{DEA224AB-A54B-48C6-9FD4-0CAAA56C3ECD}"/>
              </a:ext>
            </a:extLst>
          </p:cNvPr>
          <p:cNvGraphicFramePr/>
          <p:nvPr>
            <p:extLst>
              <p:ext uri="{D42A27DB-BD31-4B8C-83A1-F6EECF244321}">
                <p14:modId xmlns:p14="http://schemas.microsoft.com/office/powerpoint/2010/main" val="16555085"/>
              </p:ext>
            </p:extLst>
          </p:nvPr>
        </p:nvGraphicFramePr>
        <p:xfrm>
          <a:off x="2817845" y="1387303"/>
          <a:ext cx="9374155" cy="4720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D5490DAD-FFCC-4563-B1D1-1BD3057AC6C6}"/>
              </a:ext>
            </a:extLst>
          </p:cNvPr>
          <p:cNvSpPr txBox="1"/>
          <p:nvPr/>
        </p:nvSpPr>
        <p:spPr>
          <a:xfrm>
            <a:off x="4777272" y="6356350"/>
            <a:ext cx="6102221" cy="230832"/>
          </a:xfrm>
          <a:prstGeom prst="rect">
            <a:avLst/>
          </a:prstGeom>
          <a:noFill/>
        </p:spPr>
        <p:txBody>
          <a:bodyPr wrap="square" rtlCol="0">
            <a:spAutoFit/>
          </a:bodyPr>
          <a:lstStyle/>
          <a:p>
            <a:r>
              <a:rPr lang="es-ES" sz="900" dirty="0">
                <a:latin typeface="Calibri Light" panose="020F0302020204030204" pitchFamily="34" charset="0"/>
                <a:cs typeface="Calibri Light" panose="020F0302020204030204" pitchFamily="34" charset="0"/>
              </a:rPr>
              <a:t>Basado en: Campos emergentes de la intervención. Silvio </a:t>
            </a:r>
            <a:r>
              <a:rPr lang="es-ES" sz="900" dirty="0" err="1">
                <a:latin typeface="Calibri Light" panose="020F0302020204030204" pitchFamily="34" charset="0"/>
                <a:cs typeface="Calibri Light" panose="020F0302020204030204" pitchFamily="34" charset="0"/>
              </a:rPr>
              <a:t>Ciappi</a:t>
            </a:r>
            <a:r>
              <a:rPr lang="es-ES" sz="900" dirty="0">
                <a:latin typeface="Calibri Light" panose="020F0302020204030204" pitchFamily="34" charset="0"/>
                <a:cs typeface="Calibri Light" panose="020F0302020204030204" pitchFamily="34" charset="0"/>
              </a:rPr>
              <a:t> y Alessandro </a:t>
            </a:r>
            <a:r>
              <a:rPr lang="es-ES" sz="900" dirty="0" err="1">
                <a:latin typeface="Calibri Light" panose="020F0302020204030204" pitchFamily="34" charset="0"/>
                <a:cs typeface="Calibri Light" panose="020F0302020204030204" pitchFamily="34" charset="0"/>
              </a:rPr>
              <a:t>Padovani</a:t>
            </a:r>
            <a:r>
              <a:rPr lang="es-ES" sz="900" dirty="0">
                <a:latin typeface="Calibri Light" panose="020F0302020204030204" pitchFamily="34" charset="0"/>
                <a:cs typeface="Calibri Light" panose="020F0302020204030204" pitchFamily="34" charset="0"/>
              </a:rPr>
              <a:t>. </a:t>
            </a:r>
            <a:r>
              <a:rPr lang="es-ES" sz="900" dirty="0" err="1">
                <a:latin typeface="Calibri Light" panose="020F0302020204030204" pitchFamily="34" charset="0"/>
                <a:cs typeface="Calibri Light" panose="020F0302020204030204" pitchFamily="34" charset="0"/>
              </a:rPr>
              <a:t>Op</a:t>
            </a:r>
            <a:r>
              <a:rPr lang="es-ES" sz="900" dirty="0">
                <a:latin typeface="Calibri Light" panose="020F0302020204030204" pitchFamily="34" charset="0"/>
                <a:cs typeface="Calibri Light" panose="020F0302020204030204" pitchFamily="34" charset="0"/>
              </a:rPr>
              <a:t>. Cit. Pp. 383-395</a:t>
            </a:r>
            <a:endParaRPr lang="es-CL" sz="9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055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9AC32A4-30D8-7045-92DA-9A7867DD12DA}"/>
              </a:ext>
            </a:extLst>
          </p:cNvPr>
          <p:cNvSpPr>
            <a:spLocks noGrp="1"/>
          </p:cNvSpPr>
          <p:nvPr>
            <p:ph type="title"/>
          </p:nvPr>
        </p:nvSpPr>
        <p:spPr>
          <a:xfrm>
            <a:off x="4833257" y="447870"/>
            <a:ext cx="7201179" cy="1054359"/>
          </a:xfrm>
          <a:prstGeom prst="ellipse">
            <a:avLst/>
          </a:prstGeom>
        </p:spPr>
        <p:txBody>
          <a:bodyPr vert="horz" lIns="91440" tIns="45720" rIns="91440" bIns="45720" rtlCol="0" anchor="b">
            <a:noAutofit/>
          </a:bodyPr>
          <a:lstStyle/>
          <a:p>
            <a:r>
              <a:rPr lang="en-US" sz="2800" b="1" dirty="0" err="1">
                <a:solidFill>
                  <a:srgbClr val="006666"/>
                </a:solidFill>
              </a:rPr>
              <a:t>Otras</a:t>
            </a:r>
            <a:r>
              <a:rPr lang="en-US" sz="2800" b="1" dirty="0">
                <a:solidFill>
                  <a:srgbClr val="006666"/>
                </a:solidFill>
              </a:rPr>
              <a:t> </a:t>
            </a:r>
            <a:r>
              <a:rPr lang="en-US" sz="2800" b="1" dirty="0" err="1">
                <a:solidFill>
                  <a:srgbClr val="006666"/>
                </a:solidFill>
              </a:rPr>
              <a:t>ventajas</a:t>
            </a:r>
            <a:r>
              <a:rPr lang="en-US" sz="2800" b="1" dirty="0">
                <a:solidFill>
                  <a:srgbClr val="006666"/>
                </a:solidFill>
              </a:rPr>
              <a:t> de la MS </a:t>
            </a:r>
            <a:r>
              <a:rPr lang="en-US" sz="2800" b="1" dirty="0" err="1">
                <a:solidFill>
                  <a:srgbClr val="006666"/>
                </a:solidFill>
              </a:rPr>
              <a:t>en</a:t>
            </a:r>
            <a:r>
              <a:rPr lang="en-US" sz="2800" b="1" dirty="0">
                <a:solidFill>
                  <a:srgbClr val="006666"/>
                </a:solidFill>
              </a:rPr>
              <a:t> </a:t>
            </a:r>
            <a:r>
              <a:rPr lang="en-US" sz="2800" b="1" dirty="0" err="1">
                <a:solidFill>
                  <a:srgbClr val="006666"/>
                </a:solidFill>
              </a:rPr>
              <a:t>su</a:t>
            </a:r>
            <a:r>
              <a:rPr lang="en-US" sz="2800" b="1" dirty="0">
                <a:solidFill>
                  <a:srgbClr val="006666"/>
                </a:solidFill>
              </a:rPr>
              <a:t> </a:t>
            </a:r>
            <a:r>
              <a:rPr lang="en-US" sz="2800" b="1" dirty="0" err="1">
                <a:solidFill>
                  <a:srgbClr val="006666"/>
                </a:solidFill>
              </a:rPr>
              <a:t>aplicación</a:t>
            </a:r>
            <a:r>
              <a:rPr lang="en-US" sz="2800" b="1" dirty="0">
                <a:solidFill>
                  <a:srgbClr val="006666"/>
                </a:solidFill>
              </a:rPr>
              <a:t> al  </a:t>
            </a:r>
            <a:r>
              <a:rPr lang="en-US" sz="2800" b="1" dirty="0" err="1">
                <a:solidFill>
                  <a:srgbClr val="006666"/>
                </a:solidFill>
              </a:rPr>
              <a:t>contexto</a:t>
            </a:r>
            <a:r>
              <a:rPr lang="en-US" sz="2800" b="1" dirty="0">
                <a:solidFill>
                  <a:srgbClr val="006666"/>
                </a:solidFill>
              </a:rPr>
              <a:t> de migrates</a:t>
            </a:r>
          </a:p>
        </p:txBody>
      </p:sp>
      <p:pic>
        <p:nvPicPr>
          <p:cNvPr id="3" name="Imagen 2">
            <a:extLst>
              <a:ext uri="{FF2B5EF4-FFF2-40B4-BE49-F238E27FC236}">
                <a16:creationId xmlns:a16="http://schemas.microsoft.com/office/drawing/2014/main" id="{61BF75C4-A40B-0548-B5FD-F8F73DCB0E75}"/>
              </a:ext>
            </a:extLst>
          </p:cNvPr>
          <p:cNvPicPr>
            <a:picLocks noChangeAspect="1"/>
          </p:cNvPicPr>
          <p:nvPr/>
        </p:nvPicPr>
        <p:blipFill rotWithShape="1">
          <a:blip r:embed="rId2"/>
          <a:srcRect l="8298" r="-2" b="-2"/>
          <a:stretch/>
        </p:blipFill>
        <p:spPr>
          <a:xfrm>
            <a:off x="157564" y="1002364"/>
            <a:ext cx="4948905" cy="457771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effectLst>
            <a:softEdge rad="635000"/>
          </a:effectLst>
        </p:spPr>
      </p:pic>
      <p:sp>
        <p:nvSpPr>
          <p:cNvPr id="17"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número de diapositiva 3">
            <a:extLst>
              <a:ext uri="{FF2B5EF4-FFF2-40B4-BE49-F238E27FC236}">
                <a16:creationId xmlns:a16="http://schemas.microsoft.com/office/drawing/2014/main" id="{42BAA10A-3311-46CC-B878-38E99482E6B1}"/>
              </a:ext>
            </a:extLst>
          </p:cNvPr>
          <p:cNvSpPr>
            <a:spLocks noGrp="1"/>
          </p:cNvSpPr>
          <p:nvPr>
            <p:ph type="sldNum" sz="quarter" idx="12"/>
          </p:nvPr>
        </p:nvSpPr>
        <p:spPr/>
        <p:txBody>
          <a:bodyPr/>
          <a:lstStyle/>
          <a:p>
            <a:fld id="{09B0C2D5-5C1B-6F42-BF3C-E134A015E6F2}" type="slidenum">
              <a:rPr lang="es-CL" smtClean="0"/>
              <a:t>21</a:t>
            </a:fld>
            <a:endParaRPr lang="es-CL"/>
          </a:p>
        </p:txBody>
      </p:sp>
      <p:sp>
        <p:nvSpPr>
          <p:cNvPr id="5" name="CuadroTexto 4">
            <a:extLst>
              <a:ext uri="{FF2B5EF4-FFF2-40B4-BE49-F238E27FC236}">
                <a16:creationId xmlns:a16="http://schemas.microsoft.com/office/drawing/2014/main" id="{275150E6-FA64-40B5-AA4D-DEACEF149F4F}"/>
              </a:ext>
            </a:extLst>
          </p:cNvPr>
          <p:cNvSpPr txBox="1"/>
          <p:nvPr/>
        </p:nvSpPr>
        <p:spPr>
          <a:xfrm>
            <a:off x="6095999" y="1861932"/>
            <a:ext cx="4784437" cy="3970318"/>
          </a:xfrm>
          <a:prstGeom prst="rect">
            <a:avLst/>
          </a:prstGeom>
          <a:noFill/>
        </p:spPr>
        <p:txBody>
          <a:bodyPr wrap="square" rtlCol="0">
            <a:spAutoFit/>
          </a:bodyPr>
          <a:lstStyle/>
          <a:p>
            <a:pPr marL="285750" indent="-285750">
              <a:buFont typeface="Wingdings" panose="05000000000000000000" pitchFamily="2" charset="2"/>
              <a:buChar char="ü"/>
            </a:pPr>
            <a:r>
              <a:rPr lang="es-ES" dirty="0">
                <a:latin typeface="+mj-lt"/>
              </a:rPr>
              <a:t>Puede representar una función cada vez más central: representar el primer contacto de los migrantes con el territorio, sus instituciones, servicios, comunidades, sistemas de salud, escolar, de Justicia, etc.</a:t>
            </a:r>
          </a:p>
          <a:p>
            <a:pPr marL="285750" indent="-285750">
              <a:buFont typeface="Wingdings" panose="05000000000000000000" pitchFamily="2" charset="2"/>
              <a:buChar char="ü"/>
            </a:pPr>
            <a:r>
              <a:rPr lang="es-ES" dirty="0">
                <a:latin typeface="+mj-lt"/>
              </a:rPr>
              <a:t>Contribuye al empoderamiento y  promoción de derechos mediante actividades de educación en ciudadanía, formación de competencias, habilidades laborales, etc., necesarias para la inserción en el territorio </a:t>
            </a:r>
          </a:p>
          <a:p>
            <a:pPr marL="285750" indent="-285750">
              <a:buFont typeface="Wingdings" panose="05000000000000000000" pitchFamily="2" charset="2"/>
              <a:buChar char="ü"/>
            </a:pPr>
            <a:r>
              <a:rPr lang="es-ES" dirty="0">
                <a:latin typeface="+mj-lt"/>
              </a:rPr>
              <a:t>Dar asesoría social, para el acompañamiento de los desplazados en una revisión de sus derechos y deberes de ciudadanía, favoreciendo su integración social.</a:t>
            </a:r>
          </a:p>
          <a:p>
            <a:pPr marL="285750" indent="-285750">
              <a:buFont typeface="Wingdings" panose="05000000000000000000" pitchFamily="2" charset="2"/>
              <a:buChar char="ü"/>
            </a:pPr>
            <a:r>
              <a:rPr lang="es-ES" dirty="0">
                <a:latin typeface="+mj-lt"/>
              </a:rPr>
              <a:t>Gestionar la obtención de derechos, como viviendas sociales, acceso a la salud, etc.</a:t>
            </a:r>
          </a:p>
          <a:p>
            <a:pPr marL="285750" indent="-285750">
              <a:buFont typeface="Wingdings" panose="05000000000000000000" pitchFamily="2" charset="2"/>
              <a:buChar char="ü"/>
            </a:pPr>
            <a:r>
              <a:rPr lang="es-ES" dirty="0">
                <a:latin typeface="+mj-lt"/>
              </a:rPr>
              <a:t>Favorecer la solución de conflictos comunitarios o de barrio, mediante la promoción de actividades de resolución de problemas.</a:t>
            </a:r>
          </a:p>
          <a:p>
            <a:endParaRPr lang="es-ES" dirty="0">
              <a:latin typeface="+mj-lt"/>
            </a:endParaRPr>
          </a:p>
          <a:p>
            <a:endParaRPr lang="es-CL" dirty="0">
              <a:latin typeface="+mj-lt"/>
            </a:endParaRPr>
          </a:p>
        </p:txBody>
      </p:sp>
    </p:spTree>
    <p:extLst>
      <p:ext uri="{BB962C8B-B14F-4D97-AF65-F5344CB8AC3E}">
        <p14:creationId xmlns:p14="http://schemas.microsoft.com/office/powerpoint/2010/main" val="7442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3DD79-9A29-D740-99EE-05273116F55F}"/>
              </a:ext>
            </a:extLst>
          </p:cNvPr>
          <p:cNvSpPr>
            <a:spLocks noGrp="1"/>
          </p:cNvSpPr>
          <p:nvPr>
            <p:ph type="title"/>
          </p:nvPr>
        </p:nvSpPr>
        <p:spPr>
          <a:xfrm>
            <a:off x="195944" y="200026"/>
            <a:ext cx="10022254" cy="572989"/>
          </a:xfrm>
        </p:spPr>
        <p:txBody>
          <a:bodyPr>
            <a:normAutofit/>
          </a:bodyPr>
          <a:lstStyle/>
          <a:p>
            <a:pPr algn="ctr"/>
            <a:r>
              <a:rPr lang="es-ES" sz="2800" b="1" dirty="0">
                <a:solidFill>
                  <a:srgbClr val="006600"/>
                </a:solidFill>
                <a:latin typeface="Calibri Light" panose="020F0302020204030204" pitchFamily="34" charset="0"/>
                <a:cs typeface="Calibri Light" panose="020F0302020204030204" pitchFamily="34" charset="0"/>
              </a:rPr>
              <a:t>MS y conflictos socio ambientales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3" name="Marcador de texto 2">
            <a:extLst>
              <a:ext uri="{FF2B5EF4-FFF2-40B4-BE49-F238E27FC236}">
                <a16:creationId xmlns:a16="http://schemas.microsoft.com/office/drawing/2014/main" id="{4484347E-B700-C040-8053-E3035F5A0FFA}"/>
              </a:ext>
            </a:extLst>
          </p:cNvPr>
          <p:cNvSpPr>
            <a:spLocks noGrp="1"/>
          </p:cNvSpPr>
          <p:nvPr>
            <p:ph type="body" idx="1"/>
          </p:nvPr>
        </p:nvSpPr>
        <p:spPr>
          <a:xfrm>
            <a:off x="4210051" y="1615736"/>
            <a:ext cx="3495766" cy="4245314"/>
          </a:xfrm>
        </p:spPr>
        <p:txBody>
          <a:bodyPr>
            <a:normAutofit/>
          </a:bodyPr>
          <a:lstStyle/>
          <a:p>
            <a:pPr marL="25400" indent="0" algn="ctr">
              <a:buSzPct val="100000"/>
              <a:buNone/>
            </a:pPr>
            <a:r>
              <a:rPr lang="es-ES" sz="1400" b="1" dirty="0">
                <a:solidFill>
                  <a:srgbClr val="006600"/>
                </a:solidFill>
                <a:latin typeface="Calibri Light" panose="020F0302020204030204" pitchFamily="34" charset="0"/>
                <a:cs typeface="Calibri Light" panose="020F0302020204030204" pitchFamily="34" charset="0"/>
              </a:rPr>
              <a:t>Fortalezas</a:t>
            </a: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La flexibilidad e informalidad del método permite la participación de distintos afectados por el CA y posibilita discusión sobre cuestiones técnicas y científicas de modo fácil y con menor costo</a:t>
            </a: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Permite resolver las especificidades de los CA que no son atendidas por las formas jurisdiccionales, especialmente:</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 su carácter </a:t>
            </a:r>
            <a:r>
              <a:rPr lang="es-ES" sz="1000" dirty="0" err="1">
                <a:latin typeface="Calibri Light" panose="020F0302020204030204" pitchFamily="34" charset="0"/>
                <a:cs typeface="Calibri Light" panose="020F0302020204030204" pitchFamily="34" charset="0"/>
              </a:rPr>
              <a:t>multiparte</a:t>
            </a:r>
            <a:r>
              <a:rPr lang="es-ES" sz="1000" dirty="0">
                <a:latin typeface="Calibri Light" panose="020F0302020204030204" pitchFamily="34" charset="0"/>
                <a:cs typeface="Calibri Light" panose="020F0302020204030204" pitchFamily="34" charset="0"/>
              </a:rPr>
              <a:t>,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la colisión de interese público/ privado;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las complejidades técnico científicas implicadas;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los efectos de las decisiones en las generaciones futuras,  y </a:t>
            </a:r>
          </a:p>
          <a:p>
            <a:pPr lvl="1" algn="just">
              <a:buSzPct val="100000"/>
              <a:buFont typeface="Courier New" panose="02070309020205020404" pitchFamily="49" charset="0"/>
              <a:buChar char="o"/>
            </a:pPr>
            <a:r>
              <a:rPr lang="es-ES" sz="1000" dirty="0">
                <a:latin typeface="Calibri Light" panose="020F0302020204030204" pitchFamily="34" charset="0"/>
                <a:cs typeface="Calibri Light" panose="020F0302020204030204" pitchFamily="34" charset="0"/>
              </a:rPr>
              <a:t>la urgencia de la solución</a:t>
            </a:r>
            <a:endParaRPr lang="es-CL" sz="1000" dirty="0">
              <a:latin typeface="Calibri Light" panose="020F0302020204030204" pitchFamily="34" charset="0"/>
              <a:cs typeface="Calibri Light" panose="020F0302020204030204" pitchFamily="34" charset="0"/>
            </a:endParaRPr>
          </a:p>
        </p:txBody>
      </p:sp>
      <p:sp>
        <p:nvSpPr>
          <p:cNvPr id="4" name="Marcador de texto 3">
            <a:extLst>
              <a:ext uri="{FF2B5EF4-FFF2-40B4-BE49-F238E27FC236}">
                <a16:creationId xmlns:a16="http://schemas.microsoft.com/office/drawing/2014/main" id="{403088C9-D923-214D-88C8-7FB077F9D5BF}"/>
              </a:ext>
            </a:extLst>
          </p:cNvPr>
          <p:cNvSpPr>
            <a:spLocks noGrp="1"/>
          </p:cNvSpPr>
          <p:nvPr>
            <p:ph type="body" idx="2"/>
          </p:nvPr>
        </p:nvSpPr>
        <p:spPr>
          <a:xfrm>
            <a:off x="270588" y="2057400"/>
            <a:ext cx="2883159" cy="3811588"/>
          </a:xfrm>
        </p:spPr>
        <p:txBody>
          <a:bodyPr/>
          <a:lstStyle/>
          <a:p>
            <a:endParaRPr lang="es-CL" dirty="0"/>
          </a:p>
        </p:txBody>
      </p:sp>
      <p:pic>
        <p:nvPicPr>
          <p:cNvPr id="6" name="Imagen 5" descr="Un pájaro parado en una roca junto al agua&#10;&#10;Descripción generada automáticamente">
            <a:extLst>
              <a:ext uri="{FF2B5EF4-FFF2-40B4-BE49-F238E27FC236}">
                <a16:creationId xmlns:a16="http://schemas.microsoft.com/office/drawing/2014/main" id="{FF1DDFF6-A676-124A-8422-76B161EEE79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847975"/>
            <a:ext cx="3724275" cy="3237010"/>
          </a:xfrm>
          <a:prstGeom prst="rect">
            <a:avLst/>
          </a:prstGeom>
          <a:effectLst>
            <a:softEdge rad="635000"/>
          </a:effectLst>
        </p:spPr>
      </p:pic>
      <p:sp>
        <p:nvSpPr>
          <p:cNvPr id="5" name="Marcador de número de diapositiva 4">
            <a:extLst>
              <a:ext uri="{FF2B5EF4-FFF2-40B4-BE49-F238E27FC236}">
                <a16:creationId xmlns:a16="http://schemas.microsoft.com/office/drawing/2014/main" id="{29C9E13C-41A5-43DB-A5C0-555703C32B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22</a:t>
            </a:fld>
            <a:endParaRPr lang="es-ES"/>
          </a:p>
        </p:txBody>
      </p:sp>
      <p:sp>
        <p:nvSpPr>
          <p:cNvPr id="8" name="CuadroTexto 7">
            <a:extLst>
              <a:ext uri="{FF2B5EF4-FFF2-40B4-BE49-F238E27FC236}">
                <a16:creationId xmlns:a16="http://schemas.microsoft.com/office/drawing/2014/main" id="{6B886D72-BEFD-41B6-A1F4-C8AEA1EF35E5}"/>
              </a:ext>
            </a:extLst>
          </p:cNvPr>
          <p:cNvSpPr txBox="1"/>
          <p:nvPr/>
        </p:nvSpPr>
        <p:spPr>
          <a:xfrm>
            <a:off x="8540317" y="1305017"/>
            <a:ext cx="3098307" cy="3754874"/>
          </a:xfrm>
          <a:prstGeom prst="rect">
            <a:avLst/>
          </a:prstGeom>
          <a:noFill/>
        </p:spPr>
        <p:txBody>
          <a:bodyPr wrap="square">
            <a:spAutoFit/>
          </a:bodyPr>
          <a:lstStyle/>
          <a:p>
            <a:pPr marL="25400" indent="0" algn="ctr">
              <a:buSzPct val="100000"/>
              <a:buNone/>
            </a:pPr>
            <a:endParaRPr lang="es-ES" b="1" dirty="0">
              <a:solidFill>
                <a:srgbClr val="006600"/>
              </a:solidFill>
              <a:latin typeface="Calibri Light" panose="020F0302020204030204" pitchFamily="34" charset="0"/>
              <a:cs typeface="Calibri Light" panose="020F0302020204030204" pitchFamily="34" charset="0"/>
            </a:endParaRPr>
          </a:p>
          <a:p>
            <a:pPr marL="25400" indent="0" algn="ctr">
              <a:buSzPct val="100000"/>
              <a:buNone/>
            </a:pPr>
            <a:endParaRPr lang="es-ES" b="1" dirty="0">
              <a:solidFill>
                <a:srgbClr val="006600"/>
              </a:solidFill>
              <a:latin typeface="Calibri Light" panose="020F0302020204030204" pitchFamily="34" charset="0"/>
              <a:cs typeface="Calibri Light" panose="020F0302020204030204" pitchFamily="34" charset="0"/>
            </a:endParaRPr>
          </a:p>
          <a:p>
            <a:pPr marL="25400" indent="0" algn="ctr">
              <a:buSzPct val="100000"/>
              <a:buNone/>
            </a:pPr>
            <a:r>
              <a:rPr lang="es-ES" b="1" dirty="0">
                <a:solidFill>
                  <a:srgbClr val="006600"/>
                </a:solidFill>
                <a:latin typeface="Calibri Light" panose="020F0302020204030204" pitchFamily="34" charset="0"/>
                <a:cs typeface="Calibri Light" panose="020F0302020204030204" pitchFamily="34" charset="0"/>
              </a:rPr>
              <a:t>Debilidades</a:t>
            </a:r>
            <a:endParaRPr lang="es-ES" sz="1400" b="1" dirty="0">
              <a:solidFill>
                <a:srgbClr val="006600"/>
              </a:solidFill>
              <a:latin typeface="Calibri Light" panose="020F0302020204030204" pitchFamily="34" charset="0"/>
              <a:cs typeface="Calibri Light" panose="020F0302020204030204" pitchFamily="34" charset="0"/>
            </a:endParaRP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 Presencia de ciertos límites y riesgos, a saber:</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Posible falta de transparencia en el proceso,</a:t>
            </a:r>
          </a:p>
          <a:p>
            <a:pPr algn="just">
              <a:buSzPct val="100000"/>
              <a:buFont typeface="Courier New" panose="02070309020205020404" pitchFamily="49" charset="0"/>
              <a:buChar char="o"/>
            </a:pPr>
            <a:r>
              <a:rPr lang="es-ES" sz="1400" dirty="0">
                <a:latin typeface="Calibri Light" panose="020F0302020204030204" pitchFamily="34" charset="0"/>
                <a:cs typeface="Calibri Light" panose="020F0302020204030204" pitchFamily="34" charset="0"/>
              </a:rPr>
              <a:t>Posibilidad de omisión o exclusión de partes interesadas</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Abuso del poder por parte del mediador para obtener acuerdo ( presiones o injerencias indebidas en los asuntos tratados)</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Asimetrías de poder que no pueden ser corregidas por el mediador</a:t>
            </a:r>
          </a:p>
          <a:p>
            <a:pPr algn="just">
              <a:buSzPct val="100000"/>
              <a:buFont typeface="Courier New" panose="02070309020205020404" pitchFamily="49" charset="0"/>
              <a:buChar char="o"/>
            </a:pPr>
            <a:r>
              <a:rPr lang="es-ES" dirty="0">
                <a:latin typeface="Calibri Light" panose="020F0302020204030204" pitchFamily="34" charset="0"/>
                <a:cs typeface="Calibri Light" panose="020F0302020204030204" pitchFamily="34" charset="0"/>
              </a:rPr>
              <a:t>Falta de cualificación de los mediadores </a:t>
            </a:r>
            <a:endParaRPr lang="es-ES" sz="1400" dirty="0">
              <a:latin typeface="Calibri Light" panose="020F0302020204030204" pitchFamily="34" charset="0"/>
              <a:cs typeface="Calibri Light" panose="020F0302020204030204" pitchFamily="34" charset="0"/>
            </a:endParaRPr>
          </a:p>
        </p:txBody>
      </p:sp>
      <p:cxnSp>
        <p:nvCxnSpPr>
          <p:cNvPr id="10" name="Conector recto 9">
            <a:extLst>
              <a:ext uri="{FF2B5EF4-FFF2-40B4-BE49-F238E27FC236}">
                <a16:creationId xmlns:a16="http://schemas.microsoft.com/office/drawing/2014/main" id="{2D36DE41-6687-4F12-9924-F63CDAD4B518}"/>
              </a:ext>
            </a:extLst>
          </p:cNvPr>
          <p:cNvCxnSpPr/>
          <p:nvPr/>
        </p:nvCxnSpPr>
        <p:spPr>
          <a:xfrm>
            <a:off x="7897091" y="1209964"/>
            <a:ext cx="0" cy="514638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6B298B9-AA3F-4E48-9ADE-DD1A49F40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8A6362C-DAA2-46F0-8F9D-238EA1E6F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998728 w 12192000"/>
              <a:gd name="connsiteY0" fmla="*/ 3612739 h 6858000"/>
              <a:gd name="connsiteX1" fmla="*/ 2014976 w 12192000"/>
              <a:gd name="connsiteY1" fmla="*/ 3645485 h 6858000"/>
              <a:gd name="connsiteX2" fmla="*/ 1987764 w 12192000"/>
              <a:gd name="connsiteY2" fmla="*/ 3715075 h 6858000"/>
              <a:gd name="connsiteX3" fmla="*/ 1970583 w 12192000"/>
              <a:gd name="connsiteY3" fmla="*/ 3648007 h 6858000"/>
              <a:gd name="connsiteX4" fmla="*/ 1968718 w 12192000"/>
              <a:gd name="connsiteY4" fmla="*/ 3632235 h 6858000"/>
              <a:gd name="connsiteX5" fmla="*/ 1979288 w 12192000"/>
              <a:gd name="connsiteY5" fmla="*/ 3624964 h 6858000"/>
              <a:gd name="connsiteX6" fmla="*/ 1998728 w 12192000"/>
              <a:gd name="connsiteY6" fmla="*/ 3612739 h 6858000"/>
              <a:gd name="connsiteX7" fmla="*/ 1955875 w 12192000"/>
              <a:gd name="connsiteY7" fmla="*/ 3516632 h 6858000"/>
              <a:gd name="connsiteX8" fmla="*/ 1956461 w 12192000"/>
              <a:gd name="connsiteY8" fmla="*/ 3521046 h 6858000"/>
              <a:gd name="connsiteX9" fmla="*/ 1965292 w 12192000"/>
              <a:gd name="connsiteY9" fmla="*/ 3603273 h 6858000"/>
              <a:gd name="connsiteX10" fmla="*/ 1968718 w 12192000"/>
              <a:gd name="connsiteY10" fmla="*/ 3632235 h 6858000"/>
              <a:gd name="connsiteX11" fmla="*/ 1963908 w 12192000"/>
              <a:gd name="connsiteY11" fmla="*/ 3635544 h 6858000"/>
              <a:gd name="connsiteX12" fmla="*/ 1955653 w 12192000"/>
              <a:gd name="connsiteY12" fmla="*/ 3635212 h 6858000"/>
              <a:gd name="connsiteX13" fmla="*/ 1954172 w 12192000"/>
              <a:gd name="connsiteY13" fmla="*/ 3607075 h 6858000"/>
              <a:gd name="connsiteX14" fmla="*/ 1951958 w 12192000"/>
              <a:gd name="connsiteY14" fmla="*/ 3553088 h 6858000"/>
              <a:gd name="connsiteX15" fmla="*/ 1951483 w 12192000"/>
              <a:gd name="connsiteY15" fmla="*/ 3534997 h 6858000"/>
              <a:gd name="connsiteX16" fmla="*/ 9184139 w 12192000"/>
              <a:gd name="connsiteY16" fmla="*/ 1751373 h 6858000"/>
              <a:gd name="connsiteX17" fmla="*/ 9188600 w 12192000"/>
              <a:gd name="connsiteY17" fmla="*/ 1756725 h 6858000"/>
              <a:gd name="connsiteX18" fmla="*/ 9161388 w 12192000"/>
              <a:gd name="connsiteY18" fmla="*/ 1779476 h 6858000"/>
              <a:gd name="connsiteX19" fmla="*/ 9129269 w 12192000"/>
              <a:gd name="connsiteY19" fmla="*/ 1788844 h 6858000"/>
              <a:gd name="connsiteX20" fmla="*/ 9184139 w 12192000"/>
              <a:gd name="connsiteY20" fmla="*/ 1751373 h 6858000"/>
              <a:gd name="connsiteX21" fmla="*/ 8855814 w 12192000"/>
              <a:gd name="connsiteY21" fmla="*/ 1125503 h 6858000"/>
              <a:gd name="connsiteX22" fmla="*/ 8531505 w 12192000"/>
              <a:gd name="connsiteY22" fmla="*/ 1356134 h 6858000"/>
              <a:gd name="connsiteX23" fmla="*/ 8526597 w 12192000"/>
              <a:gd name="connsiteY23" fmla="*/ 1350781 h 6858000"/>
              <a:gd name="connsiteX24" fmla="*/ 8855814 w 12192000"/>
              <a:gd name="connsiteY24" fmla="*/ 1125503 h 6858000"/>
              <a:gd name="connsiteX25" fmla="*/ 3255597 w 12192000"/>
              <a:gd name="connsiteY25" fmla="*/ 1016302 h 6858000"/>
              <a:gd name="connsiteX26" fmla="*/ 3252884 w 12192000"/>
              <a:gd name="connsiteY26" fmla="*/ 1018887 h 6858000"/>
              <a:gd name="connsiteX27" fmla="*/ 3250417 w 12192000"/>
              <a:gd name="connsiteY27" fmla="*/ 1017988 h 6858000"/>
              <a:gd name="connsiteX28" fmla="*/ 9562593 w 12192000"/>
              <a:gd name="connsiteY28" fmla="*/ 181849 h 6858000"/>
              <a:gd name="connsiteX29" fmla="*/ 9550382 w 12192000"/>
              <a:gd name="connsiteY29" fmla="*/ 186031 h 6858000"/>
              <a:gd name="connsiteX30" fmla="*/ 9486143 w 12192000"/>
              <a:gd name="connsiteY30" fmla="*/ 255175 h 6858000"/>
              <a:gd name="connsiteX31" fmla="*/ 9454471 w 12192000"/>
              <a:gd name="connsiteY31" fmla="*/ 262313 h 6858000"/>
              <a:gd name="connsiteX32" fmla="*/ 9405847 w 12192000"/>
              <a:gd name="connsiteY32" fmla="*/ 265436 h 6858000"/>
              <a:gd name="connsiteX33" fmla="*/ 9374174 w 12192000"/>
              <a:gd name="connsiteY33" fmla="*/ 312721 h 6858000"/>
              <a:gd name="connsiteX34" fmla="*/ 9235886 w 12192000"/>
              <a:gd name="connsiteY34" fmla="*/ 393018 h 6858000"/>
              <a:gd name="connsiteX35" fmla="*/ 9293432 w 12192000"/>
              <a:gd name="connsiteY35" fmla="*/ 372945 h 6858000"/>
              <a:gd name="connsiteX36" fmla="*/ 9306368 w 12192000"/>
              <a:gd name="connsiteY36" fmla="*/ 349747 h 6858000"/>
              <a:gd name="connsiteX37" fmla="*/ 9308153 w 12192000"/>
              <a:gd name="connsiteY37" fmla="*/ 316736 h 6858000"/>
              <a:gd name="connsiteX38" fmla="*/ 9376406 w 12192000"/>
              <a:gd name="connsiteY38" fmla="*/ 260083 h 6858000"/>
              <a:gd name="connsiteX39" fmla="*/ 9391126 w 12192000"/>
              <a:gd name="connsiteY39" fmla="*/ 251160 h 6858000"/>
              <a:gd name="connsiteX40" fmla="*/ 9399602 w 12192000"/>
              <a:gd name="connsiteY40" fmla="*/ 233317 h 6858000"/>
              <a:gd name="connsiteX41" fmla="*/ 9381312 w 12192000"/>
              <a:gd name="connsiteY41" fmla="*/ 220380 h 6858000"/>
              <a:gd name="connsiteX42" fmla="*/ 9358115 w 12192000"/>
              <a:gd name="connsiteY42" fmla="*/ 219934 h 6858000"/>
              <a:gd name="connsiteX43" fmla="*/ 9277818 w 12192000"/>
              <a:gd name="connsiteY43" fmla="*/ 261867 h 6858000"/>
              <a:gd name="connsiteX44" fmla="*/ 9050311 w 12192000"/>
              <a:gd name="connsiteY44" fmla="*/ 470639 h 6858000"/>
              <a:gd name="connsiteX45" fmla="*/ 8804067 w 12192000"/>
              <a:gd name="connsiteY45" fmla="*/ 657552 h 6858000"/>
              <a:gd name="connsiteX46" fmla="*/ 8216563 w 12192000"/>
              <a:gd name="connsiteY46" fmla="*/ 1067511 h 6858000"/>
              <a:gd name="connsiteX47" fmla="*/ 7204377 w 12192000"/>
              <a:gd name="connsiteY47" fmla="*/ 1356580 h 6858000"/>
              <a:gd name="connsiteX48" fmla="*/ 6221188 w 12192000"/>
              <a:gd name="connsiteY48" fmla="*/ 1405651 h 6858000"/>
              <a:gd name="connsiteX49" fmla="*/ 6081116 w 12192000"/>
              <a:gd name="connsiteY49" fmla="*/ 1413234 h 6858000"/>
              <a:gd name="connsiteX50" fmla="*/ 3680242 w 12192000"/>
              <a:gd name="connsiteY50" fmla="*/ 1085356 h 6858000"/>
              <a:gd name="connsiteX51" fmla="*/ 3335857 w 12192000"/>
              <a:gd name="connsiteY51" fmla="*/ 981416 h 6858000"/>
              <a:gd name="connsiteX52" fmla="*/ 3277977 w 12192000"/>
              <a:gd name="connsiteY52" fmla="*/ 1009017 h 6858000"/>
              <a:gd name="connsiteX53" fmla="*/ 3255597 w 12192000"/>
              <a:gd name="connsiteY53" fmla="*/ 1016302 h 6858000"/>
              <a:gd name="connsiteX54" fmla="*/ 3260022 w 12192000"/>
              <a:gd name="connsiteY54" fmla="*/ 1012084 h 6858000"/>
              <a:gd name="connsiteX55" fmla="*/ 3260468 w 12192000"/>
              <a:gd name="connsiteY55" fmla="*/ 1000598 h 6858000"/>
              <a:gd name="connsiteX56" fmla="*/ 3226565 w 12192000"/>
              <a:gd name="connsiteY56" fmla="*/ 956880 h 6858000"/>
              <a:gd name="connsiteX57" fmla="*/ 3162773 w 12192000"/>
              <a:gd name="connsiteY57" fmla="*/ 937252 h 6858000"/>
              <a:gd name="connsiteX58" fmla="*/ 3131101 w 12192000"/>
              <a:gd name="connsiteY58" fmla="*/ 953757 h 6858000"/>
              <a:gd name="connsiteX59" fmla="*/ 3089615 w 12192000"/>
              <a:gd name="connsiteY59" fmla="*/ 972493 h 6858000"/>
              <a:gd name="connsiteX60" fmla="*/ 2893779 w 12192000"/>
              <a:gd name="connsiteY60" fmla="*/ 842681 h 6858000"/>
              <a:gd name="connsiteX61" fmla="*/ 2759952 w 12192000"/>
              <a:gd name="connsiteY61" fmla="*/ 749000 h 6858000"/>
              <a:gd name="connsiteX62" fmla="*/ 2733632 w 12192000"/>
              <a:gd name="connsiteY62" fmla="*/ 739187 h 6858000"/>
              <a:gd name="connsiteX63" fmla="*/ 2723372 w 12192000"/>
              <a:gd name="connsiteY63" fmla="*/ 765506 h 6858000"/>
              <a:gd name="connsiteX64" fmla="*/ 2748353 w 12192000"/>
              <a:gd name="connsiteY64" fmla="*/ 806101 h 6858000"/>
              <a:gd name="connsiteX65" fmla="*/ 2710882 w 12192000"/>
              <a:gd name="connsiteY65" fmla="*/ 890859 h 6858000"/>
              <a:gd name="connsiteX66" fmla="*/ 2532890 w 12192000"/>
              <a:gd name="connsiteY66" fmla="*/ 894873 h 6858000"/>
              <a:gd name="connsiteX67" fmla="*/ 2513708 w 12192000"/>
              <a:gd name="connsiteY67" fmla="*/ 921639 h 6858000"/>
              <a:gd name="connsiteX68" fmla="*/ 2511032 w 12192000"/>
              <a:gd name="connsiteY68" fmla="*/ 1038515 h 6858000"/>
              <a:gd name="connsiteX69" fmla="*/ 2503448 w 12192000"/>
              <a:gd name="connsiteY69" fmla="*/ 1067511 h 6858000"/>
              <a:gd name="connsiteX70" fmla="*/ 2485157 w 12192000"/>
              <a:gd name="connsiteY70" fmla="*/ 1194648 h 6858000"/>
              <a:gd name="connsiteX71" fmla="*/ 2394602 w 12192000"/>
              <a:gd name="connsiteY71" fmla="*/ 1391375 h 6858000"/>
              <a:gd name="connsiteX72" fmla="*/ 2298245 w 12192000"/>
              <a:gd name="connsiteY72" fmla="*/ 1511374 h 6858000"/>
              <a:gd name="connsiteX73" fmla="*/ 2286201 w 12192000"/>
              <a:gd name="connsiteY73" fmla="*/ 1543493 h 6858000"/>
              <a:gd name="connsiteX74" fmla="*/ 2264789 w 12192000"/>
              <a:gd name="connsiteY74" fmla="*/ 1668400 h 6858000"/>
              <a:gd name="connsiteX75" fmla="*/ 2274156 w 12192000"/>
              <a:gd name="connsiteY75" fmla="*/ 1693827 h 6858000"/>
              <a:gd name="connsiteX76" fmla="*/ 2316535 w 12192000"/>
              <a:gd name="connsiteY76" fmla="*/ 1723714 h 6858000"/>
              <a:gd name="connsiteX77" fmla="*/ 2352223 w 12192000"/>
              <a:gd name="connsiteY77" fmla="*/ 1797320 h 6858000"/>
              <a:gd name="connsiteX78" fmla="*/ 2420922 w 12192000"/>
              <a:gd name="connsiteY78" fmla="*/ 1903044 h 6858000"/>
              <a:gd name="connsiteX79" fmla="*/ 2454378 w 12192000"/>
              <a:gd name="connsiteY79" fmla="*/ 1932933 h 6858000"/>
              <a:gd name="connsiteX80" fmla="*/ 2429397 w 12192000"/>
              <a:gd name="connsiteY80" fmla="*/ 1955683 h 6858000"/>
              <a:gd name="connsiteX81" fmla="*/ 2345531 w 12192000"/>
              <a:gd name="connsiteY81" fmla="*/ 2099325 h 6858000"/>
              <a:gd name="connsiteX82" fmla="*/ 2471776 w 12192000"/>
              <a:gd name="connsiteY82" fmla="*/ 2249659 h 6858000"/>
              <a:gd name="connsiteX83" fmla="*/ 2536904 w 12192000"/>
              <a:gd name="connsiteY83" fmla="*/ 2293822 h 6858000"/>
              <a:gd name="connsiteX84" fmla="*/ 2411552 w 12192000"/>
              <a:gd name="connsiteY84" fmla="*/ 2308990 h 6858000"/>
              <a:gd name="connsiteX85" fmla="*/ 2367836 w 12192000"/>
              <a:gd name="connsiteY85" fmla="*/ 2371888 h 6858000"/>
              <a:gd name="connsiteX86" fmla="*/ 2348654 w 12192000"/>
              <a:gd name="connsiteY86" fmla="*/ 2403561 h 6858000"/>
              <a:gd name="connsiteX87" fmla="*/ 2230439 w 12192000"/>
              <a:gd name="connsiteY87" fmla="*/ 2599842 h 6858000"/>
              <a:gd name="connsiteX88" fmla="*/ 2250067 w 12192000"/>
              <a:gd name="connsiteY88" fmla="*/ 2654712 h 6858000"/>
              <a:gd name="connsiteX89" fmla="*/ 2447240 w 12192000"/>
              <a:gd name="connsiteY89" fmla="*/ 2920137 h 6858000"/>
              <a:gd name="connsiteX90" fmla="*/ 2237577 w 12192000"/>
              <a:gd name="connsiteY90" fmla="*/ 2994189 h 6858000"/>
              <a:gd name="connsiteX91" fmla="*/ 2225086 w 12192000"/>
              <a:gd name="connsiteY91" fmla="*/ 3119541 h 6858000"/>
              <a:gd name="connsiteX92" fmla="*/ 2118023 w 12192000"/>
              <a:gd name="connsiteY92" fmla="*/ 3260060 h 6858000"/>
              <a:gd name="connsiteX93" fmla="*/ 1964679 w 12192000"/>
              <a:gd name="connsiteY93" fmla="*/ 3479817 h 6858000"/>
              <a:gd name="connsiteX94" fmla="*/ 1955875 w 12192000"/>
              <a:gd name="connsiteY94" fmla="*/ 3516632 h 6858000"/>
              <a:gd name="connsiteX95" fmla="*/ 1953287 w 12192000"/>
              <a:gd name="connsiteY95" fmla="*/ 3497155 h 6858000"/>
              <a:gd name="connsiteX96" fmla="*/ 1951185 w 12192000"/>
              <a:gd name="connsiteY96" fmla="*/ 3493814 h 6858000"/>
              <a:gd name="connsiteX97" fmla="*/ 1950905 w 12192000"/>
              <a:gd name="connsiteY97" fmla="*/ 3512985 h 6858000"/>
              <a:gd name="connsiteX98" fmla="*/ 1951483 w 12192000"/>
              <a:gd name="connsiteY98" fmla="*/ 3534997 h 6858000"/>
              <a:gd name="connsiteX99" fmla="*/ 1947593 w 12192000"/>
              <a:gd name="connsiteY99" fmla="*/ 3551262 h 6858000"/>
              <a:gd name="connsiteX100" fmla="*/ 1952901 w 12192000"/>
              <a:gd name="connsiteY100" fmla="*/ 3635101 h 6858000"/>
              <a:gd name="connsiteX101" fmla="*/ 1955653 w 12192000"/>
              <a:gd name="connsiteY101" fmla="*/ 3635212 h 6858000"/>
              <a:gd name="connsiteX102" fmla="*/ 1957374 w 12192000"/>
              <a:gd name="connsiteY102" fmla="*/ 3667901 h 6858000"/>
              <a:gd name="connsiteX103" fmla="*/ 1976612 w 12192000"/>
              <a:gd name="connsiteY103" fmla="*/ 3838643 h 6858000"/>
              <a:gd name="connsiteX104" fmla="*/ 2155495 w 12192000"/>
              <a:gd name="connsiteY104" fmla="*/ 4074180 h 6858000"/>
              <a:gd name="connsiteX105" fmla="*/ 2302706 w 12192000"/>
              <a:gd name="connsiteY105" fmla="*/ 4167860 h 6858000"/>
              <a:gd name="connsiteX106" fmla="*/ 2638168 w 12192000"/>
              <a:gd name="connsiteY106" fmla="*/ 4593433 h 6858000"/>
              <a:gd name="connsiteX107" fmla="*/ 2743893 w 12192000"/>
              <a:gd name="connsiteY107" fmla="*/ 4731276 h 6858000"/>
              <a:gd name="connsiteX108" fmla="*/ 2665826 w 12192000"/>
              <a:gd name="connsiteY108" fmla="*/ 4780346 h 6858000"/>
              <a:gd name="connsiteX109" fmla="*/ 2815268 w 12192000"/>
              <a:gd name="connsiteY109" fmla="*/ 4924880 h 6858000"/>
              <a:gd name="connsiteX110" fmla="*/ 2991474 w 12192000"/>
              <a:gd name="connsiteY110" fmla="*/ 5085474 h 6858000"/>
              <a:gd name="connsiteX111" fmla="*/ 6494644 w 12192000"/>
              <a:gd name="connsiteY111" fmla="*/ 6212306 h 6858000"/>
              <a:gd name="connsiteX112" fmla="*/ 8314257 w 12192000"/>
              <a:gd name="connsiteY112" fmla="*/ 5863906 h 6858000"/>
              <a:gd name="connsiteX113" fmla="*/ 8832618 w 12192000"/>
              <a:gd name="connsiteY113" fmla="*/ 5651566 h 6858000"/>
              <a:gd name="connsiteX114" fmla="*/ 9009270 w 12192000"/>
              <a:gd name="connsiteY114" fmla="*/ 5457516 h 6858000"/>
              <a:gd name="connsiteX115" fmla="*/ 9071277 w 12192000"/>
              <a:gd name="connsiteY115" fmla="*/ 5403093 h 6858000"/>
              <a:gd name="connsiteX116" fmla="*/ 9225625 w 12192000"/>
              <a:gd name="connsiteY116" fmla="*/ 5332164 h 6858000"/>
              <a:gd name="connsiteX117" fmla="*/ 9495066 w 12192000"/>
              <a:gd name="connsiteY117" fmla="*/ 5178707 h 6858000"/>
              <a:gd name="connsiteX118" fmla="*/ 9396033 w 12192000"/>
              <a:gd name="connsiteY118" fmla="*/ 5143912 h 6858000"/>
              <a:gd name="connsiteX119" fmla="*/ 9111425 w 12192000"/>
              <a:gd name="connsiteY119" fmla="*/ 5236700 h 6858000"/>
              <a:gd name="connsiteX120" fmla="*/ 8904438 w 12192000"/>
              <a:gd name="connsiteY120" fmla="*/ 5261234 h 6858000"/>
              <a:gd name="connsiteX121" fmla="*/ 9196183 w 12192000"/>
              <a:gd name="connsiteY121" fmla="*/ 5098857 h 6858000"/>
              <a:gd name="connsiteX122" fmla="*/ 9478560 w 12192000"/>
              <a:gd name="connsiteY122" fmla="*/ 4887855 h 6858000"/>
              <a:gd name="connsiteX123" fmla="*/ 9260867 w 12192000"/>
              <a:gd name="connsiteY123" fmla="*/ 4928449 h 6858000"/>
              <a:gd name="connsiteX124" fmla="*/ 9251499 w 12192000"/>
              <a:gd name="connsiteY124" fmla="*/ 4899899 h 6858000"/>
              <a:gd name="connsiteX125" fmla="*/ 9440197 w 12192000"/>
              <a:gd name="connsiteY125" fmla="*/ 4648749 h 6858000"/>
              <a:gd name="connsiteX126" fmla="*/ 9533430 w 12192000"/>
              <a:gd name="connsiteY126" fmla="*/ 4547485 h 6858000"/>
              <a:gd name="connsiteX127" fmla="*/ 9953203 w 12192000"/>
              <a:gd name="connsiteY127" fmla="*/ 4242804 h 6858000"/>
              <a:gd name="connsiteX128" fmla="*/ 9555288 w 12192000"/>
              <a:gd name="connsiteY128" fmla="*/ 4378862 h 6858000"/>
              <a:gd name="connsiteX129" fmla="*/ 9966586 w 12192000"/>
              <a:gd name="connsiteY129" fmla="*/ 4082655 h 6858000"/>
              <a:gd name="connsiteX130" fmla="*/ 10165990 w 12192000"/>
              <a:gd name="connsiteY130" fmla="*/ 3973363 h 6858000"/>
              <a:gd name="connsiteX131" fmla="*/ 10216399 w 12192000"/>
              <a:gd name="connsiteY131" fmla="*/ 3908679 h 6858000"/>
              <a:gd name="connsiteX132" fmla="*/ 10127626 w 12192000"/>
              <a:gd name="connsiteY132" fmla="*/ 3894850 h 6858000"/>
              <a:gd name="connsiteX133" fmla="*/ 9855955 w 12192000"/>
              <a:gd name="connsiteY133" fmla="*/ 3919832 h 6858000"/>
              <a:gd name="connsiteX134" fmla="*/ 10191863 w 12192000"/>
              <a:gd name="connsiteY134" fmla="*/ 3720428 h 6858000"/>
              <a:gd name="connsiteX135" fmla="*/ 9940267 w 12192000"/>
              <a:gd name="connsiteY135" fmla="*/ 3751209 h 6858000"/>
              <a:gd name="connsiteX136" fmla="*/ 9867999 w 12192000"/>
              <a:gd name="connsiteY136" fmla="*/ 3672696 h 6858000"/>
              <a:gd name="connsiteX137" fmla="*/ 9751124 w 12192000"/>
              <a:gd name="connsiteY137" fmla="*/ 3546005 h 6858000"/>
              <a:gd name="connsiteX138" fmla="*/ 9670381 w 12192000"/>
              <a:gd name="connsiteY138" fmla="*/ 3475523 h 6858000"/>
              <a:gd name="connsiteX139" fmla="*/ 9636477 w 12192000"/>
              <a:gd name="connsiteY139" fmla="*/ 3253369 h 6858000"/>
              <a:gd name="connsiteX140" fmla="*/ 9706514 w 12192000"/>
              <a:gd name="connsiteY140" fmla="*/ 3010694 h 6858000"/>
              <a:gd name="connsiteX141" fmla="*/ 9895211 w 12192000"/>
              <a:gd name="connsiteY141" fmla="*/ 2888019 h 6858000"/>
              <a:gd name="connsiteX142" fmla="*/ 9840788 w 12192000"/>
              <a:gd name="connsiteY142" fmla="*/ 2750175 h 6858000"/>
              <a:gd name="connsiteX143" fmla="*/ 9439750 w 12192000"/>
              <a:gd name="connsiteY143" fmla="*/ 2834041 h 6858000"/>
              <a:gd name="connsiteX144" fmla="*/ 10040191 w 12192000"/>
              <a:gd name="connsiteY144" fmla="*/ 2389286 h 6858000"/>
              <a:gd name="connsiteX145" fmla="*/ 9939374 w 12192000"/>
              <a:gd name="connsiteY145" fmla="*/ 2373227 h 6858000"/>
              <a:gd name="connsiteX146" fmla="*/ 9943389 w 12192000"/>
              <a:gd name="connsiteY146" fmla="*/ 2347353 h 6858000"/>
              <a:gd name="connsiteX147" fmla="*/ 9937144 w 12192000"/>
              <a:gd name="connsiteY147" fmla="*/ 2189436 h 6858000"/>
              <a:gd name="connsiteX148" fmla="*/ 9920638 w 12192000"/>
              <a:gd name="connsiteY148" fmla="*/ 2116723 h 6858000"/>
              <a:gd name="connsiteX149" fmla="*/ 9947404 w 12192000"/>
              <a:gd name="connsiteY149" fmla="*/ 2033304 h 6858000"/>
              <a:gd name="connsiteX150" fmla="*/ 9497296 w 12192000"/>
              <a:gd name="connsiteY150" fmla="*/ 2182299 h 6858000"/>
              <a:gd name="connsiteX151" fmla="*/ 9144883 w 12192000"/>
              <a:gd name="connsiteY151" fmla="*/ 2211295 h 6858000"/>
              <a:gd name="connsiteX152" fmla="*/ 9155589 w 12192000"/>
              <a:gd name="connsiteY152" fmla="*/ 2201927 h 6858000"/>
              <a:gd name="connsiteX153" fmla="*/ 9322428 w 12192000"/>
              <a:gd name="connsiteY153" fmla="*/ 1998954 h 6858000"/>
              <a:gd name="connsiteX154" fmla="*/ 9329119 w 12192000"/>
              <a:gd name="connsiteY154" fmla="*/ 1994047 h 6858000"/>
              <a:gd name="connsiteX155" fmla="*/ 9360345 w 12192000"/>
              <a:gd name="connsiteY155" fmla="*/ 1961483 h 6858000"/>
              <a:gd name="connsiteX156" fmla="*/ 9392465 w 12192000"/>
              <a:gd name="connsiteY156" fmla="*/ 1928918 h 6858000"/>
              <a:gd name="connsiteX157" fmla="*/ 9397371 w 12192000"/>
              <a:gd name="connsiteY157" fmla="*/ 1928025 h 6858000"/>
              <a:gd name="connsiteX158" fmla="*/ 9441534 w 12192000"/>
              <a:gd name="connsiteY158" fmla="*/ 1864680 h 6858000"/>
              <a:gd name="connsiteX159" fmla="*/ 9453133 w 12192000"/>
              <a:gd name="connsiteY159" fmla="*/ 1821855 h 6858000"/>
              <a:gd name="connsiteX160" fmla="*/ 9500865 w 12192000"/>
              <a:gd name="connsiteY160" fmla="*/ 1774123 h 6858000"/>
              <a:gd name="connsiteX161" fmla="*/ 9549935 w 12192000"/>
              <a:gd name="connsiteY161" fmla="*/ 1729961 h 6858000"/>
              <a:gd name="connsiteX162" fmla="*/ 9670381 w 12192000"/>
              <a:gd name="connsiteY162" fmla="*/ 1692042 h 6858000"/>
              <a:gd name="connsiteX163" fmla="*/ 9750231 w 12192000"/>
              <a:gd name="connsiteY163" fmla="*/ 1622006 h 6858000"/>
              <a:gd name="connsiteX164" fmla="*/ 9652537 w 12192000"/>
              <a:gd name="connsiteY164" fmla="*/ 1642080 h 6858000"/>
              <a:gd name="connsiteX165" fmla="*/ 9740417 w 12192000"/>
              <a:gd name="connsiteY165" fmla="*/ 1563121 h 6858000"/>
              <a:gd name="connsiteX166" fmla="*/ 9789041 w 12192000"/>
              <a:gd name="connsiteY166" fmla="*/ 1483271 h 6858000"/>
              <a:gd name="connsiteX167" fmla="*/ 9783687 w 12192000"/>
              <a:gd name="connsiteY167" fmla="*/ 1460966 h 6858000"/>
              <a:gd name="connsiteX168" fmla="*/ 9760491 w 12192000"/>
              <a:gd name="connsiteY168" fmla="*/ 1464534 h 6858000"/>
              <a:gd name="connsiteX169" fmla="*/ 9677518 w 12192000"/>
              <a:gd name="connsiteY169" fmla="*/ 1524757 h 6858000"/>
              <a:gd name="connsiteX170" fmla="*/ 9570010 w 12192000"/>
              <a:gd name="connsiteY170" fmla="*/ 1606839 h 6858000"/>
              <a:gd name="connsiteX171" fmla="*/ 9733726 w 12192000"/>
              <a:gd name="connsiteY171" fmla="*/ 1455166 h 6858000"/>
              <a:gd name="connsiteX172" fmla="*/ 9851495 w 12192000"/>
              <a:gd name="connsiteY172" fmla="*/ 1345427 h 6858000"/>
              <a:gd name="connsiteX173" fmla="*/ 9876922 w 12192000"/>
              <a:gd name="connsiteY173" fmla="*/ 1273161 h 6858000"/>
              <a:gd name="connsiteX174" fmla="*/ 9866661 w 12192000"/>
              <a:gd name="connsiteY174" fmla="*/ 1254870 h 6858000"/>
              <a:gd name="connsiteX175" fmla="*/ 9848372 w 12192000"/>
              <a:gd name="connsiteY175" fmla="*/ 1264238 h 6858000"/>
              <a:gd name="connsiteX176" fmla="*/ 9832313 w 12192000"/>
              <a:gd name="connsiteY176" fmla="*/ 1281636 h 6858000"/>
              <a:gd name="connsiteX177" fmla="*/ 9659674 w 12192000"/>
              <a:gd name="connsiteY177" fmla="*/ 1419479 h 6858000"/>
              <a:gd name="connsiteX178" fmla="*/ 9405847 w 12192000"/>
              <a:gd name="connsiteY178" fmla="*/ 1608623 h 6858000"/>
              <a:gd name="connsiteX179" fmla="*/ 9303246 w 12192000"/>
              <a:gd name="connsiteY179" fmla="*/ 1646987 h 6858000"/>
              <a:gd name="connsiteX180" fmla="*/ 9589192 w 12192000"/>
              <a:gd name="connsiteY180" fmla="*/ 1389145 h 6858000"/>
              <a:gd name="connsiteX181" fmla="*/ 9803762 w 12192000"/>
              <a:gd name="connsiteY181" fmla="*/ 1078218 h 6858000"/>
              <a:gd name="connsiteX182" fmla="*/ 9830974 w 12192000"/>
              <a:gd name="connsiteY182" fmla="*/ 1055913 h 6858000"/>
              <a:gd name="connsiteX183" fmla="*/ 9839896 w 12192000"/>
              <a:gd name="connsiteY183" fmla="*/ 1042084 h 6858000"/>
              <a:gd name="connsiteX184" fmla="*/ 9893427 w 12192000"/>
              <a:gd name="connsiteY184" fmla="*/ 933683 h 6858000"/>
              <a:gd name="connsiteX185" fmla="*/ 9897441 w 12192000"/>
              <a:gd name="connsiteY185" fmla="*/ 906472 h 6858000"/>
              <a:gd name="connsiteX186" fmla="*/ 9892535 w 12192000"/>
              <a:gd name="connsiteY186" fmla="*/ 856509 h 6858000"/>
              <a:gd name="connsiteX187" fmla="*/ 9906364 w 12192000"/>
              <a:gd name="connsiteY187" fmla="*/ 826622 h 6858000"/>
              <a:gd name="connsiteX188" fmla="*/ 9906809 w 12192000"/>
              <a:gd name="connsiteY188" fmla="*/ 806993 h 6858000"/>
              <a:gd name="connsiteX189" fmla="*/ 9884505 w 12192000"/>
              <a:gd name="connsiteY189" fmla="*/ 807440 h 6858000"/>
              <a:gd name="connsiteX190" fmla="*/ 9821160 w 12192000"/>
              <a:gd name="connsiteY190" fmla="*/ 874800 h 6858000"/>
              <a:gd name="connsiteX191" fmla="*/ 9787256 w 12192000"/>
              <a:gd name="connsiteY191" fmla="*/ 881491 h 6858000"/>
              <a:gd name="connsiteX192" fmla="*/ 9746216 w 12192000"/>
              <a:gd name="connsiteY192" fmla="*/ 880152 h 6858000"/>
              <a:gd name="connsiteX193" fmla="*/ 9730603 w 12192000"/>
              <a:gd name="connsiteY193" fmla="*/ 901118 h 6858000"/>
              <a:gd name="connsiteX194" fmla="*/ 9640046 w 12192000"/>
              <a:gd name="connsiteY194" fmla="*/ 998813 h 6858000"/>
              <a:gd name="connsiteX195" fmla="*/ 9575363 w 12192000"/>
              <a:gd name="connsiteY195" fmla="*/ 1010412 h 6858000"/>
              <a:gd name="connsiteX196" fmla="*/ 9626217 w 12192000"/>
              <a:gd name="connsiteY196" fmla="*/ 994352 h 6858000"/>
              <a:gd name="connsiteX197" fmla="*/ 9638707 w 12192000"/>
              <a:gd name="connsiteY197" fmla="*/ 966694 h 6858000"/>
              <a:gd name="connsiteX198" fmla="*/ 9638707 w 12192000"/>
              <a:gd name="connsiteY198" fmla="*/ 942606 h 6858000"/>
              <a:gd name="connsiteX199" fmla="*/ 9710975 w 12192000"/>
              <a:gd name="connsiteY199" fmla="*/ 881491 h 6858000"/>
              <a:gd name="connsiteX200" fmla="*/ 9717666 w 12192000"/>
              <a:gd name="connsiteY200" fmla="*/ 878367 h 6858000"/>
              <a:gd name="connsiteX201" fmla="*/ 9732387 w 12192000"/>
              <a:gd name="connsiteY201" fmla="*/ 856509 h 6858000"/>
              <a:gd name="connsiteX202" fmla="*/ 9706960 w 12192000"/>
              <a:gd name="connsiteY202" fmla="*/ 840896 h 6858000"/>
              <a:gd name="connsiteX203" fmla="*/ 9640492 w 12192000"/>
              <a:gd name="connsiteY203" fmla="*/ 861417 h 6858000"/>
              <a:gd name="connsiteX204" fmla="*/ 9512463 w 12192000"/>
              <a:gd name="connsiteY204" fmla="*/ 968925 h 6858000"/>
              <a:gd name="connsiteX205" fmla="*/ 9328673 w 12192000"/>
              <a:gd name="connsiteY205" fmla="*/ 1138886 h 6858000"/>
              <a:gd name="connsiteX206" fmla="*/ 8716634 w 12192000"/>
              <a:gd name="connsiteY206" fmla="*/ 1580073 h 6858000"/>
              <a:gd name="connsiteX207" fmla="*/ 8480649 w 12192000"/>
              <a:gd name="connsiteY207" fmla="*/ 1729961 h 6858000"/>
              <a:gd name="connsiteX208" fmla="*/ 8479312 w 12192000"/>
              <a:gd name="connsiteY208" fmla="*/ 1722377 h 6858000"/>
              <a:gd name="connsiteX209" fmla="*/ 8479312 w 12192000"/>
              <a:gd name="connsiteY209" fmla="*/ 1715239 h 6858000"/>
              <a:gd name="connsiteX210" fmla="*/ 8645704 w 12192000"/>
              <a:gd name="connsiteY210" fmla="*/ 1615314 h 6858000"/>
              <a:gd name="connsiteX211" fmla="*/ 9002133 w 12192000"/>
              <a:gd name="connsiteY211" fmla="*/ 1314647 h 6858000"/>
              <a:gd name="connsiteX212" fmla="*/ 9033805 w 12192000"/>
              <a:gd name="connsiteY212" fmla="*/ 1305280 h 6858000"/>
              <a:gd name="connsiteX213" fmla="*/ 9083322 w 12192000"/>
              <a:gd name="connsiteY213" fmla="*/ 1259778 h 6858000"/>
              <a:gd name="connsiteX214" fmla="*/ 9088228 w 12192000"/>
              <a:gd name="connsiteY214" fmla="*/ 1233458 h 6858000"/>
              <a:gd name="connsiteX215" fmla="*/ 9196629 w 12192000"/>
              <a:gd name="connsiteY215" fmla="*/ 1124611 h 6858000"/>
              <a:gd name="connsiteX216" fmla="*/ 9412538 w 12192000"/>
              <a:gd name="connsiteY216" fmla="*/ 935022 h 6858000"/>
              <a:gd name="connsiteX217" fmla="*/ 9455363 w 12192000"/>
              <a:gd name="connsiteY217" fmla="*/ 864985 h 6858000"/>
              <a:gd name="connsiteX218" fmla="*/ 9448672 w 12192000"/>
              <a:gd name="connsiteY218" fmla="*/ 838220 h 6858000"/>
              <a:gd name="connsiteX219" fmla="*/ 9423691 w 12192000"/>
              <a:gd name="connsiteY219" fmla="*/ 844465 h 6858000"/>
              <a:gd name="connsiteX220" fmla="*/ 9333580 w 12192000"/>
              <a:gd name="connsiteY220" fmla="*/ 910932 h 6858000"/>
              <a:gd name="connsiteX221" fmla="*/ 9241685 w 12192000"/>
              <a:gd name="connsiteY221" fmla="*/ 980077 h 6858000"/>
              <a:gd name="connsiteX222" fmla="*/ 9249715 w 12192000"/>
              <a:gd name="connsiteY222" fmla="*/ 964018 h 6858000"/>
              <a:gd name="connsiteX223" fmla="*/ 9412538 w 12192000"/>
              <a:gd name="connsiteY223" fmla="*/ 823499 h 6858000"/>
              <a:gd name="connsiteX224" fmla="*/ 9528522 w 12192000"/>
              <a:gd name="connsiteY224" fmla="*/ 706176 h 6858000"/>
              <a:gd name="connsiteX225" fmla="*/ 9542798 w 12192000"/>
              <a:gd name="connsiteY225" fmla="*/ 647292 h 6858000"/>
              <a:gd name="connsiteX226" fmla="*/ 9532091 w 12192000"/>
              <a:gd name="connsiteY226" fmla="*/ 631679 h 6858000"/>
              <a:gd name="connsiteX227" fmla="*/ 9516924 w 12192000"/>
              <a:gd name="connsiteY227" fmla="*/ 638370 h 6858000"/>
              <a:gd name="connsiteX228" fmla="*/ 9495512 w 12192000"/>
              <a:gd name="connsiteY228" fmla="*/ 660675 h 6858000"/>
              <a:gd name="connsiteX229" fmla="*/ 9343394 w 12192000"/>
              <a:gd name="connsiteY229" fmla="*/ 781565 h 6858000"/>
              <a:gd name="connsiteX230" fmla="*/ 9090906 w 12192000"/>
              <a:gd name="connsiteY230" fmla="*/ 975617 h 6858000"/>
              <a:gd name="connsiteX231" fmla="*/ 8976705 w 12192000"/>
              <a:gd name="connsiteY231" fmla="*/ 1023348 h 6858000"/>
              <a:gd name="connsiteX232" fmla="*/ 8983397 w 12192000"/>
              <a:gd name="connsiteY232" fmla="*/ 1013981 h 6858000"/>
              <a:gd name="connsiteX233" fmla="*/ 9238116 w 12192000"/>
              <a:gd name="connsiteY233" fmla="*/ 784688 h 6858000"/>
              <a:gd name="connsiteX234" fmla="*/ 9474545 w 12192000"/>
              <a:gd name="connsiteY234" fmla="*/ 446103 h 6858000"/>
              <a:gd name="connsiteX235" fmla="*/ 9486143 w 12192000"/>
              <a:gd name="connsiteY235" fmla="*/ 435843 h 6858000"/>
              <a:gd name="connsiteX236" fmla="*/ 9503541 w 12192000"/>
              <a:gd name="connsiteY236" fmla="*/ 412646 h 6858000"/>
              <a:gd name="connsiteX237" fmla="*/ 9539229 w 12192000"/>
              <a:gd name="connsiteY237" fmla="*/ 325658 h 6858000"/>
              <a:gd name="connsiteX238" fmla="*/ 9554396 w 12192000"/>
              <a:gd name="connsiteY238" fmla="*/ 268558 h 6858000"/>
              <a:gd name="connsiteX239" fmla="*/ 9552612 w 12192000"/>
              <a:gd name="connsiteY239" fmla="*/ 243131 h 6858000"/>
              <a:gd name="connsiteX240" fmla="*/ 9570901 w 12192000"/>
              <a:gd name="connsiteY240" fmla="*/ 207890 h 6858000"/>
              <a:gd name="connsiteX241" fmla="*/ 9574470 w 12192000"/>
              <a:gd name="connsiteY241" fmla="*/ 186031 h 6858000"/>
              <a:gd name="connsiteX242" fmla="*/ 9562593 w 12192000"/>
              <a:gd name="connsiteY242" fmla="*/ 181849 h 6858000"/>
              <a:gd name="connsiteX243" fmla="*/ 0 w 12192000"/>
              <a:gd name="connsiteY243" fmla="*/ 0 h 6858000"/>
              <a:gd name="connsiteX244" fmla="*/ 12192000 w 12192000"/>
              <a:gd name="connsiteY244" fmla="*/ 0 h 6858000"/>
              <a:gd name="connsiteX245" fmla="*/ 12192000 w 12192000"/>
              <a:gd name="connsiteY245" fmla="*/ 6858000 h 6858000"/>
              <a:gd name="connsiteX246" fmla="*/ 0 w 12192000"/>
              <a:gd name="connsiteY24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2192000" h="6858000">
                <a:moveTo>
                  <a:pt x="1998728" y="3612739"/>
                </a:moveTo>
                <a:cubicBezTo>
                  <a:pt x="2012550" y="3611108"/>
                  <a:pt x="2011630" y="3636451"/>
                  <a:pt x="2014976" y="3645485"/>
                </a:cubicBezTo>
                <a:cubicBezTo>
                  <a:pt x="2026128" y="3674035"/>
                  <a:pt x="2002932" y="3693217"/>
                  <a:pt x="1987764" y="3715075"/>
                </a:cubicBezTo>
                <a:cubicBezTo>
                  <a:pt x="1982076" y="3723105"/>
                  <a:pt x="1976075" y="3690547"/>
                  <a:pt x="1970583" y="3648007"/>
                </a:cubicBezTo>
                <a:lnTo>
                  <a:pt x="1968718" y="3632235"/>
                </a:lnTo>
                <a:lnTo>
                  <a:pt x="1979288" y="3624964"/>
                </a:lnTo>
                <a:cubicBezTo>
                  <a:pt x="1987875" y="3616823"/>
                  <a:pt x="1994121" y="3613282"/>
                  <a:pt x="1998728" y="3612739"/>
                </a:cubicBezTo>
                <a:close/>
                <a:moveTo>
                  <a:pt x="1955875" y="3516632"/>
                </a:moveTo>
                <a:lnTo>
                  <a:pt x="1956461" y="3521046"/>
                </a:lnTo>
                <a:cubicBezTo>
                  <a:pt x="1958894" y="3542312"/>
                  <a:pt x="1961919" y="3572744"/>
                  <a:pt x="1965292" y="3603273"/>
                </a:cubicBezTo>
                <a:lnTo>
                  <a:pt x="1968718" y="3632235"/>
                </a:lnTo>
                <a:lnTo>
                  <a:pt x="1963908" y="3635544"/>
                </a:lnTo>
                <a:lnTo>
                  <a:pt x="1955653" y="3635212"/>
                </a:lnTo>
                <a:lnTo>
                  <a:pt x="1954172" y="3607075"/>
                </a:lnTo>
                <a:cubicBezTo>
                  <a:pt x="1953260" y="3587548"/>
                  <a:pt x="1952512" y="3569161"/>
                  <a:pt x="1951958" y="3553088"/>
                </a:cubicBezTo>
                <a:lnTo>
                  <a:pt x="1951483" y="3534997"/>
                </a:lnTo>
                <a:close/>
                <a:moveTo>
                  <a:pt x="9184139" y="1751373"/>
                </a:moveTo>
                <a:cubicBezTo>
                  <a:pt x="9185478" y="1753157"/>
                  <a:pt x="9187262" y="1754941"/>
                  <a:pt x="9188600" y="1756725"/>
                </a:cubicBezTo>
                <a:cubicBezTo>
                  <a:pt x="9179678" y="1764756"/>
                  <a:pt x="9170310" y="1771892"/>
                  <a:pt x="9161388" y="1779476"/>
                </a:cubicBezTo>
                <a:cubicBezTo>
                  <a:pt x="9150682" y="1782599"/>
                  <a:pt x="9139530" y="1785722"/>
                  <a:pt x="9129269" y="1788844"/>
                </a:cubicBezTo>
                <a:cubicBezTo>
                  <a:pt x="9147559" y="1776354"/>
                  <a:pt x="9165848" y="1763863"/>
                  <a:pt x="9184139" y="1751373"/>
                </a:cubicBezTo>
                <a:close/>
                <a:moveTo>
                  <a:pt x="8855814" y="1125503"/>
                </a:moveTo>
                <a:cubicBezTo>
                  <a:pt x="8765703" y="1222306"/>
                  <a:pt x="8651949" y="1292789"/>
                  <a:pt x="8531505" y="1356134"/>
                </a:cubicBezTo>
                <a:cubicBezTo>
                  <a:pt x="8529720" y="1354350"/>
                  <a:pt x="8528382" y="1352565"/>
                  <a:pt x="8526597" y="1350781"/>
                </a:cubicBezTo>
                <a:cubicBezTo>
                  <a:pt x="8636336" y="1275837"/>
                  <a:pt x="8746075" y="1200447"/>
                  <a:pt x="8855814" y="1125503"/>
                </a:cubicBezTo>
                <a:close/>
                <a:moveTo>
                  <a:pt x="3255597" y="1016302"/>
                </a:moveTo>
                <a:lnTo>
                  <a:pt x="3252884" y="1018887"/>
                </a:lnTo>
                <a:cubicBezTo>
                  <a:pt x="3244631" y="1020337"/>
                  <a:pt x="3245022" y="1019835"/>
                  <a:pt x="3250417" y="1017988"/>
                </a:cubicBezTo>
                <a:close/>
                <a:moveTo>
                  <a:pt x="9562593" y="181849"/>
                </a:moveTo>
                <a:cubicBezTo>
                  <a:pt x="9558411" y="182574"/>
                  <a:pt x="9554174" y="184693"/>
                  <a:pt x="9550382" y="186031"/>
                </a:cubicBezTo>
                <a:cubicBezTo>
                  <a:pt x="9515586" y="198076"/>
                  <a:pt x="9495066" y="221718"/>
                  <a:pt x="9486143" y="255175"/>
                </a:cubicBezTo>
                <a:cubicBezTo>
                  <a:pt x="9480344" y="276589"/>
                  <a:pt x="9471869" y="277926"/>
                  <a:pt x="9454471" y="262313"/>
                </a:cubicBezTo>
                <a:cubicBezTo>
                  <a:pt x="9434843" y="244915"/>
                  <a:pt x="9419230" y="245808"/>
                  <a:pt x="9405847" y="265436"/>
                </a:cubicBezTo>
                <a:cubicBezTo>
                  <a:pt x="9395141" y="281495"/>
                  <a:pt x="9386665" y="298447"/>
                  <a:pt x="9374174" y="312721"/>
                </a:cubicBezTo>
                <a:cubicBezTo>
                  <a:pt x="9340718" y="351978"/>
                  <a:pt x="9309491" y="394357"/>
                  <a:pt x="9235886" y="393018"/>
                </a:cubicBezTo>
                <a:cubicBezTo>
                  <a:pt x="9255514" y="376960"/>
                  <a:pt x="9276035" y="377851"/>
                  <a:pt x="9293432" y="372945"/>
                </a:cubicBezTo>
                <a:cubicBezTo>
                  <a:pt x="9305922" y="369376"/>
                  <a:pt x="9318412" y="362684"/>
                  <a:pt x="9306368" y="349747"/>
                </a:cubicBezTo>
                <a:cubicBezTo>
                  <a:pt x="9292539" y="335026"/>
                  <a:pt x="9300569" y="326997"/>
                  <a:pt x="9308153" y="316736"/>
                </a:cubicBezTo>
                <a:cubicBezTo>
                  <a:pt x="9325550" y="292648"/>
                  <a:pt x="9339379" y="265436"/>
                  <a:pt x="9376406" y="260083"/>
                </a:cubicBezTo>
                <a:cubicBezTo>
                  <a:pt x="9382205" y="259191"/>
                  <a:pt x="9386665" y="254283"/>
                  <a:pt x="9391126" y="251160"/>
                </a:cubicBezTo>
                <a:cubicBezTo>
                  <a:pt x="9397371" y="246700"/>
                  <a:pt x="9402724" y="241793"/>
                  <a:pt x="9399602" y="233317"/>
                </a:cubicBezTo>
                <a:cubicBezTo>
                  <a:pt x="9396479" y="225733"/>
                  <a:pt x="9389787" y="221273"/>
                  <a:pt x="9381312" y="220380"/>
                </a:cubicBezTo>
                <a:cubicBezTo>
                  <a:pt x="9373728" y="219488"/>
                  <a:pt x="9365699" y="219042"/>
                  <a:pt x="9358115" y="219934"/>
                </a:cubicBezTo>
                <a:cubicBezTo>
                  <a:pt x="9324212" y="223057"/>
                  <a:pt x="9301015" y="243131"/>
                  <a:pt x="9277818" y="261867"/>
                </a:cubicBezTo>
                <a:cubicBezTo>
                  <a:pt x="9196629" y="326997"/>
                  <a:pt x="9125254" y="400156"/>
                  <a:pt x="9050311" y="470639"/>
                </a:cubicBezTo>
                <a:cubicBezTo>
                  <a:pt x="8975368" y="540675"/>
                  <a:pt x="8887041" y="596437"/>
                  <a:pt x="8804067" y="657552"/>
                </a:cubicBezTo>
                <a:cubicBezTo>
                  <a:pt x="8612694" y="798963"/>
                  <a:pt x="8420427" y="939928"/>
                  <a:pt x="8216563" y="1067511"/>
                </a:cubicBezTo>
                <a:cubicBezTo>
                  <a:pt x="8017159" y="1191972"/>
                  <a:pt x="7337313" y="1339182"/>
                  <a:pt x="7204377" y="1356580"/>
                </a:cubicBezTo>
                <a:cubicBezTo>
                  <a:pt x="7034416" y="1378438"/>
                  <a:pt x="6631594" y="1387360"/>
                  <a:pt x="6221188" y="1405651"/>
                </a:cubicBezTo>
                <a:cubicBezTo>
                  <a:pt x="6174795" y="1407434"/>
                  <a:pt x="6129294" y="1409666"/>
                  <a:pt x="6081116" y="1413234"/>
                </a:cubicBezTo>
                <a:cubicBezTo>
                  <a:pt x="4716070" y="1513158"/>
                  <a:pt x="3730203" y="1110783"/>
                  <a:pt x="3680242" y="1085356"/>
                </a:cubicBezTo>
                <a:cubicBezTo>
                  <a:pt x="3599945" y="1044761"/>
                  <a:pt x="3336303" y="980523"/>
                  <a:pt x="3335857" y="981416"/>
                </a:cubicBezTo>
                <a:cubicBezTo>
                  <a:pt x="3330504" y="990337"/>
                  <a:pt x="3301508" y="1001155"/>
                  <a:pt x="3277977" y="1009017"/>
                </a:cubicBezTo>
                <a:lnTo>
                  <a:pt x="3255597" y="1016302"/>
                </a:lnTo>
                <a:lnTo>
                  <a:pt x="3260022" y="1012084"/>
                </a:lnTo>
                <a:cubicBezTo>
                  <a:pt x="3261026" y="1008627"/>
                  <a:pt x="3260914" y="1004390"/>
                  <a:pt x="3260468" y="1000598"/>
                </a:cubicBezTo>
                <a:cubicBezTo>
                  <a:pt x="3258237" y="980523"/>
                  <a:pt x="3248424" y="964464"/>
                  <a:pt x="3226565" y="956880"/>
                </a:cubicBezTo>
                <a:cubicBezTo>
                  <a:pt x="3205599" y="949742"/>
                  <a:pt x="3184186" y="943497"/>
                  <a:pt x="3162773" y="937252"/>
                </a:cubicBezTo>
                <a:cubicBezTo>
                  <a:pt x="3144929" y="931899"/>
                  <a:pt x="3132885" y="931899"/>
                  <a:pt x="3131101" y="953757"/>
                </a:cubicBezTo>
                <a:cubicBezTo>
                  <a:pt x="3129316" y="975617"/>
                  <a:pt x="3104781" y="985431"/>
                  <a:pt x="3089615" y="972493"/>
                </a:cubicBezTo>
                <a:cubicBezTo>
                  <a:pt x="3030284" y="921639"/>
                  <a:pt x="2960248" y="884614"/>
                  <a:pt x="2893779" y="842681"/>
                </a:cubicBezTo>
                <a:cubicBezTo>
                  <a:pt x="2847385" y="813685"/>
                  <a:pt x="2798762" y="787365"/>
                  <a:pt x="2759952" y="749000"/>
                </a:cubicBezTo>
                <a:cubicBezTo>
                  <a:pt x="2752814" y="741864"/>
                  <a:pt x="2746123" y="732050"/>
                  <a:pt x="2733632" y="739187"/>
                </a:cubicBezTo>
                <a:cubicBezTo>
                  <a:pt x="2722926" y="744986"/>
                  <a:pt x="2719803" y="753462"/>
                  <a:pt x="2723372" y="765506"/>
                </a:cubicBezTo>
                <a:cubicBezTo>
                  <a:pt x="2728279" y="780674"/>
                  <a:pt x="2737646" y="794057"/>
                  <a:pt x="2748353" y="806101"/>
                </a:cubicBezTo>
                <a:cubicBezTo>
                  <a:pt x="2798316" y="862754"/>
                  <a:pt x="2776903" y="882382"/>
                  <a:pt x="2710882" y="890859"/>
                </a:cubicBezTo>
                <a:cubicBezTo>
                  <a:pt x="2651997" y="898442"/>
                  <a:pt x="2592666" y="896212"/>
                  <a:pt x="2532890" y="894873"/>
                </a:cubicBezTo>
                <a:cubicBezTo>
                  <a:pt x="2503448" y="893981"/>
                  <a:pt x="2502109" y="897104"/>
                  <a:pt x="2513708" y="921639"/>
                </a:cubicBezTo>
                <a:cubicBezTo>
                  <a:pt x="2532444" y="962234"/>
                  <a:pt x="2535567" y="1001489"/>
                  <a:pt x="2511032" y="1038515"/>
                </a:cubicBezTo>
                <a:cubicBezTo>
                  <a:pt x="2505232" y="1046991"/>
                  <a:pt x="2501218" y="1056360"/>
                  <a:pt x="2503448" y="1067511"/>
                </a:cubicBezTo>
                <a:cubicBezTo>
                  <a:pt x="2513262" y="1113013"/>
                  <a:pt x="2499433" y="1153608"/>
                  <a:pt x="2485157" y="1194648"/>
                </a:cubicBezTo>
                <a:cubicBezTo>
                  <a:pt x="2461069" y="1263347"/>
                  <a:pt x="2429397" y="1328030"/>
                  <a:pt x="2394602" y="1391375"/>
                </a:cubicBezTo>
                <a:cubicBezTo>
                  <a:pt x="2370066" y="1435984"/>
                  <a:pt x="2355792" y="1488624"/>
                  <a:pt x="2298245" y="1511374"/>
                </a:cubicBezTo>
                <a:cubicBezTo>
                  <a:pt x="2284415" y="1516727"/>
                  <a:pt x="2280401" y="1529219"/>
                  <a:pt x="2286201" y="1543493"/>
                </a:cubicBezTo>
                <a:cubicBezTo>
                  <a:pt x="2305382" y="1590778"/>
                  <a:pt x="2293785" y="1631373"/>
                  <a:pt x="2264789" y="1668400"/>
                </a:cubicBezTo>
                <a:cubicBezTo>
                  <a:pt x="2254528" y="1681335"/>
                  <a:pt x="2258990" y="1688473"/>
                  <a:pt x="2274156" y="1693827"/>
                </a:cubicBezTo>
                <a:cubicBezTo>
                  <a:pt x="2291553" y="1699626"/>
                  <a:pt x="2305382" y="1709886"/>
                  <a:pt x="2316535" y="1723714"/>
                </a:cubicBezTo>
                <a:cubicBezTo>
                  <a:pt x="2334825" y="1746020"/>
                  <a:pt x="2344193" y="1771447"/>
                  <a:pt x="2352223" y="1797320"/>
                </a:cubicBezTo>
                <a:cubicBezTo>
                  <a:pt x="2364713" y="1837914"/>
                  <a:pt x="2378988" y="1876725"/>
                  <a:pt x="2420922" y="1903044"/>
                </a:cubicBezTo>
                <a:cubicBezTo>
                  <a:pt x="2433412" y="1911073"/>
                  <a:pt x="2443671" y="1922226"/>
                  <a:pt x="2454378" y="1932933"/>
                </a:cubicBezTo>
                <a:cubicBezTo>
                  <a:pt x="2451701" y="1944085"/>
                  <a:pt x="2444117" y="1952561"/>
                  <a:pt x="2429397" y="1955683"/>
                </a:cubicBezTo>
                <a:cubicBezTo>
                  <a:pt x="2335717" y="1975758"/>
                  <a:pt x="2342855" y="2033749"/>
                  <a:pt x="2345531" y="2099325"/>
                </a:cubicBezTo>
                <a:cubicBezTo>
                  <a:pt x="2348654" y="2180514"/>
                  <a:pt x="2403970" y="2217986"/>
                  <a:pt x="2471776" y="2249659"/>
                </a:cubicBezTo>
                <a:cubicBezTo>
                  <a:pt x="2494973" y="2260365"/>
                  <a:pt x="2527983" y="2259919"/>
                  <a:pt x="2536904" y="2293822"/>
                </a:cubicBezTo>
                <a:cubicBezTo>
                  <a:pt x="2498987" y="2325940"/>
                  <a:pt x="2452594" y="2300067"/>
                  <a:pt x="2411552" y="2308990"/>
                </a:cubicBezTo>
                <a:cubicBezTo>
                  <a:pt x="2377650" y="2316572"/>
                  <a:pt x="2321888" y="2312558"/>
                  <a:pt x="2367836" y="2371888"/>
                </a:cubicBezTo>
                <a:cubicBezTo>
                  <a:pt x="2381219" y="2389286"/>
                  <a:pt x="2365606" y="2401777"/>
                  <a:pt x="2348654" y="2403561"/>
                </a:cubicBezTo>
                <a:cubicBezTo>
                  <a:pt x="2211257" y="2416497"/>
                  <a:pt x="2274603" y="2536943"/>
                  <a:pt x="2230439" y="2599842"/>
                </a:cubicBezTo>
                <a:cubicBezTo>
                  <a:pt x="2217948" y="2616793"/>
                  <a:pt x="2230885" y="2647128"/>
                  <a:pt x="2250067" y="2654712"/>
                </a:cubicBezTo>
                <a:cubicBezTo>
                  <a:pt x="2371851" y="2703781"/>
                  <a:pt x="2388355" y="2819766"/>
                  <a:pt x="2447240" y="2920137"/>
                </a:cubicBezTo>
                <a:cubicBezTo>
                  <a:pt x="2383449" y="2959840"/>
                  <a:pt x="2306721" y="2968315"/>
                  <a:pt x="2237577" y="2994189"/>
                </a:cubicBezTo>
                <a:cubicBezTo>
                  <a:pt x="2165755" y="3020953"/>
                  <a:pt x="2165755" y="3041028"/>
                  <a:pt x="2225086" y="3119541"/>
                </a:cubicBezTo>
                <a:cubicBezTo>
                  <a:pt x="2070738" y="3136492"/>
                  <a:pt x="2070738" y="3136492"/>
                  <a:pt x="2118023" y="3260060"/>
                </a:cubicBezTo>
                <a:cubicBezTo>
                  <a:pt x="2053116" y="3265636"/>
                  <a:pt x="1994902" y="3378944"/>
                  <a:pt x="1964679" y="3479817"/>
                </a:cubicBezTo>
                <a:lnTo>
                  <a:pt x="1955875" y="3516632"/>
                </a:lnTo>
                <a:lnTo>
                  <a:pt x="1953287" y="3497155"/>
                </a:lnTo>
                <a:cubicBezTo>
                  <a:pt x="1952397" y="3492238"/>
                  <a:pt x="1951687" y="3490747"/>
                  <a:pt x="1951185" y="3493814"/>
                </a:cubicBezTo>
                <a:cubicBezTo>
                  <a:pt x="1950850" y="3495932"/>
                  <a:pt x="1950766" y="3502714"/>
                  <a:pt x="1950905" y="3512985"/>
                </a:cubicBezTo>
                <a:lnTo>
                  <a:pt x="1951483" y="3534997"/>
                </a:lnTo>
                <a:lnTo>
                  <a:pt x="1947593" y="3551262"/>
                </a:lnTo>
                <a:cubicBezTo>
                  <a:pt x="1940145" y="3594834"/>
                  <a:pt x="1941027" y="3627788"/>
                  <a:pt x="1952901" y="3635101"/>
                </a:cubicBezTo>
                <a:lnTo>
                  <a:pt x="1955653" y="3635212"/>
                </a:lnTo>
                <a:lnTo>
                  <a:pt x="1957374" y="3667901"/>
                </a:lnTo>
                <a:cubicBezTo>
                  <a:pt x="1962225" y="3750428"/>
                  <a:pt x="1969251" y="3832398"/>
                  <a:pt x="1976612" y="3838643"/>
                </a:cubicBezTo>
                <a:cubicBezTo>
                  <a:pt x="2054679" y="3905111"/>
                  <a:pt x="2007838" y="4054998"/>
                  <a:pt x="2155495" y="4074180"/>
                </a:cubicBezTo>
                <a:cubicBezTo>
                  <a:pt x="2221963" y="4083102"/>
                  <a:pt x="2254082" y="4137526"/>
                  <a:pt x="2302706" y="4167860"/>
                </a:cubicBezTo>
                <a:cubicBezTo>
                  <a:pt x="2472222" y="4272692"/>
                  <a:pt x="2585528" y="4407858"/>
                  <a:pt x="2638168" y="4593433"/>
                </a:cubicBezTo>
                <a:cubicBezTo>
                  <a:pt x="2652890" y="4644734"/>
                  <a:pt x="2708205" y="4686220"/>
                  <a:pt x="2743893" y="4731276"/>
                </a:cubicBezTo>
                <a:cubicBezTo>
                  <a:pt x="2726495" y="4764733"/>
                  <a:pt x="2632815" y="4693358"/>
                  <a:pt x="2665826" y="4780346"/>
                </a:cubicBezTo>
                <a:cubicBezTo>
                  <a:pt x="2690807" y="4845922"/>
                  <a:pt x="2755044" y="4886516"/>
                  <a:pt x="2815268" y="4924880"/>
                </a:cubicBezTo>
                <a:cubicBezTo>
                  <a:pt x="2884412" y="4968597"/>
                  <a:pt x="2960693" y="5003839"/>
                  <a:pt x="2991474" y="5085474"/>
                </a:cubicBezTo>
                <a:cubicBezTo>
                  <a:pt x="2998165" y="5102871"/>
                  <a:pt x="4460905" y="6373345"/>
                  <a:pt x="6494644" y="6212306"/>
                </a:cubicBezTo>
                <a:cubicBezTo>
                  <a:pt x="6826983" y="6185986"/>
                  <a:pt x="8139389" y="5921007"/>
                  <a:pt x="8314257" y="5863906"/>
                </a:cubicBezTo>
                <a:cubicBezTo>
                  <a:pt x="8494032" y="5805022"/>
                  <a:pt x="8647935" y="5697514"/>
                  <a:pt x="8832618" y="5651566"/>
                </a:cubicBezTo>
                <a:cubicBezTo>
                  <a:pt x="8930311" y="5627477"/>
                  <a:pt x="9024437" y="5583314"/>
                  <a:pt x="9009270" y="5457516"/>
                </a:cubicBezTo>
                <a:cubicBezTo>
                  <a:pt x="9004809" y="5421829"/>
                  <a:pt x="9030682" y="5392832"/>
                  <a:pt x="9071277" y="5403093"/>
                </a:cubicBezTo>
                <a:cubicBezTo>
                  <a:pt x="9148005" y="5422721"/>
                  <a:pt x="9182800" y="5370974"/>
                  <a:pt x="9225625" y="5332164"/>
                </a:cubicBezTo>
                <a:cubicBezTo>
                  <a:pt x="9301462" y="5263465"/>
                  <a:pt x="9374174" y="5190305"/>
                  <a:pt x="9495066" y="5178707"/>
                </a:cubicBezTo>
                <a:cubicBezTo>
                  <a:pt x="9471869" y="5124284"/>
                  <a:pt x="9432166" y="5132760"/>
                  <a:pt x="9396033" y="5143912"/>
                </a:cubicBezTo>
                <a:cubicBezTo>
                  <a:pt x="9300569" y="5173800"/>
                  <a:pt x="9206890" y="5207257"/>
                  <a:pt x="9111425" y="5236700"/>
                </a:cubicBezTo>
                <a:cubicBezTo>
                  <a:pt x="9049418" y="5255881"/>
                  <a:pt x="8987412" y="5282647"/>
                  <a:pt x="8904438" y="5261234"/>
                </a:cubicBezTo>
                <a:cubicBezTo>
                  <a:pt x="8975813" y="5151941"/>
                  <a:pt x="9097597" y="5132760"/>
                  <a:pt x="9196183" y="5098857"/>
                </a:cubicBezTo>
                <a:cubicBezTo>
                  <a:pt x="9319305" y="5056478"/>
                  <a:pt x="9392019" y="4976627"/>
                  <a:pt x="9478560" y="4887855"/>
                </a:cubicBezTo>
                <a:cubicBezTo>
                  <a:pt x="9387557" y="4866441"/>
                  <a:pt x="9331795" y="4932018"/>
                  <a:pt x="9260867" y="4928449"/>
                </a:cubicBezTo>
                <a:cubicBezTo>
                  <a:pt x="9256852" y="4916851"/>
                  <a:pt x="9250606" y="4900345"/>
                  <a:pt x="9251499" y="4899899"/>
                </a:cubicBezTo>
                <a:cubicBezTo>
                  <a:pt x="9367929" y="4851275"/>
                  <a:pt x="9421906" y="4759379"/>
                  <a:pt x="9440197" y="4648749"/>
                </a:cubicBezTo>
                <a:cubicBezTo>
                  <a:pt x="9449564" y="4591648"/>
                  <a:pt x="9491943" y="4573805"/>
                  <a:pt x="9533430" y="4547485"/>
                </a:cubicBezTo>
                <a:cubicBezTo>
                  <a:pt x="9679302" y="4454252"/>
                  <a:pt x="9833204" y="4370832"/>
                  <a:pt x="9953203" y="4242804"/>
                </a:cubicBezTo>
                <a:cubicBezTo>
                  <a:pt x="9814915" y="4259755"/>
                  <a:pt x="9703837" y="4343175"/>
                  <a:pt x="9555288" y="4378862"/>
                </a:cubicBezTo>
                <a:cubicBezTo>
                  <a:pt x="9673502" y="4238788"/>
                  <a:pt x="9826959" y="4167860"/>
                  <a:pt x="9966586" y="4082655"/>
                </a:cubicBezTo>
                <a:cubicBezTo>
                  <a:pt x="10030377" y="4043845"/>
                  <a:pt x="10089262" y="3994330"/>
                  <a:pt x="10165990" y="3973363"/>
                </a:cubicBezTo>
                <a:cubicBezTo>
                  <a:pt x="10193202" y="3965780"/>
                  <a:pt x="10238703" y="3950166"/>
                  <a:pt x="10216399" y="3908679"/>
                </a:cubicBezTo>
                <a:cubicBezTo>
                  <a:pt x="10197663" y="3874331"/>
                  <a:pt x="10161083" y="3884591"/>
                  <a:pt x="10127626" y="3894850"/>
                </a:cubicBezTo>
                <a:cubicBezTo>
                  <a:pt x="10047329" y="3919832"/>
                  <a:pt x="9964356" y="3920278"/>
                  <a:pt x="9855955" y="3919832"/>
                </a:cubicBezTo>
                <a:cubicBezTo>
                  <a:pt x="9946958" y="3806078"/>
                  <a:pt x="10113798" y="3839981"/>
                  <a:pt x="10191863" y="3720428"/>
                </a:cubicBezTo>
                <a:cubicBezTo>
                  <a:pt x="10094168" y="3699908"/>
                  <a:pt x="10019226" y="3742732"/>
                  <a:pt x="9940267" y="3751209"/>
                </a:cubicBezTo>
                <a:cubicBezTo>
                  <a:pt x="9868892" y="3758793"/>
                  <a:pt x="9851048" y="3738272"/>
                  <a:pt x="9867999" y="3672696"/>
                </a:cubicBezTo>
                <a:cubicBezTo>
                  <a:pt x="9894319" y="3570541"/>
                  <a:pt x="9855062" y="3517902"/>
                  <a:pt x="9751124" y="3546005"/>
                </a:cubicBezTo>
                <a:cubicBezTo>
                  <a:pt x="9654767" y="3572325"/>
                  <a:pt x="9644954" y="3533961"/>
                  <a:pt x="9670381" y="3475523"/>
                </a:cubicBezTo>
                <a:cubicBezTo>
                  <a:pt x="9707406" y="3390319"/>
                  <a:pt x="9665473" y="3324744"/>
                  <a:pt x="9636477" y="3253369"/>
                </a:cubicBezTo>
                <a:cubicBezTo>
                  <a:pt x="9592761" y="3144969"/>
                  <a:pt x="9611496" y="3091437"/>
                  <a:pt x="9706514" y="3010694"/>
                </a:cubicBezTo>
                <a:cubicBezTo>
                  <a:pt x="9760045" y="2965639"/>
                  <a:pt x="9817591" y="2927274"/>
                  <a:pt x="9895211" y="2888019"/>
                </a:cubicBezTo>
                <a:cubicBezTo>
                  <a:pt x="9716328" y="2867052"/>
                  <a:pt x="9903688" y="2794785"/>
                  <a:pt x="9840788" y="2750175"/>
                </a:cubicBezTo>
                <a:cubicBezTo>
                  <a:pt x="9714544" y="2731886"/>
                  <a:pt x="9611496" y="2874636"/>
                  <a:pt x="9439750" y="2834041"/>
                </a:cubicBezTo>
                <a:cubicBezTo>
                  <a:pt x="9652090" y="2710474"/>
                  <a:pt x="9886290" y="2553894"/>
                  <a:pt x="10040191" y="2389286"/>
                </a:cubicBezTo>
                <a:cubicBezTo>
                  <a:pt x="10004504" y="2351814"/>
                  <a:pt x="9969263" y="2386610"/>
                  <a:pt x="9939374" y="2373227"/>
                </a:cubicBezTo>
                <a:cubicBezTo>
                  <a:pt x="9940713" y="2364304"/>
                  <a:pt x="9938036" y="2351368"/>
                  <a:pt x="9943389" y="2347353"/>
                </a:cubicBezTo>
                <a:cubicBezTo>
                  <a:pt x="10058482" y="2257688"/>
                  <a:pt x="10059820" y="2255458"/>
                  <a:pt x="9937144" y="2189436"/>
                </a:cubicBezTo>
                <a:cubicBezTo>
                  <a:pt x="9894319" y="2166240"/>
                  <a:pt x="9897888" y="2145719"/>
                  <a:pt x="9920638" y="2116723"/>
                </a:cubicBezTo>
                <a:cubicBezTo>
                  <a:pt x="9936698" y="2096202"/>
                  <a:pt x="9956772" y="2078359"/>
                  <a:pt x="9947404" y="2033304"/>
                </a:cubicBezTo>
                <a:cubicBezTo>
                  <a:pt x="9880044" y="2090850"/>
                  <a:pt x="9554842" y="2188098"/>
                  <a:pt x="9497296" y="2182299"/>
                </a:cubicBezTo>
                <a:cubicBezTo>
                  <a:pt x="9432613" y="2175607"/>
                  <a:pt x="9211796" y="2195682"/>
                  <a:pt x="9144883" y="2211295"/>
                </a:cubicBezTo>
                <a:cubicBezTo>
                  <a:pt x="9148451" y="2208172"/>
                  <a:pt x="9152020" y="2205050"/>
                  <a:pt x="9155589" y="2201927"/>
                </a:cubicBezTo>
                <a:cubicBezTo>
                  <a:pt x="9219380" y="2140366"/>
                  <a:pt x="9284064" y="2078804"/>
                  <a:pt x="9322428" y="1998954"/>
                </a:cubicBezTo>
                <a:cubicBezTo>
                  <a:pt x="9324212" y="1995831"/>
                  <a:pt x="9325104" y="1993155"/>
                  <a:pt x="9329119" y="1994047"/>
                </a:cubicBezTo>
                <a:cubicBezTo>
                  <a:pt x="9364360" y="2003415"/>
                  <a:pt x="9359900" y="1980218"/>
                  <a:pt x="9360345" y="1961483"/>
                </a:cubicBezTo>
                <a:cubicBezTo>
                  <a:pt x="9360791" y="1942301"/>
                  <a:pt x="9366590" y="1927134"/>
                  <a:pt x="9392465" y="1928918"/>
                </a:cubicBezTo>
                <a:cubicBezTo>
                  <a:pt x="9393803" y="1928918"/>
                  <a:pt x="9395586" y="1928471"/>
                  <a:pt x="9397371" y="1928025"/>
                </a:cubicBezTo>
                <a:cubicBezTo>
                  <a:pt x="9409416" y="1924903"/>
                  <a:pt x="9447334" y="1874048"/>
                  <a:pt x="9441534" y="1864680"/>
                </a:cubicBezTo>
                <a:cubicBezTo>
                  <a:pt x="9428598" y="1844160"/>
                  <a:pt x="9441980" y="1833899"/>
                  <a:pt x="9453133" y="1821855"/>
                </a:cubicBezTo>
                <a:cubicBezTo>
                  <a:pt x="9468746" y="1805350"/>
                  <a:pt x="9484359" y="1789737"/>
                  <a:pt x="9500865" y="1774123"/>
                </a:cubicBezTo>
                <a:cubicBezTo>
                  <a:pt x="9516924" y="1758957"/>
                  <a:pt x="9533430" y="1744681"/>
                  <a:pt x="9549935" y="1729961"/>
                </a:cubicBezTo>
                <a:cubicBezTo>
                  <a:pt x="9589192" y="1715239"/>
                  <a:pt x="9628893" y="1702302"/>
                  <a:pt x="9670381" y="1692042"/>
                </a:cubicBezTo>
                <a:cubicBezTo>
                  <a:pt x="9701161" y="1684013"/>
                  <a:pt x="9735511" y="1673752"/>
                  <a:pt x="9750231" y="1622006"/>
                </a:cubicBezTo>
                <a:cubicBezTo>
                  <a:pt x="9717666" y="1627805"/>
                  <a:pt x="9685101" y="1634942"/>
                  <a:pt x="9652537" y="1642080"/>
                </a:cubicBezTo>
                <a:cubicBezTo>
                  <a:pt x="9682871" y="1616207"/>
                  <a:pt x="9712314" y="1590333"/>
                  <a:pt x="9740417" y="1563121"/>
                </a:cubicBezTo>
                <a:cubicBezTo>
                  <a:pt x="9763614" y="1540370"/>
                  <a:pt x="9782350" y="1514943"/>
                  <a:pt x="9789041" y="1483271"/>
                </a:cubicBezTo>
                <a:cubicBezTo>
                  <a:pt x="9790825" y="1475241"/>
                  <a:pt x="9792164" y="1466765"/>
                  <a:pt x="9783687" y="1460966"/>
                </a:cubicBezTo>
                <a:cubicBezTo>
                  <a:pt x="9774320" y="1454275"/>
                  <a:pt x="9767183" y="1459628"/>
                  <a:pt x="9760491" y="1464534"/>
                </a:cubicBezTo>
                <a:cubicBezTo>
                  <a:pt x="9732833" y="1484608"/>
                  <a:pt x="9704730" y="1504237"/>
                  <a:pt x="9677518" y="1524757"/>
                </a:cubicBezTo>
                <a:cubicBezTo>
                  <a:pt x="9641385" y="1551968"/>
                  <a:pt x="9605696" y="1579627"/>
                  <a:pt x="9570010" y="1606839"/>
                </a:cubicBezTo>
                <a:cubicBezTo>
                  <a:pt x="9619525" y="1551077"/>
                  <a:pt x="9674395" y="1501114"/>
                  <a:pt x="9733726" y="1455166"/>
                </a:cubicBezTo>
                <a:cubicBezTo>
                  <a:pt x="9776551" y="1421710"/>
                  <a:pt x="9819376" y="1388253"/>
                  <a:pt x="9851495" y="1345427"/>
                </a:cubicBezTo>
                <a:cubicBezTo>
                  <a:pt x="9867999" y="1324015"/>
                  <a:pt x="9875583" y="1299926"/>
                  <a:pt x="9876922" y="1273161"/>
                </a:cubicBezTo>
                <a:cubicBezTo>
                  <a:pt x="9876922" y="1266023"/>
                  <a:pt x="9876029" y="1257993"/>
                  <a:pt x="9866661" y="1254870"/>
                </a:cubicBezTo>
                <a:cubicBezTo>
                  <a:pt x="9857294" y="1252194"/>
                  <a:pt x="9851940" y="1257993"/>
                  <a:pt x="9848372" y="1264238"/>
                </a:cubicBezTo>
                <a:cubicBezTo>
                  <a:pt x="9844357" y="1271376"/>
                  <a:pt x="9839449" y="1277175"/>
                  <a:pt x="9832313" y="1281636"/>
                </a:cubicBezTo>
                <a:cubicBezTo>
                  <a:pt x="9769859" y="1322677"/>
                  <a:pt x="9715436" y="1371747"/>
                  <a:pt x="9659674" y="1419479"/>
                </a:cubicBezTo>
                <a:cubicBezTo>
                  <a:pt x="9579824" y="1487731"/>
                  <a:pt x="9501311" y="1557322"/>
                  <a:pt x="9405847" y="1608623"/>
                </a:cubicBezTo>
                <a:cubicBezTo>
                  <a:pt x="9369714" y="1627805"/>
                  <a:pt x="9332242" y="1644310"/>
                  <a:pt x="9303246" y="1646987"/>
                </a:cubicBezTo>
                <a:cubicBezTo>
                  <a:pt x="9406293" y="1566690"/>
                  <a:pt x="9503095" y="1482825"/>
                  <a:pt x="9589192" y="1389145"/>
                </a:cubicBezTo>
                <a:cubicBezTo>
                  <a:pt x="9676180" y="1294573"/>
                  <a:pt x="9751570" y="1193756"/>
                  <a:pt x="9803762" y="1078218"/>
                </a:cubicBezTo>
                <a:cubicBezTo>
                  <a:pt x="9809116" y="1066174"/>
                  <a:pt x="9812238" y="1054575"/>
                  <a:pt x="9830974" y="1055913"/>
                </a:cubicBezTo>
                <a:cubicBezTo>
                  <a:pt x="9839449" y="1056360"/>
                  <a:pt x="9842126" y="1049222"/>
                  <a:pt x="9839896" y="1042084"/>
                </a:cubicBezTo>
                <a:cubicBezTo>
                  <a:pt x="9825621" y="991230"/>
                  <a:pt x="9851940" y="958665"/>
                  <a:pt x="9893427" y="933683"/>
                </a:cubicBezTo>
                <a:cubicBezTo>
                  <a:pt x="9906364" y="925654"/>
                  <a:pt x="9907256" y="918070"/>
                  <a:pt x="9897441" y="906472"/>
                </a:cubicBezTo>
                <a:cubicBezTo>
                  <a:pt x="9884058" y="890413"/>
                  <a:pt x="9885397" y="873015"/>
                  <a:pt x="9892535" y="856509"/>
                </a:cubicBezTo>
                <a:cubicBezTo>
                  <a:pt x="9896550" y="846249"/>
                  <a:pt x="9901903" y="836436"/>
                  <a:pt x="9906364" y="826622"/>
                </a:cubicBezTo>
                <a:cubicBezTo>
                  <a:pt x="9909487" y="820375"/>
                  <a:pt x="9914839" y="813685"/>
                  <a:pt x="9906809" y="806993"/>
                </a:cubicBezTo>
                <a:cubicBezTo>
                  <a:pt x="9899226" y="801193"/>
                  <a:pt x="9891642" y="804762"/>
                  <a:pt x="9884505" y="807440"/>
                </a:cubicBezTo>
                <a:cubicBezTo>
                  <a:pt x="9850156" y="819484"/>
                  <a:pt x="9830082" y="842235"/>
                  <a:pt x="9821160" y="874800"/>
                </a:cubicBezTo>
                <a:cubicBezTo>
                  <a:pt x="9814468" y="898888"/>
                  <a:pt x="9807331" y="900227"/>
                  <a:pt x="9787256" y="881491"/>
                </a:cubicBezTo>
                <a:cubicBezTo>
                  <a:pt x="9772090" y="867216"/>
                  <a:pt x="9758707" y="868554"/>
                  <a:pt x="9746216" y="880152"/>
                </a:cubicBezTo>
                <a:cubicBezTo>
                  <a:pt x="9739525" y="885951"/>
                  <a:pt x="9735511" y="893981"/>
                  <a:pt x="9730603" y="901118"/>
                </a:cubicBezTo>
                <a:cubicBezTo>
                  <a:pt x="9706067" y="938144"/>
                  <a:pt x="9680195" y="974278"/>
                  <a:pt x="9640046" y="998813"/>
                </a:cubicBezTo>
                <a:cubicBezTo>
                  <a:pt x="9622202" y="1009966"/>
                  <a:pt x="9603020" y="1018887"/>
                  <a:pt x="9575363" y="1010412"/>
                </a:cubicBezTo>
                <a:cubicBezTo>
                  <a:pt x="9592761" y="1000151"/>
                  <a:pt x="9610158" y="998813"/>
                  <a:pt x="9626217" y="994352"/>
                </a:cubicBezTo>
                <a:cubicBezTo>
                  <a:pt x="9642276" y="989891"/>
                  <a:pt x="9650753" y="982753"/>
                  <a:pt x="9638707" y="966694"/>
                </a:cubicBezTo>
                <a:cubicBezTo>
                  <a:pt x="9632016" y="957773"/>
                  <a:pt x="9632462" y="950189"/>
                  <a:pt x="9638707" y="942606"/>
                </a:cubicBezTo>
                <a:cubicBezTo>
                  <a:pt x="9658782" y="918070"/>
                  <a:pt x="9668596" y="884167"/>
                  <a:pt x="9710975" y="881491"/>
                </a:cubicBezTo>
                <a:cubicBezTo>
                  <a:pt x="9713205" y="881491"/>
                  <a:pt x="9715436" y="879706"/>
                  <a:pt x="9717666" y="878367"/>
                </a:cubicBezTo>
                <a:cubicBezTo>
                  <a:pt x="9726142" y="873461"/>
                  <a:pt x="9735511" y="868108"/>
                  <a:pt x="9732387" y="856509"/>
                </a:cubicBezTo>
                <a:cubicBezTo>
                  <a:pt x="9728818" y="844911"/>
                  <a:pt x="9717220" y="842235"/>
                  <a:pt x="9706960" y="840896"/>
                </a:cubicBezTo>
                <a:cubicBezTo>
                  <a:pt x="9680640" y="837773"/>
                  <a:pt x="9660120" y="848926"/>
                  <a:pt x="9640492" y="861417"/>
                </a:cubicBezTo>
                <a:cubicBezTo>
                  <a:pt x="9592761" y="892197"/>
                  <a:pt x="9553504" y="931453"/>
                  <a:pt x="9512463" y="968925"/>
                </a:cubicBezTo>
                <a:cubicBezTo>
                  <a:pt x="9450902" y="1025132"/>
                  <a:pt x="9396925" y="1088923"/>
                  <a:pt x="9328673" y="1138886"/>
                </a:cubicBezTo>
                <a:cubicBezTo>
                  <a:pt x="9125701" y="1286989"/>
                  <a:pt x="8925851" y="1438662"/>
                  <a:pt x="8716634" y="1580073"/>
                </a:cubicBezTo>
                <a:cubicBezTo>
                  <a:pt x="8639459" y="1632266"/>
                  <a:pt x="8560501" y="1681782"/>
                  <a:pt x="8480649" y="1729961"/>
                </a:cubicBezTo>
                <a:cubicBezTo>
                  <a:pt x="8480204" y="1727283"/>
                  <a:pt x="8479758" y="1725499"/>
                  <a:pt x="8479312" y="1722377"/>
                </a:cubicBezTo>
                <a:cubicBezTo>
                  <a:pt x="8479312" y="1720147"/>
                  <a:pt x="8479312" y="1717469"/>
                  <a:pt x="8479312" y="1715239"/>
                </a:cubicBezTo>
                <a:cubicBezTo>
                  <a:pt x="8535965" y="1684013"/>
                  <a:pt x="8591727" y="1650555"/>
                  <a:pt x="8645704" y="1615314"/>
                </a:cubicBezTo>
                <a:cubicBezTo>
                  <a:pt x="8778194" y="1528326"/>
                  <a:pt x="8899531" y="1430631"/>
                  <a:pt x="9002133" y="1314647"/>
                </a:cubicBezTo>
                <a:cubicBezTo>
                  <a:pt x="9010609" y="1305280"/>
                  <a:pt x="9019977" y="1303048"/>
                  <a:pt x="9033805" y="1305280"/>
                </a:cubicBezTo>
                <a:cubicBezTo>
                  <a:pt x="9078415" y="1312863"/>
                  <a:pt x="9092243" y="1299481"/>
                  <a:pt x="9083322" y="1259778"/>
                </a:cubicBezTo>
                <a:cubicBezTo>
                  <a:pt x="9081092" y="1249964"/>
                  <a:pt x="9080645" y="1241934"/>
                  <a:pt x="9088228" y="1233458"/>
                </a:cubicBezTo>
                <a:cubicBezTo>
                  <a:pt x="9122132" y="1195541"/>
                  <a:pt x="9157819" y="1158961"/>
                  <a:pt x="9196629" y="1124611"/>
                </a:cubicBezTo>
                <a:cubicBezTo>
                  <a:pt x="9268451" y="1061266"/>
                  <a:pt x="9345625" y="1002828"/>
                  <a:pt x="9412538" y="935022"/>
                </a:cubicBezTo>
                <a:cubicBezTo>
                  <a:pt x="9432166" y="914501"/>
                  <a:pt x="9446888" y="891304"/>
                  <a:pt x="9455363" y="864985"/>
                </a:cubicBezTo>
                <a:cubicBezTo>
                  <a:pt x="9458040" y="856063"/>
                  <a:pt x="9459378" y="844911"/>
                  <a:pt x="9448672" y="838220"/>
                </a:cubicBezTo>
                <a:cubicBezTo>
                  <a:pt x="9438412" y="831528"/>
                  <a:pt x="9430829" y="839112"/>
                  <a:pt x="9423691" y="844465"/>
                </a:cubicBezTo>
                <a:cubicBezTo>
                  <a:pt x="9393803" y="866323"/>
                  <a:pt x="9363468" y="888628"/>
                  <a:pt x="9333580" y="910932"/>
                </a:cubicBezTo>
                <a:cubicBezTo>
                  <a:pt x="9303246" y="933238"/>
                  <a:pt x="9273357" y="956434"/>
                  <a:pt x="9241685" y="980077"/>
                </a:cubicBezTo>
                <a:cubicBezTo>
                  <a:pt x="9239455" y="969817"/>
                  <a:pt x="9246146" y="967587"/>
                  <a:pt x="9249715" y="964018"/>
                </a:cubicBezTo>
                <a:cubicBezTo>
                  <a:pt x="9300123" y="913610"/>
                  <a:pt x="9355439" y="867662"/>
                  <a:pt x="9412538" y="823499"/>
                </a:cubicBezTo>
                <a:cubicBezTo>
                  <a:pt x="9456702" y="789149"/>
                  <a:pt x="9499526" y="753015"/>
                  <a:pt x="9528522" y="706176"/>
                </a:cubicBezTo>
                <a:cubicBezTo>
                  <a:pt x="9539675" y="687886"/>
                  <a:pt x="9545474" y="668704"/>
                  <a:pt x="9542798" y="647292"/>
                </a:cubicBezTo>
                <a:cubicBezTo>
                  <a:pt x="9541905" y="640600"/>
                  <a:pt x="9541014" y="633909"/>
                  <a:pt x="9532091" y="631679"/>
                </a:cubicBezTo>
                <a:cubicBezTo>
                  <a:pt x="9524953" y="629894"/>
                  <a:pt x="9520493" y="633909"/>
                  <a:pt x="9516924" y="638370"/>
                </a:cubicBezTo>
                <a:cubicBezTo>
                  <a:pt x="9510679" y="646399"/>
                  <a:pt x="9504434" y="654429"/>
                  <a:pt x="9495512" y="660675"/>
                </a:cubicBezTo>
                <a:cubicBezTo>
                  <a:pt x="9441980" y="698146"/>
                  <a:pt x="9392019" y="739187"/>
                  <a:pt x="9343394" y="781565"/>
                </a:cubicBezTo>
                <a:cubicBezTo>
                  <a:pt x="9263543" y="850710"/>
                  <a:pt x="9184585" y="921193"/>
                  <a:pt x="9090906" y="975617"/>
                </a:cubicBezTo>
                <a:cubicBezTo>
                  <a:pt x="9055664" y="996136"/>
                  <a:pt x="9019084" y="1014427"/>
                  <a:pt x="8976705" y="1023348"/>
                </a:cubicBezTo>
                <a:cubicBezTo>
                  <a:pt x="8978044" y="1018887"/>
                  <a:pt x="8980721" y="1016211"/>
                  <a:pt x="8983397" y="1013981"/>
                </a:cubicBezTo>
                <a:cubicBezTo>
                  <a:pt x="9073061" y="941713"/>
                  <a:pt x="9159604" y="867216"/>
                  <a:pt x="9238116" y="784688"/>
                </a:cubicBezTo>
                <a:cubicBezTo>
                  <a:pt x="9334918" y="682979"/>
                  <a:pt x="9417446" y="572348"/>
                  <a:pt x="9474545" y="446103"/>
                </a:cubicBezTo>
                <a:cubicBezTo>
                  <a:pt x="9477222" y="440751"/>
                  <a:pt x="9479007" y="435843"/>
                  <a:pt x="9486143" y="435843"/>
                </a:cubicBezTo>
                <a:cubicBezTo>
                  <a:pt x="9504434" y="436289"/>
                  <a:pt x="9506218" y="427368"/>
                  <a:pt x="9503541" y="412646"/>
                </a:cubicBezTo>
                <a:cubicBezTo>
                  <a:pt x="9496404" y="376512"/>
                  <a:pt x="9508449" y="346179"/>
                  <a:pt x="9539229" y="325658"/>
                </a:cubicBezTo>
                <a:cubicBezTo>
                  <a:pt x="9561533" y="310491"/>
                  <a:pt x="9580269" y="297108"/>
                  <a:pt x="9554396" y="268558"/>
                </a:cubicBezTo>
                <a:cubicBezTo>
                  <a:pt x="9548150" y="261867"/>
                  <a:pt x="9550382" y="252053"/>
                  <a:pt x="9552612" y="243131"/>
                </a:cubicBezTo>
                <a:cubicBezTo>
                  <a:pt x="9555734" y="229748"/>
                  <a:pt x="9562872" y="219042"/>
                  <a:pt x="9570901" y="207890"/>
                </a:cubicBezTo>
                <a:cubicBezTo>
                  <a:pt x="9575363" y="201645"/>
                  <a:pt x="9580715" y="193168"/>
                  <a:pt x="9574470" y="186031"/>
                </a:cubicBezTo>
                <a:cubicBezTo>
                  <a:pt x="9570901" y="181793"/>
                  <a:pt x="9566775" y="181124"/>
                  <a:pt x="9562593" y="181849"/>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Imagen 1" descr="Ave parada sobre una rama&#10;&#10;Descripción generada automáticamente">
            <a:extLst>
              <a:ext uri="{FF2B5EF4-FFF2-40B4-BE49-F238E27FC236}">
                <a16:creationId xmlns:a16="http://schemas.microsoft.com/office/drawing/2014/main" id="{E9E5F4EA-93CB-9847-83BD-44C5F527B588}"/>
              </a:ext>
            </a:extLst>
          </p:cNvPr>
          <p:cNvPicPr>
            <a:picLocks noChangeAspect="1"/>
          </p:cNvPicPr>
          <p:nvPr/>
        </p:nvPicPr>
        <p:blipFill>
          <a:blip r:embed="rId2"/>
          <a:stretch>
            <a:fillRect/>
          </a:stretch>
        </p:blipFill>
        <p:spPr>
          <a:xfrm>
            <a:off x="9133902" y="-18703"/>
            <a:ext cx="3182495" cy="3447703"/>
          </a:xfrm>
          <a:prstGeom prst="rect">
            <a:avLst/>
          </a:prstGeom>
          <a:effectLst>
            <a:softEdge rad="635000"/>
          </a:effectLst>
        </p:spPr>
      </p:pic>
      <p:sp>
        <p:nvSpPr>
          <p:cNvPr id="3" name="Marcador de número de diapositiva 2">
            <a:extLst>
              <a:ext uri="{FF2B5EF4-FFF2-40B4-BE49-F238E27FC236}">
                <a16:creationId xmlns:a16="http://schemas.microsoft.com/office/drawing/2014/main" id="{4DA7BDC3-33BC-4601-BCB2-ADBC0D73C0C4}"/>
              </a:ext>
            </a:extLst>
          </p:cNvPr>
          <p:cNvSpPr>
            <a:spLocks noGrp="1"/>
          </p:cNvSpPr>
          <p:nvPr>
            <p:ph type="sldNum" sz="quarter" idx="12"/>
          </p:nvPr>
        </p:nvSpPr>
        <p:spPr>
          <a:xfrm>
            <a:off x="8610600" y="6356350"/>
            <a:ext cx="2743200" cy="365125"/>
          </a:xfrm>
        </p:spPr>
        <p:txBody>
          <a:bodyPr>
            <a:normAutofit/>
          </a:bodyPr>
          <a:lstStyle/>
          <a:p>
            <a:pPr>
              <a:spcAft>
                <a:spcPts val="600"/>
              </a:spcAft>
            </a:pPr>
            <a:fld id="{09B0C2D5-5C1B-6F42-BF3C-E134A015E6F2}" type="slidenum">
              <a:rPr lang="es-CL" smtClean="0"/>
              <a:pPr>
                <a:spcAft>
                  <a:spcPts val="600"/>
                </a:spcAft>
              </a:pPr>
              <a:t>23</a:t>
            </a:fld>
            <a:endParaRPr lang="es-CL"/>
          </a:p>
        </p:txBody>
      </p:sp>
      <p:sp>
        <p:nvSpPr>
          <p:cNvPr id="4" name="CuadroTexto 3">
            <a:extLst>
              <a:ext uri="{FF2B5EF4-FFF2-40B4-BE49-F238E27FC236}">
                <a16:creationId xmlns:a16="http://schemas.microsoft.com/office/drawing/2014/main" id="{5325B616-4892-4FD0-BDC2-D6DF005BFBC8}"/>
              </a:ext>
            </a:extLst>
          </p:cNvPr>
          <p:cNvSpPr txBox="1"/>
          <p:nvPr/>
        </p:nvSpPr>
        <p:spPr>
          <a:xfrm>
            <a:off x="2574524" y="204186"/>
            <a:ext cx="7013359" cy="523220"/>
          </a:xfrm>
          <a:prstGeom prst="rect">
            <a:avLst/>
          </a:prstGeom>
          <a:noFill/>
        </p:spPr>
        <p:txBody>
          <a:bodyPr wrap="square" rtlCol="0">
            <a:spAutoFit/>
          </a:bodyPr>
          <a:lstStyle/>
          <a:p>
            <a:r>
              <a:rPr lang="es-ES" sz="2800" b="1" dirty="0">
                <a:solidFill>
                  <a:srgbClr val="006600"/>
                </a:solidFill>
                <a:latin typeface="Calibri Light" panose="020F0302020204030204" pitchFamily="34" charset="0"/>
                <a:cs typeface="Calibri Light" panose="020F0302020204030204" pitchFamily="34" charset="0"/>
              </a:rPr>
              <a:t>Medición Ambiental MA en Estados Unidos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5" name="CuadroTexto 4">
            <a:extLst>
              <a:ext uri="{FF2B5EF4-FFF2-40B4-BE49-F238E27FC236}">
                <a16:creationId xmlns:a16="http://schemas.microsoft.com/office/drawing/2014/main" id="{078671AE-7941-4F8D-B941-E613EF61FF2E}"/>
              </a:ext>
            </a:extLst>
          </p:cNvPr>
          <p:cNvSpPr txBox="1"/>
          <p:nvPr/>
        </p:nvSpPr>
        <p:spPr>
          <a:xfrm>
            <a:off x="2574524" y="1127464"/>
            <a:ext cx="6161103" cy="1046440"/>
          </a:xfrm>
          <a:prstGeom prst="rect">
            <a:avLst/>
          </a:prstGeom>
          <a:noFill/>
        </p:spPr>
        <p:txBody>
          <a:bodyPr wrap="square" rtlCol="0">
            <a:spAutoFit/>
          </a:bodyPr>
          <a:lstStyle/>
          <a:p>
            <a:pPr marL="171450" indent="-171450" algn="just">
              <a:buFont typeface="Courier New" panose="02070309020205020404" pitchFamily="49" charset="0"/>
              <a:buChar char="o"/>
            </a:pPr>
            <a:r>
              <a:rPr lang="es-ES" sz="1200" dirty="0">
                <a:latin typeface="Calibri Light" panose="020F0302020204030204" pitchFamily="34" charset="0"/>
                <a:cs typeface="Calibri Light" panose="020F0302020204030204" pitchFamily="34" charset="0"/>
              </a:rPr>
              <a:t>Se desarrolla paralelo a las RAD, desde 1973, en </a:t>
            </a:r>
            <a:r>
              <a:rPr lang="es-ES" sz="1200" dirty="0" err="1">
                <a:latin typeface="Calibri Light" panose="020F0302020204030204" pitchFamily="34" charset="0"/>
                <a:cs typeface="Calibri Light" panose="020F0302020204030204" pitchFamily="34" charset="0"/>
              </a:rPr>
              <a:t>Seatle</a:t>
            </a:r>
            <a:r>
              <a:rPr lang="es-ES" sz="1200" dirty="0">
                <a:latin typeface="Calibri Light" panose="020F0302020204030204" pitchFamily="34" charset="0"/>
                <a:cs typeface="Calibri Light" panose="020F0302020204030204" pitchFamily="34" charset="0"/>
              </a:rPr>
              <a:t>, a partir del caso “</a:t>
            </a:r>
            <a:r>
              <a:rPr lang="es-ES" sz="1200" dirty="0" err="1">
                <a:latin typeface="Calibri Light" panose="020F0302020204030204" pitchFamily="34" charset="0"/>
                <a:cs typeface="Calibri Light" panose="020F0302020204030204" pitchFamily="34" charset="0"/>
              </a:rPr>
              <a:t>Snoqualmie</a:t>
            </a:r>
            <a:r>
              <a:rPr lang="es-ES" sz="1200" dirty="0">
                <a:latin typeface="Calibri Light" panose="020F0302020204030204" pitchFamily="34" charset="0"/>
                <a:cs typeface="Calibri Light" panose="020F0302020204030204" pitchFamily="34" charset="0"/>
              </a:rPr>
              <a:t>”</a:t>
            </a:r>
          </a:p>
          <a:p>
            <a:pPr marL="171450" indent="-171450" algn="just">
              <a:buFont typeface="Courier New" panose="02070309020205020404" pitchFamily="49" charset="0"/>
              <a:buChar char="o"/>
            </a:pPr>
            <a:r>
              <a:rPr lang="es-ES" sz="1200" dirty="0">
                <a:latin typeface="Calibri Light" panose="020F0302020204030204" pitchFamily="34" charset="0"/>
                <a:cs typeface="Calibri Light" panose="020F0302020204030204" pitchFamily="34" charset="0"/>
              </a:rPr>
              <a:t>Dado su éxito se esparce el modelo por toda USA y es acogido por la EPA a crear el “</a:t>
            </a:r>
            <a:r>
              <a:rPr lang="es-ES" sz="1200" dirty="0" err="1">
                <a:latin typeface="Calibri Light" panose="020F0302020204030204" pitchFamily="34" charset="0"/>
                <a:cs typeface="Calibri Light" panose="020F0302020204030204" pitchFamily="34" charset="0"/>
              </a:rPr>
              <a:t>Conflict</a:t>
            </a:r>
            <a:r>
              <a:rPr lang="es-ES" sz="1200" dirty="0">
                <a:latin typeface="Calibri Light" panose="020F0302020204030204" pitchFamily="34" charset="0"/>
                <a:cs typeface="Calibri Light" panose="020F0302020204030204" pitchFamily="34" charset="0"/>
              </a:rPr>
              <a:t> </a:t>
            </a:r>
            <a:r>
              <a:rPr lang="es-ES" sz="1200" dirty="0" err="1">
                <a:latin typeface="Calibri Light" panose="020F0302020204030204" pitchFamily="34" charset="0"/>
                <a:cs typeface="Calibri Light" panose="020F0302020204030204" pitchFamily="34" charset="0"/>
              </a:rPr>
              <a:t>Prevention</a:t>
            </a:r>
            <a:r>
              <a:rPr lang="es-ES" sz="1200" dirty="0">
                <a:latin typeface="Calibri Light" panose="020F0302020204030204" pitchFamily="34" charset="0"/>
                <a:cs typeface="Calibri Light" panose="020F0302020204030204" pitchFamily="34" charset="0"/>
              </a:rPr>
              <a:t> and </a:t>
            </a:r>
            <a:r>
              <a:rPr lang="es-ES" sz="1200" dirty="0" err="1">
                <a:latin typeface="Calibri Light" panose="020F0302020204030204" pitchFamily="34" charset="0"/>
                <a:cs typeface="Calibri Light" panose="020F0302020204030204" pitchFamily="34" charset="0"/>
              </a:rPr>
              <a:t>Resolution</a:t>
            </a:r>
            <a:r>
              <a:rPr lang="es-ES" sz="1200" dirty="0">
                <a:latin typeface="Calibri Light" panose="020F0302020204030204" pitchFamily="34" charset="0"/>
                <a:cs typeface="Calibri Light" panose="020F0302020204030204" pitchFamily="34" charset="0"/>
              </a:rPr>
              <a:t> Center”, cuya finalidad es ofrecer soluciones extrajudiciales a los CA</a:t>
            </a:r>
          </a:p>
          <a:p>
            <a:pPr marL="171450" indent="-171450" algn="just">
              <a:buFont typeface="Courier New" panose="02070309020205020404" pitchFamily="49" charset="0"/>
              <a:buChar char="o"/>
            </a:pPr>
            <a:r>
              <a:rPr lang="es-ES" sz="1200" dirty="0">
                <a:latin typeface="Calibri Light" panose="020F0302020204030204" pitchFamily="34" charset="0"/>
                <a:cs typeface="Calibri Light" panose="020F0302020204030204" pitchFamily="34" charset="0"/>
              </a:rPr>
              <a:t>Se rescatan sus fortalezas y se sistematiza el Modelo de Mediación Ambiental</a:t>
            </a:r>
          </a:p>
          <a:p>
            <a:endParaRPr lang="es-CL" dirty="0"/>
          </a:p>
        </p:txBody>
      </p:sp>
      <p:graphicFrame>
        <p:nvGraphicFramePr>
          <p:cNvPr id="6" name="Diagrama 5">
            <a:extLst>
              <a:ext uri="{FF2B5EF4-FFF2-40B4-BE49-F238E27FC236}">
                <a16:creationId xmlns:a16="http://schemas.microsoft.com/office/drawing/2014/main" id="{B1ECAA32-45E4-4796-9B47-74131AC88B34}"/>
              </a:ext>
            </a:extLst>
          </p:cNvPr>
          <p:cNvGraphicFramePr/>
          <p:nvPr>
            <p:extLst>
              <p:ext uri="{D42A27DB-BD31-4B8C-83A1-F6EECF244321}">
                <p14:modId xmlns:p14="http://schemas.microsoft.com/office/powerpoint/2010/main" val="2489071645"/>
              </p:ext>
            </p:extLst>
          </p:nvPr>
        </p:nvGraphicFramePr>
        <p:xfrm>
          <a:off x="-124397" y="4136994"/>
          <a:ext cx="5690695" cy="1429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a 8">
            <a:extLst>
              <a:ext uri="{FF2B5EF4-FFF2-40B4-BE49-F238E27FC236}">
                <a16:creationId xmlns:a16="http://schemas.microsoft.com/office/drawing/2014/main" id="{EF7D1917-27BC-40DC-8AAD-BFEE5E4AE8CB}"/>
              </a:ext>
            </a:extLst>
          </p:cNvPr>
          <p:cNvGraphicFramePr/>
          <p:nvPr>
            <p:extLst>
              <p:ext uri="{D42A27DB-BD31-4B8C-83A1-F6EECF244321}">
                <p14:modId xmlns:p14="http://schemas.microsoft.com/office/powerpoint/2010/main" val="692411310"/>
              </p:ext>
            </p:extLst>
          </p:nvPr>
        </p:nvGraphicFramePr>
        <p:xfrm>
          <a:off x="4572000" y="4136994"/>
          <a:ext cx="7247877" cy="14293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Diagrama de flujo: retraso 6">
            <a:extLst>
              <a:ext uri="{FF2B5EF4-FFF2-40B4-BE49-F238E27FC236}">
                <a16:creationId xmlns:a16="http://schemas.microsoft.com/office/drawing/2014/main" id="{258B3DD3-9C6F-4D4B-A6FB-9D2FF4E9958A}"/>
              </a:ext>
            </a:extLst>
          </p:cNvPr>
          <p:cNvSpPr/>
          <p:nvPr/>
        </p:nvSpPr>
        <p:spPr>
          <a:xfrm>
            <a:off x="11079331" y="4219051"/>
            <a:ext cx="1047565" cy="1347248"/>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CuadroTexto 7">
            <a:extLst>
              <a:ext uri="{FF2B5EF4-FFF2-40B4-BE49-F238E27FC236}">
                <a16:creationId xmlns:a16="http://schemas.microsoft.com/office/drawing/2014/main" id="{35FBA810-E562-40F0-90E6-BDF75DB02DAF}"/>
              </a:ext>
            </a:extLst>
          </p:cNvPr>
          <p:cNvSpPr txBox="1"/>
          <p:nvPr/>
        </p:nvSpPr>
        <p:spPr>
          <a:xfrm>
            <a:off x="2780145" y="2573962"/>
            <a:ext cx="6188364" cy="668002"/>
          </a:xfrm>
          <a:prstGeom prst="rect">
            <a:avLst/>
          </a:prstGeom>
          <a:noFill/>
        </p:spPr>
        <p:txBody>
          <a:bodyPr wrap="square" rtlCol="0">
            <a:spAutoFit/>
          </a:bodyPr>
          <a:lstStyle/>
          <a:p>
            <a:pPr algn="ctr"/>
            <a:r>
              <a:rPr lang="es-ES" sz="1800" b="1" dirty="0">
                <a:solidFill>
                  <a:srgbClr val="006600"/>
                </a:solidFill>
                <a:latin typeface="Calibri Light" panose="020F0302020204030204" pitchFamily="34" charset="0"/>
                <a:cs typeface="Calibri Light" panose="020F0302020204030204" pitchFamily="34" charset="0"/>
              </a:rPr>
              <a:t>Modelamiento Metodológico elaborado por  Laurence </a:t>
            </a:r>
            <a:r>
              <a:rPr lang="es-ES" sz="1800" b="1" dirty="0" err="1">
                <a:solidFill>
                  <a:srgbClr val="006600"/>
                </a:solidFill>
                <a:latin typeface="Calibri Light" panose="020F0302020204030204" pitchFamily="34" charset="0"/>
                <a:cs typeface="Calibri Light" panose="020F0302020204030204" pitchFamily="34" charset="0"/>
              </a:rPr>
              <a:t>Susskind</a:t>
            </a:r>
            <a:r>
              <a:rPr lang="es-ES" sz="1800" b="1" dirty="0">
                <a:solidFill>
                  <a:srgbClr val="006600"/>
                </a:solidFill>
                <a:latin typeface="Calibri Light" panose="020F0302020204030204" pitchFamily="34" charset="0"/>
                <a:cs typeface="Calibri Light" panose="020F0302020204030204" pitchFamily="34" charset="0"/>
                <a:sym typeface="Wingdings" panose="05000000000000000000" pitchFamily="2" charset="2"/>
              </a:rPr>
              <a:t> </a:t>
            </a:r>
            <a:r>
              <a:rPr lang="es-ES" sz="900" b="1" dirty="0">
                <a:solidFill>
                  <a:srgbClr val="006600"/>
                </a:solidFill>
                <a:latin typeface="Calibri Light" panose="020F0302020204030204" pitchFamily="34" charset="0"/>
                <a:cs typeface="Calibri Light" panose="020F0302020204030204" pitchFamily="34" charset="0"/>
                <a:sym typeface="Wingdings" panose="05000000000000000000" pitchFamily="2" charset="2"/>
              </a:rPr>
              <a:t>(6)</a:t>
            </a:r>
            <a:r>
              <a:rPr lang="es-ES" sz="1800" b="1" dirty="0">
                <a:solidFill>
                  <a:srgbClr val="006600"/>
                </a:solidFill>
                <a:latin typeface="Calibri Light" panose="020F0302020204030204" pitchFamily="34" charset="0"/>
                <a:cs typeface="Calibri Light" panose="020F0302020204030204" pitchFamily="34" charset="0"/>
              </a:rPr>
              <a:t> identifica nueve etapas de la MA</a:t>
            </a:r>
            <a:endParaRPr lang="es-CL" sz="1800" b="1" dirty="0">
              <a:solidFill>
                <a:srgbClr val="006600"/>
              </a:solidFill>
              <a:latin typeface="Calibri Light" panose="020F0302020204030204" pitchFamily="34" charset="0"/>
              <a:cs typeface="Calibri Light" panose="020F0302020204030204" pitchFamily="34" charset="0"/>
            </a:endParaRPr>
          </a:p>
        </p:txBody>
      </p:sp>
      <p:sp>
        <p:nvSpPr>
          <p:cNvPr id="10" name="CuadroTexto 9">
            <a:extLst>
              <a:ext uri="{FF2B5EF4-FFF2-40B4-BE49-F238E27FC236}">
                <a16:creationId xmlns:a16="http://schemas.microsoft.com/office/drawing/2014/main" id="{4FDC5768-9E13-440B-87CF-82ADE8531254}"/>
              </a:ext>
            </a:extLst>
          </p:cNvPr>
          <p:cNvSpPr txBox="1"/>
          <p:nvPr/>
        </p:nvSpPr>
        <p:spPr>
          <a:xfrm>
            <a:off x="11194742" y="4584176"/>
            <a:ext cx="816745" cy="1138773"/>
          </a:xfrm>
          <a:prstGeom prst="rect">
            <a:avLst/>
          </a:prstGeom>
          <a:noFill/>
        </p:spPr>
        <p:txBody>
          <a:bodyPr wrap="square" rtlCol="0">
            <a:spAutoFit/>
          </a:bodyPr>
          <a:lstStyle/>
          <a:p>
            <a:r>
              <a:rPr lang="es-ES" sz="900" dirty="0"/>
              <a:t>Etapa 9</a:t>
            </a:r>
          </a:p>
          <a:p>
            <a:r>
              <a:rPr lang="es-ES" sz="900" dirty="0"/>
              <a:t>Vinculación de las partes a los acuerdos adoptados</a:t>
            </a:r>
          </a:p>
          <a:p>
            <a:endParaRPr lang="es-CL" dirty="0"/>
          </a:p>
        </p:txBody>
      </p:sp>
      <p:sp>
        <p:nvSpPr>
          <p:cNvPr id="11" name="Flecha: hacia abajo 10">
            <a:extLst>
              <a:ext uri="{FF2B5EF4-FFF2-40B4-BE49-F238E27FC236}">
                <a16:creationId xmlns:a16="http://schemas.microsoft.com/office/drawing/2014/main" id="{E9CD8827-99D4-4FB7-8F37-B03DFECF2F10}"/>
              </a:ext>
            </a:extLst>
          </p:cNvPr>
          <p:cNvSpPr/>
          <p:nvPr/>
        </p:nvSpPr>
        <p:spPr>
          <a:xfrm>
            <a:off x="11353800" y="5566299"/>
            <a:ext cx="196049" cy="633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CB6D8DCB-9967-486C-B8BA-A31F9F5CB8BA}"/>
              </a:ext>
            </a:extLst>
          </p:cNvPr>
          <p:cNvSpPr txBox="1"/>
          <p:nvPr/>
        </p:nvSpPr>
        <p:spPr>
          <a:xfrm>
            <a:off x="8610600" y="6199700"/>
            <a:ext cx="3516296" cy="307777"/>
          </a:xfrm>
          <a:prstGeom prst="rect">
            <a:avLst/>
          </a:prstGeom>
          <a:noFill/>
        </p:spPr>
        <p:txBody>
          <a:bodyPr wrap="square" rtlCol="0">
            <a:spAutoFit/>
          </a:bodyPr>
          <a:lstStyle/>
          <a:p>
            <a:r>
              <a:rPr lang="es-ES" dirty="0"/>
              <a:t>“Holding </a:t>
            </a:r>
            <a:r>
              <a:rPr lang="es-ES" dirty="0" err="1"/>
              <a:t>the</a:t>
            </a:r>
            <a:r>
              <a:rPr lang="es-ES" dirty="0"/>
              <a:t> </a:t>
            </a:r>
            <a:r>
              <a:rPr lang="es-ES" dirty="0" err="1"/>
              <a:t>parties</a:t>
            </a:r>
            <a:r>
              <a:rPr lang="es-ES" dirty="0"/>
              <a:t> </a:t>
            </a:r>
            <a:r>
              <a:rPr lang="es-ES" dirty="0" err="1"/>
              <a:t>to</a:t>
            </a:r>
            <a:r>
              <a:rPr lang="es-ES" dirty="0"/>
              <a:t> </a:t>
            </a:r>
            <a:r>
              <a:rPr lang="es-ES" dirty="0" err="1"/>
              <a:t>their</a:t>
            </a:r>
            <a:r>
              <a:rPr lang="es-ES" dirty="0"/>
              <a:t> </a:t>
            </a:r>
            <a:r>
              <a:rPr lang="es-ES" dirty="0" err="1"/>
              <a:t>commitiments</a:t>
            </a:r>
            <a:r>
              <a:rPr lang="es-ES" dirty="0"/>
              <a:t>”</a:t>
            </a:r>
            <a:endParaRPr lang="es-CL" dirty="0"/>
          </a:p>
        </p:txBody>
      </p:sp>
      <p:sp>
        <p:nvSpPr>
          <p:cNvPr id="13" name="CuadroTexto 12">
            <a:extLst>
              <a:ext uri="{FF2B5EF4-FFF2-40B4-BE49-F238E27FC236}">
                <a16:creationId xmlns:a16="http://schemas.microsoft.com/office/drawing/2014/main" id="{82165F58-B9E8-40C5-8BFB-9B34FCA78CCD}"/>
              </a:ext>
            </a:extLst>
          </p:cNvPr>
          <p:cNvSpPr txBox="1"/>
          <p:nvPr/>
        </p:nvSpPr>
        <p:spPr>
          <a:xfrm>
            <a:off x="1309254" y="6094720"/>
            <a:ext cx="5781964" cy="246221"/>
          </a:xfrm>
          <a:prstGeom prst="rect">
            <a:avLst/>
          </a:prstGeom>
          <a:noFill/>
        </p:spPr>
        <p:txBody>
          <a:bodyPr wrap="square" rtlCol="0">
            <a:spAutoFit/>
          </a:bodyPr>
          <a:lstStyle/>
          <a:p>
            <a:r>
              <a:rPr lang="es-ES" sz="1000" dirty="0"/>
              <a:t>(</a:t>
            </a:r>
            <a:r>
              <a:rPr lang="es-ES" sz="900" dirty="0">
                <a:latin typeface="+mj-lt"/>
              </a:rPr>
              <a:t>6) </a:t>
            </a:r>
            <a:r>
              <a:rPr lang="es-ES" sz="900" dirty="0" err="1">
                <a:latin typeface="+mj-lt"/>
              </a:rPr>
              <a:t>Susskind</a:t>
            </a:r>
            <a:r>
              <a:rPr lang="es-ES" sz="900" dirty="0">
                <a:latin typeface="+mj-lt"/>
              </a:rPr>
              <a:t>, Laurence y Weinstein, Alan. </a:t>
            </a:r>
            <a:r>
              <a:rPr lang="es-ES" sz="900" dirty="0" err="1">
                <a:latin typeface="+mj-lt"/>
              </a:rPr>
              <a:t>Towards</a:t>
            </a:r>
            <a:r>
              <a:rPr lang="es-ES" sz="900" dirty="0">
                <a:latin typeface="+mj-lt"/>
              </a:rPr>
              <a:t> a </a:t>
            </a:r>
            <a:r>
              <a:rPr lang="es-ES" sz="900" dirty="0" err="1">
                <a:latin typeface="+mj-lt"/>
              </a:rPr>
              <a:t>Theory</a:t>
            </a:r>
            <a:r>
              <a:rPr lang="es-ES" sz="900" dirty="0">
                <a:latin typeface="+mj-lt"/>
              </a:rPr>
              <a:t> </a:t>
            </a:r>
            <a:r>
              <a:rPr lang="es-ES" sz="900" dirty="0" err="1">
                <a:latin typeface="+mj-lt"/>
              </a:rPr>
              <a:t>of</a:t>
            </a:r>
            <a:r>
              <a:rPr lang="es-ES" sz="900" dirty="0">
                <a:latin typeface="+mj-lt"/>
              </a:rPr>
              <a:t> </a:t>
            </a:r>
            <a:r>
              <a:rPr lang="es-ES" sz="900" dirty="0" err="1">
                <a:latin typeface="+mj-lt"/>
              </a:rPr>
              <a:t>Enviromental</a:t>
            </a:r>
            <a:r>
              <a:rPr lang="es-ES" sz="900" dirty="0">
                <a:latin typeface="+mj-lt"/>
              </a:rPr>
              <a:t> Dispute </a:t>
            </a:r>
            <a:r>
              <a:rPr lang="es-ES" sz="900" dirty="0" err="1">
                <a:latin typeface="+mj-lt"/>
              </a:rPr>
              <a:t>Resolution</a:t>
            </a:r>
            <a:r>
              <a:rPr lang="es-ES" sz="900" dirty="0">
                <a:latin typeface="+mj-lt"/>
              </a:rPr>
              <a:t>”. PP. 336-346</a:t>
            </a:r>
            <a:endParaRPr lang="es-CL" sz="900" dirty="0">
              <a:latin typeface="+mj-lt"/>
            </a:endParaRPr>
          </a:p>
        </p:txBody>
      </p:sp>
    </p:spTree>
    <p:extLst>
      <p:ext uri="{BB962C8B-B14F-4D97-AF65-F5344CB8AC3E}">
        <p14:creationId xmlns:p14="http://schemas.microsoft.com/office/powerpoint/2010/main" val="79983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Graphic spid="9" grpId="0">
        <p:bldAsOne/>
      </p:bldGraphic>
      <p:bldP spid="7" grpId="0" animBg="1"/>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12532BD7-60A0-1B49-973E-71F1A517DEC2}"/>
              </a:ext>
            </a:extLst>
          </p:cNvPr>
          <p:cNvPicPr>
            <a:picLocks noChangeAspect="1"/>
          </p:cNvPicPr>
          <p:nvPr/>
        </p:nvPicPr>
        <p:blipFill rotWithShape="1">
          <a:blip r:embed="rId2"/>
          <a:srcRect t="5968"/>
          <a:stretch/>
        </p:blipFill>
        <p:spPr>
          <a:xfrm>
            <a:off x="6601101" y="-136524"/>
            <a:ext cx="4511230"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solidFill>
            <a:schemeClr val="accent4">
              <a:lumMod val="75000"/>
            </a:schemeClr>
          </a:solidFill>
          <a:ln w="19050">
            <a:solidFill>
              <a:srgbClr val="FFC000"/>
            </a:solidFill>
          </a:ln>
          <a:effectLst>
            <a:glow rad="228600">
              <a:schemeClr val="accent3">
                <a:satMod val="175000"/>
                <a:alpha val="40000"/>
              </a:schemeClr>
            </a:glow>
            <a:softEdge rad="317500"/>
          </a:effectLst>
        </p:spPr>
      </p:pic>
      <p:sp useBgFill="1">
        <p:nvSpPr>
          <p:cNvPr id="38" name="Freeform: Shape 10">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1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979C9E9-1B8F-4C46-98E2-CF829E9C15EB}"/>
              </a:ext>
            </a:extLst>
          </p:cNvPr>
          <p:cNvSpPr>
            <a:spLocks noGrp="1"/>
          </p:cNvSpPr>
          <p:nvPr>
            <p:ph type="title"/>
          </p:nvPr>
        </p:nvSpPr>
        <p:spPr>
          <a:xfrm>
            <a:off x="683490" y="18323"/>
            <a:ext cx="6317673" cy="905313"/>
          </a:xfrm>
        </p:spPr>
        <p:txBody>
          <a:bodyPr vert="horz" lIns="91440" tIns="45720" rIns="91440" bIns="45720" rtlCol="0" anchor="b">
            <a:noAutofit/>
          </a:bodyPr>
          <a:lstStyle/>
          <a:p>
            <a:pPr algn="ctr"/>
            <a:r>
              <a:rPr lang="en-US" sz="2800" b="1" kern="1200" dirty="0" err="1">
                <a:solidFill>
                  <a:schemeClr val="accent6">
                    <a:lumMod val="50000"/>
                  </a:schemeClr>
                </a:solidFill>
              </a:rPr>
              <a:t>Algunas</a:t>
            </a:r>
            <a:r>
              <a:rPr lang="en-US" sz="2800" b="1" kern="1200" dirty="0">
                <a:solidFill>
                  <a:schemeClr val="accent6">
                    <a:lumMod val="50000"/>
                  </a:schemeClr>
                </a:solidFill>
              </a:rPr>
              <a:t> conclusions finales</a:t>
            </a:r>
          </a:p>
        </p:txBody>
      </p:sp>
      <p:sp>
        <p:nvSpPr>
          <p:cNvPr id="40" name="Rectangle 1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1" name="Rectangle 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A174878-8F46-43C7-B010-18F423891488}"/>
              </a:ext>
            </a:extLst>
          </p:cNvPr>
          <p:cNvSpPr txBox="1"/>
          <p:nvPr/>
        </p:nvSpPr>
        <p:spPr>
          <a:xfrm>
            <a:off x="1302327" y="1625416"/>
            <a:ext cx="5288141" cy="5262979"/>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latin typeface="+mj-lt"/>
              </a:rPr>
              <a:t>La MS ofrece múltiples aplicaciones en diversa tipología de conflictos sociales</a:t>
            </a:r>
          </a:p>
          <a:p>
            <a:pPr marL="285750" indent="-285750" algn="just">
              <a:buFont typeface="Courier New" panose="02070309020205020404" pitchFamily="49" charset="0"/>
              <a:buChar char="o"/>
            </a:pPr>
            <a:r>
              <a:rPr lang="es-ES" dirty="0">
                <a:latin typeface="+mj-lt"/>
              </a:rPr>
              <a:t>Con independencia de las ideologías imperantes, el núcleo central de la MS es la participación social y la comprensión de la complejidad de las relaciones sociales</a:t>
            </a:r>
          </a:p>
          <a:p>
            <a:pPr marL="285750" indent="-285750" algn="just">
              <a:buFont typeface="Courier New" panose="02070309020205020404" pitchFamily="49" charset="0"/>
              <a:buChar char="o"/>
            </a:pPr>
            <a:r>
              <a:rPr lang="es-ES" dirty="0">
                <a:latin typeface="+mj-lt"/>
              </a:rPr>
              <a:t>Prevalece la relevancia contextual en la MS, reconociendo el valor e la tradición histórica, social, cultural y valórica de una comunidad o territorio</a:t>
            </a:r>
          </a:p>
          <a:p>
            <a:pPr marL="285750" indent="-285750" algn="just">
              <a:buFont typeface="Courier New" panose="02070309020205020404" pitchFamily="49" charset="0"/>
              <a:buChar char="o"/>
            </a:pPr>
            <a:r>
              <a:rPr lang="es-ES" dirty="0">
                <a:latin typeface="+mj-lt"/>
              </a:rPr>
              <a:t>La relevancia de la </a:t>
            </a:r>
            <a:r>
              <a:rPr lang="es-ES" dirty="0" err="1">
                <a:latin typeface="+mj-lt"/>
              </a:rPr>
              <a:t>co</a:t>
            </a:r>
            <a:r>
              <a:rPr lang="es-ES" dirty="0">
                <a:latin typeface="+mj-lt"/>
              </a:rPr>
              <a:t>- construcción de una agenda para la mesa de mediación social, que incluya un completo  diagnóstico que reconozca las problemáticas que afectan a un territorio, los actores y partes interesadas, sus intereses concretos, asignación de recursos y responsabilidades  y  las instituciones que deben participar en la mesa o intervenir en la aprobación y/o ejecución de los acuerdos </a:t>
            </a:r>
          </a:p>
          <a:p>
            <a:pPr marL="285750" indent="-285750" algn="just">
              <a:buFont typeface="Courier New" panose="02070309020205020404" pitchFamily="49" charset="0"/>
              <a:buChar char="o"/>
            </a:pPr>
            <a:r>
              <a:rPr lang="es-ES" dirty="0">
                <a:latin typeface="+mj-lt"/>
              </a:rPr>
              <a:t>La relevancia de la comprensión de la “</a:t>
            </a:r>
            <a:r>
              <a:rPr lang="es-ES" dirty="0" err="1">
                <a:latin typeface="+mj-lt"/>
              </a:rPr>
              <a:t>terceridad</a:t>
            </a:r>
            <a:r>
              <a:rPr lang="es-ES" dirty="0">
                <a:latin typeface="+mj-lt"/>
              </a:rPr>
              <a:t>” y las relaciones sociales y vinculares,  como  factores determinantes para la construcción de acuerdos inclusivos, satisfactorios, viables, completos y legítimos que protejan a las generaciones futuras, fortalezcan las relaciones y formas de comunicación y significación compartida por una comunidad</a:t>
            </a:r>
          </a:p>
          <a:p>
            <a:pPr marL="285750" indent="-285750" algn="just">
              <a:buFont typeface="Courier New" panose="02070309020205020404" pitchFamily="49" charset="0"/>
              <a:buChar char="o"/>
            </a:pPr>
            <a:endParaRPr lang="es-ES" dirty="0">
              <a:latin typeface="+mj-lt"/>
            </a:endParaRPr>
          </a:p>
          <a:p>
            <a:endParaRPr lang="es-ES" dirty="0">
              <a:latin typeface="+mj-lt"/>
            </a:endParaRPr>
          </a:p>
          <a:p>
            <a:endParaRPr lang="es-CL" dirty="0">
              <a:latin typeface="+mj-lt"/>
            </a:endParaRPr>
          </a:p>
        </p:txBody>
      </p:sp>
      <p:sp>
        <p:nvSpPr>
          <p:cNvPr id="6" name="Marcador de número de diapositiva 5">
            <a:extLst>
              <a:ext uri="{FF2B5EF4-FFF2-40B4-BE49-F238E27FC236}">
                <a16:creationId xmlns:a16="http://schemas.microsoft.com/office/drawing/2014/main" id="{6DA6C1A0-FCC9-461F-8FFB-BFF85D7A5EB8}"/>
              </a:ext>
            </a:extLst>
          </p:cNvPr>
          <p:cNvSpPr>
            <a:spLocks noGrp="1"/>
          </p:cNvSpPr>
          <p:nvPr>
            <p:ph type="sldNum" sz="quarter" idx="12"/>
          </p:nvPr>
        </p:nvSpPr>
        <p:spPr/>
        <p:txBody>
          <a:bodyPr/>
          <a:lstStyle/>
          <a:p>
            <a:fld id="{09B0C2D5-5C1B-6F42-BF3C-E134A015E6F2}" type="slidenum">
              <a:rPr lang="es-CL" smtClean="0"/>
              <a:t>24</a:t>
            </a:fld>
            <a:endParaRPr lang="es-CL"/>
          </a:p>
        </p:txBody>
      </p:sp>
    </p:spTree>
    <p:extLst>
      <p:ext uri="{BB962C8B-B14F-4D97-AF65-F5344CB8AC3E}">
        <p14:creationId xmlns:p14="http://schemas.microsoft.com/office/powerpoint/2010/main" val="139653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734B63-3B21-41D4-BB24-3C662466A6E3}"/>
              </a:ext>
            </a:extLst>
          </p:cNvPr>
          <p:cNvSpPr>
            <a:spLocks noGrp="1"/>
          </p:cNvSpPr>
          <p:nvPr>
            <p:ph type="title"/>
          </p:nvPr>
        </p:nvSpPr>
        <p:spPr/>
        <p:txBody>
          <a:bodyPr>
            <a:normAutofit fontScale="90000"/>
          </a:bodyPr>
          <a:lstStyle/>
          <a:p>
            <a:br>
              <a:rPr lang="es-ES" dirty="0"/>
            </a:br>
            <a:br>
              <a:rPr lang="es-ES" dirty="0"/>
            </a:br>
            <a:r>
              <a:rPr lang="es-ES" dirty="0"/>
              <a:t>					</a:t>
            </a:r>
            <a:r>
              <a:rPr lang="es-ES" dirty="0">
                <a:solidFill>
                  <a:srgbClr val="006600"/>
                </a:solidFill>
              </a:rPr>
              <a:t>Gracias!</a:t>
            </a:r>
            <a:endParaRPr lang="es-CL" dirty="0">
              <a:solidFill>
                <a:srgbClr val="006600"/>
              </a:solidFill>
            </a:endParaRPr>
          </a:p>
        </p:txBody>
      </p:sp>
      <p:sp>
        <p:nvSpPr>
          <p:cNvPr id="3" name="Marcador de número de diapositiva 2">
            <a:extLst>
              <a:ext uri="{FF2B5EF4-FFF2-40B4-BE49-F238E27FC236}">
                <a16:creationId xmlns:a16="http://schemas.microsoft.com/office/drawing/2014/main" id="{C77DC1D9-C231-4BF3-8DBF-2F00CD4D6B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25</a:t>
            </a:fld>
            <a:endParaRPr lang="es-ES"/>
          </a:p>
        </p:txBody>
      </p:sp>
      <p:pic>
        <p:nvPicPr>
          <p:cNvPr id="4" name="Imagen 3" descr="Un pájaro parado encima de colores&#10;&#10;Descripción generada automáticamente con confianza baja">
            <a:extLst>
              <a:ext uri="{FF2B5EF4-FFF2-40B4-BE49-F238E27FC236}">
                <a16:creationId xmlns:a16="http://schemas.microsoft.com/office/drawing/2014/main" id="{4EEA023F-C80A-427B-AFAC-E6F32D8C23C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45223" y="2651063"/>
            <a:ext cx="6857565" cy="4070412"/>
          </a:xfrm>
          <a:prstGeom prst="rect">
            <a:avLst/>
          </a:prstGeom>
          <a:effectLst>
            <a:softEdge rad="635000"/>
          </a:effectLst>
        </p:spPr>
      </p:pic>
    </p:spTree>
    <p:extLst>
      <p:ext uri="{BB962C8B-B14F-4D97-AF65-F5344CB8AC3E}">
        <p14:creationId xmlns:p14="http://schemas.microsoft.com/office/powerpoint/2010/main" val="3357770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Un pájaro parado en el piso&#10;&#10;Descripción generada automáticamente con confianza baja">
            <a:extLst>
              <a:ext uri="{FF2B5EF4-FFF2-40B4-BE49-F238E27FC236}">
                <a16:creationId xmlns:a16="http://schemas.microsoft.com/office/drawing/2014/main" id="{28AAB8A8-274C-F446-80FF-A8BA9CA8D5B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5402628" cy="3629891"/>
          </a:xfrm>
          <a:prstGeom prst="rect">
            <a:avLst/>
          </a:prstGeom>
          <a:solidFill>
            <a:srgbClr val="006600"/>
          </a:solidFill>
          <a:ln w="38100">
            <a:solidFill>
              <a:schemeClr val="tx1"/>
            </a:solidFill>
          </a:ln>
          <a:effectLst>
            <a:glow rad="228600">
              <a:schemeClr val="accent6">
                <a:satMod val="175000"/>
                <a:alpha val="40000"/>
              </a:schemeClr>
            </a:glow>
          </a:effectLst>
        </p:spPr>
      </p:pic>
      <p:sp>
        <p:nvSpPr>
          <p:cNvPr id="9" name="CuadroTexto 8">
            <a:extLst>
              <a:ext uri="{FF2B5EF4-FFF2-40B4-BE49-F238E27FC236}">
                <a16:creationId xmlns:a16="http://schemas.microsoft.com/office/drawing/2014/main" id="{71718C6A-EADB-FB41-A347-BF031FDFCF3B}"/>
              </a:ext>
            </a:extLst>
          </p:cNvPr>
          <p:cNvSpPr txBox="1"/>
          <p:nvPr/>
        </p:nvSpPr>
        <p:spPr>
          <a:xfrm>
            <a:off x="790114" y="3941685"/>
            <a:ext cx="4074850" cy="230832"/>
          </a:xfrm>
          <a:prstGeom prst="rect">
            <a:avLst/>
          </a:prstGeom>
          <a:noFill/>
        </p:spPr>
        <p:txBody>
          <a:bodyPr wrap="square" rtlCol="0">
            <a:spAutoFit/>
          </a:bodyPr>
          <a:lstStyle/>
          <a:p>
            <a:r>
              <a:rPr lang="es-CL" sz="900" dirty="0">
                <a:hlinkClick r:id="rId3" tooltip="http://www.flickr.com/photos/bibliotecabne/8220396940/"/>
              </a:rPr>
              <a:t>Esta foto</a:t>
            </a:r>
            <a:r>
              <a:rPr lang="es-CL" sz="900" dirty="0"/>
              <a:t> de Autor desconocido está bajo licencia </a:t>
            </a:r>
            <a:r>
              <a:rPr lang="es-CL" sz="900" dirty="0">
                <a:hlinkClick r:id="rId4" tooltip="https://creativecommons.org/licenses/by-nc-nd/3.0/"/>
              </a:rPr>
              <a:t>CC BY-NC-ND</a:t>
            </a:r>
            <a:endParaRPr lang="es-CL" sz="900" dirty="0"/>
          </a:p>
        </p:txBody>
      </p:sp>
      <p:sp>
        <p:nvSpPr>
          <p:cNvPr id="3" name="Marcador de número de diapositiva 2">
            <a:extLst>
              <a:ext uri="{FF2B5EF4-FFF2-40B4-BE49-F238E27FC236}">
                <a16:creationId xmlns:a16="http://schemas.microsoft.com/office/drawing/2014/main" id="{D30E376F-89D4-4ABB-A02B-E8540CE42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3</a:t>
            </a:fld>
            <a:endParaRPr lang="es-ES"/>
          </a:p>
        </p:txBody>
      </p:sp>
      <p:sp>
        <p:nvSpPr>
          <p:cNvPr id="5" name="CuadroTexto 4">
            <a:extLst>
              <a:ext uri="{FF2B5EF4-FFF2-40B4-BE49-F238E27FC236}">
                <a16:creationId xmlns:a16="http://schemas.microsoft.com/office/drawing/2014/main" id="{DEE10EC8-ED52-4016-9F79-D8998F43CA62}"/>
              </a:ext>
            </a:extLst>
          </p:cNvPr>
          <p:cNvSpPr txBox="1"/>
          <p:nvPr/>
        </p:nvSpPr>
        <p:spPr>
          <a:xfrm>
            <a:off x="5930283" y="1651247"/>
            <a:ext cx="5770485" cy="3677930"/>
          </a:xfrm>
          <a:prstGeom prst="rect">
            <a:avLst/>
          </a:prstGeom>
          <a:noFill/>
        </p:spPr>
        <p:txBody>
          <a:bodyPr wrap="square" rtlCol="0">
            <a:spAutoFit/>
          </a:bodyPr>
          <a:lstStyle/>
          <a:p>
            <a:pPr marL="285750" indent="-285750" algn="just">
              <a:buFont typeface="Wingdings" panose="05000000000000000000" pitchFamily="2" charset="2"/>
              <a:buChar char="q"/>
            </a:pPr>
            <a:r>
              <a:rPr lang="es-ES" dirty="0">
                <a:latin typeface="Calibri Light" panose="020F0302020204030204" pitchFamily="34" charset="0"/>
                <a:cs typeface="Calibri Light" panose="020F0302020204030204" pitchFamily="34" charset="0"/>
              </a:rPr>
              <a:t>En general, se la define como un método de resolución de conflictos no adversarial, en el que interviene un tercero neutral, el mediador, quien asiste a las partes para buscar una solución a su controversia a través de un acuerdo.</a:t>
            </a:r>
          </a:p>
          <a:p>
            <a:pPr marL="285750" indent="-285750" algn="just">
              <a:buFont typeface="Wingdings" panose="05000000000000000000" pitchFamily="2" charset="2"/>
              <a:buChar char="q"/>
            </a:pPr>
            <a:endParaRPr lang="es-ES" dirty="0">
              <a:latin typeface="Calibri Light" panose="020F0302020204030204" pitchFamily="34" charset="0"/>
              <a:cs typeface="Calibri Light" panose="020F0302020204030204" pitchFamily="34" charset="0"/>
            </a:endParaRPr>
          </a:p>
          <a:p>
            <a:pPr marL="285750" indent="-285750" algn="just">
              <a:buFont typeface="Wingdings" panose="05000000000000000000" pitchFamily="2" charset="2"/>
              <a:buChar char="q"/>
            </a:pP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Proceso</a:t>
            </a:r>
            <a:r>
              <a:rPr lang="en-US" altLang="es-ES" dirty="0">
                <a:latin typeface="Calibri Light" panose="020F0302020204030204" pitchFamily="34" charset="0"/>
                <a:cs typeface="Calibri Light" panose="020F0302020204030204" pitchFamily="34" charset="0"/>
              </a:rPr>
              <a:t> de </a:t>
            </a:r>
            <a:r>
              <a:rPr lang="en-US" altLang="es-ES" dirty="0" err="1">
                <a:latin typeface="Calibri Light" panose="020F0302020204030204" pitchFamily="34" charset="0"/>
                <a:cs typeface="Calibri Light" panose="020F0302020204030204" pitchFamily="34" charset="0"/>
              </a:rPr>
              <a:t>negociación</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asistida</a:t>
            </a:r>
            <a:r>
              <a:rPr lang="en-US" altLang="es-ES" dirty="0">
                <a:latin typeface="Calibri Light" panose="020F0302020204030204" pitchFamily="34" charset="0"/>
                <a:cs typeface="Calibri Light" panose="020F0302020204030204" pitchFamily="34" charset="0"/>
              </a:rPr>
              <a:t> y </a:t>
            </a:r>
            <a:r>
              <a:rPr lang="en-US" altLang="es-ES" dirty="0" err="1">
                <a:latin typeface="Calibri Light" panose="020F0302020204030204" pitchFamily="34" charset="0"/>
                <a:cs typeface="Calibri Light" panose="020F0302020204030204" pitchFamily="34" charset="0"/>
              </a:rPr>
              <a:t>facilitada</a:t>
            </a:r>
            <a:r>
              <a:rPr lang="en-US" altLang="es-ES" dirty="0">
                <a:latin typeface="Calibri Light" panose="020F0302020204030204" pitchFamily="34" charset="0"/>
                <a:cs typeface="Calibri Light" panose="020F0302020204030204" pitchFamily="34" charset="0"/>
              </a:rPr>
              <a:t> por la </a:t>
            </a:r>
            <a:r>
              <a:rPr lang="en-US" altLang="es-ES" dirty="0" err="1">
                <a:latin typeface="Calibri Light" panose="020F0302020204030204" pitchFamily="34" charset="0"/>
                <a:cs typeface="Calibri Light" panose="020F0302020204030204" pitchFamily="34" charset="0"/>
              </a:rPr>
              <a:t>intervenciónde</a:t>
            </a:r>
            <a:r>
              <a:rPr lang="en-US" altLang="es-ES" dirty="0">
                <a:latin typeface="Calibri Light" panose="020F0302020204030204" pitchFamily="34" charset="0"/>
                <a:cs typeface="Calibri Light" panose="020F0302020204030204" pitchFamily="34" charset="0"/>
              </a:rPr>
              <a:t> un </a:t>
            </a:r>
            <a:r>
              <a:rPr lang="en-US" altLang="es-ES" dirty="0" err="1">
                <a:latin typeface="Calibri Light" panose="020F0302020204030204" pitchFamily="34" charset="0"/>
                <a:cs typeface="Calibri Light" panose="020F0302020204030204" pitchFamily="34" charset="0"/>
              </a:rPr>
              <a:t>tercero</a:t>
            </a:r>
            <a:r>
              <a:rPr lang="en-US" altLang="es-ES" dirty="0">
                <a:latin typeface="Calibri Light" panose="020F0302020204030204" pitchFamily="34" charset="0"/>
                <a:cs typeface="Calibri Light" panose="020F0302020204030204" pitchFamily="34" charset="0"/>
              </a:rPr>
              <a:t> neutral ( </a:t>
            </a:r>
            <a:r>
              <a:rPr lang="en-US" altLang="es-ES" dirty="0" err="1">
                <a:latin typeface="Calibri Light" panose="020F0302020204030204" pitchFamily="34" charset="0"/>
                <a:cs typeface="Calibri Light" panose="020F0302020204030204" pitchFamily="34" charset="0"/>
              </a:rPr>
              <a:t>multiparcial</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llamado</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Mediador</a:t>
            </a:r>
            <a:r>
              <a:rPr lang="en-US" altLang="es-ES" dirty="0">
                <a:latin typeface="Calibri Light" panose="020F0302020204030204" pitchFamily="34" charset="0"/>
                <a:cs typeface="Calibri Light" panose="020F0302020204030204" pitchFamily="34" charset="0"/>
              </a:rPr>
              <a:t> “</a:t>
            </a:r>
          </a:p>
          <a:p>
            <a:pPr marL="285750" indent="-285750" algn="just">
              <a:buFont typeface="Wingdings" panose="05000000000000000000" pitchFamily="2" charset="2"/>
              <a:buChar char="q"/>
            </a:pPr>
            <a:endParaRPr lang="en-US" altLang="es-ES" dirty="0">
              <a:latin typeface="Calibri Light" panose="020F0302020204030204" pitchFamily="34" charset="0"/>
              <a:cs typeface="Calibri Light" panose="020F0302020204030204" pitchFamily="34" charset="0"/>
            </a:endParaRPr>
          </a:p>
          <a:p>
            <a:pPr algn="just"/>
            <a:r>
              <a:rPr lang="en-US" altLang="es-ES" dirty="0">
                <a:latin typeface="Calibri Light" panose="020F0302020204030204" pitchFamily="34" charset="0"/>
                <a:cs typeface="Calibri Light" panose="020F0302020204030204" pitchFamily="34" charset="0"/>
              </a:rPr>
              <a:t>La </a:t>
            </a:r>
            <a:r>
              <a:rPr lang="en-US" altLang="es-ES" dirty="0" err="1">
                <a:latin typeface="Calibri Light" panose="020F0302020204030204" pitchFamily="34" charset="0"/>
                <a:cs typeface="Calibri Light" panose="020F0302020204030204" pitchFamily="34" charset="0"/>
              </a:rPr>
              <a:t>doctrina</a:t>
            </a:r>
            <a:r>
              <a:rPr lang="en-US" altLang="es-ES" dirty="0">
                <a:latin typeface="Calibri Light" panose="020F0302020204030204" pitchFamily="34" charset="0"/>
                <a:cs typeface="Calibri Light" panose="020F0302020204030204" pitchFamily="34" charset="0"/>
              </a:rPr>
              <a:t>:</a:t>
            </a:r>
          </a:p>
          <a:p>
            <a:pPr marL="285750" indent="-285750" algn="just" eaLnBrk="1" hangingPunct="1">
              <a:spcBef>
                <a:spcPct val="50000"/>
              </a:spcBef>
              <a:buFont typeface="Wingdings" panose="05000000000000000000" pitchFamily="2" charset="2"/>
              <a:buChar char="q"/>
            </a:pPr>
            <a:r>
              <a:rPr lang="es-ES_tradnl" altLang="es-ES" dirty="0">
                <a:latin typeface="Calibri Light" panose="020F0302020204030204" pitchFamily="34" charset="0"/>
                <a:cs typeface="Calibri Light" panose="020F0302020204030204" pitchFamily="34" charset="0"/>
              </a:rPr>
              <a:t>“ Proceso en virtud del cual un tercero, el mediador, ayuda a los participantes en una situación conflictiva a su solución, que se expresa en un acuerdo consistente, mutuamente aceptable para las partes, y estructurado de manera que permita, de ser necesario, la continuidad de las relaciones entre las personas”.  ( John M. </a:t>
            </a:r>
            <a:r>
              <a:rPr lang="es-ES_tradnl" altLang="es-ES" dirty="0" err="1">
                <a:latin typeface="Calibri Light" panose="020F0302020204030204" pitchFamily="34" charset="0"/>
                <a:cs typeface="Calibri Light" panose="020F0302020204030204" pitchFamily="34" charset="0"/>
              </a:rPr>
              <a:t>Haynes</a:t>
            </a:r>
            <a:r>
              <a:rPr lang="es-ES_tradnl" altLang="es-ES" dirty="0">
                <a:latin typeface="Calibri Light" panose="020F0302020204030204" pitchFamily="34" charset="0"/>
                <a:cs typeface="Calibri Light" panose="020F0302020204030204" pitchFamily="34" charset="0"/>
              </a:rPr>
              <a:t>)</a:t>
            </a:r>
          </a:p>
          <a:p>
            <a:pPr algn="just"/>
            <a:endParaRPr lang="en-US" altLang="es-ES" dirty="0">
              <a:latin typeface="Calibri Light" panose="020F0302020204030204" pitchFamily="34" charset="0"/>
              <a:cs typeface="Calibri Light" panose="020F0302020204030204" pitchFamily="34" charset="0"/>
            </a:endParaRPr>
          </a:p>
          <a:p>
            <a:endParaRPr lang="es-CL"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4686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ve parada en una flor&#10;&#10;Descripción generada automáticamente con confianza media">
            <a:extLst>
              <a:ext uri="{FF2B5EF4-FFF2-40B4-BE49-F238E27FC236}">
                <a16:creationId xmlns:a16="http://schemas.microsoft.com/office/drawing/2014/main" id="{0E988418-525C-0B4B-897E-9A4F20B4E5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4585252" cy="6858000"/>
          </a:xfrm>
          <a:prstGeom prst="rect">
            <a:avLst/>
          </a:prstGeom>
          <a:effectLst>
            <a:softEdge rad="635000"/>
          </a:effectLst>
        </p:spPr>
      </p:pic>
      <p:sp>
        <p:nvSpPr>
          <p:cNvPr id="3" name="CuadroTexto 2">
            <a:extLst>
              <a:ext uri="{FF2B5EF4-FFF2-40B4-BE49-F238E27FC236}">
                <a16:creationId xmlns:a16="http://schemas.microsoft.com/office/drawing/2014/main" id="{5AEDDB6B-C7A3-2645-84B4-C85ECE530F86}"/>
              </a:ext>
            </a:extLst>
          </p:cNvPr>
          <p:cNvSpPr txBox="1"/>
          <p:nvPr/>
        </p:nvSpPr>
        <p:spPr>
          <a:xfrm>
            <a:off x="1708150" y="6324601"/>
            <a:ext cx="2032000" cy="369332"/>
          </a:xfrm>
          <a:prstGeom prst="rect">
            <a:avLst/>
          </a:prstGeom>
          <a:noFill/>
        </p:spPr>
        <p:txBody>
          <a:bodyPr wrap="square" rtlCol="0">
            <a:spAutoFit/>
          </a:bodyPr>
          <a:lstStyle/>
          <a:p>
            <a:r>
              <a:rPr lang="es-CL" sz="900" dirty="0">
                <a:hlinkClick r:id="rId3" tooltip="https://www.flickr.com/photos/xavifluchos/6628534971"/>
              </a:rPr>
              <a:t>Esta foto</a:t>
            </a:r>
            <a:r>
              <a:rPr lang="es-CL" sz="900" dirty="0"/>
              <a:t> de Autor desconocido está bajo licencia </a:t>
            </a:r>
            <a:r>
              <a:rPr lang="es-CL" sz="900" dirty="0">
                <a:hlinkClick r:id="rId4" tooltip="https://creativecommons.org/licenses/by-sa/3.0/"/>
              </a:rPr>
              <a:t>CC BY-SA</a:t>
            </a:r>
            <a:endParaRPr lang="es-CL" sz="900" dirty="0"/>
          </a:p>
        </p:txBody>
      </p:sp>
      <p:sp>
        <p:nvSpPr>
          <p:cNvPr id="4" name="Marcador de número de diapositiva 3">
            <a:extLst>
              <a:ext uri="{FF2B5EF4-FFF2-40B4-BE49-F238E27FC236}">
                <a16:creationId xmlns:a16="http://schemas.microsoft.com/office/drawing/2014/main" id="{929178D1-E160-4475-9CB3-32D36579B0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4</a:t>
            </a:fld>
            <a:endParaRPr lang="es-ES"/>
          </a:p>
        </p:txBody>
      </p:sp>
      <p:sp>
        <p:nvSpPr>
          <p:cNvPr id="5" name="CuadroTexto 4">
            <a:extLst>
              <a:ext uri="{FF2B5EF4-FFF2-40B4-BE49-F238E27FC236}">
                <a16:creationId xmlns:a16="http://schemas.microsoft.com/office/drawing/2014/main" id="{1301D0CD-8BAD-4888-BEFB-C0F3AE70678C}"/>
              </a:ext>
            </a:extLst>
          </p:cNvPr>
          <p:cNvSpPr txBox="1"/>
          <p:nvPr/>
        </p:nvSpPr>
        <p:spPr>
          <a:xfrm>
            <a:off x="5282214" y="559293"/>
            <a:ext cx="5291091" cy="523220"/>
          </a:xfrm>
          <a:prstGeom prst="rect">
            <a:avLst/>
          </a:prstGeom>
          <a:noFill/>
        </p:spPr>
        <p:txBody>
          <a:bodyPr wrap="square" rtlCol="0">
            <a:spAutoFit/>
          </a:bodyPr>
          <a:lstStyle/>
          <a:p>
            <a:pPr algn="ctr"/>
            <a:r>
              <a:rPr lang="es-ES" sz="2800" b="1" dirty="0">
                <a:solidFill>
                  <a:srgbClr val="006600"/>
                </a:solidFill>
                <a:latin typeface="Calibri Light" panose="020F0302020204030204" pitchFamily="34" charset="0"/>
                <a:cs typeface="Calibri Light" panose="020F0302020204030204" pitchFamily="34" charset="0"/>
              </a:rPr>
              <a:t>Definiciones legales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7" name="CuadroTexto 6">
            <a:extLst>
              <a:ext uri="{FF2B5EF4-FFF2-40B4-BE49-F238E27FC236}">
                <a16:creationId xmlns:a16="http://schemas.microsoft.com/office/drawing/2014/main" id="{957A6EE2-1AF2-4C52-A687-6A9F5031EB4E}"/>
              </a:ext>
            </a:extLst>
          </p:cNvPr>
          <p:cNvSpPr txBox="1"/>
          <p:nvPr/>
        </p:nvSpPr>
        <p:spPr>
          <a:xfrm>
            <a:off x="5282214" y="1296140"/>
            <a:ext cx="5868139" cy="5693866"/>
          </a:xfrm>
          <a:prstGeom prst="rect">
            <a:avLst/>
          </a:prstGeom>
          <a:noFill/>
        </p:spPr>
        <p:txBody>
          <a:bodyPr wrap="square" rtlCol="0">
            <a:spAutoFit/>
          </a:bodyPr>
          <a:lstStyle/>
          <a:p>
            <a:r>
              <a:rPr lang="es-ES" altLang="es-ES" sz="1400" b="1" dirty="0">
                <a:solidFill>
                  <a:srgbClr val="FF0000"/>
                </a:solidFill>
                <a:latin typeface="Calibri Light" panose="020F0302020204030204" pitchFamily="34" charset="0"/>
                <a:cs typeface="Calibri Light" panose="020F0302020204030204" pitchFamily="34" charset="0"/>
              </a:rPr>
              <a:t>Ley </a:t>
            </a:r>
            <a:r>
              <a:rPr lang="es-ES" altLang="es-ES" sz="1400" b="1" dirty="0" err="1">
                <a:solidFill>
                  <a:srgbClr val="FF0000"/>
                </a:solidFill>
                <a:latin typeface="Calibri Light" panose="020F0302020204030204" pitchFamily="34" charset="0"/>
                <a:cs typeface="Calibri Light" panose="020F0302020204030204" pitchFamily="34" charset="0"/>
              </a:rPr>
              <a:t>Nº</a:t>
            </a:r>
            <a:r>
              <a:rPr lang="es-ES" altLang="es-ES" sz="1400" b="1" dirty="0">
                <a:solidFill>
                  <a:srgbClr val="FF0000"/>
                </a:solidFill>
                <a:latin typeface="Calibri Light" panose="020F0302020204030204" pitchFamily="34" charset="0"/>
                <a:cs typeface="Calibri Light" panose="020F0302020204030204" pitchFamily="34" charset="0"/>
              </a:rPr>
              <a:t> 19.966, art. 43, inciso 3º</a:t>
            </a:r>
          </a:p>
          <a:p>
            <a:r>
              <a:rPr lang="es-ES" altLang="es-ES" dirty="0">
                <a:latin typeface="Calibri Light" panose="020F0302020204030204" pitchFamily="34" charset="0"/>
                <a:cs typeface="Calibri Light" panose="020F0302020204030204" pitchFamily="34" charset="0"/>
              </a:rPr>
              <a:t>“ La mediación es un </a:t>
            </a:r>
            <a:r>
              <a:rPr lang="es-ES" altLang="es-ES" u="sng" dirty="0">
                <a:latin typeface="Calibri Light" panose="020F0302020204030204" pitchFamily="34" charset="0"/>
                <a:cs typeface="Calibri Light" panose="020F0302020204030204" pitchFamily="34" charset="0"/>
              </a:rPr>
              <a:t>procedimiento</a:t>
            </a:r>
            <a:r>
              <a:rPr lang="es-ES" altLang="es-ES" dirty="0">
                <a:latin typeface="Calibri Light" panose="020F0302020204030204" pitchFamily="34" charset="0"/>
                <a:cs typeface="Calibri Light" panose="020F0302020204030204" pitchFamily="34" charset="0"/>
              </a:rPr>
              <a:t> no adversarial y tiene por objetivo propender a que, mediante la comunicación directa entre las partes y con intervención de un mediador, ellas lleguen a una solución extrajudicial de la controversia”</a:t>
            </a:r>
          </a:p>
          <a:p>
            <a:endParaRPr lang="es-ES" altLang="es-ES" dirty="0">
              <a:latin typeface="Calibri Light" panose="020F0302020204030204" pitchFamily="34" charset="0"/>
              <a:cs typeface="Calibri Light" panose="020F0302020204030204" pitchFamily="34" charset="0"/>
            </a:endParaRPr>
          </a:p>
          <a:p>
            <a:r>
              <a:rPr lang="es-ES" altLang="es-ES" sz="1400" b="1" dirty="0">
                <a:solidFill>
                  <a:srgbClr val="FF0000"/>
                </a:solidFill>
                <a:latin typeface="Calibri Light" panose="020F0302020204030204" pitchFamily="34" charset="0"/>
                <a:cs typeface="Calibri Light" panose="020F0302020204030204" pitchFamily="34" charset="0"/>
              </a:rPr>
              <a:t>Artículo 103 de la Ley de Tribunales de Familia </a:t>
            </a:r>
            <a:r>
              <a:rPr lang="es-ES" altLang="es-ES" sz="1400" b="1" dirty="0" err="1">
                <a:solidFill>
                  <a:srgbClr val="FF0000"/>
                </a:solidFill>
                <a:latin typeface="Calibri Light" panose="020F0302020204030204" pitchFamily="34" charset="0"/>
                <a:cs typeface="Calibri Light" panose="020F0302020204030204" pitchFamily="34" charset="0"/>
              </a:rPr>
              <a:t>Nº</a:t>
            </a:r>
            <a:r>
              <a:rPr lang="es-ES" altLang="es-ES" sz="1400" b="1" dirty="0">
                <a:solidFill>
                  <a:srgbClr val="FF0000"/>
                </a:solidFill>
                <a:latin typeface="Calibri Light" panose="020F0302020204030204" pitchFamily="34" charset="0"/>
                <a:cs typeface="Calibri Light" panose="020F0302020204030204" pitchFamily="34" charset="0"/>
              </a:rPr>
              <a:t> 19.968</a:t>
            </a:r>
          </a:p>
          <a:p>
            <a:r>
              <a:rPr lang="es-ES" altLang="es-ES" dirty="0">
                <a:latin typeface="Calibri Light" panose="020F0302020204030204" pitchFamily="34" charset="0"/>
                <a:cs typeface="Calibri Light" panose="020F0302020204030204" pitchFamily="34" charset="0"/>
              </a:rPr>
              <a:t>“ Se entiende por mediación aquel </a:t>
            </a:r>
            <a:r>
              <a:rPr lang="es-ES" altLang="es-ES" u="sng" dirty="0">
                <a:latin typeface="Calibri Light" panose="020F0302020204030204" pitchFamily="34" charset="0"/>
                <a:cs typeface="Calibri Light" panose="020F0302020204030204" pitchFamily="34" charset="0"/>
              </a:rPr>
              <a:t>sistema de solución de conflictos </a:t>
            </a:r>
            <a:r>
              <a:rPr lang="es-ES" altLang="es-ES" dirty="0">
                <a:latin typeface="Calibri Light" panose="020F0302020204030204" pitchFamily="34" charset="0"/>
                <a:cs typeface="Calibri Light" panose="020F0302020204030204" pitchFamily="34" charset="0"/>
              </a:rPr>
              <a:t>en que un tercero imparcial, sin poder decisorio, llamado mediador, ayuda a las partes a buscar por sí mismas una solución al conflicto y sus efectos”</a:t>
            </a:r>
          </a:p>
          <a:p>
            <a:endParaRPr lang="es-ES" altLang="es-ES" dirty="0">
              <a:latin typeface="Calibri Light" panose="020F0302020204030204" pitchFamily="34" charset="0"/>
              <a:cs typeface="Calibri Light" panose="020F0302020204030204" pitchFamily="34" charset="0"/>
            </a:endParaRPr>
          </a:p>
          <a:p>
            <a:r>
              <a:rPr lang="es-ES_tradnl" altLang="es-ES" sz="1400" b="1" dirty="0">
                <a:solidFill>
                  <a:srgbClr val="FF0000"/>
                </a:solidFill>
                <a:latin typeface="Calibri Light" panose="020F0302020204030204" pitchFamily="34" charset="0"/>
                <a:cs typeface="Calibri Light" panose="020F0302020204030204" pitchFamily="34" charset="0"/>
              </a:rPr>
              <a:t>Recomendación </a:t>
            </a:r>
            <a:r>
              <a:rPr lang="es-ES_tradnl" altLang="es-ES" sz="1400" b="1" dirty="0" err="1">
                <a:solidFill>
                  <a:srgbClr val="FF0000"/>
                </a:solidFill>
                <a:latin typeface="Calibri Light" panose="020F0302020204030204" pitchFamily="34" charset="0"/>
                <a:cs typeface="Calibri Light" panose="020F0302020204030204" pitchFamily="34" charset="0"/>
              </a:rPr>
              <a:t>N°</a:t>
            </a:r>
            <a:r>
              <a:rPr lang="es-ES_tradnl" altLang="es-ES" sz="1400" b="1" dirty="0">
                <a:solidFill>
                  <a:srgbClr val="FF0000"/>
                </a:solidFill>
                <a:latin typeface="Calibri Light" panose="020F0302020204030204" pitchFamily="34" charset="0"/>
                <a:cs typeface="Calibri Light" panose="020F0302020204030204" pitchFamily="34" charset="0"/>
              </a:rPr>
              <a:t> R (98) 1, sobre Mediación Familiar, aprobado el 21 de Enero 1998</a:t>
            </a:r>
            <a:endParaRPr lang="es-ES_tradnl" altLang="es-ES" b="1" dirty="0">
              <a:solidFill>
                <a:srgbClr val="FF0000"/>
              </a:solidFill>
              <a:latin typeface="Calibri Light" panose="020F0302020204030204" pitchFamily="34" charset="0"/>
              <a:cs typeface="Calibri Light" panose="020F0302020204030204" pitchFamily="34" charset="0"/>
            </a:endParaRPr>
          </a:p>
          <a:p>
            <a:r>
              <a:rPr lang="es-ES_tradnl" altLang="es-ES" sz="1400" u="sng" dirty="0">
                <a:latin typeface="Calibri Light" panose="020F0302020204030204" pitchFamily="34" charset="0"/>
                <a:cs typeface="Calibri Light" panose="020F0302020204030204" pitchFamily="34" charset="0"/>
              </a:rPr>
              <a:t>Proceso </a:t>
            </a:r>
            <a:r>
              <a:rPr lang="es-ES_tradnl" altLang="es-ES" sz="1400" dirty="0">
                <a:latin typeface="Calibri Light" panose="020F0302020204030204" pitchFamily="34" charset="0"/>
                <a:cs typeface="Calibri Light" panose="020F0302020204030204" pitchFamily="34" charset="0"/>
              </a:rPr>
              <a:t>en el cual un tercero, el mediador, imparcial y neutral, asiste a las partes en la negociación sobre las cuestiones objeto del conflicto, con vistas  a la obtención de acuerdos comunes.</a:t>
            </a:r>
          </a:p>
          <a:p>
            <a:endParaRPr lang="es-ES_tradnl" altLang="es-ES" sz="1400" b="1" dirty="0">
              <a:solidFill>
                <a:srgbClr val="FF0000"/>
              </a:solidFill>
              <a:latin typeface="Calibri Light" panose="020F0302020204030204" pitchFamily="34" charset="0"/>
              <a:cs typeface="Calibri Light" panose="020F0302020204030204" pitchFamily="34" charset="0"/>
            </a:endParaRPr>
          </a:p>
          <a:p>
            <a:endParaRPr lang="es-ES_tradnl" altLang="es-ES" sz="1400" b="1" dirty="0">
              <a:solidFill>
                <a:srgbClr val="FF0000"/>
              </a:solidFill>
              <a:latin typeface="Calibri Light" panose="020F0302020204030204" pitchFamily="34" charset="0"/>
              <a:cs typeface="Calibri Light" panose="020F0302020204030204" pitchFamily="34" charset="0"/>
            </a:endParaRPr>
          </a:p>
          <a:p>
            <a:endParaRPr lang="es-ES" altLang="es-ES" dirty="0">
              <a:latin typeface="Calibri Light" panose="020F0302020204030204" pitchFamily="34" charset="0"/>
              <a:cs typeface="Calibri Light" panose="020F0302020204030204" pitchFamily="34" charset="0"/>
            </a:endParaRPr>
          </a:p>
          <a:p>
            <a:endParaRPr lang="es-ES" altLang="es-ES" sz="1400" b="1" dirty="0">
              <a:solidFill>
                <a:srgbClr val="FF0000"/>
              </a:solidFill>
            </a:endParaRPr>
          </a:p>
          <a:p>
            <a:endParaRPr lang="es-ES" altLang="es-ES" b="1" dirty="0">
              <a:solidFill>
                <a:srgbClr val="FF0000"/>
              </a:solidFill>
            </a:endParaRPr>
          </a:p>
          <a:p>
            <a:endParaRPr lang="es-ES" altLang="es-ES" sz="1400" b="1" dirty="0">
              <a:solidFill>
                <a:srgbClr val="FF0000"/>
              </a:solidFill>
            </a:endParaRPr>
          </a:p>
          <a:p>
            <a:endParaRPr lang="es-ES" altLang="es-ES" dirty="0"/>
          </a:p>
          <a:p>
            <a:endParaRPr lang="es-ES" b="1" dirty="0">
              <a:solidFill>
                <a:srgbClr val="FF0000"/>
              </a:solidFill>
            </a:endParaRPr>
          </a:p>
          <a:p>
            <a:endParaRPr lang="es-ES" b="1" dirty="0">
              <a:solidFill>
                <a:srgbClr val="FF0000"/>
              </a:solidFill>
            </a:endParaRPr>
          </a:p>
          <a:p>
            <a:endParaRPr lang="es-CL" dirty="0"/>
          </a:p>
        </p:txBody>
      </p:sp>
    </p:spTree>
    <p:extLst>
      <p:ext uri="{BB962C8B-B14F-4D97-AF65-F5344CB8AC3E}">
        <p14:creationId xmlns:p14="http://schemas.microsoft.com/office/powerpoint/2010/main" val="125561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9AC32A4-30D8-7045-92DA-9A7867DD12DA}"/>
              </a:ext>
            </a:extLst>
          </p:cNvPr>
          <p:cNvSpPr>
            <a:spLocks noGrp="1"/>
          </p:cNvSpPr>
          <p:nvPr>
            <p:ph type="title"/>
          </p:nvPr>
        </p:nvSpPr>
        <p:spPr>
          <a:xfrm>
            <a:off x="4833257" y="447870"/>
            <a:ext cx="7201179" cy="1054359"/>
          </a:xfrm>
          <a:prstGeom prst="ellipse">
            <a:avLst/>
          </a:prstGeom>
        </p:spPr>
        <p:txBody>
          <a:bodyPr vert="horz" lIns="91440" tIns="45720" rIns="91440" bIns="45720" rtlCol="0" anchor="b">
            <a:noAutofit/>
          </a:bodyPr>
          <a:lstStyle/>
          <a:p>
            <a:r>
              <a:rPr lang="en-US" sz="2800" b="1" dirty="0" err="1">
                <a:solidFill>
                  <a:srgbClr val="006666"/>
                </a:solidFill>
              </a:rPr>
              <a:t>Características</a:t>
            </a:r>
            <a:r>
              <a:rPr lang="en-US" sz="2800" b="1" dirty="0">
                <a:solidFill>
                  <a:srgbClr val="006666"/>
                </a:solidFill>
              </a:rPr>
              <a:t> de la </a:t>
            </a:r>
            <a:r>
              <a:rPr lang="en-US" sz="2800" b="1" dirty="0" err="1">
                <a:solidFill>
                  <a:srgbClr val="006666"/>
                </a:solidFill>
              </a:rPr>
              <a:t>mediación</a:t>
            </a:r>
            <a:endParaRPr lang="en-US" sz="2800" b="1" dirty="0">
              <a:solidFill>
                <a:srgbClr val="006666"/>
              </a:solidFill>
            </a:endParaRPr>
          </a:p>
        </p:txBody>
      </p:sp>
      <p:pic>
        <p:nvPicPr>
          <p:cNvPr id="3" name="Imagen 2">
            <a:extLst>
              <a:ext uri="{FF2B5EF4-FFF2-40B4-BE49-F238E27FC236}">
                <a16:creationId xmlns:a16="http://schemas.microsoft.com/office/drawing/2014/main" id="{61BF75C4-A40B-0548-B5FD-F8F73DCB0E75}"/>
              </a:ext>
            </a:extLst>
          </p:cNvPr>
          <p:cNvPicPr>
            <a:picLocks noChangeAspect="1"/>
          </p:cNvPicPr>
          <p:nvPr/>
        </p:nvPicPr>
        <p:blipFill rotWithShape="1">
          <a:blip r:embed="rId2"/>
          <a:srcRect l="8298" r="-2" b="-2"/>
          <a:stretch/>
        </p:blipFill>
        <p:spPr>
          <a:xfrm>
            <a:off x="157564" y="1002364"/>
            <a:ext cx="4948905" cy="457771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effectLst>
            <a:softEdge rad="635000"/>
          </a:effectLst>
        </p:spPr>
      </p:pic>
      <p:sp>
        <p:nvSpPr>
          <p:cNvPr id="17"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arcador de número de diapositiva 3">
            <a:extLst>
              <a:ext uri="{FF2B5EF4-FFF2-40B4-BE49-F238E27FC236}">
                <a16:creationId xmlns:a16="http://schemas.microsoft.com/office/drawing/2014/main" id="{42BAA10A-3311-46CC-B878-38E99482E6B1}"/>
              </a:ext>
            </a:extLst>
          </p:cNvPr>
          <p:cNvSpPr>
            <a:spLocks noGrp="1"/>
          </p:cNvSpPr>
          <p:nvPr>
            <p:ph type="sldNum" sz="quarter" idx="12"/>
          </p:nvPr>
        </p:nvSpPr>
        <p:spPr/>
        <p:txBody>
          <a:bodyPr/>
          <a:lstStyle/>
          <a:p>
            <a:fld id="{09B0C2D5-5C1B-6F42-BF3C-E134A015E6F2}" type="slidenum">
              <a:rPr lang="es-CL" smtClean="0"/>
              <a:t>5</a:t>
            </a:fld>
            <a:endParaRPr lang="es-CL"/>
          </a:p>
        </p:txBody>
      </p:sp>
      <p:sp>
        <p:nvSpPr>
          <p:cNvPr id="5" name="CuadroTexto 4">
            <a:extLst>
              <a:ext uri="{FF2B5EF4-FFF2-40B4-BE49-F238E27FC236}">
                <a16:creationId xmlns:a16="http://schemas.microsoft.com/office/drawing/2014/main" id="{275150E6-FA64-40B5-AA4D-DEACEF149F4F}"/>
              </a:ext>
            </a:extLst>
          </p:cNvPr>
          <p:cNvSpPr txBox="1"/>
          <p:nvPr/>
        </p:nvSpPr>
        <p:spPr>
          <a:xfrm>
            <a:off x="5354216" y="1843349"/>
            <a:ext cx="6512767" cy="523220"/>
          </a:xfrm>
          <a:prstGeom prst="rect">
            <a:avLst/>
          </a:prstGeom>
          <a:noFill/>
        </p:spPr>
        <p:txBody>
          <a:bodyPr wrap="square" rtlCol="0">
            <a:spAutoFit/>
          </a:bodyPr>
          <a:lstStyle/>
          <a:p>
            <a:endParaRPr lang="es-ES" dirty="0">
              <a:latin typeface="+mj-lt"/>
            </a:endParaRPr>
          </a:p>
          <a:p>
            <a:endParaRPr lang="es-CL" dirty="0">
              <a:latin typeface="+mj-lt"/>
            </a:endParaRPr>
          </a:p>
        </p:txBody>
      </p:sp>
      <p:sp>
        <p:nvSpPr>
          <p:cNvPr id="6" name="CuadroTexto 5">
            <a:extLst>
              <a:ext uri="{FF2B5EF4-FFF2-40B4-BE49-F238E27FC236}">
                <a16:creationId xmlns:a16="http://schemas.microsoft.com/office/drawing/2014/main" id="{0C22A765-F2D9-458B-AE80-411B15AE9F65}"/>
              </a:ext>
            </a:extLst>
          </p:cNvPr>
          <p:cNvSpPr txBox="1"/>
          <p:nvPr/>
        </p:nvSpPr>
        <p:spPr>
          <a:xfrm>
            <a:off x="5354216" y="1875653"/>
            <a:ext cx="5458786" cy="4401205"/>
          </a:xfrm>
          <a:prstGeom prst="rect">
            <a:avLst/>
          </a:prstGeom>
          <a:noFill/>
        </p:spPr>
        <p:txBody>
          <a:bodyPr wrap="square" rtlCol="0">
            <a:spAutoFit/>
          </a:bodyPr>
          <a:lstStyle/>
          <a:p>
            <a:pPr algn="just" eaLnBrk="1" hangingPunct="1">
              <a:spcBef>
                <a:spcPct val="50000"/>
              </a:spcBef>
            </a:pPr>
            <a:r>
              <a:rPr lang="en-US" altLang="es-ES" sz="1400" dirty="0" err="1">
                <a:latin typeface="Calibri Light" panose="020F0302020204030204" pitchFamily="34" charset="0"/>
                <a:cs typeface="Calibri Light" panose="020F0302020204030204" pitchFamily="34" charset="0"/>
              </a:rPr>
              <a:t>Método</a:t>
            </a:r>
            <a:r>
              <a:rPr lang="en-US" altLang="es-ES" sz="1400" dirty="0">
                <a:latin typeface="Calibri Light" panose="020F0302020204030204" pitchFamily="34" charset="0"/>
                <a:cs typeface="Calibri Light" panose="020F0302020204030204" pitchFamily="34" charset="0"/>
              </a:rPr>
              <a:t> no adversarial</a:t>
            </a:r>
          </a:p>
          <a:p>
            <a:pPr algn="just" eaLnBrk="1" hangingPunct="1">
              <a:spcBef>
                <a:spcPct val="50000"/>
              </a:spcBef>
            </a:pPr>
            <a:r>
              <a:rPr lang="en-US" altLang="es-ES" sz="1400" dirty="0" err="1">
                <a:latin typeface="Calibri Light" panose="020F0302020204030204" pitchFamily="34" charset="0"/>
                <a:cs typeface="Calibri Light" panose="020F0302020204030204" pitchFamily="34" charset="0"/>
              </a:rPr>
              <a:t>Voluntario</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sz="1400" dirty="0" err="1">
                <a:latin typeface="Calibri Light" panose="020F0302020204030204" pitchFamily="34" charset="0"/>
                <a:cs typeface="Calibri Light" panose="020F0302020204030204" pitchFamily="34" charset="0"/>
              </a:rPr>
              <a:t>Autónomo</a:t>
            </a:r>
            <a:r>
              <a:rPr lang="en-US" altLang="es-ES" sz="1400" dirty="0">
                <a:latin typeface="Calibri Light" panose="020F0302020204030204" pitchFamily="34" charset="0"/>
                <a:cs typeface="Calibri Light" panose="020F0302020204030204" pitchFamily="34" charset="0"/>
              </a:rPr>
              <a:t> </a:t>
            </a:r>
          </a:p>
          <a:p>
            <a:pPr algn="just" eaLnBrk="1" hangingPunct="1">
              <a:spcBef>
                <a:spcPct val="50000"/>
              </a:spcBef>
            </a:pPr>
            <a:r>
              <a:rPr lang="en-US" altLang="es-ES" sz="1400" dirty="0" err="1">
                <a:latin typeface="Calibri Light" panose="020F0302020204030204" pitchFamily="34" charset="0"/>
                <a:cs typeface="Calibri Light" panose="020F0302020204030204" pitchFamily="34" charset="0"/>
              </a:rPr>
              <a:t>Participativo</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dirty="0" err="1">
                <a:latin typeface="Calibri Light" panose="020F0302020204030204" pitchFamily="34" charset="0"/>
                <a:cs typeface="Calibri Light" panose="020F0302020204030204" pitchFamily="34" charset="0"/>
              </a:rPr>
              <a:t>Busca</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establecer</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canales</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comunicación</a:t>
            </a:r>
            <a:r>
              <a:rPr lang="en-US" altLang="es-ES" dirty="0">
                <a:latin typeface="Calibri Light" panose="020F0302020204030204" pitchFamily="34" charset="0"/>
                <a:cs typeface="Calibri Light" panose="020F0302020204030204" pitchFamily="34" charset="0"/>
              </a:rPr>
              <a:t> entre las </a:t>
            </a:r>
            <a:r>
              <a:rPr lang="en-US" altLang="es-ES" dirty="0" err="1">
                <a:latin typeface="Calibri Light" panose="020F0302020204030204" pitchFamily="34" charset="0"/>
                <a:cs typeface="Calibri Light" panose="020F0302020204030204" pitchFamily="34" charset="0"/>
              </a:rPr>
              <a:t>partes</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intervimientes</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dirty="0">
                <a:latin typeface="Calibri Light" panose="020F0302020204030204" pitchFamily="34" charset="0"/>
                <a:cs typeface="Calibri Light" panose="020F0302020204030204" pitchFamily="34" charset="0"/>
              </a:rPr>
              <a:t>Se propone </a:t>
            </a:r>
            <a:r>
              <a:rPr lang="en-US" altLang="es-ES" dirty="0" err="1">
                <a:latin typeface="Calibri Light" panose="020F0302020204030204" pitchFamily="34" charset="0"/>
                <a:cs typeface="Calibri Light" panose="020F0302020204030204" pitchFamily="34" charset="0"/>
              </a:rPr>
              <a:t>solucionar</a:t>
            </a:r>
            <a:r>
              <a:rPr lang="en-US" altLang="es-ES" dirty="0">
                <a:latin typeface="Calibri Light" panose="020F0302020204030204" pitchFamily="34" charset="0"/>
                <a:cs typeface="Calibri Light" panose="020F0302020204030204" pitchFamily="34" charset="0"/>
              </a:rPr>
              <a:t> una </a:t>
            </a:r>
            <a:r>
              <a:rPr lang="en-US" altLang="es-ES" dirty="0" err="1">
                <a:latin typeface="Calibri Light" panose="020F0302020204030204" pitchFamily="34" charset="0"/>
                <a:cs typeface="Calibri Light" panose="020F0302020204030204" pitchFamily="34" charset="0"/>
              </a:rPr>
              <a:t>controversia</a:t>
            </a:r>
            <a:r>
              <a:rPr lang="en-US" altLang="es-ES" dirty="0">
                <a:latin typeface="Calibri Light" panose="020F0302020204030204" pitchFamily="34" charset="0"/>
                <a:cs typeface="Calibri Light" panose="020F0302020204030204" pitchFamily="34" charset="0"/>
              </a:rPr>
              <a:t> por medio de un </a:t>
            </a:r>
            <a:r>
              <a:rPr lang="en-US" altLang="es-ES" dirty="0" err="1">
                <a:latin typeface="Calibri Light" panose="020F0302020204030204" pitchFamily="34" charset="0"/>
                <a:cs typeface="Calibri Light" panose="020F0302020204030204" pitchFamily="34" charset="0"/>
              </a:rPr>
              <a:t>acuerdo</a:t>
            </a:r>
            <a:r>
              <a:rPr lang="en-US" altLang="es-ES" dirty="0">
                <a:latin typeface="Calibri Light" panose="020F0302020204030204" pitchFamily="34" charset="0"/>
                <a:cs typeface="Calibri Light" panose="020F0302020204030204" pitchFamily="34" charset="0"/>
              </a:rPr>
              <a:t>, la </a:t>
            </a:r>
            <a:r>
              <a:rPr lang="en-US" altLang="es-ES" dirty="0" err="1">
                <a:latin typeface="Calibri Light" panose="020F0302020204030204" pitchFamily="34" charset="0"/>
                <a:cs typeface="Calibri Light" panose="020F0302020204030204" pitchFamily="34" charset="0"/>
              </a:rPr>
              <a:t>transformación</a:t>
            </a:r>
            <a:r>
              <a:rPr lang="en-US" altLang="es-ES" dirty="0">
                <a:latin typeface="Calibri Light" panose="020F0302020204030204" pitchFamily="34" charset="0"/>
                <a:cs typeface="Calibri Light" panose="020F0302020204030204" pitchFamily="34" charset="0"/>
              </a:rPr>
              <a:t> de las </a:t>
            </a:r>
            <a:r>
              <a:rPr lang="en-US" altLang="es-ES" dirty="0" err="1">
                <a:latin typeface="Calibri Light" panose="020F0302020204030204" pitchFamily="34" charset="0"/>
                <a:cs typeface="Calibri Light" panose="020F0302020204030204" pitchFamily="34" charset="0"/>
              </a:rPr>
              <a:t>relaciones</a:t>
            </a:r>
            <a:r>
              <a:rPr lang="en-US" altLang="es-ES" dirty="0">
                <a:latin typeface="Calibri Light" panose="020F0302020204030204" pitchFamily="34" charset="0"/>
                <a:cs typeface="Calibri Light" panose="020F0302020204030204" pitchFamily="34" charset="0"/>
              </a:rPr>
              <a:t> entre las </a:t>
            </a:r>
            <a:r>
              <a:rPr lang="en-US" altLang="es-ES" dirty="0" err="1">
                <a:latin typeface="Calibri Light" panose="020F0302020204030204" pitchFamily="34" charset="0"/>
                <a:cs typeface="Calibri Light" panose="020F0302020204030204" pitchFamily="34" charset="0"/>
              </a:rPr>
              <a:t>partes</a:t>
            </a:r>
            <a:r>
              <a:rPr lang="en-US" altLang="es-ES" dirty="0">
                <a:latin typeface="Calibri Light" panose="020F0302020204030204" pitchFamily="34" charset="0"/>
                <a:cs typeface="Calibri Light" panose="020F0302020204030204" pitchFamily="34" charset="0"/>
              </a:rPr>
              <a:t>, o la </a:t>
            </a:r>
            <a:r>
              <a:rPr lang="en-US" altLang="es-ES" dirty="0" err="1">
                <a:latin typeface="Calibri Light" panose="020F0302020204030204" pitchFamily="34" charset="0"/>
                <a:cs typeface="Calibri Light" panose="020F0302020204030204" pitchFamily="34" charset="0"/>
              </a:rPr>
              <a:t>generación</a:t>
            </a:r>
            <a:r>
              <a:rPr lang="en-US" altLang="es-ES" dirty="0">
                <a:latin typeface="Calibri Light" panose="020F0302020204030204" pitchFamily="34" charset="0"/>
                <a:cs typeface="Calibri Light" panose="020F0302020204030204" pitchFamily="34" charset="0"/>
              </a:rPr>
              <a:t> de </a:t>
            </a:r>
            <a:r>
              <a:rPr lang="en-US" altLang="es-ES" dirty="0" err="1">
                <a:latin typeface="Calibri Light" panose="020F0302020204030204" pitchFamily="34" charset="0"/>
                <a:cs typeface="Calibri Light" panose="020F0302020204030204" pitchFamily="34" charset="0"/>
              </a:rPr>
              <a:t>nuevas</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comunidades</a:t>
            </a:r>
            <a:r>
              <a:rPr lang="en-US" altLang="es-ES" dirty="0">
                <a:latin typeface="Calibri Light" panose="020F0302020204030204" pitchFamily="34" charset="0"/>
                <a:cs typeface="Calibri Light" panose="020F0302020204030204" pitchFamily="34" charset="0"/>
              </a:rPr>
              <a:t> de </a:t>
            </a:r>
            <a:r>
              <a:rPr lang="en-US" altLang="es-ES" dirty="0" err="1">
                <a:latin typeface="Calibri Light" panose="020F0302020204030204" pitchFamily="34" charset="0"/>
                <a:cs typeface="Calibri Light" panose="020F0302020204030204" pitchFamily="34" charset="0"/>
              </a:rPr>
              <a:t>sentido</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según</a:t>
            </a:r>
            <a:r>
              <a:rPr lang="en-US" altLang="es-ES" dirty="0">
                <a:latin typeface="Calibri Light" panose="020F0302020204030204" pitchFamily="34" charset="0"/>
                <a:cs typeface="Calibri Light" panose="020F0302020204030204" pitchFamily="34" charset="0"/>
              </a:rPr>
              <a:t> sea </a:t>
            </a:r>
            <a:r>
              <a:rPr lang="en-US" altLang="es-ES" dirty="0" err="1">
                <a:latin typeface="Calibri Light" panose="020F0302020204030204" pitchFamily="34" charset="0"/>
                <a:cs typeface="Calibri Light" panose="020F0302020204030204" pitchFamily="34" charset="0"/>
              </a:rPr>
              <a:t>el</a:t>
            </a:r>
            <a:r>
              <a:rPr lang="en-US" altLang="es-ES" dirty="0">
                <a:latin typeface="Calibri Light" panose="020F0302020204030204" pitchFamily="34" charset="0"/>
                <a:cs typeface="Calibri Light" panose="020F0302020204030204" pitchFamily="34" charset="0"/>
              </a:rPr>
              <a:t> </a:t>
            </a:r>
            <a:r>
              <a:rPr lang="en-US" altLang="es-ES" dirty="0" err="1">
                <a:latin typeface="Calibri Light" panose="020F0302020204030204" pitchFamily="34" charset="0"/>
                <a:cs typeface="Calibri Light" panose="020F0302020204030204" pitchFamily="34" charset="0"/>
              </a:rPr>
              <a:t>modelo</a:t>
            </a:r>
            <a:r>
              <a:rPr lang="en-US" altLang="es-ES" dirty="0">
                <a:latin typeface="Calibri Light" panose="020F0302020204030204" pitchFamily="34" charset="0"/>
                <a:cs typeface="Calibri Light" panose="020F0302020204030204" pitchFamily="34" charset="0"/>
              </a:rPr>
              <a:t> y </a:t>
            </a:r>
            <a:r>
              <a:rPr lang="en-US" altLang="es-ES" dirty="0" err="1">
                <a:latin typeface="Calibri Light" panose="020F0302020204030204" pitchFamily="34" charset="0"/>
                <a:cs typeface="Calibri Light" panose="020F0302020204030204" pitchFamily="34" charset="0"/>
              </a:rPr>
              <a:t>ámbito</a:t>
            </a:r>
            <a:r>
              <a:rPr lang="en-US" altLang="es-ES" dirty="0">
                <a:latin typeface="Calibri Light" panose="020F0302020204030204" pitchFamily="34" charset="0"/>
                <a:cs typeface="Calibri Light" panose="020F0302020204030204" pitchFamily="34" charset="0"/>
              </a:rPr>
              <a:t> de </a:t>
            </a:r>
            <a:r>
              <a:rPr lang="en-US" altLang="es-ES" dirty="0" err="1">
                <a:latin typeface="Calibri Light" panose="020F0302020204030204" pitchFamily="34" charset="0"/>
                <a:cs typeface="Calibri Light" panose="020F0302020204030204" pitchFamily="34" charset="0"/>
              </a:rPr>
              <a:t>aplicación</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sz="1400" dirty="0">
                <a:latin typeface="Calibri Light" panose="020F0302020204030204" pitchFamily="34" charset="0"/>
                <a:cs typeface="Calibri Light" panose="020F0302020204030204" pitchFamily="34" charset="0"/>
              </a:rPr>
              <a:t>Flexible - Informal, </a:t>
            </a:r>
            <a:r>
              <a:rPr lang="en-US" altLang="es-ES" sz="1400" dirty="0" err="1">
                <a:latin typeface="Calibri Light" panose="020F0302020204030204" pitchFamily="34" charset="0"/>
                <a:cs typeface="Calibri Light" panose="020F0302020204030204" pitchFamily="34" charset="0"/>
              </a:rPr>
              <a:t>pero</a:t>
            </a:r>
            <a:r>
              <a:rPr lang="en-US" altLang="es-ES" sz="1400" dirty="0">
                <a:latin typeface="Calibri Light" panose="020F0302020204030204" pitchFamily="34" charset="0"/>
                <a:cs typeface="Calibri Light" panose="020F0302020204030204" pitchFamily="34" charset="0"/>
              </a:rPr>
              <a:t> con </a:t>
            </a:r>
            <a:r>
              <a:rPr lang="en-US" altLang="es-ES" sz="1400" dirty="0" err="1">
                <a:latin typeface="Calibri Light" panose="020F0302020204030204" pitchFamily="34" charset="0"/>
                <a:cs typeface="Calibri Light" panose="020F0302020204030204" pitchFamily="34" charset="0"/>
              </a:rPr>
              <a:t>estructura</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sz="1400" dirty="0" err="1">
                <a:latin typeface="Calibri Light" panose="020F0302020204030204" pitchFamily="34" charset="0"/>
                <a:cs typeface="Calibri Light" panose="020F0302020204030204" pitchFamily="34" charset="0"/>
              </a:rPr>
              <a:t>Reserva</a:t>
            </a:r>
            <a:r>
              <a:rPr lang="en-US" altLang="es-ES" sz="1400" dirty="0">
                <a:latin typeface="Calibri Light" panose="020F0302020204030204" pitchFamily="34" charset="0"/>
                <a:cs typeface="Calibri Light" panose="020F0302020204030204" pitchFamily="34" charset="0"/>
              </a:rPr>
              <a:t> - </a:t>
            </a:r>
            <a:r>
              <a:rPr lang="en-US" altLang="es-ES" sz="1400" dirty="0" err="1">
                <a:latin typeface="Calibri Light" panose="020F0302020204030204" pitchFamily="34" charset="0"/>
                <a:cs typeface="Calibri Light" panose="020F0302020204030204" pitchFamily="34" charset="0"/>
              </a:rPr>
              <a:t>confidencial</a:t>
            </a:r>
            <a:r>
              <a:rPr lang="en-US" altLang="es-ES" sz="1400" dirty="0">
                <a:latin typeface="Calibri Light" panose="020F0302020204030204" pitchFamily="34" charset="0"/>
                <a:cs typeface="Calibri Light" panose="020F0302020204030204" pitchFamily="34" charset="0"/>
              </a:rPr>
              <a:t> (externa e </a:t>
            </a:r>
            <a:r>
              <a:rPr lang="en-US" altLang="es-ES" sz="1400" dirty="0" err="1">
                <a:latin typeface="Calibri Light" panose="020F0302020204030204" pitchFamily="34" charset="0"/>
                <a:cs typeface="Calibri Light" panose="020F0302020204030204" pitchFamily="34" charset="0"/>
              </a:rPr>
              <a:t>internamente</a:t>
            </a:r>
            <a:r>
              <a:rPr lang="en-US" altLang="es-ES" sz="1400" dirty="0">
                <a:latin typeface="Calibri Light" panose="020F0302020204030204" pitchFamily="34" charset="0"/>
                <a:cs typeface="Calibri Light" panose="020F0302020204030204" pitchFamily="34" charset="0"/>
              </a:rPr>
              <a:t>)</a:t>
            </a:r>
          </a:p>
          <a:p>
            <a:pPr algn="just" eaLnBrk="1" hangingPunct="1">
              <a:spcBef>
                <a:spcPct val="50000"/>
              </a:spcBef>
            </a:pPr>
            <a:r>
              <a:rPr lang="en-US" altLang="es-ES" sz="1400" dirty="0" err="1">
                <a:latin typeface="Calibri Light" panose="020F0302020204030204" pitchFamily="34" charset="0"/>
                <a:cs typeface="Calibri Light" panose="020F0302020204030204" pitchFamily="34" charset="0"/>
              </a:rPr>
              <a:t>Requiere</a:t>
            </a:r>
            <a:r>
              <a:rPr lang="en-US" altLang="es-ES" sz="1400" dirty="0">
                <a:latin typeface="Calibri Light" panose="020F0302020204030204" pitchFamily="34" charset="0"/>
                <a:cs typeface="Calibri Light" panose="020F0302020204030204" pitchFamily="34" charset="0"/>
              </a:rPr>
              <a:t> </a:t>
            </a:r>
            <a:r>
              <a:rPr lang="en-US" altLang="es-ES" sz="1400" dirty="0" err="1">
                <a:latin typeface="Calibri Light" panose="020F0302020204030204" pitchFamily="34" charset="0"/>
                <a:cs typeface="Calibri Light" panose="020F0302020204030204" pitchFamily="34" charset="0"/>
              </a:rPr>
              <a:t>equilibrio</a:t>
            </a:r>
            <a:r>
              <a:rPr lang="en-US" altLang="es-ES" sz="1400" dirty="0">
                <a:latin typeface="Calibri Light" panose="020F0302020204030204" pitchFamily="34" charset="0"/>
                <a:cs typeface="Calibri Light" panose="020F0302020204030204" pitchFamily="34" charset="0"/>
              </a:rPr>
              <a:t> de </a:t>
            </a:r>
            <a:r>
              <a:rPr lang="en-US" altLang="es-ES" sz="1400" dirty="0" err="1">
                <a:latin typeface="Calibri Light" panose="020F0302020204030204" pitchFamily="34" charset="0"/>
                <a:cs typeface="Calibri Light" panose="020F0302020204030204" pitchFamily="34" charset="0"/>
              </a:rPr>
              <a:t>poder</a:t>
            </a:r>
            <a:r>
              <a:rPr lang="en-US" altLang="es-ES" sz="1400" dirty="0">
                <a:latin typeface="Calibri Light" panose="020F0302020204030204" pitchFamily="34" charset="0"/>
                <a:cs typeface="Calibri Light" panose="020F0302020204030204" pitchFamily="34" charset="0"/>
              </a:rPr>
              <a:t> entre las </a:t>
            </a:r>
            <a:r>
              <a:rPr lang="en-US" altLang="es-ES" sz="1400" dirty="0" err="1">
                <a:latin typeface="Calibri Light" panose="020F0302020204030204" pitchFamily="34" charset="0"/>
                <a:cs typeface="Calibri Light" panose="020F0302020204030204" pitchFamily="34" charset="0"/>
              </a:rPr>
              <a:t>partes</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sz="1400" dirty="0">
                <a:latin typeface="Calibri Light" panose="020F0302020204030204" pitchFamily="34" charset="0"/>
                <a:cs typeface="Calibri Light" panose="020F0302020204030204" pitchFamily="34" charset="0"/>
              </a:rPr>
              <a:t>Centra la </a:t>
            </a:r>
            <a:r>
              <a:rPr lang="en-US" altLang="es-ES" sz="1400" dirty="0" err="1">
                <a:latin typeface="Calibri Light" panose="020F0302020204030204" pitchFamily="34" charset="0"/>
                <a:cs typeface="Calibri Light" panose="020F0302020204030204" pitchFamily="34" charset="0"/>
              </a:rPr>
              <a:t>mirada</a:t>
            </a:r>
            <a:r>
              <a:rPr lang="en-US" altLang="es-ES" sz="1400" dirty="0">
                <a:latin typeface="Calibri Light" panose="020F0302020204030204" pitchFamily="34" charset="0"/>
                <a:cs typeface="Calibri Light" panose="020F0302020204030204" pitchFamily="34" charset="0"/>
              </a:rPr>
              <a:t> </a:t>
            </a:r>
            <a:r>
              <a:rPr lang="en-US" altLang="es-ES" sz="1400" dirty="0" err="1">
                <a:latin typeface="Calibri Light" panose="020F0302020204030204" pitchFamily="34" charset="0"/>
                <a:cs typeface="Calibri Light" panose="020F0302020204030204" pitchFamily="34" charset="0"/>
              </a:rPr>
              <a:t>en</a:t>
            </a:r>
            <a:r>
              <a:rPr lang="en-US" altLang="es-ES" sz="1400" dirty="0">
                <a:latin typeface="Calibri Light" panose="020F0302020204030204" pitchFamily="34" charset="0"/>
                <a:cs typeface="Calibri Light" panose="020F0302020204030204" pitchFamily="34" charset="0"/>
              </a:rPr>
              <a:t> </a:t>
            </a:r>
            <a:r>
              <a:rPr lang="en-US" altLang="es-ES" sz="1400" dirty="0" err="1">
                <a:latin typeface="Calibri Light" panose="020F0302020204030204" pitchFamily="34" charset="0"/>
                <a:cs typeface="Calibri Light" panose="020F0302020204030204" pitchFamily="34" charset="0"/>
              </a:rPr>
              <a:t>el</a:t>
            </a:r>
            <a:r>
              <a:rPr lang="en-US" altLang="es-ES" sz="1400" dirty="0">
                <a:latin typeface="Calibri Light" panose="020F0302020204030204" pitchFamily="34" charset="0"/>
                <a:cs typeface="Calibri Light" panose="020F0302020204030204" pitchFamily="34" charset="0"/>
              </a:rPr>
              <a:t> </a:t>
            </a:r>
            <a:r>
              <a:rPr lang="en-US" altLang="es-ES" sz="1400" dirty="0" err="1">
                <a:latin typeface="Calibri Light" panose="020F0302020204030204" pitchFamily="34" charset="0"/>
                <a:cs typeface="Calibri Light" panose="020F0302020204030204" pitchFamily="34" charset="0"/>
              </a:rPr>
              <a:t>futuro</a:t>
            </a:r>
            <a:r>
              <a:rPr lang="en-US" altLang="es-ES" sz="1400" dirty="0">
                <a:latin typeface="Calibri Light" panose="020F0302020204030204" pitchFamily="34" charset="0"/>
                <a:cs typeface="Calibri Light" panose="020F0302020204030204" pitchFamily="34" charset="0"/>
              </a:rPr>
              <a:t> de las </a:t>
            </a:r>
            <a:r>
              <a:rPr lang="en-US" altLang="es-ES" sz="1400" dirty="0" err="1">
                <a:latin typeface="Calibri Light" panose="020F0302020204030204" pitchFamily="34" charset="0"/>
                <a:cs typeface="Calibri Light" panose="020F0302020204030204" pitchFamily="34" charset="0"/>
              </a:rPr>
              <a:t>partes</a:t>
            </a:r>
            <a:endParaRPr lang="en-US" altLang="es-ES" sz="1400" dirty="0">
              <a:latin typeface="Calibri Light" panose="020F0302020204030204" pitchFamily="34" charset="0"/>
              <a:cs typeface="Calibri Light" panose="020F0302020204030204" pitchFamily="34" charset="0"/>
            </a:endParaRPr>
          </a:p>
          <a:p>
            <a:pPr algn="just" eaLnBrk="1" hangingPunct="1">
              <a:spcBef>
                <a:spcPct val="50000"/>
              </a:spcBef>
            </a:pPr>
            <a:r>
              <a:rPr lang="en-US" altLang="es-ES" sz="1400" dirty="0">
                <a:latin typeface="Calibri Light" panose="020F0302020204030204" pitchFamily="34" charset="0"/>
                <a:cs typeface="Calibri Light" panose="020F0302020204030204" pitchFamily="34" charset="0"/>
              </a:rPr>
              <a:t>Evita </a:t>
            </a:r>
            <a:r>
              <a:rPr lang="en-US" altLang="es-ES" sz="1400" dirty="0" err="1">
                <a:latin typeface="Calibri Light" panose="020F0302020204030204" pitchFamily="34" charset="0"/>
                <a:cs typeface="Calibri Light" panose="020F0302020204030204" pitchFamily="34" charset="0"/>
              </a:rPr>
              <a:t>el</a:t>
            </a:r>
            <a:r>
              <a:rPr lang="en-US" altLang="es-ES" sz="1400" dirty="0">
                <a:latin typeface="Calibri Light" panose="020F0302020204030204" pitchFamily="34" charset="0"/>
                <a:cs typeface="Calibri Light" panose="020F0302020204030204" pitchFamily="34" charset="0"/>
              </a:rPr>
              <a:t> </a:t>
            </a:r>
            <a:r>
              <a:rPr lang="en-US" altLang="es-ES" sz="1400" dirty="0" err="1">
                <a:latin typeface="Calibri Light" panose="020F0302020204030204" pitchFamily="34" charset="0"/>
                <a:cs typeface="Calibri Light" panose="020F0302020204030204" pitchFamily="34" charset="0"/>
              </a:rPr>
              <a:t>deterioro</a:t>
            </a:r>
            <a:r>
              <a:rPr lang="en-US" altLang="es-ES" sz="1400" dirty="0">
                <a:latin typeface="Calibri Light" panose="020F0302020204030204" pitchFamily="34" charset="0"/>
                <a:cs typeface="Calibri Light" panose="020F0302020204030204" pitchFamily="34" charset="0"/>
              </a:rPr>
              <a:t> de la </a:t>
            </a:r>
            <a:r>
              <a:rPr lang="en-US" altLang="es-ES" sz="1400" dirty="0" err="1">
                <a:latin typeface="Calibri Light" panose="020F0302020204030204" pitchFamily="34" charset="0"/>
                <a:cs typeface="Calibri Light" panose="020F0302020204030204" pitchFamily="34" charset="0"/>
              </a:rPr>
              <a:t>relación</a:t>
            </a:r>
            <a:r>
              <a:rPr lang="en-US" altLang="es-ES" sz="1400" dirty="0">
                <a:latin typeface="Calibri Light" panose="020F0302020204030204" pitchFamily="34" charset="0"/>
                <a:cs typeface="Calibri Light" panose="020F0302020204030204" pitchFamily="34" charset="0"/>
              </a:rPr>
              <a:t> entre las </a:t>
            </a:r>
            <a:r>
              <a:rPr lang="en-US" altLang="es-ES" sz="1400" dirty="0" err="1">
                <a:latin typeface="Calibri Light" panose="020F0302020204030204" pitchFamily="34" charset="0"/>
                <a:cs typeface="Calibri Light" panose="020F0302020204030204" pitchFamily="34" charset="0"/>
              </a:rPr>
              <a:t>partes</a:t>
            </a:r>
            <a:endParaRPr lang="en-US" altLang="es-ES" sz="1400" dirty="0">
              <a:latin typeface="Calibri Light" panose="020F0302020204030204" pitchFamily="34" charset="0"/>
              <a:cs typeface="Calibri Light" panose="020F0302020204030204" pitchFamily="34" charset="0"/>
            </a:endParaRPr>
          </a:p>
          <a:p>
            <a:endParaRPr lang="es-CL" dirty="0"/>
          </a:p>
        </p:txBody>
      </p:sp>
    </p:spTree>
    <p:extLst>
      <p:ext uri="{BB962C8B-B14F-4D97-AF65-F5344CB8AC3E}">
        <p14:creationId xmlns:p14="http://schemas.microsoft.com/office/powerpoint/2010/main" val="55636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8">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12532BD7-60A0-1B49-973E-71F1A517DEC2}"/>
              </a:ext>
            </a:extLst>
          </p:cNvPr>
          <p:cNvPicPr>
            <a:picLocks noChangeAspect="1"/>
          </p:cNvPicPr>
          <p:nvPr/>
        </p:nvPicPr>
        <p:blipFill rotWithShape="1">
          <a:blip r:embed="rId2"/>
          <a:srcRect t="5968"/>
          <a:stretch/>
        </p:blipFill>
        <p:spPr>
          <a:xfrm>
            <a:off x="4292790" y="18324"/>
            <a:ext cx="4511230"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solidFill>
            <a:schemeClr val="accent4">
              <a:lumMod val="75000"/>
            </a:schemeClr>
          </a:solidFill>
          <a:ln w="19050">
            <a:solidFill>
              <a:srgbClr val="FFC000"/>
            </a:solidFill>
          </a:ln>
          <a:effectLst>
            <a:glow rad="228600">
              <a:schemeClr val="accent3">
                <a:satMod val="175000"/>
                <a:alpha val="40000"/>
              </a:schemeClr>
            </a:glow>
            <a:softEdge rad="317500"/>
          </a:effectLst>
        </p:spPr>
      </p:pic>
      <p:sp useBgFill="1">
        <p:nvSpPr>
          <p:cNvPr id="38" name="Freeform: Shape 10">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1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979C9E9-1B8F-4C46-98E2-CF829E9C15EB}"/>
              </a:ext>
            </a:extLst>
          </p:cNvPr>
          <p:cNvSpPr>
            <a:spLocks noGrp="1"/>
          </p:cNvSpPr>
          <p:nvPr>
            <p:ph type="title"/>
          </p:nvPr>
        </p:nvSpPr>
        <p:spPr>
          <a:xfrm>
            <a:off x="489096" y="18323"/>
            <a:ext cx="4154156" cy="1886242"/>
          </a:xfrm>
        </p:spPr>
        <p:txBody>
          <a:bodyPr vert="horz" lIns="91440" tIns="45720" rIns="91440" bIns="45720" rtlCol="0" anchor="b">
            <a:noAutofit/>
          </a:bodyPr>
          <a:lstStyle/>
          <a:p>
            <a:pPr algn="ctr"/>
            <a:r>
              <a:rPr lang="en-US" sz="2800" b="1" kern="1200" dirty="0" err="1">
                <a:solidFill>
                  <a:schemeClr val="accent6">
                    <a:lumMod val="50000"/>
                  </a:schemeClr>
                </a:solidFill>
              </a:rPr>
              <a:t>Conceptos</a:t>
            </a:r>
            <a:r>
              <a:rPr lang="en-US" sz="2800" b="1" kern="1200" dirty="0">
                <a:solidFill>
                  <a:schemeClr val="accent6">
                    <a:lumMod val="50000"/>
                  </a:schemeClr>
                </a:solidFill>
              </a:rPr>
              <a:t> de </a:t>
            </a:r>
            <a:r>
              <a:rPr lang="en-US" sz="2800" b="1" dirty="0" err="1">
                <a:solidFill>
                  <a:schemeClr val="accent6">
                    <a:lumMod val="50000"/>
                  </a:schemeClr>
                </a:solidFill>
              </a:rPr>
              <a:t>M</a:t>
            </a:r>
            <a:r>
              <a:rPr lang="en-US" sz="2800" b="1" kern="1200" dirty="0" err="1">
                <a:solidFill>
                  <a:schemeClr val="accent6">
                    <a:lumMod val="50000"/>
                  </a:schemeClr>
                </a:solidFill>
              </a:rPr>
              <a:t>ediación</a:t>
            </a:r>
            <a:r>
              <a:rPr lang="en-US" sz="2800" b="1" kern="1200" dirty="0">
                <a:solidFill>
                  <a:schemeClr val="accent6">
                    <a:lumMod val="50000"/>
                  </a:schemeClr>
                </a:solidFill>
              </a:rPr>
              <a:t> </a:t>
            </a:r>
            <a:r>
              <a:rPr lang="en-US" sz="2800" b="1" dirty="0">
                <a:solidFill>
                  <a:schemeClr val="accent6">
                    <a:lumMod val="50000"/>
                  </a:schemeClr>
                </a:solidFill>
              </a:rPr>
              <a:t>s</a:t>
            </a:r>
            <a:r>
              <a:rPr lang="en-US" sz="2800" b="1" kern="1200" dirty="0">
                <a:solidFill>
                  <a:schemeClr val="accent6">
                    <a:lumMod val="50000"/>
                  </a:schemeClr>
                </a:solidFill>
              </a:rPr>
              <a:t>ocial</a:t>
            </a:r>
          </a:p>
        </p:txBody>
      </p:sp>
      <p:sp>
        <p:nvSpPr>
          <p:cNvPr id="40" name="Rectangle 1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41" name="Rectangle 1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A174878-8F46-43C7-B010-18F423891488}"/>
              </a:ext>
            </a:extLst>
          </p:cNvPr>
          <p:cNvSpPr txBox="1"/>
          <p:nvPr/>
        </p:nvSpPr>
        <p:spPr>
          <a:xfrm>
            <a:off x="997527" y="2642735"/>
            <a:ext cx="2836084" cy="1384995"/>
          </a:xfrm>
          <a:prstGeom prst="rect">
            <a:avLst/>
          </a:prstGeom>
          <a:noFill/>
        </p:spPr>
        <p:txBody>
          <a:bodyPr wrap="square" rtlCol="0">
            <a:spAutoFit/>
          </a:bodyPr>
          <a:lstStyle/>
          <a:p>
            <a:r>
              <a:rPr lang="es-ES" dirty="0"/>
              <a:t>Núcleo central – “[e]</a:t>
            </a:r>
            <a:r>
              <a:rPr lang="es-ES" dirty="0" err="1"/>
              <a:t>xperiencia</a:t>
            </a:r>
            <a:r>
              <a:rPr lang="es-ES" dirty="0"/>
              <a:t> relacional de los seres humanos para solucionar conflictos como fenómeno social”. </a:t>
            </a:r>
            <a:r>
              <a:rPr lang="es-CL" dirty="0"/>
              <a:t>( Julia Eslava Rincón, 2015: 23)</a:t>
            </a:r>
            <a:endParaRPr lang="es-ES" dirty="0"/>
          </a:p>
          <a:p>
            <a:endParaRPr lang="es-CL" dirty="0"/>
          </a:p>
        </p:txBody>
      </p:sp>
      <p:sp>
        <p:nvSpPr>
          <p:cNvPr id="5" name="CuadroTexto 4">
            <a:extLst>
              <a:ext uri="{FF2B5EF4-FFF2-40B4-BE49-F238E27FC236}">
                <a16:creationId xmlns:a16="http://schemas.microsoft.com/office/drawing/2014/main" id="{2C809F4D-4818-CD40-9293-962CDFCFAD26}"/>
              </a:ext>
            </a:extLst>
          </p:cNvPr>
          <p:cNvSpPr txBox="1"/>
          <p:nvPr/>
        </p:nvSpPr>
        <p:spPr>
          <a:xfrm>
            <a:off x="9108375" y="2030681"/>
            <a:ext cx="2624446" cy="2462213"/>
          </a:xfrm>
          <a:prstGeom prst="rect">
            <a:avLst/>
          </a:prstGeom>
          <a:noFill/>
        </p:spPr>
        <p:txBody>
          <a:bodyPr wrap="square" rtlCol="0">
            <a:spAutoFit/>
          </a:bodyPr>
          <a:lstStyle/>
          <a:p>
            <a:r>
              <a:rPr lang="es-CL" dirty="0"/>
              <a:t>“Es un concepto que trasciende la perspectiva diádica de las relaciones sociales y nos remite a un tercero que anuncia, en el contexto de la interacción social, </a:t>
            </a:r>
            <a:r>
              <a:rPr lang="es-CL" b="1" dirty="0">
                <a:solidFill>
                  <a:srgbClr val="FF0000"/>
                </a:solidFill>
              </a:rPr>
              <a:t>la ausencia de </a:t>
            </a:r>
            <a:r>
              <a:rPr lang="es-CL" dirty="0"/>
              <a:t>reciprocidad, de equilibrios, de simetrías,  o de acuerdo bilateral.” ( Julia Eslava Rincón, 2015: 176)</a:t>
            </a:r>
          </a:p>
        </p:txBody>
      </p:sp>
      <p:sp>
        <p:nvSpPr>
          <p:cNvPr id="6" name="Marcador de número de diapositiva 5">
            <a:extLst>
              <a:ext uri="{FF2B5EF4-FFF2-40B4-BE49-F238E27FC236}">
                <a16:creationId xmlns:a16="http://schemas.microsoft.com/office/drawing/2014/main" id="{6DA6C1A0-FCC9-461F-8FFB-BFF85D7A5EB8}"/>
              </a:ext>
            </a:extLst>
          </p:cNvPr>
          <p:cNvSpPr>
            <a:spLocks noGrp="1"/>
          </p:cNvSpPr>
          <p:nvPr>
            <p:ph type="sldNum" sz="quarter" idx="12"/>
          </p:nvPr>
        </p:nvSpPr>
        <p:spPr/>
        <p:txBody>
          <a:bodyPr/>
          <a:lstStyle/>
          <a:p>
            <a:fld id="{09B0C2D5-5C1B-6F42-BF3C-E134A015E6F2}" type="slidenum">
              <a:rPr lang="es-CL" smtClean="0"/>
              <a:t>6</a:t>
            </a:fld>
            <a:endParaRPr lang="es-CL"/>
          </a:p>
        </p:txBody>
      </p:sp>
    </p:spTree>
    <p:extLst>
      <p:ext uri="{BB962C8B-B14F-4D97-AF65-F5344CB8AC3E}">
        <p14:creationId xmlns:p14="http://schemas.microsoft.com/office/powerpoint/2010/main" val="37633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loro de colores&#10;&#10;Descripción generada automáticamente con confianza baja">
            <a:extLst>
              <a:ext uri="{FF2B5EF4-FFF2-40B4-BE49-F238E27FC236}">
                <a16:creationId xmlns:a16="http://schemas.microsoft.com/office/drawing/2014/main" id="{73DDAA1C-628C-9E4F-AE36-B0B47A71C7C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121298"/>
            <a:ext cx="4982547" cy="6428792"/>
          </a:xfrm>
          <a:prstGeom prst="rect">
            <a:avLst/>
          </a:prstGeom>
          <a:ln>
            <a:solidFill>
              <a:srgbClr val="339933"/>
            </a:solidFill>
          </a:ln>
          <a:effectLst>
            <a:glow rad="228600">
              <a:srgbClr val="006600">
                <a:alpha val="40000"/>
              </a:srgbClr>
            </a:glow>
          </a:effectLst>
        </p:spPr>
      </p:pic>
      <p:sp>
        <p:nvSpPr>
          <p:cNvPr id="7" name="CuadroTexto 6">
            <a:extLst>
              <a:ext uri="{FF2B5EF4-FFF2-40B4-BE49-F238E27FC236}">
                <a16:creationId xmlns:a16="http://schemas.microsoft.com/office/drawing/2014/main" id="{83268CAD-8F06-2A48-8EAA-69D284996801}"/>
              </a:ext>
            </a:extLst>
          </p:cNvPr>
          <p:cNvSpPr txBox="1"/>
          <p:nvPr/>
        </p:nvSpPr>
        <p:spPr>
          <a:xfrm>
            <a:off x="214604" y="6550090"/>
            <a:ext cx="3489649" cy="230832"/>
          </a:xfrm>
          <a:prstGeom prst="rect">
            <a:avLst/>
          </a:prstGeom>
          <a:noFill/>
        </p:spPr>
        <p:txBody>
          <a:bodyPr wrap="square" rtlCol="0">
            <a:spAutoFit/>
          </a:bodyPr>
          <a:lstStyle/>
          <a:p>
            <a:r>
              <a:rPr lang="es-CL" sz="900">
                <a:hlinkClick r:id="rId3" tooltip="http://zoomgraf.blogspot.com.es/2012/04/pajaros-exoticoswallpapers-o-fondosaves.html"/>
              </a:rPr>
              <a:t>Esta foto</a:t>
            </a:r>
            <a:r>
              <a:rPr lang="es-CL" sz="900"/>
              <a:t> de Autor desconocido está bajo licencia </a:t>
            </a:r>
            <a:r>
              <a:rPr lang="es-CL" sz="900">
                <a:hlinkClick r:id="rId4" tooltip="https://creativecommons.org/licenses/by-nc-nd/3.0/"/>
              </a:rPr>
              <a:t>CC BY-NC-ND</a:t>
            </a:r>
            <a:endParaRPr lang="es-CL" sz="900"/>
          </a:p>
        </p:txBody>
      </p:sp>
      <p:sp>
        <p:nvSpPr>
          <p:cNvPr id="2" name="Marcador de número de diapositiva 1">
            <a:extLst>
              <a:ext uri="{FF2B5EF4-FFF2-40B4-BE49-F238E27FC236}">
                <a16:creationId xmlns:a16="http://schemas.microsoft.com/office/drawing/2014/main" id="{06D79EFC-E8FB-4D31-9E10-AC273D21A3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S" smtClean="0"/>
              <a:t>7</a:t>
            </a:fld>
            <a:endParaRPr lang="es-ES"/>
          </a:p>
        </p:txBody>
      </p:sp>
      <p:sp>
        <p:nvSpPr>
          <p:cNvPr id="3" name="CuadroTexto 2">
            <a:extLst>
              <a:ext uri="{FF2B5EF4-FFF2-40B4-BE49-F238E27FC236}">
                <a16:creationId xmlns:a16="http://schemas.microsoft.com/office/drawing/2014/main" id="{D48BB5D9-B418-49DF-80E5-7831E9215B9C}"/>
              </a:ext>
            </a:extLst>
          </p:cNvPr>
          <p:cNvSpPr txBox="1"/>
          <p:nvPr/>
        </p:nvSpPr>
        <p:spPr>
          <a:xfrm>
            <a:off x="6639339" y="467139"/>
            <a:ext cx="3796748" cy="523220"/>
          </a:xfrm>
          <a:prstGeom prst="rect">
            <a:avLst/>
          </a:prstGeom>
          <a:noFill/>
        </p:spPr>
        <p:txBody>
          <a:bodyPr wrap="square" rtlCol="0">
            <a:spAutoFit/>
          </a:bodyPr>
          <a:lstStyle/>
          <a:p>
            <a:r>
              <a:rPr lang="es-ES" sz="2800" b="1" dirty="0">
                <a:solidFill>
                  <a:srgbClr val="006600"/>
                </a:solidFill>
                <a:latin typeface="Calibri Light" panose="020F0302020204030204" pitchFamily="34" charset="0"/>
                <a:cs typeface="Calibri Light" panose="020F0302020204030204" pitchFamily="34" charset="0"/>
              </a:rPr>
              <a:t>Otros conceptos de MS</a:t>
            </a:r>
            <a:endParaRPr lang="es-CL" sz="2800" b="1" dirty="0">
              <a:solidFill>
                <a:srgbClr val="006600"/>
              </a:solidFill>
              <a:latin typeface="Calibri Light" panose="020F0302020204030204" pitchFamily="34" charset="0"/>
              <a:cs typeface="Calibri Light" panose="020F0302020204030204" pitchFamily="34" charset="0"/>
            </a:endParaRPr>
          </a:p>
        </p:txBody>
      </p:sp>
      <p:sp>
        <p:nvSpPr>
          <p:cNvPr id="4" name="CuadroTexto 3">
            <a:extLst>
              <a:ext uri="{FF2B5EF4-FFF2-40B4-BE49-F238E27FC236}">
                <a16:creationId xmlns:a16="http://schemas.microsoft.com/office/drawing/2014/main" id="{E2B0E039-847E-43EF-AF04-2664B8006D26}"/>
              </a:ext>
            </a:extLst>
          </p:cNvPr>
          <p:cNvSpPr txBox="1"/>
          <p:nvPr/>
        </p:nvSpPr>
        <p:spPr>
          <a:xfrm>
            <a:off x="5953539" y="1252329"/>
            <a:ext cx="5605670" cy="3108543"/>
          </a:xfrm>
          <a:prstGeom prst="rect">
            <a:avLst/>
          </a:prstGeom>
          <a:noFill/>
        </p:spPr>
        <p:txBody>
          <a:bodyPr wrap="square" rtlCol="0">
            <a:spAutoFit/>
          </a:bodyPr>
          <a:lstStyle/>
          <a:p>
            <a:endParaRPr lang="es-ES" dirty="0">
              <a:latin typeface="Calibri Light" panose="020F0302020204030204" pitchFamily="34" charset="0"/>
              <a:cs typeface="Calibri Light" panose="020F0302020204030204" pitchFamily="34" charset="0"/>
            </a:endParaRPr>
          </a:p>
          <a:p>
            <a:endParaRPr lang="es-ES" b="1" dirty="0">
              <a:solidFill>
                <a:srgbClr val="006600"/>
              </a:solidFill>
              <a:latin typeface="Calibri Light" panose="020F0302020204030204" pitchFamily="34" charset="0"/>
              <a:cs typeface="Calibri Light" panose="020F0302020204030204" pitchFamily="34" charset="0"/>
            </a:endParaRPr>
          </a:p>
          <a:p>
            <a:endParaRPr lang="es-ES" b="1" dirty="0">
              <a:solidFill>
                <a:srgbClr val="006600"/>
              </a:solidFill>
              <a:latin typeface="Calibri Light" panose="020F0302020204030204" pitchFamily="34" charset="0"/>
              <a:cs typeface="Calibri Light" panose="020F0302020204030204" pitchFamily="34" charset="0"/>
            </a:endParaRPr>
          </a:p>
          <a:p>
            <a:r>
              <a:rPr lang="es-ES" b="1" dirty="0">
                <a:solidFill>
                  <a:srgbClr val="006600"/>
                </a:solidFill>
                <a:latin typeface="Calibri Light" panose="020F0302020204030204" pitchFamily="34" charset="0"/>
                <a:cs typeface="Calibri Light" panose="020F0302020204030204" pitchFamily="34" charset="0"/>
              </a:rPr>
              <a:t>Unión Europea:</a:t>
            </a:r>
          </a:p>
          <a:p>
            <a:endParaRPr lang="es-ES" b="1" dirty="0">
              <a:solidFill>
                <a:srgbClr val="006600"/>
              </a:solidFill>
              <a:latin typeface="Calibri Light" panose="020F0302020204030204" pitchFamily="34" charset="0"/>
              <a:cs typeface="Calibri Light" panose="020F0302020204030204" pitchFamily="34" charset="0"/>
            </a:endParaRPr>
          </a:p>
          <a:p>
            <a:endParaRPr lang="es-ES" b="1" dirty="0">
              <a:solidFill>
                <a:srgbClr val="006600"/>
              </a:solidFill>
              <a:latin typeface="Calibri Light" panose="020F0302020204030204" pitchFamily="34" charset="0"/>
              <a:cs typeface="Calibri Light" panose="020F0302020204030204" pitchFamily="34" charset="0"/>
            </a:endParaRPr>
          </a:p>
          <a:p>
            <a:r>
              <a:rPr lang="es-ES" dirty="0">
                <a:latin typeface="Calibri Light" panose="020F0302020204030204" pitchFamily="34" charset="0"/>
                <a:cs typeface="Calibri Light" panose="020F0302020204030204" pitchFamily="34" charset="0"/>
              </a:rPr>
              <a:t>“La MS debe ayudar a las personas a vivir juntas en mayor armonía, facilitando la comunicación entre todos los miembros de la sociedad[…] debe alimentar los lazos, las comprensiones entre los individuos y los grupos sociales y debe facilitar la integración social y el reconocimiento de las culturas. Los procesos de mediación social  en el curso  de su propia aplicación deben asegurarse sobre todo el respeto del principio de igualdad con el fin de evitar el aislamiento y la exclusión”. (</a:t>
            </a:r>
            <a:r>
              <a:rPr lang="es-ES" dirty="0" err="1">
                <a:latin typeface="Calibri Light" panose="020F0302020204030204" pitchFamily="34" charset="0"/>
                <a:cs typeface="Calibri Light" panose="020F0302020204030204" pitchFamily="34" charset="0"/>
              </a:rPr>
              <a:t>Délegation</a:t>
            </a:r>
            <a:r>
              <a:rPr lang="es-ES" dirty="0">
                <a:latin typeface="Calibri Light" panose="020F0302020204030204" pitchFamily="34" charset="0"/>
                <a:cs typeface="Calibri Light" panose="020F0302020204030204" pitchFamily="34" charset="0"/>
              </a:rPr>
              <a:t> </a:t>
            </a:r>
            <a:r>
              <a:rPr lang="es-ES" dirty="0" err="1">
                <a:latin typeface="Calibri Light" panose="020F0302020204030204" pitchFamily="34" charset="0"/>
                <a:cs typeface="Calibri Light" panose="020F0302020204030204" pitchFamily="34" charset="0"/>
              </a:rPr>
              <a:t>Interministérielle</a:t>
            </a:r>
            <a:r>
              <a:rPr lang="es-ES" dirty="0">
                <a:latin typeface="Calibri Light" panose="020F0302020204030204" pitchFamily="34" charset="0"/>
                <a:cs typeface="Calibri Light" panose="020F0302020204030204" pitchFamily="34" charset="0"/>
              </a:rPr>
              <a:t> á la </a:t>
            </a:r>
            <a:r>
              <a:rPr lang="es-ES" dirty="0" err="1">
                <a:latin typeface="Calibri Light" panose="020F0302020204030204" pitchFamily="34" charset="0"/>
                <a:cs typeface="Calibri Light" panose="020F0302020204030204" pitchFamily="34" charset="0"/>
              </a:rPr>
              <a:t>ville</a:t>
            </a:r>
            <a:r>
              <a:rPr lang="es-ES" dirty="0">
                <a:latin typeface="Calibri Light" panose="020F0302020204030204" pitchFamily="34" charset="0"/>
                <a:cs typeface="Calibri Light" panose="020F0302020204030204" pitchFamily="34" charset="0"/>
              </a:rPr>
              <a:t>, 2001, pp. 129)</a:t>
            </a:r>
            <a:endParaRPr lang="es-CL"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3963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EF3F02-E96F-2D4D-8505-7E2AE5BF9167}"/>
              </a:ext>
            </a:extLst>
          </p:cNvPr>
          <p:cNvPicPr>
            <a:picLocks noChangeAspect="1"/>
          </p:cNvPicPr>
          <p:nvPr/>
        </p:nvPicPr>
        <p:blipFill rotWithShape="1">
          <a:blip r:embed="rId2"/>
          <a:srcRect r="1" b="10127"/>
          <a:stretch/>
        </p:blipFill>
        <p:spPr>
          <a:xfrm>
            <a:off x="7363871" y="159517"/>
            <a:ext cx="4104756" cy="299177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 name="Imagen 1">
            <a:extLst>
              <a:ext uri="{FF2B5EF4-FFF2-40B4-BE49-F238E27FC236}">
                <a16:creationId xmlns:a16="http://schemas.microsoft.com/office/drawing/2014/main" id="{8548B84E-485E-9C42-822E-114121094C5A}"/>
              </a:ext>
            </a:extLst>
          </p:cNvPr>
          <p:cNvPicPr>
            <a:picLocks noChangeAspect="1"/>
          </p:cNvPicPr>
          <p:nvPr/>
        </p:nvPicPr>
        <p:blipFill rotWithShape="1">
          <a:blip r:embed="rId3"/>
          <a:srcRect l="13796" r="13202" b="2"/>
          <a:stretch/>
        </p:blipFill>
        <p:spPr>
          <a:xfrm>
            <a:off x="846025" y="288244"/>
            <a:ext cx="3947918" cy="299177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5" name="CuadroTexto 4">
            <a:extLst>
              <a:ext uri="{FF2B5EF4-FFF2-40B4-BE49-F238E27FC236}">
                <a16:creationId xmlns:a16="http://schemas.microsoft.com/office/drawing/2014/main" id="{C34FC372-4DE0-4B53-91EC-68BE48C5054B}"/>
              </a:ext>
            </a:extLst>
          </p:cNvPr>
          <p:cNvSpPr txBox="1"/>
          <p:nvPr/>
        </p:nvSpPr>
        <p:spPr>
          <a:xfrm>
            <a:off x="923278" y="3635405"/>
            <a:ext cx="4429957" cy="861774"/>
          </a:xfrm>
          <a:prstGeom prst="rect">
            <a:avLst/>
          </a:prstGeom>
          <a:noFill/>
        </p:spPr>
        <p:txBody>
          <a:bodyPr wrap="square" rtlCol="0">
            <a:spAutoFit/>
          </a:bodyPr>
          <a:lstStyle/>
          <a:p>
            <a:pPr algn="ctr"/>
            <a:r>
              <a:rPr lang="es-ES" sz="1800" b="1" dirty="0">
                <a:solidFill>
                  <a:srgbClr val="0000FF"/>
                </a:solidFill>
                <a:latin typeface="Calibri Light" panose="020F0302020204030204" pitchFamily="34" charset="0"/>
                <a:cs typeface="Calibri Light" panose="020F0302020204030204" pitchFamily="34" charset="0"/>
              </a:rPr>
              <a:t>Como modalidad de resolución de conflictos</a:t>
            </a:r>
          </a:p>
          <a:p>
            <a:pPr algn="ctr"/>
            <a:r>
              <a:rPr lang="es-ES" sz="1800" b="1" dirty="0">
                <a:solidFill>
                  <a:srgbClr val="0000FF"/>
                </a:solidFill>
                <a:latin typeface="Calibri Light" panose="020F0302020204030204" pitchFamily="34" charset="0"/>
                <a:cs typeface="Calibri Light" panose="020F0302020204030204" pitchFamily="34" charset="0"/>
              </a:rPr>
              <a:t>Frente a la crisis de la Justicia</a:t>
            </a:r>
          </a:p>
          <a:p>
            <a:endParaRPr lang="es-CL" dirty="0"/>
          </a:p>
        </p:txBody>
      </p:sp>
      <p:sp>
        <p:nvSpPr>
          <p:cNvPr id="6" name="CuadroTexto 5">
            <a:extLst>
              <a:ext uri="{FF2B5EF4-FFF2-40B4-BE49-F238E27FC236}">
                <a16:creationId xmlns:a16="http://schemas.microsoft.com/office/drawing/2014/main" id="{170338E5-0775-4175-A8C6-F22311274C93}"/>
              </a:ext>
            </a:extLst>
          </p:cNvPr>
          <p:cNvSpPr txBox="1"/>
          <p:nvPr/>
        </p:nvSpPr>
        <p:spPr>
          <a:xfrm>
            <a:off x="6776624" y="3573849"/>
            <a:ext cx="5104658" cy="923330"/>
          </a:xfrm>
          <a:prstGeom prst="rect">
            <a:avLst/>
          </a:prstGeom>
          <a:noFill/>
        </p:spPr>
        <p:txBody>
          <a:bodyPr wrap="square" rtlCol="0">
            <a:spAutoFit/>
          </a:bodyPr>
          <a:lstStyle/>
          <a:p>
            <a:pPr algn="just"/>
            <a:r>
              <a:rPr lang="es-ES" sz="1800" b="1" dirty="0">
                <a:solidFill>
                  <a:srgbClr val="C00000"/>
                </a:solidFill>
                <a:latin typeface="Calibri Light" panose="020F0302020204030204" pitchFamily="34" charset="0"/>
                <a:cs typeface="Calibri Light" panose="020F0302020204030204" pitchFamily="34" charset="0"/>
              </a:rPr>
              <a:t>Como práctica de intervención en la </a:t>
            </a:r>
            <a:r>
              <a:rPr lang="es-ES" sz="1800" b="1" dirty="0">
                <a:solidFill>
                  <a:srgbClr val="FF0000"/>
                </a:solidFill>
                <a:latin typeface="Calibri Light" panose="020F0302020204030204" pitchFamily="34" charset="0"/>
                <a:cs typeface="Calibri Light" panose="020F0302020204030204" pitchFamily="34" charset="0"/>
              </a:rPr>
              <a:t>reconstrucción de </a:t>
            </a:r>
            <a:r>
              <a:rPr lang="es-ES" sz="1800" b="1" u="sng" dirty="0">
                <a:solidFill>
                  <a:srgbClr val="FF0000"/>
                </a:solidFill>
                <a:latin typeface="Calibri Light" panose="020F0302020204030204" pitchFamily="34" charset="0"/>
                <a:cs typeface="Calibri Light" panose="020F0302020204030204" pitchFamily="34" charset="0"/>
              </a:rPr>
              <a:t>vínculos sociale</a:t>
            </a:r>
            <a:r>
              <a:rPr lang="es-ES" sz="1800" b="1" u="sng" dirty="0">
                <a:solidFill>
                  <a:srgbClr val="C00000"/>
                </a:solidFill>
                <a:latin typeface="Calibri Light" panose="020F0302020204030204" pitchFamily="34" charset="0"/>
                <a:cs typeface="Calibri Light" panose="020F0302020204030204" pitchFamily="34" charset="0"/>
              </a:rPr>
              <a:t>s </a:t>
            </a:r>
            <a:r>
              <a:rPr lang="es-ES" sz="1800" b="1" dirty="0">
                <a:solidFill>
                  <a:srgbClr val="C00000"/>
                </a:solidFill>
                <a:latin typeface="Calibri Light" panose="020F0302020204030204" pitchFamily="34" charset="0"/>
                <a:cs typeface="Calibri Light" panose="020F0302020204030204" pitchFamily="34" charset="0"/>
              </a:rPr>
              <a:t>y resocialización de los individuos para las transformaciones sociales</a:t>
            </a:r>
            <a:endParaRPr lang="es-CL" sz="1800" b="1" dirty="0">
              <a:solidFill>
                <a:srgbClr val="C00000"/>
              </a:solidFill>
              <a:latin typeface="Calibri Light" panose="020F0302020204030204" pitchFamily="34" charset="0"/>
              <a:cs typeface="Calibri Light" panose="020F0302020204030204" pitchFamily="34" charset="0"/>
            </a:endParaRPr>
          </a:p>
        </p:txBody>
      </p:sp>
      <p:sp>
        <p:nvSpPr>
          <p:cNvPr id="7" name="CuadroTexto 6">
            <a:extLst>
              <a:ext uri="{FF2B5EF4-FFF2-40B4-BE49-F238E27FC236}">
                <a16:creationId xmlns:a16="http://schemas.microsoft.com/office/drawing/2014/main" id="{9FE6206E-5201-40DC-9957-78A49C9E0EA1}"/>
              </a:ext>
            </a:extLst>
          </p:cNvPr>
          <p:cNvSpPr txBox="1"/>
          <p:nvPr/>
        </p:nvSpPr>
        <p:spPr>
          <a:xfrm>
            <a:off x="923278" y="4760276"/>
            <a:ext cx="5672831" cy="523220"/>
          </a:xfrm>
          <a:prstGeom prst="rect">
            <a:avLst/>
          </a:prstGeom>
          <a:noFill/>
        </p:spPr>
        <p:txBody>
          <a:bodyPr wrap="square" rtlCol="0">
            <a:spAutoFit/>
          </a:bodyPr>
          <a:lstStyle/>
          <a:p>
            <a:pPr marL="285750" indent="-285750">
              <a:buFont typeface="Wingdings" panose="05000000000000000000" pitchFamily="2" charset="2"/>
              <a:buChar char="ü"/>
            </a:pPr>
            <a:r>
              <a:rPr lang="es-ES" dirty="0"/>
              <a:t>Se intervienen conflictos manifiestos</a:t>
            </a:r>
          </a:p>
          <a:p>
            <a:pPr marL="285750" indent="-285750">
              <a:buFont typeface="Wingdings" panose="05000000000000000000" pitchFamily="2" charset="2"/>
              <a:buChar char="ü"/>
            </a:pPr>
            <a:r>
              <a:rPr lang="es-ES" dirty="0"/>
              <a:t>El objetivo es la resolución/ solución de problemas</a:t>
            </a:r>
            <a:endParaRPr lang="es-CL" dirty="0"/>
          </a:p>
        </p:txBody>
      </p:sp>
      <p:sp>
        <p:nvSpPr>
          <p:cNvPr id="8" name="CuadroTexto 7">
            <a:extLst>
              <a:ext uri="{FF2B5EF4-FFF2-40B4-BE49-F238E27FC236}">
                <a16:creationId xmlns:a16="http://schemas.microsoft.com/office/drawing/2014/main" id="{BCC0DF4E-0A36-474A-990B-2AB6F22952D8}"/>
              </a:ext>
            </a:extLst>
          </p:cNvPr>
          <p:cNvSpPr txBox="1"/>
          <p:nvPr/>
        </p:nvSpPr>
        <p:spPr>
          <a:xfrm>
            <a:off x="6951216" y="4580878"/>
            <a:ext cx="4930066" cy="1384995"/>
          </a:xfrm>
          <a:prstGeom prst="rect">
            <a:avLst/>
          </a:prstGeom>
          <a:noFill/>
        </p:spPr>
        <p:txBody>
          <a:bodyPr wrap="square" rtlCol="0">
            <a:spAutoFit/>
          </a:bodyPr>
          <a:lstStyle/>
          <a:p>
            <a:pPr marL="285750" indent="-285750">
              <a:buFont typeface="Wingdings" panose="05000000000000000000" pitchFamily="2" charset="2"/>
              <a:buChar char="ü"/>
            </a:pPr>
            <a:r>
              <a:rPr lang="es-ES" dirty="0"/>
              <a:t>Se interviene en estados tempranos del conflicto</a:t>
            </a:r>
          </a:p>
          <a:p>
            <a:pPr marL="285750" indent="-285750">
              <a:buFont typeface="Wingdings" panose="05000000000000000000" pitchFamily="2" charset="2"/>
              <a:buChar char="ü"/>
            </a:pPr>
            <a:r>
              <a:rPr lang="es-ES" dirty="0"/>
              <a:t>Se trabaja en la gestión, participación y  transformación del conflicto</a:t>
            </a:r>
          </a:p>
          <a:p>
            <a:pPr marL="285750" indent="-285750">
              <a:buFont typeface="Wingdings" panose="05000000000000000000" pitchFamily="2" charset="2"/>
              <a:buChar char="ü"/>
            </a:pPr>
            <a:r>
              <a:rPr lang="es-ES" dirty="0"/>
              <a:t>Reduce su intensidad </a:t>
            </a:r>
          </a:p>
          <a:p>
            <a:pPr marL="285750" indent="-285750">
              <a:buFont typeface="Wingdings" panose="05000000000000000000" pitchFamily="2" charset="2"/>
              <a:buChar char="ü"/>
            </a:pPr>
            <a:r>
              <a:rPr lang="es-ES" dirty="0"/>
              <a:t>Escenario para la formación de ciudadanía y democracia</a:t>
            </a:r>
            <a:endParaRPr lang="es-CL" dirty="0"/>
          </a:p>
        </p:txBody>
      </p:sp>
      <p:sp>
        <p:nvSpPr>
          <p:cNvPr id="9" name="Flecha: a la izquierda y derecha 8">
            <a:extLst>
              <a:ext uri="{FF2B5EF4-FFF2-40B4-BE49-F238E27FC236}">
                <a16:creationId xmlns:a16="http://schemas.microsoft.com/office/drawing/2014/main" id="{5AB72E49-A543-477B-B828-A672C8FF0775}"/>
              </a:ext>
            </a:extLst>
          </p:cNvPr>
          <p:cNvSpPr/>
          <p:nvPr/>
        </p:nvSpPr>
        <p:spPr>
          <a:xfrm>
            <a:off x="4687410" y="1171852"/>
            <a:ext cx="2858609" cy="729627"/>
          </a:xfrm>
          <a:prstGeom prst="lef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4D59C170-6CBD-493F-9F99-D3A9CF71E5E2}"/>
              </a:ext>
            </a:extLst>
          </p:cNvPr>
          <p:cNvSpPr txBox="1"/>
          <p:nvPr/>
        </p:nvSpPr>
        <p:spPr>
          <a:xfrm>
            <a:off x="4687410" y="1393794"/>
            <a:ext cx="3116063" cy="523220"/>
          </a:xfrm>
          <a:prstGeom prst="rect">
            <a:avLst/>
          </a:prstGeom>
          <a:noFill/>
        </p:spPr>
        <p:txBody>
          <a:bodyPr wrap="square" rtlCol="0">
            <a:spAutoFit/>
          </a:bodyPr>
          <a:lstStyle/>
          <a:p>
            <a:pPr algn="ctr"/>
            <a:r>
              <a:rPr lang="es-ES" sz="1400" b="1" dirty="0">
                <a:solidFill>
                  <a:schemeClr val="bg1"/>
                </a:solidFill>
                <a:latin typeface="Calibri Light" panose="020F0302020204030204" pitchFamily="34" charset="0"/>
                <a:cs typeface="Calibri Light" panose="020F0302020204030204" pitchFamily="34" charset="0"/>
              </a:rPr>
              <a:t>Dos perfiles de mediación</a:t>
            </a:r>
            <a:endParaRPr lang="es-CL" sz="1400" b="1" dirty="0">
              <a:solidFill>
                <a:schemeClr val="bg1"/>
              </a:solidFill>
              <a:latin typeface="Calibri Light" panose="020F0302020204030204" pitchFamily="34" charset="0"/>
              <a:cs typeface="Calibri Light" panose="020F0302020204030204" pitchFamily="34" charset="0"/>
            </a:endParaRPr>
          </a:p>
          <a:p>
            <a:endParaRPr lang="es-CL" dirty="0"/>
          </a:p>
        </p:txBody>
      </p:sp>
      <p:sp>
        <p:nvSpPr>
          <p:cNvPr id="4" name="Marcador de número de diapositiva 3">
            <a:extLst>
              <a:ext uri="{FF2B5EF4-FFF2-40B4-BE49-F238E27FC236}">
                <a16:creationId xmlns:a16="http://schemas.microsoft.com/office/drawing/2014/main" id="{DD57B1FB-B742-40F1-8992-397CDEE23CB7}"/>
              </a:ext>
            </a:extLst>
          </p:cNvPr>
          <p:cNvSpPr>
            <a:spLocks noGrp="1"/>
          </p:cNvSpPr>
          <p:nvPr>
            <p:ph type="sldNum" sz="quarter" idx="12"/>
          </p:nvPr>
        </p:nvSpPr>
        <p:spPr/>
        <p:txBody>
          <a:bodyPr/>
          <a:lstStyle/>
          <a:p>
            <a:fld id="{09B0C2D5-5C1B-6F42-BF3C-E134A015E6F2}" type="slidenum">
              <a:rPr lang="es-CL" smtClean="0"/>
              <a:t>8</a:t>
            </a:fld>
            <a:endParaRPr lang="es-CL"/>
          </a:p>
        </p:txBody>
      </p:sp>
      <mc:AlternateContent xmlns:mc="http://schemas.openxmlformats.org/markup-compatibility/2006">
        <mc:Choice xmlns:am3d="http://schemas.microsoft.com/office/drawing/2017/model3d" Requires="am3d">
          <p:graphicFrame>
            <p:nvGraphicFramePr>
              <p:cNvPr id="12" name="Modelo 3D 11" descr="Vínculos">
                <a:extLst>
                  <a:ext uri="{FF2B5EF4-FFF2-40B4-BE49-F238E27FC236}">
                    <a16:creationId xmlns:a16="http://schemas.microsoft.com/office/drawing/2014/main" id="{D08D6FC4-1947-4BBF-BE84-A5B8B9833D2E}"/>
                  </a:ext>
                </a:extLst>
              </p:cNvPr>
              <p:cNvGraphicFramePr/>
              <p:nvPr>
                <p:extLst>
                  <p:ext uri="{D42A27DB-BD31-4B8C-83A1-F6EECF244321}">
                    <p14:modId xmlns:p14="http://schemas.microsoft.com/office/powerpoint/2010/main" val="3848239550"/>
                  </p:ext>
                </p:extLst>
              </p:nvPr>
            </p:nvGraphicFramePr>
            <p:xfrm>
              <a:off x="3826056" y="-1160395"/>
              <a:ext cx="3572003" cy="2813580"/>
            </p:xfrm>
            <a:graphic>
              <a:graphicData uri="http://schemas.microsoft.com/office/drawing/2017/model3d">
                <am3d:model3d r:embed="rId4">
                  <am3d:spPr>
                    <a:xfrm>
                      <a:off x="0" y="0"/>
                      <a:ext cx="3572003" cy="2813580"/>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Modelo 3D 11" descr="Vínculos">
                <a:extLst>
                  <a:ext uri="{FF2B5EF4-FFF2-40B4-BE49-F238E27FC236}">
                    <a16:creationId xmlns:a16="http://schemas.microsoft.com/office/drawing/2014/main" id="{D08D6FC4-1947-4BBF-BE84-A5B8B9833D2E}"/>
                  </a:ext>
                </a:extLst>
              </p:cNvPr>
              <p:cNvPicPr>
                <a:picLocks noGrp="1" noRot="1" noChangeAspect="1" noMove="1" noResize="1" noEditPoints="1" noAdjustHandles="1" noChangeArrowheads="1" noChangeShapeType="1" noCrop="1"/>
              </p:cNvPicPr>
              <p:nvPr/>
            </p:nvPicPr>
            <p:blipFill>
              <a:blip r:embed="rId5"/>
              <a:stretch>
                <a:fillRect/>
              </a:stretch>
            </p:blipFill>
            <p:spPr>
              <a:xfrm>
                <a:off x="3826056" y="-1160395"/>
                <a:ext cx="3572003" cy="2813580"/>
              </a:xfrm>
              <a:prstGeom prst="rect">
                <a:avLst/>
              </a:prstGeom>
            </p:spPr>
          </p:pic>
        </mc:Fallback>
      </mc:AlternateContent>
    </p:spTree>
    <p:extLst>
      <p:ext uri="{BB962C8B-B14F-4D97-AF65-F5344CB8AC3E}">
        <p14:creationId xmlns:p14="http://schemas.microsoft.com/office/powerpoint/2010/main" val="40989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childTnLst>
                                </p:cTn>
                              </p:par>
                              <p:par>
                                <p:cTn id="47" presetID="100" presetClass="emph" presetSubtype="1" repeatCount="indefinite" fill="hold" nodeType="withEffect">
                                  <p:stCondLst>
                                    <p:cond delay="0"/>
                                  </p:stCondLst>
                                  <p:childTnLst>
                                    <p:anim calcmode="lin" valueType="num">
                                      <p:cBhvr>
                                        <p:cTn id="48" dur="7967" fill="hold"/>
                                        <p:tgtEl>
                                          <p:spTgt spid="1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lowchart: Document 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8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33BDA76-2797-0B4E-85D5-41917309CA44}"/>
              </a:ext>
            </a:extLst>
          </p:cNvPr>
          <p:cNvSpPr>
            <a:spLocks noGrp="1"/>
          </p:cNvSpPr>
          <p:nvPr>
            <p:ph type="title"/>
          </p:nvPr>
        </p:nvSpPr>
        <p:spPr>
          <a:xfrm>
            <a:off x="838200" y="171162"/>
            <a:ext cx="2840182" cy="2371148"/>
          </a:xfrm>
        </p:spPr>
        <p:txBody>
          <a:bodyPr>
            <a:normAutofit/>
          </a:bodyPr>
          <a:lstStyle/>
          <a:p>
            <a:r>
              <a:rPr lang="es-ES" sz="3200" dirty="0">
                <a:solidFill>
                  <a:srgbClr val="FFFFFF"/>
                </a:solidFill>
              </a:rPr>
              <a:t>La lógica </a:t>
            </a:r>
            <a:r>
              <a:rPr lang="es-ES" sz="3200" dirty="0" err="1">
                <a:solidFill>
                  <a:srgbClr val="FFFFFF"/>
                </a:solidFill>
              </a:rPr>
              <a:t>Harvariana</a:t>
            </a:r>
            <a:r>
              <a:rPr lang="es-ES" sz="3200" dirty="0">
                <a:solidFill>
                  <a:srgbClr val="FFFFFF"/>
                </a:solidFill>
              </a:rPr>
              <a:t> de mediación/ negociación</a:t>
            </a:r>
            <a:endParaRPr lang="es-CL" sz="3200" dirty="0">
              <a:solidFill>
                <a:srgbClr val="FFFFFF"/>
              </a:solidFill>
            </a:endParaRPr>
          </a:p>
        </p:txBody>
      </p:sp>
      <p:pic>
        <p:nvPicPr>
          <p:cNvPr id="3" name="Imagen 2">
            <a:extLst>
              <a:ext uri="{FF2B5EF4-FFF2-40B4-BE49-F238E27FC236}">
                <a16:creationId xmlns:a16="http://schemas.microsoft.com/office/drawing/2014/main" id="{3ADC4115-F7F2-2A46-ADAE-8A09BD3BFA90}"/>
              </a:ext>
            </a:extLst>
          </p:cNvPr>
          <p:cNvPicPr>
            <a:picLocks noChangeAspect="1"/>
          </p:cNvPicPr>
          <p:nvPr/>
        </p:nvPicPr>
        <p:blipFill>
          <a:blip r:embed="rId2"/>
          <a:stretch>
            <a:fillRect/>
          </a:stretch>
        </p:blipFill>
        <p:spPr>
          <a:xfrm>
            <a:off x="6329779" y="80787"/>
            <a:ext cx="5224046" cy="2242535"/>
          </a:xfrm>
          <a:prstGeom prst="rect">
            <a:avLst/>
          </a:prstGeom>
          <a:solidFill>
            <a:srgbClr val="7030A0"/>
          </a:solidFill>
          <a:ln w="76200">
            <a:solidFill>
              <a:schemeClr val="accent6">
                <a:lumMod val="75000"/>
              </a:schemeClr>
            </a:solidFill>
          </a:ln>
          <a:effectLst>
            <a:softEdge rad="635000"/>
          </a:effectLst>
        </p:spPr>
      </p:pic>
      <p:pic>
        <p:nvPicPr>
          <p:cNvPr id="7" name="Imagen 6">
            <a:extLst>
              <a:ext uri="{FF2B5EF4-FFF2-40B4-BE49-F238E27FC236}">
                <a16:creationId xmlns:a16="http://schemas.microsoft.com/office/drawing/2014/main" id="{74B4D937-1436-431F-A6F3-E8C8DACB1B0E}"/>
              </a:ext>
            </a:extLst>
          </p:cNvPr>
          <p:cNvPicPr>
            <a:picLocks noChangeAspect="1"/>
          </p:cNvPicPr>
          <p:nvPr/>
        </p:nvPicPr>
        <p:blipFill>
          <a:blip r:embed="rId3"/>
          <a:stretch>
            <a:fillRect/>
          </a:stretch>
        </p:blipFill>
        <p:spPr>
          <a:xfrm>
            <a:off x="1271490" y="2542310"/>
            <a:ext cx="10282334" cy="4315691"/>
          </a:xfrm>
          <a:prstGeom prst="rect">
            <a:avLst/>
          </a:prstGeom>
          <a:solidFill>
            <a:srgbClr val="00B050"/>
          </a:solidFill>
          <a:ln w="57150">
            <a:solidFill>
              <a:schemeClr val="accent6">
                <a:lumMod val="50000"/>
              </a:schemeClr>
            </a:solidFill>
          </a:ln>
          <a:effectLst>
            <a:softEdge rad="63500"/>
          </a:effectLst>
        </p:spPr>
      </p:pic>
      <p:sp>
        <p:nvSpPr>
          <p:cNvPr id="4" name="Marcador de número de diapositiva 3">
            <a:extLst>
              <a:ext uri="{FF2B5EF4-FFF2-40B4-BE49-F238E27FC236}">
                <a16:creationId xmlns:a16="http://schemas.microsoft.com/office/drawing/2014/main" id="{4AD31CBB-62B0-477B-AA3B-05C2F0A40A7D}"/>
              </a:ext>
            </a:extLst>
          </p:cNvPr>
          <p:cNvSpPr>
            <a:spLocks noGrp="1"/>
          </p:cNvSpPr>
          <p:nvPr>
            <p:ph type="sldNum" sz="quarter" idx="12"/>
          </p:nvPr>
        </p:nvSpPr>
        <p:spPr/>
        <p:txBody>
          <a:bodyPr/>
          <a:lstStyle/>
          <a:p>
            <a:fld id="{09B0C2D5-5C1B-6F42-BF3C-E134A015E6F2}" type="slidenum">
              <a:rPr lang="es-CL" smtClean="0"/>
              <a:t>9</a:t>
            </a:fld>
            <a:endParaRPr lang="es-CL"/>
          </a:p>
        </p:txBody>
      </p:sp>
    </p:spTree>
    <p:extLst>
      <p:ext uri="{BB962C8B-B14F-4D97-AF65-F5344CB8AC3E}">
        <p14:creationId xmlns:p14="http://schemas.microsoft.com/office/powerpoint/2010/main" val="321401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hapesVTI">
  <a:themeElements>
    <a:clrScheme name="AnalogousFromRegularSeedLeftStep">
      <a:dk1>
        <a:srgbClr val="000000"/>
      </a:dk1>
      <a:lt1>
        <a:srgbClr val="FFFFFF"/>
      </a:lt1>
      <a:dk2>
        <a:srgbClr val="292441"/>
      </a:dk2>
      <a:lt2>
        <a:srgbClr val="E2E5E8"/>
      </a:lt2>
      <a:accent1>
        <a:srgbClr val="C38E4D"/>
      </a:accent1>
      <a:accent2>
        <a:srgbClr val="B14B3B"/>
      </a:accent2>
      <a:accent3>
        <a:srgbClr val="C34D6E"/>
      </a:accent3>
      <a:accent4>
        <a:srgbClr val="B13B8E"/>
      </a:accent4>
      <a:accent5>
        <a:srgbClr val="B54DC3"/>
      </a:accent5>
      <a:accent6>
        <a:srgbClr val="723BB1"/>
      </a:accent6>
      <a:hlink>
        <a:srgbClr val="3F79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TotalTime>
  <Words>3604</Words>
  <Application>Microsoft Office PowerPoint</Application>
  <PresentationFormat>Panorámica</PresentationFormat>
  <Paragraphs>320</Paragraphs>
  <Slides>25</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25</vt:i4>
      </vt:variant>
    </vt:vector>
  </HeadingPairs>
  <TitlesOfParts>
    <vt:vector size="36" baseType="lpstr">
      <vt:lpstr>Calibri</vt:lpstr>
      <vt:lpstr>Arial</vt:lpstr>
      <vt:lpstr>Abadi Extra Light</vt:lpstr>
      <vt:lpstr>Courier New</vt:lpstr>
      <vt:lpstr>Century Gothic</vt:lpstr>
      <vt:lpstr>Arial Nova</vt:lpstr>
      <vt:lpstr>Calibri Light</vt:lpstr>
      <vt:lpstr>Avenir Next LT Pro</vt:lpstr>
      <vt:lpstr>Wingdings</vt:lpstr>
      <vt:lpstr>ShapesVTI</vt:lpstr>
      <vt:lpstr>Tema de Office</vt:lpstr>
      <vt:lpstr>Presentación de PowerPoint</vt:lpstr>
      <vt:lpstr>Aproximaciones al concepto de Mediación</vt:lpstr>
      <vt:lpstr>Presentación de PowerPoint</vt:lpstr>
      <vt:lpstr>Presentación de PowerPoint</vt:lpstr>
      <vt:lpstr>Características de la mediación</vt:lpstr>
      <vt:lpstr>Conceptos de Mediación social</vt:lpstr>
      <vt:lpstr>Presentación de PowerPoint</vt:lpstr>
      <vt:lpstr>Presentación de PowerPoint</vt:lpstr>
      <vt:lpstr>La lógica Harvariana de mediación/ negociación</vt:lpstr>
      <vt:lpstr>Diferencias de los modelos</vt:lpstr>
      <vt:lpstr>Presentación de PowerPoint</vt:lpstr>
      <vt:lpstr>Presentación de PowerPoint</vt:lpstr>
      <vt:lpstr>Presentación de PowerPoint</vt:lpstr>
      <vt:lpstr>   Algunas especificidades de la Mediación social (2)  </vt:lpstr>
      <vt:lpstr>Algunas especificidades de la Mediación social   </vt:lpstr>
      <vt:lpstr>Notas sobre los Principios de la Mediación Social   (Silvio Ciappi, 2016)</vt:lpstr>
      <vt:lpstr>Cómo se articulan los modelos y estrategias de mediación en contextos sociales?</vt:lpstr>
      <vt:lpstr>Algunas experiencias de aplicaciones de la Mediación Social</vt:lpstr>
      <vt:lpstr>Presentación de PowerPoint</vt:lpstr>
      <vt:lpstr>Niveles del Modelo de MS intercultural de Roma (5)</vt:lpstr>
      <vt:lpstr>Otras ventajas de la MS en su aplicación al  contexto de migrates</vt:lpstr>
      <vt:lpstr>MS y conflictos socio ambientales</vt:lpstr>
      <vt:lpstr>Presentación de PowerPoint</vt:lpstr>
      <vt:lpstr>Algunas conclusions finales</vt:lpstr>
      <vt:lpstr>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Nora Gonzalez</dc:creator>
  <cp:lastModifiedBy>Juan Alberto Soncini Araya</cp:lastModifiedBy>
  <cp:revision>45</cp:revision>
  <dcterms:created xsi:type="dcterms:W3CDTF">2021-10-07T14:22:34Z</dcterms:created>
  <dcterms:modified xsi:type="dcterms:W3CDTF">2021-10-20T15:52:21Z</dcterms:modified>
</cp:coreProperties>
</file>