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76" r:id="rId4"/>
    <p:sldId id="258" r:id="rId5"/>
    <p:sldId id="259" r:id="rId6"/>
    <p:sldId id="260" r:id="rId7"/>
    <p:sldId id="261" r:id="rId8"/>
    <p:sldId id="262" r:id="rId9"/>
    <p:sldId id="263" r:id="rId10"/>
    <p:sldId id="264" r:id="rId11"/>
    <p:sldId id="265" r:id="rId12"/>
    <p:sldId id="266" r:id="rId13"/>
    <p:sldId id="267" r:id="rId14"/>
    <p:sldId id="268" r:id="rId15"/>
    <p:sldId id="270" r:id="rId16"/>
    <p:sldId id="274" r:id="rId17"/>
    <p:sldId id="275" r:id="rId18"/>
    <p:sldId id="269" r:id="rId19"/>
    <p:sldId id="271" r:id="rId20"/>
    <p:sldId id="277" r:id="rId21"/>
    <p:sldId id="272" r:id="rId22"/>
    <p:sldId id="278" r:id="rId23"/>
    <p:sldId id="279" r:id="rId24"/>
    <p:sldId id="287" r:id="rId25"/>
    <p:sldId id="281" r:id="rId26"/>
    <p:sldId id="285" r:id="rId27"/>
    <p:sldId id="280" r:id="rId28"/>
    <p:sldId id="283" r:id="rId29"/>
    <p:sldId id="286" r:id="rId30"/>
    <p:sldId id="284" r:id="rId3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7ED49E-E8FE-45B6-9043-4FC82E753D1A}" type="datetimeFigureOut">
              <a:rPr lang="es-CL" smtClean="0"/>
              <a:t>12-04-2021</a:t>
            </a:fld>
            <a:endParaRPr lang="es-C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77D959-86DD-485A-AB20-BB5EF3DF8CDF}" type="slidenum">
              <a:rPr lang="es-CL" smtClean="0"/>
              <a:t>‹Nº›</a:t>
            </a:fld>
            <a:endParaRPr lang="es-CL"/>
          </a:p>
        </p:txBody>
      </p:sp>
    </p:spTree>
    <p:extLst>
      <p:ext uri="{BB962C8B-B14F-4D97-AF65-F5344CB8AC3E}">
        <p14:creationId xmlns:p14="http://schemas.microsoft.com/office/powerpoint/2010/main" val="3445670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L" dirty="0"/>
          </a:p>
        </p:txBody>
      </p:sp>
      <p:sp>
        <p:nvSpPr>
          <p:cNvPr id="4" name="Slide Number Placeholder 3"/>
          <p:cNvSpPr>
            <a:spLocks noGrp="1"/>
          </p:cNvSpPr>
          <p:nvPr>
            <p:ph type="sldNum" sz="quarter" idx="10"/>
          </p:nvPr>
        </p:nvSpPr>
        <p:spPr/>
        <p:txBody>
          <a:bodyPr/>
          <a:lstStyle/>
          <a:p>
            <a:fld id="{DF77D959-86DD-485A-AB20-BB5EF3DF8CDF}" type="slidenum">
              <a:rPr lang="es-CL" smtClean="0"/>
              <a:t>20</a:t>
            </a:fld>
            <a:endParaRPr lang="es-CL"/>
          </a:p>
        </p:txBody>
      </p:sp>
    </p:spTree>
    <p:extLst>
      <p:ext uri="{BB962C8B-B14F-4D97-AF65-F5344CB8AC3E}">
        <p14:creationId xmlns:p14="http://schemas.microsoft.com/office/powerpoint/2010/main" val="3088280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3CB92034-86A3-41D7-88EF-3AEB53F30FAB}" type="datetimeFigureOut">
              <a:rPr lang="es-CL" smtClean="0"/>
              <a:t>12-04-2021</a:t>
            </a:fld>
            <a:endParaRPr lang="es-CL"/>
          </a:p>
        </p:txBody>
      </p:sp>
      <p:sp>
        <p:nvSpPr>
          <p:cNvPr id="17" name="Footer Placeholder 16"/>
          <p:cNvSpPr>
            <a:spLocks noGrp="1"/>
          </p:cNvSpPr>
          <p:nvPr>
            <p:ph type="ftr" sz="quarter" idx="11"/>
          </p:nvPr>
        </p:nvSpPr>
        <p:spPr/>
        <p:txBody>
          <a:bodyPr/>
          <a:lstStyle/>
          <a:p>
            <a:endParaRPr lang="es-CL"/>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11968FE-45B2-4199-A9FF-25CA82FE08B8}" type="slidenum">
              <a:rPr lang="es-CL" smtClean="0"/>
              <a:t>‹Nº›</a:t>
            </a:fld>
            <a:endParaRPr lang="es-CL"/>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CB92034-86A3-41D7-88EF-3AEB53F30FAB}" type="datetimeFigureOut">
              <a:rPr lang="es-CL" smtClean="0"/>
              <a:t>12-04-2021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11968FE-45B2-4199-A9FF-25CA82FE08B8}"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CB92034-86A3-41D7-88EF-3AEB53F30FAB}" type="datetimeFigureOut">
              <a:rPr lang="es-CL" smtClean="0"/>
              <a:t>12-04-2021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11968FE-45B2-4199-A9FF-25CA82FE08B8}"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3CB92034-86A3-41D7-88EF-3AEB53F30FAB}" type="datetimeFigureOut">
              <a:rPr lang="es-CL" smtClean="0"/>
              <a:t>12-04-2021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11968FE-45B2-4199-A9FF-25CA82FE08B8}" type="slidenum">
              <a:rPr lang="es-CL" smtClean="0"/>
              <a:t>‹Nº›</a:t>
            </a:fld>
            <a:endParaRPr lang="es-CL"/>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CB92034-86A3-41D7-88EF-3AEB53F30FAB}" type="datetimeFigureOut">
              <a:rPr lang="es-CL" smtClean="0"/>
              <a:t>12-04-2021</a:t>
            </a:fld>
            <a:endParaRPr lang="es-CL"/>
          </a:p>
        </p:txBody>
      </p:sp>
      <p:sp>
        <p:nvSpPr>
          <p:cNvPr id="5" name="Footer Placeholder 4"/>
          <p:cNvSpPr>
            <a:spLocks noGrp="1"/>
          </p:cNvSpPr>
          <p:nvPr>
            <p:ph type="ftr" sz="quarter" idx="11"/>
          </p:nvPr>
        </p:nvSpPr>
        <p:spPr>
          <a:xfrm>
            <a:off x="800100" y="6172200"/>
            <a:ext cx="4000500" cy="457200"/>
          </a:xfrm>
        </p:spPr>
        <p:txBody>
          <a:bodyPr/>
          <a:lstStyle/>
          <a:p>
            <a:endParaRPr lang="es-CL"/>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11968FE-45B2-4199-A9FF-25CA82FE08B8}"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3CB92034-86A3-41D7-88EF-3AEB53F30FAB}" type="datetimeFigureOut">
              <a:rPr lang="es-CL" smtClean="0"/>
              <a:t>12-04-2021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11968FE-45B2-4199-A9FF-25CA82FE08B8}" type="slidenum">
              <a:rPr lang="es-CL" smtClean="0"/>
              <a:t>‹Nº›</a:t>
            </a:fld>
            <a:endParaRPr lang="es-CL"/>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CB92034-86A3-41D7-88EF-3AEB53F30FAB}" type="datetimeFigureOut">
              <a:rPr lang="es-CL" smtClean="0"/>
              <a:t>12-04-2021</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11968FE-45B2-4199-A9FF-25CA82FE08B8}" type="slidenum">
              <a:rPr lang="es-CL" smtClean="0"/>
              <a:t>‹Nº›</a:t>
            </a:fld>
            <a:endParaRPr lang="es-CL"/>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CB92034-86A3-41D7-88EF-3AEB53F30FAB}" type="datetimeFigureOut">
              <a:rPr lang="es-CL" smtClean="0"/>
              <a:t>12-04-2021</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11968FE-45B2-4199-A9FF-25CA82FE08B8}"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B92034-86A3-41D7-88EF-3AEB53F30FAB}" type="datetimeFigureOut">
              <a:rPr lang="es-CL" smtClean="0"/>
              <a:t>12-04-2021</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11968FE-45B2-4199-A9FF-25CA82FE08B8}"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B92034-86A3-41D7-88EF-3AEB53F30FAB}" type="datetimeFigureOut">
              <a:rPr lang="es-CL" smtClean="0"/>
              <a:t>12-04-2021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11968FE-45B2-4199-A9FF-25CA82FE08B8}" type="slidenum">
              <a:rPr lang="es-CL" smtClean="0"/>
              <a:t>‹Nº›</a:t>
            </a:fld>
            <a:endParaRPr lang="es-CL"/>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B92034-86A3-41D7-88EF-3AEB53F30FAB}" type="datetimeFigureOut">
              <a:rPr lang="es-CL" smtClean="0"/>
              <a:t>12-04-2021</a:t>
            </a:fld>
            <a:endParaRPr lang="es-CL"/>
          </a:p>
        </p:txBody>
      </p:sp>
      <p:sp>
        <p:nvSpPr>
          <p:cNvPr id="6" name="Footer Placeholder 5"/>
          <p:cNvSpPr>
            <a:spLocks noGrp="1"/>
          </p:cNvSpPr>
          <p:nvPr>
            <p:ph type="ftr" sz="quarter" idx="11"/>
          </p:nvPr>
        </p:nvSpPr>
        <p:spPr>
          <a:xfrm>
            <a:off x="914400" y="6172200"/>
            <a:ext cx="3886200" cy="457200"/>
          </a:xfrm>
        </p:spPr>
        <p:txBody>
          <a:bodyPr/>
          <a:lstStyle/>
          <a:p>
            <a:endParaRPr lang="es-CL"/>
          </a:p>
        </p:txBody>
      </p:sp>
      <p:sp>
        <p:nvSpPr>
          <p:cNvPr id="7" name="Slide Number Placeholder 6"/>
          <p:cNvSpPr>
            <a:spLocks noGrp="1"/>
          </p:cNvSpPr>
          <p:nvPr>
            <p:ph type="sldNum" sz="quarter" idx="12"/>
          </p:nvPr>
        </p:nvSpPr>
        <p:spPr>
          <a:xfrm>
            <a:off x="146304" y="6208776"/>
            <a:ext cx="457200" cy="457200"/>
          </a:xfrm>
        </p:spPr>
        <p:txBody>
          <a:bodyPr/>
          <a:lstStyle/>
          <a:p>
            <a:fld id="{B11968FE-45B2-4199-A9FF-25CA82FE08B8}" type="slidenum">
              <a:rPr lang="es-CL" smtClean="0"/>
              <a:t>‹Nº›</a:t>
            </a:fld>
            <a:endParaRPr lang="es-CL"/>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CB92034-86A3-41D7-88EF-3AEB53F30FAB}" type="datetimeFigureOut">
              <a:rPr lang="es-CL" smtClean="0"/>
              <a:t>12-04-2021</a:t>
            </a:fld>
            <a:endParaRPr lang="es-CL"/>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CL"/>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1968FE-45B2-4199-A9FF-25CA82FE08B8}"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0" y="6057900"/>
            <a:ext cx="4499992" cy="1600200"/>
          </a:xfrm>
        </p:spPr>
        <p:txBody>
          <a:bodyPr>
            <a:normAutofit/>
          </a:bodyPr>
          <a:lstStyle/>
          <a:p>
            <a:pPr algn="r"/>
            <a:r>
              <a:rPr lang="es-CL" sz="1800" dirty="0"/>
              <a:t>Brian Chernin de la Fuente</a:t>
            </a:r>
          </a:p>
        </p:txBody>
      </p:sp>
      <p:sp>
        <p:nvSpPr>
          <p:cNvPr id="2" name="Title 1"/>
          <p:cNvSpPr>
            <a:spLocks noGrp="1"/>
          </p:cNvSpPr>
          <p:nvPr>
            <p:ph type="ctrTitle"/>
          </p:nvPr>
        </p:nvSpPr>
        <p:spPr/>
        <p:txBody>
          <a:bodyPr/>
          <a:lstStyle/>
          <a:p>
            <a:r>
              <a:rPr lang="es-CL" dirty="0"/>
              <a:t>El Seguro de Desempleo</a:t>
            </a:r>
            <a:br>
              <a:rPr lang="es-CL" dirty="0"/>
            </a:br>
            <a:r>
              <a:rPr lang="es-CL" sz="2800" dirty="0"/>
              <a:t>(Ley N°19.728)</a:t>
            </a:r>
          </a:p>
        </p:txBody>
      </p:sp>
      <p:sp>
        <p:nvSpPr>
          <p:cNvPr id="4" name="TextBox 3"/>
          <p:cNvSpPr txBox="1"/>
          <p:nvPr/>
        </p:nvSpPr>
        <p:spPr>
          <a:xfrm>
            <a:off x="4932040" y="188640"/>
            <a:ext cx="4211960" cy="1092607"/>
          </a:xfrm>
          <a:prstGeom prst="rect">
            <a:avLst/>
          </a:prstGeom>
          <a:noFill/>
        </p:spPr>
        <p:txBody>
          <a:bodyPr wrap="square" rtlCol="0">
            <a:spAutoFit/>
          </a:bodyPr>
          <a:lstStyle/>
          <a:p>
            <a:r>
              <a:rPr lang="es-CL" sz="1300" dirty="0"/>
              <a:t>Universidad de Chile</a:t>
            </a:r>
          </a:p>
          <a:p>
            <a:r>
              <a:rPr lang="es-CL" sz="1300" dirty="0"/>
              <a:t>Facultad de Derecho</a:t>
            </a:r>
          </a:p>
          <a:p>
            <a:r>
              <a:rPr lang="es-CL" sz="1300" dirty="0"/>
              <a:t>Departamento de Derecho del Trabajo y la Seguridad Social</a:t>
            </a:r>
          </a:p>
          <a:p>
            <a:r>
              <a:rPr lang="es-CL" sz="1300" dirty="0"/>
              <a:t>Derecho de la Seguridad Social</a:t>
            </a:r>
          </a:p>
        </p:txBody>
      </p:sp>
    </p:spTree>
    <p:extLst>
      <p:ext uri="{BB962C8B-B14F-4D97-AF65-F5344CB8AC3E}">
        <p14:creationId xmlns:p14="http://schemas.microsoft.com/office/powerpoint/2010/main" val="3717474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L" dirty="0"/>
              <a:t>Término de la relación laboral</a:t>
            </a:r>
          </a:p>
        </p:txBody>
      </p:sp>
      <p:sp>
        <p:nvSpPr>
          <p:cNvPr id="3" name="Content Placeholder 2"/>
          <p:cNvSpPr>
            <a:spLocks noGrp="1"/>
          </p:cNvSpPr>
          <p:nvPr>
            <p:ph sz="quarter" idx="1"/>
          </p:nvPr>
        </p:nvSpPr>
        <p:spPr/>
        <p:txBody>
          <a:bodyPr/>
          <a:lstStyle/>
          <a:p>
            <a:pPr algn="just"/>
            <a:r>
              <a:rPr lang="es-CL" dirty="0"/>
              <a:t>Obligación de empleador de dar aviso del término de la relación laboral al AFC (junto al pago de última remuneración).</a:t>
            </a:r>
          </a:p>
          <a:p>
            <a:pPr algn="just"/>
            <a:r>
              <a:rPr lang="es-CL" dirty="0"/>
              <a:t>Plazo adicional para acreditar término o suspensión de relación laboral (último día del mes subsiguiente). </a:t>
            </a:r>
          </a:p>
          <a:p>
            <a:pPr algn="just"/>
            <a:r>
              <a:rPr lang="es-CL" dirty="0"/>
              <a:t>Presunción de que cotizaciones se encuentran impagas.</a:t>
            </a:r>
          </a:p>
          <a:p>
            <a:pPr algn="just"/>
            <a:r>
              <a:rPr lang="es-CL" dirty="0"/>
              <a:t>Formas de desvirtuar presunción. </a:t>
            </a:r>
          </a:p>
        </p:txBody>
      </p:sp>
    </p:spTree>
    <p:extLst>
      <p:ext uri="{BB962C8B-B14F-4D97-AF65-F5344CB8AC3E}">
        <p14:creationId xmlns:p14="http://schemas.microsoft.com/office/powerpoint/2010/main" val="2014965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a:t>Requisitos para tener derecho a prestaciones</a:t>
            </a:r>
          </a:p>
        </p:txBody>
      </p:sp>
      <p:sp>
        <p:nvSpPr>
          <p:cNvPr id="3" name="Content Placeholder 2"/>
          <p:cNvSpPr>
            <a:spLocks noGrp="1"/>
          </p:cNvSpPr>
          <p:nvPr>
            <p:ph sz="quarter" idx="1"/>
          </p:nvPr>
        </p:nvSpPr>
        <p:spPr>
          <a:xfrm>
            <a:off x="179512" y="1447800"/>
            <a:ext cx="8507288" cy="5149552"/>
          </a:xfrm>
        </p:spPr>
        <p:txBody>
          <a:bodyPr>
            <a:normAutofit/>
          </a:bodyPr>
          <a:lstStyle/>
          <a:p>
            <a:pPr algn="just"/>
            <a:r>
              <a:rPr lang="es-CL" b="1" dirty="0"/>
              <a:t>Cuenta Individual por Cesantía (CIC).</a:t>
            </a:r>
          </a:p>
          <a:p>
            <a:pPr lvl="1" algn="just">
              <a:buFont typeface="Wingdings" panose="05000000000000000000" pitchFamily="2" charset="2"/>
              <a:buChar char="Ø"/>
            </a:pPr>
            <a:r>
              <a:rPr lang="es-CL" dirty="0"/>
              <a:t>Terminación por causales de terminación (incluido 171).</a:t>
            </a:r>
          </a:p>
          <a:p>
            <a:pPr lvl="1" algn="just">
              <a:buFont typeface="Wingdings" panose="05000000000000000000" pitchFamily="2" charset="2"/>
              <a:buChar char="Ø"/>
            </a:pPr>
            <a:r>
              <a:rPr lang="es-CL" dirty="0"/>
              <a:t>12 cotizaciones (indefinido / casa particular) y 6 cotizaciones (plazo fijo / obra o faena), continuas o discontinuas.</a:t>
            </a:r>
          </a:p>
          <a:p>
            <a:pPr lvl="1" algn="just">
              <a:buFont typeface="Wingdings" panose="05000000000000000000" pitchFamily="2" charset="2"/>
              <a:buChar char="Ø"/>
            </a:pPr>
            <a:r>
              <a:rPr lang="es-CL" dirty="0"/>
              <a:t>Encontrarse cesante (carta de terminación, carta de renuncia, mutuo acuerdo, finiquito).</a:t>
            </a:r>
          </a:p>
          <a:p>
            <a:pPr algn="just"/>
            <a:r>
              <a:rPr lang="es-CL" b="1" dirty="0"/>
              <a:t>Fondo Solidario.</a:t>
            </a:r>
          </a:p>
          <a:p>
            <a:pPr lvl="1" algn="just">
              <a:buFont typeface="Wingdings" panose="05000000000000000000" pitchFamily="2" charset="2"/>
              <a:buChar char="Ø"/>
            </a:pPr>
            <a:r>
              <a:rPr lang="es-CL" dirty="0"/>
              <a:t>Terminación por 159 Nos. 4, 5 y 6, 161 o 163 bis.</a:t>
            </a:r>
          </a:p>
          <a:p>
            <a:pPr lvl="1" algn="just">
              <a:buFont typeface="Wingdings" panose="05000000000000000000" pitchFamily="2" charset="2"/>
              <a:buChar char="Ø"/>
            </a:pPr>
            <a:r>
              <a:rPr lang="es-CL" dirty="0"/>
              <a:t>Encontrarse cesante.</a:t>
            </a:r>
          </a:p>
          <a:p>
            <a:pPr lvl="1" algn="just">
              <a:buFont typeface="Wingdings" panose="05000000000000000000" pitchFamily="2" charset="2"/>
              <a:buChar char="Ø"/>
            </a:pPr>
            <a:r>
              <a:rPr lang="es-CL" dirty="0"/>
              <a:t>Registrar 12 cotizaciones en el Fondo Solidario en los últimos 24 meses, siendo las últimas 3 continuas y con el mismo empleador.</a:t>
            </a:r>
          </a:p>
          <a:p>
            <a:pPr lvl="1" algn="just">
              <a:buFont typeface="Wingdings" panose="05000000000000000000" pitchFamily="2" charset="2"/>
              <a:buChar char="Ø"/>
            </a:pPr>
            <a:r>
              <a:rPr lang="es-CL" dirty="0"/>
              <a:t>No poder financiar prestaciones de acuerdo a tabla AFC.</a:t>
            </a:r>
          </a:p>
          <a:p>
            <a:pPr lvl="1" algn="just">
              <a:buFont typeface="Wingdings" panose="05000000000000000000" pitchFamily="2" charset="2"/>
              <a:buChar char="Ø"/>
            </a:pPr>
            <a:endParaRPr lang="es-CL" b="1" dirty="0"/>
          </a:p>
          <a:p>
            <a:pPr lvl="1" algn="just">
              <a:buFont typeface="Wingdings" panose="05000000000000000000" pitchFamily="2" charset="2"/>
              <a:buChar char="Ø"/>
            </a:pPr>
            <a:endParaRPr lang="es-CL" b="1" dirty="0"/>
          </a:p>
        </p:txBody>
      </p:sp>
    </p:spTree>
    <p:extLst>
      <p:ext uri="{BB962C8B-B14F-4D97-AF65-F5344CB8AC3E}">
        <p14:creationId xmlns:p14="http://schemas.microsoft.com/office/powerpoint/2010/main" val="1197391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L" dirty="0"/>
              <a:t>Mecanismo de pago fondos</a:t>
            </a:r>
          </a:p>
        </p:txBody>
      </p:sp>
      <p:sp>
        <p:nvSpPr>
          <p:cNvPr id="3" name="Content Placeholder 2"/>
          <p:cNvSpPr>
            <a:spLocks noGrp="1"/>
          </p:cNvSpPr>
          <p:nvPr>
            <p:ph sz="quarter" idx="1"/>
          </p:nvPr>
        </p:nvSpPr>
        <p:spPr>
          <a:xfrm>
            <a:off x="323528" y="1447800"/>
            <a:ext cx="8363272" cy="5005536"/>
          </a:xfrm>
        </p:spPr>
        <p:txBody>
          <a:bodyPr>
            <a:normAutofit/>
          </a:bodyPr>
          <a:lstStyle/>
          <a:p>
            <a:pPr algn="just"/>
            <a:r>
              <a:rPr lang="es-CL" b="1" dirty="0"/>
              <a:t>Terminación por 159 Nos. 1 y 2, 160 o 171. </a:t>
            </a:r>
          </a:p>
          <a:p>
            <a:pPr lvl="1" algn="just">
              <a:buFont typeface="Wingdings" panose="05000000000000000000" pitchFamily="2" charset="2"/>
              <a:buChar char="Ø"/>
            </a:pPr>
            <a:r>
              <a:rPr lang="es-CL" dirty="0"/>
              <a:t>Sólo retiro de fondos en CIC, tantos giros mensuales de su CIC como su saldo de dicha Cuenta les permita financiar. </a:t>
            </a:r>
          </a:p>
          <a:p>
            <a:pPr lvl="1" algn="just">
              <a:buFont typeface="Wingdings" panose="05000000000000000000" pitchFamily="2" charset="2"/>
              <a:buChar char="Ø"/>
            </a:pPr>
            <a:r>
              <a:rPr lang="es-CL" dirty="0"/>
              <a:t>No se puede optar a financiamiento por Fondo Solidario.</a:t>
            </a:r>
          </a:p>
          <a:p>
            <a:pPr algn="just"/>
            <a:r>
              <a:rPr lang="es-CL" b="1" dirty="0"/>
              <a:t>Terminación por 159 Nos. 4, 5 y 6, 161 y 163 bis.</a:t>
            </a:r>
          </a:p>
          <a:p>
            <a:pPr lvl="1" algn="just">
              <a:buFont typeface="Wingdings" panose="05000000000000000000" pitchFamily="2" charset="2"/>
              <a:buChar char="Ø"/>
            </a:pPr>
            <a:r>
              <a:rPr lang="es-CL" dirty="0"/>
              <a:t>Sólo retiro de fondos en CIC, tantos giros mensuales de su CIC como su saldo de dicha Cuenta les permita financiar. </a:t>
            </a:r>
          </a:p>
          <a:p>
            <a:pPr lvl="1" algn="just">
              <a:buFont typeface="Wingdings" panose="05000000000000000000" pitchFamily="2" charset="2"/>
              <a:buChar char="Ø"/>
            </a:pPr>
            <a:r>
              <a:rPr lang="es-CL" dirty="0"/>
              <a:t>Sí se puede optar a financiamiento por Fondo Solidario, si se cumplen otras condiciones.</a:t>
            </a:r>
          </a:p>
          <a:p>
            <a:pPr algn="just"/>
            <a:endParaRPr lang="es-CL" b="1" dirty="0"/>
          </a:p>
          <a:p>
            <a:pPr marL="617220" lvl="1" indent="-342900">
              <a:buFont typeface="Wingdings" panose="05000000000000000000" pitchFamily="2" charset="2"/>
              <a:buChar char="Ø"/>
            </a:pPr>
            <a:endParaRPr lang="es-CL" dirty="0"/>
          </a:p>
        </p:txBody>
      </p:sp>
    </p:spTree>
    <p:extLst>
      <p:ext uri="{BB962C8B-B14F-4D97-AF65-F5344CB8AC3E}">
        <p14:creationId xmlns:p14="http://schemas.microsoft.com/office/powerpoint/2010/main" val="3343141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CL" dirty="0"/>
              <a:t>Tabla de Retiros Fondo Solidario</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969551678"/>
              </p:ext>
            </p:extLst>
          </p:nvPr>
        </p:nvGraphicFramePr>
        <p:xfrm>
          <a:off x="899592" y="2276872"/>
          <a:ext cx="7772400" cy="3510280"/>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20000"/>
                    </a:ext>
                  </a:extLst>
                </a:gridCol>
                <a:gridCol w="2590056">
                  <a:extLst>
                    <a:ext uri="{9D8B030D-6E8A-4147-A177-3AD203B41FA5}">
                      <a16:colId xmlns:a16="http://schemas.microsoft.com/office/drawing/2014/main" val="20001"/>
                    </a:ext>
                  </a:extLst>
                </a:gridCol>
                <a:gridCol w="1943100">
                  <a:extLst>
                    <a:ext uri="{9D8B030D-6E8A-4147-A177-3AD203B41FA5}">
                      <a16:colId xmlns:a16="http://schemas.microsoft.com/office/drawing/2014/main" val="20002"/>
                    </a:ext>
                  </a:extLst>
                </a:gridCol>
                <a:gridCol w="1943100">
                  <a:extLst>
                    <a:ext uri="{9D8B030D-6E8A-4147-A177-3AD203B41FA5}">
                      <a16:colId xmlns:a16="http://schemas.microsoft.com/office/drawing/2014/main" val="20003"/>
                    </a:ext>
                  </a:extLst>
                </a:gridCol>
              </a:tblGrid>
              <a:tr h="370840">
                <a:tc>
                  <a:txBody>
                    <a:bodyPr/>
                    <a:lstStyle/>
                    <a:p>
                      <a:pPr algn="ctr"/>
                      <a:r>
                        <a:rPr lang="es-CL" dirty="0"/>
                        <a:t>N°</a:t>
                      </a:r>
                      <a:r>
                        <a:rPr lang="es-CL" baseline="0" dirty="0"/>
                        <a:t> de retiro</a:t>
                      </a:r>
                      <a:endParaRPr lang="es-CL" dirty="0"/>
                    </a:p>
                  </a:txBody>
                  <a:tcPr/>
                </a:tc>
                <a:tc>
                  <a:txBody>
                    <a:bodyPr/>
                    <a:lstStyle/>
                    <a:p>
                      <a:pPr algn="ctr"/>
                      <a:r>
                        <a:rPr lang="es-CL" dirty="0"/>
                        <a:t>%</a:t>
                      </a:r>
                      <a:r>
                        <a:rPr lang="es-CL" baseline="0" dirty="0"/>
                        <a:t> </a:t>
                      </a:r>
                      <a:r>
                        <a:rPr lang="es-CL" dirty="0"/>
                        <a:t>últimas</a:t>
                      </a:r>
                      <a:r>
                        <a:rPr lang="es-CL" baseline="0" dirty="0"/>
                        <a:t> 12 remuneraciones mensuales</a:t>
                      </a:r>
                      <a:endParaRPr lang="es-CL" dirty="0"/>
                    </a:p>
                  </a:txBody>
                  <a:tcPr/>
                </a:tc>
                <a:tc>
                  <a:txBody>
                    <a:bodyPr/>
                    <a:lstStyle/>
                    <a:p>
                      <a:pPr algn="ctr"/>
                      <a:r>
                        <a:rPr lang="es-CL" dirty="0"/>
                        <a:t>Valor Superior</a:t>
                      </a:r>
                    </a:p>
                  </a:txBody>
                  <a:tcPr/>
                </a:tc>
                <a:tc>
                  <a:txBody>
                    <a:bodyPr/>
                    <a:lstStyle/>
                    <a:p>
                      <a:pPr algn="ctr"/>
                      <a:r>
                        <a:rPr lang="es-CL" dirty="0"/>
                        <a:t>Valor Inferior</a:t>
                      </a:r>
                    </a:p>
                  </a:txBody>
                  <a:tcPr/>
                </a:tc>
                <a:extLst>
                  <a:ext uri="{0D108BD9-81ED-4DB2-BD59-A6C34878D82A}">
                    <a16:rowId xmlns:a16="http://schemas.microsoft.com/office/drawing/2014/main" val="10000"/>
                  </a:ext>
                </a:extLst>
              </a:tr>
              <a:tr h="370840">
                <a:tc>
                  <a:txBody>
                    <a:bodyPr/>
                    <a:lstStyle/>
                    <a:p>
                      <a:pPr algn="ctr"/>
                      <a:r>
                        <a:rPr lang="es-CL" dirty="0"/>
                        <a:t>1</a:t>
                      </a:r>
                    </a:p>
                  </a:txBody>
                  <a:tcPr/>
                </a:tc>
                <a:tc>
                  <a:txBody>
                    <a:bodyPr/>
                    <a:lstStyle/>
                    <a:p>
                      <a:pPr algn="ctr"/>
                      <a:r>
                        <a:rPr lang="es-CL" dirty="0"/>
                        <a:t>70%</a:t>
                      </a:r>
                    </a:p>
                  </a:txBody>
                  <a:tcPr/>
                </a:tc>
                <a:tc>
                  <a:txBody>
                    <a:bodyPr/>
                    <a:lstStyle/>
                    <a:p>
                      <a:pPr algn="ctr"/>
                      <a:r>
                        <a:rPr lang="es-CL" dirty="0"/>
                        <a:t>$525.000</a:t>
                      </a:r>
                    </a:p>
                  </a:txBody>
                  <a:tcPr/>
                </a:tc>
                <a:tc>
                  <a:txBody>
                    <a:bodyPr/>
                    <a:lstStyle/>
                    <a:p>
                      <a:pPr algn="ctr"/>
                      <a:r>
                        <a:rPr lang="es-CL" dirty="0"/>
                        <a:t>$157.000</a:t>
                      </a:r>
                    </a:p>
                  </a:txBody>
                  <a:tcPr/>
                </a:tc>
                <a:extLst>
                  <a:ext uri="{0D108BD9-81ED-4DB2-BD59-A6C34878D82A}">
                    <a16:rowId xmlns:a16="http://schemas.microsoft.com/office/drawing/2014/main" val="10001"/>
                  </a:ext>
                </a:extLst>
              </a:tr>
              <a:tr h="370840">
                <a:tc>
                  <a:txBody>
                    <a:bodyPr/>
                    <a:lstStyle/>
                    <a:p>
                      <a:pPr algn="ctr"/>
                      <a:r>
                        <a:rPr lang="es-CL" dirty="0"/>
                        <a:t>2</a:t>
                      </a:r>
                    </a:p>
                  </a:txBody>
                  <a:tcPr/>
                </a:tc>
                <a:tc>
                  <a:txBody>
                    <a:bodyPr/>
                    <a:lstStyle/>
                    <a:p>
                      <a:pPr algn="ctr"/>
                      <a:r>
                        <a:rPr lang="es-CL" dirty="0"/>
                        <a:t>55%</a:t>
                      </a:r>
                    </a:p>
                  </a:txBody>
                  <a:tcPr/>
                </a:tc>
                <a:tc>
                  <a:txBody>
                    <a:bodyPr/>
                    <a:lstStyle/>
                    <a:p>
                      <a:pPr algn="ctr"/>
                      <a:r>
                        <a:rPr lang="es-CL" dirty="0"/>
                        <a:t>$412.500</a:t>
                      </a:r>
                    </a:p>
                  </a:txBody>
                  <a:tcPr/>
                </a:tc>
                <a:tc>
                  <a:txBody>
                    <a:bodyPr/>
                    <a:lstStyle/>
                    <a:p>
                      <a:pPr algn="ctr"/>
                      <a:r>
                        <a:rPr lang="es-CL" dirty="0"/>
                        <a:t>$123.750</a:t>
                      </a:r>
                    </a:p>
                  </a:txBody>
                  <a:tcPr/>
                </a:tc>
                <a:extLst>
                  <a:ext uri="{0D108BD9-81ED-4DB2-BD59-A6C34878D82A}">
                    <a16:rowId xmlns:a16="http://schemas.microsoft.com/office/drawing/2014/main" val="10002"/>
                  </a:ext>
                </a:extLst>
              </a:tr>
              <a:tr h="370840">
                <a:tc>
                  <a:txBody>
                    <a:bodyPr/>
                    <a:lstStyle/>
                    <a:p>
                      <a:pPr algn="ctr"/>
                      <a:r>
                        <a:rPr lang="es-CL" dirty="0"/>
                        <a:t>3</a:t>
                      </a:r>
                    </a:p>
                  </a:txBody>
                  <a:tcPr/>
                </a:tc>
                <a:tc>
                  <a:txBody>
                    <a:bodyPr/>
                    <a:lstStyle/>
                    <a:p>
                      <a:pPr algn="ctr"/>
                      <a:r>
                        <a:rPr lang="es-CL" dirty="0"/>
                        <a:t>45%</a:t>
                      </a:r>
                    </a:p>
                  </a:txBody>
                  <a:tcPr/>
                </a:tc>
                <a:tc>
                  <a:txBody>
                    <a:bodyPr/>
                    <a:lstStyle/>
                    <a:p>
                      <a:pPr algn="ctr"/>
                      <a:r>
                        <a:rPr lang="es-CL" dirty="0"/>
                        <a:t>$337.500</a:t>
                      </a:r>
                    </a:p>
                  </a:txBody>
                  <a:tcPr/>
                </a:tc>
                <a:tc>
                  <a:txBody>
                    <a:bodyPr/>
                    <a:lstStyle/>
                    <a:p>
                      <a:pPr algn="ctr"/>
                      <a:r>
                        <a:rPr lang="es-CL" dirty="0"/>
                        <a:t>$101.250</a:t>
                      </a:r>
                    </a:p>
                  </a:txBody>
                  <a:tcPr/>
                </a:tc>
                <a:extLst>
                  <a:ext uri="{0D108BD9-81ED-4DB2-BD59-A6C34878D82A}">
                    <a16:rowId xmlns:a16="http://schemas.microsoft.com/office/drawing/2014/main" val="10003"/>
                  </a:ext>
                </a:extLst>
              </a:tr>
              <a:tr h="370840">
                <a:tc>
                  <a:txBody>
                    <a:bodyPr/>
                    <a:lstStyle/>
                    <a:p>
                      <a:pPr algn="ctr"/>
                      <a:r>
                        <a:rPr lang="es-CL" dirty="0"/>
                        <a:t>4</a:t>
                      </a:r>
                    </a:p>
                  </a:txBody>
                  <a:tcPr/>
                </a:tc>
                <a:tc>
                  <a:txBody>
                    <a:bodyPr/>
                    <a:lstStyle/>
                    <a:p>
                      <a:pPr algn="ctr"/>
                      <a:r>
                        <a:rPr lang="es-CL" dirty="0"/>
                        <a:t>40%</a:t>
                      </a:r>
                    </a:p>
                  </a:txBody>
                  <a:tcPr/>
                </a:tc>
                <a:tc>
                  <a:txBody>
                    <a:bodyPr/>
                    <a:lstStyle/>
                    <a:p>
                      <a:pPr algn="ctr"/>
                      <a:r>
                        <a:rPr lang="es-CL" dirty="0"/>
                        <a:t>$300.000</a:t>
                      </a:r>
                    </a:p>
                  </a:txBody>
                  <a:tcPr/>
                </a:tc>
                <a:tc>
                  <a:txBody>
                    <a:bodyPr/>
                    <a:lstStyle/>
                    <a:p>
                      <a:pPr algn="ctr"/>
                      <a:r>
                        <a:rPr lang="es-CL" dirty="0"/>
                        <a:t>$90.000</a:t>
                      </a:r>
                    </a:p>
                  </a:txBody>
                  <a:tcPr/>
                </a:tc>
                <a:extLst>
                  <a:ext uri="{0D108BD9-81ED-4DB2-BD59-A6C34878D82A}">
                    <a16:rowId xmlns:a16="http://schemas.microsoft.com/office/drawing/2014/main" val="10004"/>
                  </a:ext>
                </a:extLst>
              </a:tr>
              <a:tr h="370840">
                <a:tc>
                  <a:txBody>
                    <a:bodyPr/>
                    <a:lstStyle/>
                    <a:p>
                      <a:pPr algn="ctr"/>
                      <a:r>
                        <a:rPr lang="es-CL" dirty="0"/>
                        <a:t>5</a:t>
                      </a:r>
                    </a:p>
                  </a:txBody>
                  <a:tcPr/>
                </a:tc>
                <a:tc>
                  <a:txBody>
                    <a:bodyPr/>
                    <a:lstStyle/>
                    <a:p>
                      <a:pPr algn="ctr"/>
                      <a:r>
                        <a:rPr lang="es-CL" dirty="0"/>
                        <a:t>35%</a:t>
                      </a:r>
                    </a:p>
                  </a:txBody>
                  <a:tcPr/>
                </a:tc>
                <a:tc>
                  <a:txBody>
                    <a:bodyPr/>
                    <a:lstStyle/>
                    <a:p>
                      <a:pPr algn="ctr"/>
                      <a:r>
                        <a:rPr lang="es-CL" dirty="0"/>
                        <a:t>$262.500</a:t>
                      </a:r>
                    </a:p>
                  </a:txBody>
                  <a:tcPr/>
                </a:tc>
                <a:tc>
                  <a:txBody>
                    <a:bodyPr/>
                    <a:lstStyle/>
                    <a:p>
                      <a:pPr algn="ctr"/>
                      <a:r>
                        <a:rPr lang="es-CL" dirty="0"/>
                        <a:t>$78.750</a:t>
                      </a:r>
                    </a:p>
                  </a:txBody>
                  <a:tcPr/>
                </a:tc>
                <a:extLst>
                  <a:ext uri="{0D108BD9-81ED-4DB2-BD59-A6C34878D82A}">
                    <a16:rowId xmlns:a16="http://schemas.microsoft.com/office/drawing/2014/main" val="10005"/>
                  </a:ext>
                </a:extLst>
              </a:tr>
              <a:tr h="370840">
                <a:tc>
                  <a:txBody>
                    <a:bodyPr/>
                    <a:lstStyle/>
                    <a:p>
                      <a:pPr algn="ctr"/>
                      <a:r>
                        <a:rPr lang="es-CL" dirty="0"/>
                        <a:t>6</a:t>
                      </a:r>
                    </a:p>
                  </a:txBody>
                  <a:tcPr>
                    <a:solidFill>
                      <a:srgbClr val="FFC000"/>
                    </a:solidFill>
                  </a:tcPr>
                </a:tc>
                <a:tc>
                  <a:txBody>
                    <a:bodyPr/>
                    <a:lstStyle/>
                    <a:p>
                      <a:pPr algn="ctr"/>
                      <a:r>
                        <a:rPr lang="es-CL" dirty="0"/>
                        <a:t>30%</a:t>
                      </a:r>
                    </a:p>
                  </a:txBody>
                  <a:tcPr>
                    <a:solidFill>
                      <a:srgbClr val="FFC000"/>
                    </a:solidFill>
                  </a:tcPr>
                </a:tc>
                <a:tc>
                  <a:txBody>
                    <a:bodyPr/>
                    <a:lstStyle/>
                    <a:p>
                      <a:pPr algn="ctr"/>
                      <a:r>
                        <a:rPr lang="es-CL" dirty="0"/>
                        <a:t>$225.000</a:t>
                      </a:r>
                    </a:p>
                  </a:txBody>
                  <a:tcPr>
                    <a:solidFill>
                      <a:srgbClr val="FFC000"/>
                    </a:solidFill>
                  </a:tcPr>
                </a:tc>
                <a:tc>
                  <a:txBody>
                    <a:bodyPr/>
                    <a:lstStyle/>
                    <a:p>
                      <a:pPr algn="ctr"/>
                      <a:r>
                        <a:rPr lang="es-CL" dirty="0"/>
                        <a:t>$67.500</a:t>
                      </a:r>
                    </a:p>
                  </a:txBody>
                  <a:tcPr>
                    <a:solidFill>
                      <a:srgbClr val="FFC000"/>
                    </a:solidFill>
                  </a:tcPr>
                </a:tc>
                <a:extLst>
                  <a:ext uri="{0D108BD9-81ED-4DB2-BD59-A6C34878D82A}">
                    <a16:rowId xmlns:a16="http://schemas.microsoft.com/office/drawing/2014/main" val="10006"/>
                  </a:ext>
                </a:extLst>
              </a:tr>
              <a:tr h="370840">
                <a:tc>
                  <a:txBody>
                    <a:bodyPr/>
                    <a:lstStyle/>
                    <a:p>
                      <a:pPr algn="ctr"/>
                      <a:r>
                        <a:rPr lang="es-CL" dirty="0"/>
                        <a:t>7</a:t>
                      </a:r>
                    </a:p>
                  </a:txBody>
                  <a:tcPr>
                    <a:solidFill>
                      <a:srgbClr val="FFC000"/>
                    </a:solidFill>
                  </a:tcPr>
                </a:tc>
                <a:tc>
                  <a:txBody>
                    <a:bodyPr/>
                    <a:lstStyle/>
                    <a:p>
                      <a:pPr algn="ctr"/>
                      <a:r>
                        <a:rPr lang="es-CL" dirty="0"/>
                        <a:t>30%</a:t>
                      </a:r>
                    </a:p>
                  </a:txBody>
                  <a:tcPr>
                    <a:solidFill>
                      <a:srgbClr val="FFC000"/>
                    </a:solidFill>
                  </a:tcPr>
                </a:tc>
                <a:tc>
                  <a:txBody>
                    <a:bodyPr/>
                    <a:lstStyle/>
                    <a:p>
                      <a:pPr algn="ctr"/>
                      <a:r>
                        <a:rPr lang="es-CL" dirty="0"/>
                        <a:t>$225.000</a:t>
                      </a:r>
                    </a:p>
                  </a:txBody>
                  <a:tcPr>
                    <a:solidFill>
                      <a:srgbClr val="FFC000"/>
                    </a:solidFill>
                  </a:tcPr>
                </a:tc>
                <a:tc>
                  <a:txBody>
                    <a:bodyPr/>
                    <a:lstStyle/>
                    <a:p>
                      <a:pPr algn="ctr"/>
                      <a:r>
                        <a:rPr lang="es-CL" dirty="0"/>
                        <a:t>$67.500</a:t>
                      </a:r>
                    </a:p>
                  </a:txBody>
                  <a:tcPr>
                    <a:solidFill>
                      <a:srgbClr val="FFC000"/>
                    </a:solidFill>
                  </a:tcPr>
                </a:tc>
                <a:extLst>
                  <a:ext uri="{0D108BD9-81ED-4DB2-BD59-A6C34878D82A}">
                    <a16:rowId xmlns:a16="http://schemas.microsoft.com/office/drawing/2014/main" val="10007"/>
                  </a:ext>
                </a:extLst>
              </a:tr>
            </a:tbl>
          </a:graphicData>
        </a:graphic>
      </p:graphicFrame>
      <p:sp>
        <p:nvSpPr>
          <p:cNvPr id="5" name="TextBox 4"/>
          <p:cNvSpPr txBox="1"/>
          <p:nvPr/>
        </p:nvSpPr>
        <p:spPr>
          <a:xfrm>
            <a:off x="971600" y="1532612"/>
            <a:ext cx="5400600" cy="461665"/>
          </a:xfrm>
          <a:prstGeom prst="rect">
            <a:avLst/>
          </a:prstGeom>
          <a:noFill/>
        </p:spPr>
        <p:txBody>
          <a:bodyPr wrap="square" rtlCol="0">
            <a:spAutoFit/>
          </a:bodyPr>
          <a:lstStyle/>
          <a:p>
            <a:r>
              <a:rPr lang="es-CL" sz="2400" b="1" dirty="0"/>
              <a:t>Contrato Indefinido / casa particular</a:t>
            </a:r>
          </a:p>
        </p:txBody>
      </p:sp>
    </p:spTree>
    <p:extLst>
      <p:ext uri="{BB962C8B-B14F-4D97-AF65-F5344CB8AC3E}">
        <p14:creationId xmlns:p14="http://schemas.microsoft.com/office/powerpoint/2010/main" val="2610750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27584" y="1700808"/>
            <a:ext cx="7772400" cy="4572000"/>
          </a:xfrm>
        </p:spPr>
        <p:txBody>
          <a:bodyPr/>
          <a:lstStyle/>
          <a:p>
            <a:pPr marL="0" indent="0">
              <a:buNone/>
            </a:pPr>
            <a:r>
              <a:rPr lang="es-CL" b="1" dirty="0"/>
              <a:t>Contrato a plazo fijo / por obra o faena</a:t>
            </a:r>
          </a:p>
          <a:p>
            <a:pPr marL="0" indent="0">
              <a:buNone/>
            </a:pPr>
            <a:endParaRPr lang="es-CL" dirty="0"/>
          </a:p>
        </p:txBody>
      </p:sp>
      <p:graphicFrame>
        <p:nvGraphicFramePr>
          <p:cNvPr id="4" name="Table 3"/>
          <p:cNvGraphicFramePr>
            <a:graphicFrameLocks noGrp="1"/>
          </p:cNvGraphicFramePr>
          <p:nvPr>
            <p:extLst>
              <p:ext uri="{D42A27DB-BD31-4B8C-83A1-F6EECF244321}">
                <p14:modId xmlns:p14="http://schemas.microsoft.com/office/powerpoint/2010/main" val="3671386179"/>
              </p:ext>
            </p:extLst>
          </p:nvPr>
        </p:nvGraphicFramePr>
        <p:xfrm>
          <a:off x="899592" y="2492896"/>
          <a:ext cx="7632848" cy="2743200"/>
        </p:xfrm>
        <a:graphic>
          <a:graphicData uri="http://schemas.openxmlformats.org/drawingml/2006/table">
            <a:tbl>
              <a:tblPr firstRow="1" bandRow="1">
                <a:tableStyleId>{5C22544A-7EE6-4342-B048-85BDC9FD1C3A}</a:tableStyleId>
              </a:tblPr>
              <a:tblGrid>
                <a:gridCol w="1152128">
                  <a:extLst>
                    <a:ext uri="{9D8B030D-6E8A-4147-A177-3AD203B41FA5}">
                      <a16:colId xmlns:a16="http://schemas.microsoft.com/office/drawing/2014/main" val="20000"/>
                    </a:ext>
                  </a:extLst>
                </a:gridCol>
                <a:gridCol w="2321012">
                  <a:extLst>
                    <a:ext uri="{9D8B030D-6E8A-4147-A177-3AD203B41FA5}">
                      <a16:colId xmlns:a16="http://schemas.microsoft.com/office/drawing/2014/main" val="20001"/>
                    </a:ext>
                  </a:extLst>
                </a:gridCol>
                <a:gridCol w="1934697">
                  <a:extLst>
                    <a:ext uri="{9D8B030D-6E8A-4147-A177-3AD203B41FA5}">
                      <a16:colId xmlns:a16="http://schemas.microsoft.com/office/drawing/2014/main" val="20002"/>
                    </a:ext>
                  </a:extLst>
                </a:gridCol>
                <a:gridCol w="2225011">
                  <a:extLst>
                    <a:ext uri="{9D8B030D-6E8A-4147-A177-3AD203B41FA5}">
                      <a16:colId xmlns:a16="http://schemas.microsoft.com/office/drawing/2014/main" val="20003"/>
                    </a:ext>
                  </a:extLst>
                </a:gridCol>
              </a:tblGrid>
              <a:tr h="653792">
                <a:tc>
                  <a:txBody>
                    <a:bodyPr/>
                    <a:lstStyle/>
                    <a:p>
                      <a:pPr algn="ctr"/>
                      <a:r>
                        <a:rPr lang="es-CL" dirty="0"/>
                        <a:t>N° de retiro</a:t>
                      </a:r>
                    </a:p>
                  </a:txBody>
                  <a:tcPr/>
                </a:tc>
                <a:tc>
                  <a:txBody>
                    <a:bodyPr/>
                    <a:lstStyle/>
                    <a:p>
                      <a:pPr algn="ctr"/>
                      <a:r>
                        <a:rPr lang="es-CL" dirty="0"/>
                        <a:t>% últimas</a:t>
                      </a:r>
                      <a:r>
                        <a:rPr lang="es-CL" baseline="0" dirty="0"/>
                        <a:t> 12 remuneraciones mensuales</a:t>
                      </a:r>
                      <a:endParaRPr lang="es-CL" dirty="0"/>
                    </a:p>
                  </a:txBody>
                  <a:tcPr/>
                </a:tc>
                <a:tc>
                  <a:txBody>
                    <a:bodyPr/>
                    <a:lstStyle/>
                    <a:p>
                      <a:pPr algn="ctr"/>
                      <a:r>
                        <a:rPr lang="es-CL" dirty="0"/>
                        <a:t>Valor Superior</a:t>
                      </a:r>
                    </a:p>
                  </a:txBody>
                  <a:tcPr/>
                </a:tc>
                <a:tc>
                  <a:txBody>
                    <a:bodyPr/>
                    <a:lstStyle/>
                    <a:p>
                      <a:pPr algn="ctr"/>
                      <a:r>
                        <a:rPr lang="es-CL" dirty="0"/>
                        <a:t>Valor Inferior</a:t>
                      </a:r>
                    </a:p>
                  </a:txBody>
                  <a:tcPr/>
                </a:tc>
                <a:extLst>
                  <a:ext uri="{0D108BD9-81ED-4DB2-BD59-A6C34878D82A}">
                    <a16:rowId xmlns:a16="http://schemas.microsoft.com/office/drawing/2014/main" val="10000"/>
                  </a:ext>
                </a:extLst>
              </a:tr>
              <a:tr h="0">
                <a:tc>
                  <a:txBody>
                    <a:bodyPr/>
                    <a:lstStyle/>
                    <a:p>
                      <a:pPr algn="ctr"/>
                      <a:r>
                        <a:rPr lang="es-CL" dirty="0"/>
                        <a:t>1</a:t>
                      </a:r>
                    </a:p>
                  </a:txBody>
                  <a:tcPr/>
                </a:tc>
                <a:tc>
                  <a:txBody>
                    <a:bodyPr/>
                    <a:lstStyle/>
                    <a:p>
                      <a:pPr algn="ctr"/>
                      <a:r>
                        <a:rPr lang="es-CL" dirty="0"/>
                        <a:t>50%</a:t>
                      </a:r>
                    </a:p>
                  </a:txBody>
                  <a:tcPr/>
                </a:tc>
                <a:tc>
                  <a:txBody>
                    <a:bodyPr/>
                    <a:lstStyle/>
                    <a:p>
                      <a:pPr algn="ctr"/>
                      <a:r>
                        <a:rPr lang="es-CL" dirty="0"/>
                        <a:t> $375.000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a:t>$112.500</a:t>
                      </a:r>
                    </a:p>
                  </a:txBody>
                  <a:tcPr/>
                </a:tc>
                <a:extLst>
                  <a:ext uri="{0D108BD9-81ED-4DB2-BD59-A6C34878D82A}">
                    <a16:rowId xmlns:a16="http://schemas.microsoft.com/office/drawing/2014/main" val="10001"/>
                  </a:ext>
                </a:extLst>
              </a:tr>
              <a:tr h="0">
                <a:tc>
                  <a:txBody>
                    <a:bodyPr/>
                    <a:lstStyle/>
                    <a:p>
                      <a:pPr algn="ctr"/>
                      <a:r>
                        <a:rPr lang="es-CL" dirty="0"/>
                        <a:t>2</a:t>
                      </a:r>
                    </a:p>
                  </a:txBody>
                  <a:tcPr/>
                </a:tc>
                <a:tc>
                  <a:txBody>
                    <a:bodyPr/>
                    <a:lstStyle/>
                    <a:p>
                      <a:pPr algn="ctr"/>
                      <a:r>
                        <a:rPr lang="es-CL" dirty="0"/>
                        <a:t>40%</a:t>
                      </a:r>
                    </a:p>
                  </a:txBody>
                  <a:tcPr/>
                </a:tc>
                <a:tc>
                  <a:txBody>
                    <a:bodyPr/>
                    <a:lstStyle/>
                    <a:p>
                      <a:pPr algn="ctr"/>
                      <a:r>
                        <a:rPr lang="es-CL" dirty="0"/>
                        <a:t>$300.000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a:t>$ 90.000</a:t>
                      </a:r>
                    </a:p>
                  </a:txBody>
                  <a:tcPr/>
                </a:tc>
                <a:extLst>
                  <a:ext uri="{0D108BD9-81ED-4DB2-BD59-A6C34878D82A}">
                    <a16:rowId xmlns:a16="http://schemas.microsoft.com/office/drawing/2014/main" val="10002"/>
                  </a:ext>
                </a:extLst>
              </a:tr>
              <a:tr h="0">
                <a:tc>
                  <a:txBody>
                    <a:bodyPr/>
                    <a:lstStyle/>
                    <a:p>
                      <a:pPr algn="ctr"/>
                      <a:r>
                        <a:rPr lang="es-CL" dirty="0"/>
                        <a:t>3</a:t>
                      </a:r>
                    </a:p>
                  </a:txBody>
                  <a:tcPr/>
                </a:tc>
                <a:tc>
                  <a:txBody>
                    <a:bodyPr/>
                    <a:lstStyle/>
                    <a:p>
                      <a:pPr algn="ctr"/>
                      <a:r>
                        <a:rPr lang="es-CL" dirty="0"/>
                        <a:t>35%</a:t>
                      </a:r>
                    </a:p>
                  </a:txBody>
                  <a:tcPr/>
                </a:tc>
                <a:tc>
                  <a:txBody>
                    <a:bodyPr/>
                    <a:lstStyle/>
                    <a:p>
                      <a:pPr algn="ctr"/>
                      <a:r>
                        <a:rPr lang="es-CL" dirty="0"/>
                        <a:t>$262.500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a:t>$ 78.750</a:t>
                      </a:r>
                    </a:p>
                  </a:txBody>
                  <a:tcPr/>
                </a:tc>
                <a:extLst>
                  <a:ext uri="{0D108BD9-81ED-4DB2-BD59-A6C34878D82A}">
                    <a16:rowId xmlns:a16="http://schemas.microsoft.com/office/drawing/2014/main" val="10003"/>
                  </a:ext>
                </a:extLst>
              </a:tr>
              <a:tr h="0">
                <a:tc>
                  <a:txBody>
                    <a:bodyPr/>
                    <a:lstStyle/>
                    <a:p>
                      <a:pPr algn="ctr"/>
                      <a:r>
                        <a:rPr lang="es-CL" dirty="0"/>
                        <a:t>4</a:t>
                      </a:r>
                    </a:p>
                  </a:txBody>
                  <a:tcPr>
                    <a:solidFill>
                      <a:srgbClr val="FFC000"/>
                    </a:solidFill>
                  </a:tcPr>
                </a:tc>
                <a:tc>
                  <a:txBody>
                    <a:bodyPr/>
                    <a:lstStyle/>
                    <a:p>
                      <a:pPr algn="ctr"/>
                      <a:r>
                        <a:rPr lang="es-CL" dirty="0"/>
                        <a:t>30%</a:t>
                      </a:r>
                    </a:p>
                  </a:txBody>
                  <a:tcPr>
                    <a:solidFill>
                      <a:srgbClr val="FFC000"/>
                    </a:solidFill>
                  </a:tcPr>
                </a:tc>
                <a:tc>
                  <a:txBody>
                    <a:bodyPr/>
                    <a:lstStyle/>
                    <a:p>
                      <a:pPr algn="ctr"/>
                      <a:r>
                        <a:rPr lang="es-CL" dirty="0"/>
                        <a:t>$225.000</a:t>
                      </a:r>
                    </a:p>
                  </a:txBody>
                  <a:tcPr>
                    <a:solidFill>
                      <a:srgbClr val="FFC000"/>
                    </a:solidFill>
                  </a:tcPr>
                </a:tc>
                <a:tc>
                  <a:txBody>
                    <a:bodyPr/>
                    <a:lstStyle/>
                    <a:p>
                      <a:pPr algn="ctr"/>
                      <a:r>
                        <a:rPr lang="es-CL" dirty="0"/>
                        <a:t>$67.500</a:t>
                      </a:r>
                    </a:p>
                  </a:txBody>
                  <a:tcPr>
                    <a:solidFill>
                      <a:srgbClr val="FFC000"/>
                    </a:solidFill>
                  </a:tcPr>
                </a:tc>
                <a:extLst>
                  <a:ext uri="{0D108BD9-81ED-4DB2-BD59-A6C34878D82A}">
                    <a16:rowId xmlns:a16="http://schemas.microsoft.com/office/drawing/2014/main" val="10004"/>
                  </a:ext>
                </a:extLst>
              </a:tr>
              <a:tr h="0">
                <a:tc>
                  <a:txBody>
                    <a:bodyPr/>
                    <a:lstStyle/>
                    <a:p>
                      <a:pPr algn="ctr"/>
                      <a:r>
                        <a:rPr lang="es-CL" dirty="0"/>
                        <a:t>5</a:t>
                      </a:r>
                    </a:p>
                  </a:txBody>
                  <a:tcPr>
                    <a:solidFill>
                      <a:srgbClr val="FFC000"/>
                    </a:solidFill>
                  </a:tcPr>
                </a:tc>
                <a:tc>
                  <a:txBody>
                    <a:bodyPr/>
                    <a:lstStyle/>
                    <a:p>
                      <a:pPr algn="ctr"/>
                      <a:r>
                        <a:rPr lang="es-CL" dirty="0"/>
                        <a:t>30%</a:t>
                      </a:r>
                    </a:p>
                  </a:txBody>
                  <a:tcPr>
                    <a:solidFill>
                      <a:srgbClr val="FFC000"/>
                    </a:solidFill>
                  </a:tcPr>
                </a:tc>
                <a:tc>
                  <a:txBody>
                    <a:bodyPr/>
                    <a:lstStyle/>
                    <a:p>
                      <a:pPr algn="ctr"/>
                      <a:r>
                        <a:rPr lang="es-CL" dirty="0"/>
                        <a:t>$225.000</a:t>
                      </a:r>
                    </a:p>
                  </a:txBody>
                  <a:tcPr>
                    <a:solidFill>
                      <a:srgbClr val="FFC000"/>
                    </a:solidFill>
                  </a:tcPr>
                </a:tc>
                <a:tc>
                  <a:txBody>
                    <a:bodyPr/>
                    <a:lstStyle/>
                    <a:p>
                      <a:pPr algn="ctr"/>
                      <a:r>
                        <a:rPr lang="es-CL" dirty="0"/>
                        <a:t>$67.500</a:t>
                      </a:r>
                    </a:p>
                  </a:txBody>
                  <a:tcPr>
                    <a:solidFill>
                      <a:srgbClr val="FFC000"/>
                    </a:solidFill>
                  </a:tcPr>
                </a:tc>
                <a:extLst>
                  <a:ext uri="{0D108BD9-81ED-4DB2-BD59-A6C34878D82A}">
                    <a16:rowId xmlns:a16="http://schemas.microsoft.com/office/drawing/2014/main" val="10005"/>
                  </a:ext>
                </a:extLst>
              </a:tr>
            </a:tbl>
          </a:graphicData>
        </a:graphic>
      </p:graphicFrame>
      <p:sp>
        <p:nvSpPr>
          <p:cNvPr id="5" name="Title 1"/>
          <p:cNvSpPr>
            <a:spLocks noGrp="1"/>
          </p:cNvSpPr>
          <p:nvPr>
            <p:ph type="title"/>
          </p:nvPr>
        </p:nvSpPr>
        <p:spPr>
          <a:xfrm>
            <a:off x="539552" y="260648"/>
            <a:ext cx="7772400" cy="1143000"/>
          </a:xfrm>
        </p:spPr>
        <p:txBody>
          <a:bodyPr>
            <a:normAutofit/>
          </a:bodyPr>
          <a:lstStyle/>
          <a:p>
            <a:r>
              <a:rPr lang="es-CL" dirty="0"/>
              <a:t>Tabla de Retiros Fondo Solidario</a:t>
            </a:r>
          </a:p>
        </p:txBody>
      </p:sp>
    </p:spTree>
    <p:extLst>
      <p:ext uri="{BB962C8B-B14F-4D97-AF65-F5344CB8AC3E}">
        <p14:creationId xmlns:p14="http://schemas.microsoft.com/office/powerpoint/2010/main" val="674118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txBody>
          <a:bodyPr>
            <a:normAutofit fontScale="90000"/>
          </a:bodyPr>
          <a:lstStyle/>
          <a:p>
            <a:r>
              <a:rPr lang="es-CL" dirty="0"/>
              <a:t>Consideraciones respecto al afiliado que recibe aporte del Fondo Solidario</a:t>
            </a:r>
          </a:p>
        </p:txBody>
      </p:sp>
      <p:sp>
        <p:nvSpPr>
          <p:cNvPr id="3" name="Content Placeholder 2"/>
          <p:cNvSpPr>
            <a:spLocks noGrp="1"/>
          </p:cNvSpPr>
          <p:nvPr>
            <p:ph sz="quarter" idx="1"/>
          </p:nvPr>
        </p:nvSpPr>
        <p:spPr>
          <a:xfrm>
            <a:off x="251520" y="1988840"/>
            <a:ext cx="8568952" cy="3240360"/>
          </a:xfrm>
        </p:spPr>
        <p:txBody>
          <a:bodyPr>
            <a:normAutofit fontScale="92500" lnSpcReduction="10000"/>
          </a:bodyPr>
          <a:lstStyle/>
          <a:p>
            <a:pPr algn="just"/>
            <a:r>
              <a:rPr lang="es-CL" dirty="0"/>
              <a:t>No se puede rechazar sin causa justificada, ocupación que le ofrezca la respectiva oficina municipal e intermediación laboral (salvo que remuneración sea menor a 50% de remuneración anterior). </a:t>
            </a:r>
          </a:p>
          <a:p>
            <a:pPr algn="just"/>
            <a:r>
              <a:rPr lang="es-CL" dirty="0"/>
              <a:t>Se debe inscribir el la Bolsa Nacional de Empleo.</a:t>
            </a:r>
          </a:p>
          <a:p>
            <a:pPr algn="just"/>
            <a:r>
              <a:rPr lang="es-CL" dirty="0"/>
              <a:t>No se puede recibir más de más de 10 pagos de prestaciones financiadas parcial o totalmente con cargo al Fondo de Cesantía Solidario, en un período de 5 años (generalmente, equivalente a 2 períodos).</a:t>
            </a:r>
          </a:p>
          <a:p>
            <a:pPr marL="0" indent="0" algn="just">
              <a:buNone/>
            </a:pPr>
            <a:endParaRPr lang="es-CL" dirty="0"/>
          </a:p>
        </p:txBody>
      </p:sp>
    </p:spTree>
    <p:extLst>
      <p:ext uri="{BB962C8B-B14F-4D97-AF65-F5344CB8AC3E}">
        <p14:creationId xmlns:p14="http://schemas.microsoft.com/office/powerpoint/2010/main" val="1230668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0"/>
            <a:ext cx="7772400" cy="1143000"/>
          </a:xfrm>
        </p:spPr>
        <p:txBody>
          <a:bodyPr/>
          <a:lstStyle/>
          <a:p>
            <a:r>
              <a:rPr lang="es-CL" dirty="0"/>
              <a:t>Tabla de Retiros CIC</a:t>
            </a:r>
          </a:p>
        </p:txBody>
      </p:sp>
      <p:sp>
        <p:nvSpPr>
          <p:cNvPr id="3" name="Content Placeholder 2"/>
          <p:cNvSpPr>
            <a:spLocks noGrp="1"/>
          </p:cNvSpPr>
          <p:nvPr>
            <p:ph sz="quarter" idx="1"/>
          </p:nvPr>
        </p:nvSpPr>
        <p:spPr>
          <a:xfrm>
            <a:off x="899592" y="1124744"/>
            <a:ext cx="7772400" cy="4572000"/>
          </a:xfrm>
        </p:spPr>
        <p:txBody>
          <a:bodyPr/>
          <a:lstStyle/>
          <a:p>
            <a:pPr marL="0" indent="0">
              <a:buNone/>
            </a:pPr>
            <a:r>
              <a:rPr lang="es-CL" b="1" dirty="0"/>
              <a:t>Todo tipo de contrato</a:t>
            </a:r>
          </a:p>
        </p:txBody>
      </p:sp>
      <p:graphicFrame>
        <p:nvGraphicFramePr>
          <p:cNvPr id="4" name="Content Placeholder 3"/>
          <p:cNvGraphicFramePr>
            <a:graphicFrameLocks/>
          </p:cNvGraphicFramePr>
          <p:nvPr>
            <p:extLst>
              <p:ext uri="{D42A27DB-BD31-4B8C-83A1-F6EECF244321}">
                <p14:modId xmlns:p14="http://schemas.microsoft.com/office/powerpoint/2010/main" val="4172059402"/>
              </p:ext>
            </p:extLst>
          </p:nvPr>
        </p:nvGraphicFramePr>
        <p:xfrm>
          <a:off x="1115616" y="1772816"/>
          <a:ext cx="6192688" cy="2966720"/>
        </p:xfrm>
        <a:graphic>
          <a:graphicData uri="http://schemas.openxmlformats.org/drawingml/2006/table">
            <a:tbl>
              <a:tblPr firstRow="1" bandRow="1">
                <a:tableStyleId>{5C22544A-7EE6-4342-B048-85BDC9FD1C3A}</a:tableStyleId>
              </a:tblPr>
              <a:tblGrid>
                <a:gridCol w="6192688">
                  <a:extLst>
                    <a:ext uri="{9D8B030D-6E8A-4147-A177-3AD203B41FA5}">
                      <a16:colId xmlns:a16="http://schemas.microsoft.com/office/drawing/2014/main" val="20000"/>
                    </a:ext>
                  </a:extLst>
                </a:gridCol>
              </a:tblGrid>
              <a:tr h="370840">
                <a:tc>
                  <a:txBody>
                    <a:bodyPr/>
                    <a:lstStyle/>
                    <a:p>
                      <a:pPr algn="ctr"/>
                      <a:r>
                        <a:rPr lang="es-CL" dirty="0"/>
                        <a:t>Promedio últimas</a:t>
                      </a:r>
                      <a:r>
                        <a:rPr lang="es-CL" baseline="0" dirty="0"/>
                        <a:t> 6-12 remuneraciones mensuales</a:t>
                      </a:r>
                      <a:endParaRPr lang="es-CL" dirty="0"/>
                    </a:p>
                  </a:txBody>
                  <a:tcPr/>
                </a:tc>
                <a:extLst>
                  <a:ext uri="{0D108BD9-81ED-4DB2-BD59-A6C34878D82A}">
                    <a16:rowId xmlns:a16="http://schemas.microsoft.com/office/drawing/2014/main" val="10000"/>
                  </a:ext>
                </a:extLst>
              </a:tr>
              <a:tr h="370840">
                <a:tc>
                  <a:txBody>
                    <a:bodyPr/>
                    <a:lstStyle/>
                    <a:p>
                      <a:pPr algn="ctr"/>
                      <a:r>
                        <a:rPr lang="es-CL" dirty="0"/>
                        <a:t>70%</a:t>
                      </a:r>
                    </a:p>
                  </a:txBody>
                  <a:tcPr/>
                </a:tc>
                <a:extLst>
                  <a:ext uri="{0D108BD9-81ED-4DB2-BD59-A6C34878D82A}">
                    <a16:rowId xmlns:a16="http://schemas.microsoft.com/office/drawing/2014/main" val="10001"/>
                  </a:ext>
                </a:extLst>
              </a:tr>
              <a:tr h="370840">
                <a:tc>
                  <a:txBody>
                    <a:bodyPr/>
                    <a:lstStyle/>
                    <a:p>
                      <a:pPr algn="ctr"/>
                      <a:r>
                        <a:rPr lang="es-CL" dirty="0"/>
                        <a:t>55%</a:t>
                      </a:r>
                    </a:p>
                  </a:txBody>
                  <a:tcPr/>
                </a:tc>
                <a:extLst>
                  <a:ext uri="{0D108BD9-81ED-4DB2-BD59-A6C34878D82A}">
                    <a16:rowId xmlns:a16="http://schemas.microsoft.com/office/drawing/2014/main" val="10002"/>
                  </a:ext>
                </a:extLst>
              </a:tr>
              <a:tr h="370840">
                <a:tc>
                  <a:txBody>
                    <a:bodyPr/>
                    <a:lstStyle/>
                    <a:p>
                      <a:pPr algn="ctr"/>
                      <a:r>
                        <a:rPr lang="es-CL" dirty="0"/>
                        <a:t>45%</a:t>
                      </a:r>
                    </a:p>
                  </a:txBody>
                  <a:tcPr/>
                </a:tc>
                <a:extLst>
                  <a:ext uri="{0D108BD9-81ED-4DB2-BD59-A6C34878D82A}">
                    <a16:rowId xmlns:a16="http://schemas.microsoft.com/office/drawing/2014/main" val="10003"/>
                  </a:ext>
                </a:extLst>
              </a:tr>
              <a:tr h="370840">
                <a:tc>
                  <a:txBody>
                    <a:bodyPr/>
                    <a:lstStyle/>
                    <a:p>
                      <a:pPr algn="ctr"/>
                      <a:r>
                        <a:rPr lang="es-CL" dirty="0"/>
                        <a:t>40%</a:t>
                      </a:r>
                    </a:p>
                  </a:txBody>
                  <a:tcPr/>
                </a:tc>
                <a:extLst>
                  <a:ext uri="{0D108BD9-81ED-4DB2-BD59-A6C34878D82A}">
                    <a16:rowId xmlns:a16="http://schemas.microsoft.com/office/drawing/2014/main" val="10004"/>
                  </a:ext>
                </a:extLst>
              </a:tr>
              <a:tr h="370840">
                <a:tc>
                  <a:txBody>
                    <a:bodyPr/>
                    <a:lstStyle/>
                    <a:p>
                      <a:pPr algn="ctr"/>
                      <a:r>
                        <a:rPr lang="es-CL" dirty="0"/>
                        <a:t>35%</a:t>
                      </a:r>
                    </a:p>
                  </a:txBody>
                  <a:tcPr/>
                </a:tc>
                <a:extLst>
                  <a:ext uri="{0D108BD9-81ED-4DB2-BD59-A6C34878D82A}">
                    <a16:rowId xmlns:a16="http://schemas.microsoft.com/office/drawing/2014/main" val="10005"/>
                  </a:ext>
                </a:extLst>
              </a:tr>
              <a:tr h="370840">
                <a:tc>
                  <a:txBody>
                    <a:bodyPr/>
                    <a:lstStyle/>
                    <a:p>
                      <a:pPr algn="ctr"/>
                      <a:r>
                        <a:rPr lang="es-CL" dirty="0"/>
                        <a:t>30%</a:t>
                      </a:r>
                    </a:p>
                  </a:txBody>
                  <a:tcPr/>
                </a:tc>
                <a:extLst>
                  <a:ext uri="{0D108BD9-81ED-4DB2-BD59-A6C34878D82A}">
                    <a16:rowId xmlns:a16="http://schemas.microsoft.com/office/drawing/2014/main" val="10006"/>
                  </a:ext>
                </a:extLst>
              </a:tr>
              <a:tr h="370840">
                <a:tc>
                  <a:txBody>
                    <a:bodyPr/>
                    <a:lstStyle/>
                    <a:p>
                      <a:pPr algn="ctr"/>
                      <a:r>
                        <a:rPr lang="es-CL" dirty="0"/>
                        <a:t>30%</a:t>
                      </a:r>
                    </a:p>
                  </a:txBody>
                  <a:tcPr/>
                </a:tc>
                <a:extLst>
                  <a:ext uri="{0D108BD9-81ED-4DB2-BD59-A6C34878D82A}">
                    <a16:rowId xmlns:a16="http://schemas.microsoft.com/office/drawing/2014/main" val="10007"/>
                  </a:ext>
                </a:extLst>
              </a:tr>
            </a:tbl>
          </a:graphicData>
        </a:graphic>
      </p:graphicFrame>
      <p:sp>
        <p:nvSpPr>
          <p:cNvPr id="5" name="TextBox 4"/>
          <p:cNvSpPr txBox="1"/>
          <p:nvPr/>
        </p:nvSpPr>
        <p:spPr>
          <a:xfrm>
            <a:off x="107504" y="4941168"/>
            <a:ext cx="8928992" cy="1754326"/>
          </a:xfrm>
          <a:prstGeom prst="rect">
            <a:avLst/>
          </a:prstGeom>
          <a:noFill/>
        </p:spPr>
        <p:txBody>
          <a:bodyPr wrap="square" rtlCol="0">
            <a:spAutoFit/>
          </a:bodyPr>
          <a:lstStyle/>
          <a:p>
            <a:pPr marL="285750" indent="-285750" algn="just">
              <a:buFont typeface="Arial" panose="020B0604020202020204" pitchFamily="34" charset="0"/>
              <a:buChar char="•"/>
            </a:pPr>
            <a:r>
              <a:rPr lang="es-CL" dirty="0"/>
              <a:t>El último mes de prestación podrá ser inferior al % indicado en la tabla y corresponderá al saldo pendiente.</a:t>
            </a:r>
          </a:p>
          <a:p>
            <a:pPr marL="285750" indent="-285750" algn="just">
              <a:buFont typeface="Arial" panose="020B0604020202020204" pitchFamily="34" charset="0"/>
              <a:buChar char="•"/>
            </a:pPr>
            <a:endParaRPr lang="es-CL" dirty="0"/>
          </a:p>
          <a:p>
            <a:pPr marL="285750" indent="-285750" algn="just">
              <a:buFont typeface="Arial" panose="020B0604020202020204" pitchFamily="34" charset="0"/>
              <a:buChar char="•"/>
            </a:pPr>
            <a:r>
              <a:rPr lang="es-CL" dirty="0"/>
              <a:t>Si el último giro a que tiene derecho el trabajador, de acuerdo a la tabla del inciso segundo, es igual o inferior al 20% del monto del giro anterior, ambos giros se pagarán conjuntamente.</a:t>
            </a:r>
          </a:p>
        </p:txBody>
      </p:sp>
    </p:spTree>
    <p:extLst>
      <p:ext uri="{BB962C8B-B14F-4D97-AF65-F5344CB8AC3E}">
        <p14:creationId xmlns:p14="http://schemas.microsoft.com/office/powerpoint/2010/main" val="3212724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6632"/>
            <a:ext cx="8003232" cy="1143000"/>
          </a:xfrm>
        </p:spPr>
        <p:txBody>
          <a:bodyPr>
            <a:normAutofit fontScale="90000"/>
          </a:bodyPr>
          <a:lstStyle/>
          <a:p>
            <a:r>
              <a:rPr lang="es-CL" dirty="0"/>
              <a:t>Comparación Fondo Solidario vs CIC</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272913362"/>
              </p:ext>
            </p:extLst>
          </p:nvPr>
        </p:nvGraphicFramePr>
        <p:xfrm>
          <a:off x="251520" y="1268760"/>
          <a:ext cx="8568952" cy="5486400"/>
        </p:xfrm>
        <a:graphic>
          <a:graphicData uri="http://schemas.openxmlformats.org/drawingml/2006/table">
            <a:tbl>
              <a:tblPr firstRow="1" bandRow="1">
                <a:tableStyleId>{5C22544A-7EE6-4342-B048-85BDC9FD1C3A}</a:tableStyleId>
              </a:tblPr>
              <a:tblGrid>
                <a:gridCol w="2448272">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gridCol w="3096344">
                  <a:extLst>
                    <a:ext uri="{9D8B030D-6E8A-4147-A177-3AD203B41FA5}">
                      <a16:colId xmlns:a16="http://schemas.microsoft.com/office/drawing/2014/main" val="20002"/>
                    </a:ext>
                  </a:extLst>
                </a:gridCol>
              </a:tblGrid>
              <a:tr h="370840">
                <a:tc>
                  <a:txBody>
                    <a:bodyPr/>
                    <a:lstStyle/>
                    <a:p>
                      <a:pPr algn="ctr"/>
                      <a:r>
                        <a:rPr lang="es-CL" dirty="0"/>
                        <a:t>Criterio</a:t>
                      </a:r>
                    </a:p>
                  </a:txBody>
                  <a:tcPr/>
                </a:tc>
                <a:tc>
                  <a:txBody>
                    <a:bodyPr/>
                    <a:lstStyle/>
                    <a:p>
                      <a:pPr algn="ctr"/>
                      <a:r>
                        <a:rPr lang="es-CL" dirty="0"/>
                        <a:t>Fondo Solidario</a:t>
                      </a:r>
                    </a:p>
                  </a:txBody>
                  <a:tcPr/>
                </a:tc>
                <a:tc>
                  <a:txBody>
                    <a:bodyPr/>
                    <a:lstStyle/>
                    <a:p>
                      <a:pPr algn="ctr"/>
                      <a:r>
                        <a:rPr lang="es-CL" dirty="0"/>
                        <a:t>CIC</a:t>
                      </a:r>
                    </a:p>
                    <a:p>
                      <a:pPr algn="ctr"/>
                      <a:endParaRPr lang="es-CL" dirty="0"/>
                    </a:p>
                  </a:txBody>
                  <a:tcPr/>
                </a:tc>
                <a:extLst>
                  <a:ext uri="{0D108BD9-81ED-4DB2-BD59-A6C34878D82A}">
                    <a16:rowId xmlns:a16="http://schemas.microsoft.com/office/drawing/2014/main" val="10000"/>
                  </a:ext>
                </a:extLst>
              </a:tr>
              <a:tr h="370840">
                <a:tc>
                  <a:txBody>
                    <a:bodyPr/>
                    <a:lstStyle/>
                    <a:p>
                      <a:r>
                        <a:rPr lang="es-CL" dirty="0"/>
                        <a:t>Financiamiento</a:t>
                      </a:r>
                    </a:p>
                  </a:txBody>
                  <a:tcPr/>
                </a:tc>
                <a:tc>
                  <a:txBody>
                    <a:bodyPr/>
                    <a:lstStyle/>
                    <a:p>
                      <a:r>
                        <a:rPr lang="es-CL" dirty="0"/>
                        <a:t>Empleador y Estado</a:t>
                      </a:r>
                    </a:p>
                  </a:txBody>
                  <a:tcPr/>
                </a:tc>
                <a:tc>
                  <a:txBody>
                    <a:bodyPr/>
                    <a:lstStyle/>
                    <a:p>
                      <a:r>
                        <a:rPr lang="es-CL" dirty="0"/>
                        <a:t>Empleador y Trabajador</a:t>
                      </a:r>
                      <a:r>
                        <a:rPr lang="es-CL" baseline="0" dirty="0"/>
                        <a:t> (indefinido)</a:t>
                      </a:r>
                    </a:p>
                  </a:txBody>
                  <a:tcPr/>
                </a:tc>
                <a:extLst>
                  <a:ext uri="{0D108BD9-81ED-4DB2-BD59-A6C34878D82A}">
                    <a16:rowId xmlns:a16="http://schemas.microsoft.com/office/drawing/2014/main" val="10001"/>
                  </a:ext>
                </a:extLst>
              </a:tr>
              <a:tr h="370840">
                <a:tc>
                  <a:txBody>
                    <a:bodyPr/>
                    <a:lstStyle/>
                    <a:p>
                      <a:r>
                        <a:rPr lang="es-CL" dirty="0"/>
                        <a:t>%</a:t>
                      </a:r>
                      <a:r>
                        <a:rPr lang="es-CL" baseline="0" dirty="0"/>
                        <a:t> de remuneración imponible</a:t>
                      </a:r>
                      <a:endParaRPr lang="es-CL" dirty="0"/>
                    </a:p>
                  </a:txBody>
                  <a:tcPr/>
                </a:tc>
                <a:tc>
                  <a:txBody>
                    <a:bodyPr/>
                    <a:lstStyle/>
                    <a:p>
                      <a:r>
                        <a:rPr lang="es-CL" dirty="0"/>
                        <a:t>0,2</a:t>
                      </a:r>
                      <a:r>
                        <a:rPr lang="es-CL" baseline="0" dirty="0"/>
                        <a:t> (plazo fijo/obra o faena)</a:t>
                      </a:r>
                    </a:p>
                    <a:p>
                      <a:r>
                        <a:rPr lang="es-CL" dirty="0"/>
                        <a:t>0,8 (indefinido / casa particular)</a:t>
                      </a:r>
                    </a:p>
                  </a:txBody>
                  <a:tcPr/>
                </a:tc>
                <a:tc>
                  <a:txBody>
                    <a:bodyPr/>
                    <a:lstStyle/>
                    <a:p>
                      <a:r>
                        <a:rPr lang="es-CL" dirty="0"/>
                        <a:t>2,8 (plazo fijo/obra o faena/ casa particular)</a:t>
                      </a:r>
                    </a:p>
                    <a:p>
                      <a:r>
                        <a:rPr lang="es-CL" dirty="0"/>
                        <a:t>2,2 (indefinido / casa particular)</a:t>
                      </a:r>
                    </a:p>
                  </a:txBody>
                  <a:tcPr/>
                </a:tc>
                <a:extLst>
                  <a:ext uri="{0D108BD9-81ED-4DB2-BD59-A6C34878D82A}">
                    <a16:rowId xmlns:a16="http://schemas.microsoft.com/office/drawing/2014/main" val="10002"/>
                  </a:ext>
                </a:extLst>
              </a:tr>
              <a:tr h="370840">
                <a:tc>
                  <a:txBody>
                    <a:bodyPr/>
                    <a:lstStyle/>
                    <a:p>
                      <a:r>
                        <a:rPr lang="es-CL" dirty="0"/>
                        <a:t>Causales por las cuales procede</a:t>
                      </a:r>
                    </a:p>
                  </a:txBody>
                  <a:tcPr/>
                </a:tc>
                <a:tc>
                  <a:txBody>
                    <a:bodyPr/>
                    <a:lstStyle/>
                    <a:p>
                      <a:r>
                        <a:rPr lang="es-CL" dirty="0"/>
                        <a:t>Arts.</a:t>
                      </a:r>
                      <a:r>
                        <a:rPr lang="es-CL" baseline="0" dirty="0"/>
                        <a:t> 159 Nos. 4, 5 y 6; 161 y 163 bis</a:t>
                      </a:r>
                      <a:endParaRPr lang="es-CL" dirty="0"/>
                    </a:p>
                  </a:txBody>
                  <a:tcPr/>
                </a:tc>
                <a:tc>
                  <a:txBody>
                    <a:bodyPr/>
                    <a:lstStyle/>
                    <a:p>
                      <a:r>
                        <a:rPr lang="es-CL" dirty="0"/>
                        <a:t>Todas, salvo muerte del trabajador (incluyendo auto despido)</a:t>
                      </a:r>
                    </a:p>
                  </a:txBody>
                  <a:tcPr/>
                </a:tc>
                <a:extLst>
                  <a:ext uri="{0D108BD9-81ED-4DB2-BD59-A6C34878D82A}">
                    <a16:rowId xmlns:a16="http://schemas.microsoft.com/office/drawing/2014/main" val="10003"/>
                  </a:ext>
                </a:extLst>
              </a:tr>
              <a:tr h="370840">
                <a:tc>
                  <a:txBody>
                    <a:bodyPr/>
                    <a:lstStyle/>
                    <a:p>
                      <a:r>
                        <a:rPr lang="es-CL" dirty="0"/>
                        <a:t>N° de retiros</a:t>
                      </a:r>
                    </a:p>
                  </a:txBody>
                  <a:tcPr/>
                </a:tc>
                <a:tc>
                  <a:txBody>
                    <a:bodyPr/>
                    <a:lstStyle/>
                    <a:p>
                      <a:pPr algn="just"/>
                      <a:r>
                        <a:rPr lang="es-CL" dirty="0"/>
                        <a:t>5 (indefinido / casa particular)</a:t>
                      </a:r>
                      <a:r>
                        <a:rPr lang="es-CL" baseline="0" dirty="0"/>
                        <a:t> y 3 (plazo fijo / obra o faena), pudiendo aumentar en 2 dependiendo de tasa de desempleo</a:t>
                      </a:r>
                      <a:endParaRPr lang="es-CL" dirty="0"/>
                    </a:p>
                  </a:txBody>
                  <a:tcPr/>
                </a:tc>
                <a:tc>
                  <a:txBody>
                    <a:bodyPr/>
                    <a:lstStyle/>
                    <a:p>
                      <a:r>
                        <a:rPr lang="es-CL" dirty="0"/>
                        <a:t>Tantos como se pueda financiar,</a:t>
                      </a:r>
                      <a:r>
                        <a:rPr lang="es-CL" baseline="0" dirty="0"/>
                        <a:t> con sujeción a los porcentajes establecidos en la ley</a:t>
                      </a:r>
                      <a:endParaRPr lang="es-CL" dirty="0"/>
                    </a:p>
                  </a:txBody>
                  <a:tcPr/>
                </a:tc>
                <a:extLst>
                  <a:ext uri="{0D108BD9-81ED-4DB2-BD59-A6C34878D82A}">
                    <a16:rowId xmlns:a16="http://schemas.microsoft.com/office/drawing/2014/main" val="10004"/>
                  </a:ext>
                </a:extLst>
              </a:tr>
              <a:tr h="370840">
                <a:tc>
                  <a:txBody>
                    <a:bodyPr/>
                    <a:lstStyle/>
                    <a:p>
                      <a:r>
                        <a:rPr lang="es-CL" dirty="0"/>
                        <a:t>N° de cotizaciones requeridas</a:t>
                      </a:r>
                    </a:p>
                  </a:txBody>
                  <a:tcPr/>
                </a:tc>
                <a:tc>
                  <a:txBody>
                    <a:bodyPr/>
                    <a:lstStyle/>
                    <a:p>
                      <a:r>
                        <a:rPr lang="es-CL" dirty="0"/>
                        <a:t>12 en</a:t>
                      </a:r>
                      <a:r>
                        <a:rPr lang="es-CL" baseline="0" dirty="0"/>
                        <a:t> los últimos 24 meses, siendo las 3 últimas continuas y con mismo empleador</a:t>
                      </a:r>
                      <a:endParaRPr lang="es-CL" dirty="0"/>
                    </a:p>
                  </a:txBody>
                  <a:tcPr/>
                </a:tc>
                <a:tc>
                  <a:txBody>
                    <a:bodyPr/>
                    <a:lstStyle/>
                    <a:p>
                      <a:r>
                        <a:rPr lang="es-CL" dirty="0"/>
                        <a:t>12 (contrato</a:t>
                      </a:r>
                      <a:r>
                        <a:rPr lang="es-CL" baseline="0" dirty="0"/>
                        <a:t> indefinido / casa particular) y 6 (contrato a plazo fijo/obra o faena), continuas o discontinuas</a:t>
                      </a:r>
                      <a:endParaRPr lang="es-CL"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66196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7772400" cy="1143000"/>
          </a:xfrm>
        </p:spPr>
        <p:txBody>
          <a:bodyPr/>
          <a:lstStyle/>
          <a:p>
            <a:r>
              <a:rPr lang="es-CL" dirty="0"/>
              <a:t>Situaciones especiales</a:t>
            </a:r>
          </a:p>
        </p:txBody>
      </p:sp>
      <p:sp>
        <p:nvSpPr>
          <p:cNvPr id="3" name="Content Placeholder 2"/>
          <p:cNvSpPr>
            <a:spLocks noGrp="1"/>
          </p:cNvSpPr>
          <p:nvPr>
            <p:ph sz="quarter" idx="1"/>
          </p:nvPr>
        </p:nvSpPr>
        <p:spPr>
          <a:xfrm>
            <a:off x="251520" y="1447800"/>
            <a:ext cx="8712968" cy="5293568"/>
          </a:xfrm>
        </p:spPr>
        <p:txBody>
          <a:bodyPr>
            <a:noAutofit/>
          </a:bodyPr>
          <a:lstStyle/>
          <a:p>
            <a:pPr algn="just"/>
            <a:r>
              <a:rPr lang="es-CL" sz="2200" b="1" dirty="0"/>
              <a:t>Pérdida de la calidad de cesante.</a:t>
            </a:r>
          </a:p>
          <a:p>
            <a:pPr marL="617220" lvl="1" indent="-342900" algn="just">
              <a:buFont typeface="Wingdings" panose="05000000000000000000" pitchFamily="2" charset="2"/>
              <a:buChar char="Ø"/>
            </a:pPr>
            <a:r>
              <a:rPr lang="es-CL" sz="2200" dirty="0"/>
              <a:t>Pago se interrumpe cuando se pierde la condición de cesante.</a:t>
            </a:r>
          </a:p>
          <a:p>
            <a:pPr algn="just"/>
            <a:r>
              <a:rPr lang="es-CL" sz="2200" b="1" dirty="0"/>
              <a:t>Trabajadores que mantienen relación laboral vigente.</a:t>
            </a:r>
          </a:p>
          <a:p>
            <a:pPr lvl="1" algn="just">
              <a:buFont typeface="Wingdings" panose="05000000000000000000" pitchFamily="2" charset="2"/>
              <a:buChar char="Ø"/>
            </a:pPr>
            <a:r>
              <a:rPr lang="es-CL" sz="2200" dirty="0"/>
              <a:t>Tienen opción de retirar el monto correspondiente a ese mes.</a:t>
            </a:r>
          </a:p>
          <a:p>
            <a:pPr algn="just"/>
            <a:r>
              <a:rPr lang="es-CL" sz="2200" b="1" dirty="0"/>
              <a:t>Fallecimiento del trabajador.</a:t>
            </a:r>
          </a:p>
          <a:p>
            <a:pPr lvl="1" algn="just">
              <a:buFont typeface="Wingdings" panose="05000000000000000000" pitchFamily="2" charset="2"/>
              <a:buChar char="Ø"/>
            </a:pPr>
            <a:r>
              <a:rPr lang="es-CL" sz="2200" b="1" dirty="0"/>
              <a:t> </a:t>
            </a:r>
            <a:r>
              <a:rPr lang="es-CL" sz="2200" dirty="0"/>
              <a:t>Los fondos de la CIC se pagarán a la persona o personas que el trabajador haya designado ante AFC. A falta de ello, dicho pago se hará a cónyuge / conviviente civil, hijos o padres. </a:t>
            </a:r>
          </a:p>
          <a:p>
            <a:pPr algn="just"/>
            <a:r>
              <a:rPr lang="es-CL" sz="2200" b="1" dirty="0"/>
              <a:t>Trabajador que se acoge a pensión.</a:t>
            </a:r>
          </a:p>
          <a:p>
            <a:pPr lvl="1" algn="just">
              <a:buFont typeface="Wingdings" panose="05000000000000000000" pitchFamily="2" charset="2"/>
              <a:buChar char="Ø"/>
            </a:pPr>
            <a:r>
              <a:rPr lang="es-CL" sz="2200" dirty="0"/>
              <a:t>Retirar fondos / depositar en Cuenta de Capitalización Individual. </a:t>
            </a:r>
          </a:p>
        </p:txBody>
      </p:sp>
    </p:spTree>
    <p:extLst>
      <p:ext uri="{BB962C8B-B14F-4D97-AF65-F5344CB8AC3E}">
        <p14:creationId xmlns:p14="http://schemas.microsoft.com/office/powerpoint/2010/main" val="245110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1143000"/>
          </a:xfrm>
        </p:spPr>
        <p:txBody>
          <a:bodyPr>
            <a:normAutofit fontScale="90000"/>
          </a:bodyPr>
          <a:lstStyle/>
          <a:p>
            <a:r>
              <a:rPr lang="es-CL" dirty="0"/>
              <a:t>Seguro e Indemnización por años de servicio</a:t>
            </a:r>
          </a:p>
        </p:txBody>
      </p:sp>
      <p:sp>
        <p:nvSpPr>
          <p:cNvPr id="3" name="Content Placeholder 2"/>
          <p:cNvSpPr>
            <a:spLocks noGrp="1"/>
          </p:cNvSpPr>
          <p:nvPr>
            <p:ph sz="quarter" idx="1"/>
          </p:nvPr>
        </p:nvSpPr>
        <p:spPr>
          <a:xfrm>
            <a:off x="539552" y="1447800"/>
            <a:ext cx="8147248" cy="4572000"/>
          </a:xfrm>
        </p:spPr>
        <p:txBody>
          <a:bodyPr/>
          <a:lstStyle/>
          <a:p>
            <a:pPr algn="just"/>
            <a:r>
              <a:rPr lang="es-CL" dirty="0"/>
              <a:t>Independencia de IAS y Seguro.</a:t>
            </a:r>
          </a:p>
          <a:p>
            <a:pPr marL="0" indent="0" algn="just">
              <a:buNone/>
            </a:pPr>
            <a:endParaRPr lang="es-CL" dirty="0"/>
          </a:p>
          <a:p>
            <a:pPr algn="just"/>
            <a:r>
              <a:rPr lang="es-CL" dirty="0"/>
              <a:t>Posibilidad de imputar aporte del empleador a CIC más su rentabilidad, deducidos costos de administración en caso de terminación por artículo 161.</a:t>
            </a:r>
          </a:p>
          <a:p>
            <a:pPr marL="0" indent="0" algn="just">
              <a:buNone/>
            </a:pPr>
            <a:endParaRPr lang="es-CL" dirty="0"/>
          </a:p>
          <a:p>
            <a:pPr algn="just"/>
            <a:r>
              <a:rPr lang="es-CL" dirty="0"/>
              <a:t>Contingencia de gasto rechazado (impuesto multa 40%).</a:t>
            </a:r>
          </a:p>
          <a:p>
            <a:pPr algn="just"/>
            <a:endParaRPr lang="es-CL" dirty="0"/>
          </a:p>
          <a:p>
            <a:pPr algn="just"/>
            <a:endParaRPr lang="es-CL" dirty="0"/>
          </a:p>
          <a:p>
            <a:pPr algn="just"/>
            <a:endParaRPr lang="es-CL" dirty="0"/>
          </a:p>
        </p:txBody>
      </p:sp>
    </p:spTree>
    <p:extLst>
      <p:ext uri="{BB962C8B-B14F-4D97-AF65-F5344CB8AC3E}">
        <p14:creationId xmlns:p14="http://schemas.microsoft.com/office/powerpoint/2010/main" val="820896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71600" y="3933056"/>
            <a:ext cx="7632848" cy="26642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ctr">
              <a:buFont typeface="Arial" panose="020B0604020202020204" pitchFamily="34" charset="0"/>
              <a:buChar char="•"/>
            </a:pPr>
            <a:endParaRPr lang="es-CL"/>
          </a:p>
        </p:txBody>
      </p:sp>
      <p:sp>
        <p:nvSpPr>
          <p:cNvPr id="2" name="Title 1"/>
          <p:cNvSpPr>
            <a:spLocks noGrp="1"/>
          </p:cNvSpPr>
          <p:nvPr>
            <p:ph type="title"/>
          </p:nvPr>
        </p:nvSpPr>
        <p:spPr/>
        <p:txBody>
          <a:bodyPr/>
          <a:lstStyle/>
          <a:p>
            <a:r>
              <a:rPr lang="es-CL" dirty="0"/>
              <a:t>Personas protegidas</a:t>
            </a:r>
          </a:p>
        </p:txBody>
      </p:sp>
      <p:sp>
        <p:nvSpPr>
          <p:cNvPr id="4" name="Rectangle 3"/>
          <p:cNvSpPr/>
          <p:nvPr/>
        </p:nvSpPr>
        <p:spPr>
          <a:xfrm>
            <a:off x="971600" y="1556792"/>
            <a:ext cx="7632848" cy="1800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CL"/>
          </a:p>
        </p:txBody>
      </p:sp>
      <p:sp>
        <p:nvSpPr>
          <p:cNvPr id="3" name="Content Placeholder 2"/>
          <p:cNvSpPr>
            <a:spLocks noGrp="1"/>
          </p:cNvSpPr>
          <p:nvPr>
            <p:ph sz="quarter" idx="1"/>
          </p:nvPr>
        </p:nvSpPr>
        <p:spPr>
          <a:xfrm>
            <a:off x="969221" y="1542420"/>
            <a:ext cx="7635227" cy="4982924"/>
          </a:xfrm>
        </p:spPr>
        <p:txBody>
          <a:bodyPr>
            <a:normAutofit/>
          </a:bodyPr>
          <a:lstStyle/>
          <a:p>
            <a:pPr algn="just"/>
            <a:r>
              <a:rPr lang="es-CL" sz="2100" b="1" u="sng" dirty="0"/>
              <a:t>Regla general</a:t>
            </a:r>
            <a:r>
              <a:rPr lang="es-CL" sz="2100" b="1" dirty="0"/>
              <a:t>:</a:t>
            </a:r>
          </a:p>
          <a:p>
            <a:pPr marL="274320" lvl="1" indent="0" algn="just">
              <a:buNone/>
            </a:pPr>
            <a:r>
              <a:rPr lang="es-CL" sz="2100" dirty="0"/>
              <a:t>Trabajadores dependientes que inicien o reinicien actividades laborales con posterioridad a la entrada en vigencia de la ley.</a:t>
            </a:r>
          </a:p>
          <a:p>
            <a:pPr marL="0" indent="0" algn="just">
              <a:buNone/>
            </a:pPr>
            <a:endParaRPr lang="es-CL" sz="2100" dirty="0"/>
          </a:p>
          <a:p>
            <a:pPr marL="0" indent="0" algn="just">
              <a:buNone/>
            </a:pPr>
            <a:endParaRPr lang="es-CL" sz="2100" dirty="0"/>
          </a:p>
          <a:p>
            <a:pPr marL="0" indent="0" algn="just">
              <a:buNone/>
            </a:pPr>
            <a:endParaRPr lang="es-CL" sz="2100" dirty="0"/>
          </a:p>
          <a:p>
            <a:pPr algn="just"/>
            <a:r>
              <a:rPr lang="es-CL" sz="2100" b="1" u="sng" dirty="0"/>
              <a:t>Exclusiones</a:t>
            </a:r>
            <a:r>
              <a:rPr lang="es-CL" sz="2100" b="1" dirty="0"/>
              <a:t>:</a:t>
            </a:r>
          </a:p>
          <a:p>
            <a:pPr lvl="1" algn="just">
              <a:buFont typeface="Wingdings" panose="05000000000000000000" pitchFamily="2" charset="2"/>
              <a:buChar char="Ø"/>
            </a:pPr>
            <a:r>
              <a:rPr lang="es-CL" sz="2100" dirty="0"/>
              <a:t>Trabajadores sujetos a contrato de aprendizaje.</a:t>
            </a:r>
          </a:p>
          <a:p>
            <a:pPr lvl="1" algn="just">
              <a:buFont typeface="Wingdings" panose="05000000000000000000" pitchFamily="2" charset="2"/>
              <a:buChar char="Ø"/>
            </a:pPr>
            <a:r>
              <a:rPr lang="es-CL" sz="2100" dirty="0"/>
              <a:t>Menores de 18 años de edad (hasta que los cumplan).</a:t>
            </a:r>
          </a:p>
          <a:p>
            <a:pPr lvl="1" algn="just">
              <a:buFont typeface="Wingdings" panose="05000000000000000000" pitchFamily="2" charset="2"/>
              <a:buChar char="Ø"/>
            </a:pPr>
            <a:r>
              <a:rPr lang="es-CL" sz="2100" dirty="0"/>
              <a:t>Pensionados (salvo por invalidez parcial o trabajadores de casa particular).</a:t>
            </a:r>
          </a:p>
          <a:p>
            <a:pPr lvl="1" algn="just">
              <a:buFont typeface="Wingdings" panose="05000000000000000000" pitchFamily="2" charset="2"/>
              <a:buChar char="Ø"/>
            </a:pPr>
            <a:r>
              <a:rPr lang="es-CL" sz="2100" dirty="0"/>
              <a:t>No regidos por el Código del Trabajo.</a:t>
            </a:r>
          </a:p>
          <a:p>
            <a:pPr lvl="1" algn="just">
              <a:buFont typeface="Wingdings" panose="05000000000000000000" pitchFamily="2" charset="2"/>
              <a:buChar char="Ø"/>
            </a:pPr>
            <a:endParaRPr lang="es-CL" sz="2300" dirty="0"/>
          </a:p>
          <a:p>
            <a:pPr lvl="1" algn="just">
              <a:buFont typeface="Wingdings" panose="05000000000000000000" pitchFamily="2" charset="2"/>
              <a:buChar char="Ø"/>
            </a:pPr>
            <a:endParaRPr lang="es-CL" sz="2200" b="1" dirty="0"/>
          </a:p>
          <a:p>
            <a:pPr marL="0" indent="0" algn="just">
              <a:buNone/>
            </a:pPr>
            <a:endParaRPr lang="es-CL" dirty="0"/>
          </a:p>
        </p:txBody>
      </p:sp>
    </p:spTree>
    <p:extLst>
      <p:ext uri="{BB962C8B-B14F-4D97-AF65-F5344CB8AC3E}">
        <p14:creationId xmlns:p14="http://schemas.microsoft.com/office/powerpoint/2010/main" val="2712541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CL"/>
          </a:p>
        </p:txBody>
      </p:sp>
      <p:sp>
        <p:nvSpPr>
          <p:cNvPr id="3" name="Content Placeholder 2"/>
          <p:cNvSpPr>
            <a:spLocks noGrp="1"/>
          </p:cNvSpPr>
          <p:nvPr>
            <p:ph sz="quarter" idx="1"/>
          </p:nvPr>
        </p:nvSpPr>
        <p:spPr/>
        <p:txBody>
          <a:bodyPr/>
          <a:lstStyle/>
          <a:p>
            <a:endParaRPr lang="es-CL"/>
          </a:p>
        </p:txBody>
      </p:sp>
      <p:pic>
        <p:nvPicPr>
          <p:cNvPr id="1027" name="Picture 3" descr="C:\Users\bchernin\Desktop\Untitle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260648"/>
            <a:ext cx="8629650" cy="6134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7797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L" dirty="0"/>
              <a:t>Acción por despido injustificado</a:t>
            </a:r>
          </a:p>
        </p:txBody>
      </p:sp>
      <p:sp>
        <p:nvSpPr>
          <p:cNvPr id="3" name="Content Placeholder 2"/>
          <p:cNvSpPr>
            <a:spLocks noGrp="1"/>
          </p:cNvSpPr>
          <p:nvPr>
            <p:ph sz="quarter" idx="1"/>
          </p:nvPr>
        </p:nvSpPr>
        <p:spPr/>
        <p:txBody>
          <a:bodyPr/>
          <a:lstStyle/>
          <a:p>
            <a:endParaRPr lang="es-CL" dirty="0"/>
          </a:p>
        </p:txBody>
      </p:sp>
      <p:sp>
        <p:nvSpPr>
          <p:cNvPr id="4" name="Oval 3"/>
          <p:cNvSpPr/>
          <p:nvPr/>
        </p:nvSpPr>
        <p:spPr>
          <a:xfrm>
            <a:off x="251520" y="3212976"/>
            <a:ext cx="3528392" cy="33843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Se acoge acción de despido injustificado por causal distinta del 161</a:t>
            </a:r>
          </a:p>
        </p:txBody>
      </p:sp>
      <p:sp>
        <p:nvSpPr>
          <p:cNvPr id="5" name="Oval 4"/>
          <p:cNvSpPr/>
          <p:nvPr/>
        </p:nvSpPr>
        <p:spPr>
          <a:xfrm>
            <a:off x="5292080" y="3212976"/>
            <a:ext cx="3528392" cy="33843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Procedencia de imputación en caso que 161 sea declarado injustificado por tribunal</a:t>
            </a:r>
          </a:p>
        </p:txBody>
      </p:sp>
      <p:sp>
        <p:nvSpPr>
          <p:cNvPr id="8" name="Down Arrow 7"/>
          <p:cNvSpPr/>
          <p:nvPr/>
        </p:nvSpPr>
        <p:spPr>
          <a:xfrm>
            <a:off x="1547664" y="1412776"/>
            <a:ext cx="1008112" cy="172819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9" name="Down Arrow 8"/>
          <p:cNvSpPr/>
          <p:nvPr/>
        </p:nvSpPr>
        <p:spPr>
          <a:xfrm>
            <a:off x="6552220" y="1412776"/>
            <a:ext cx="1008112" cy="172819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1765946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928992" cy="1143000"/>
          </a:xfrm>
        </p:spPr>
        <p:txBody>
          <a:bodyPr>
            <a:normAutofit fontScale="90000"/>
          </a:bodyPr>
          <a:lstStyle/>
          <a:p>
            <a:r>
              <a:rPr lang="es-CL" dirty="0"/>
              <a:t>Problema 1: Se acoge acción de despido injustificado por causal distinta al 161.</a:t>
            </a:r>
          </a:p>
        </p:txBody>
      </p:sp>
      <p:sp>
        <p:nvSpPr>
          <p:cNvPr id="3" name="Content Placeholder 2"/>
          <p:cNvSpPr>
            <a:spLocks noGrp="1"/>
          </p:cNvSpPr>
          <p:nvPr>
            <p:ph sz="quarter" idx="1"/>
          </p:nvPr>
        </p:nvSpPr>
        <p:spPr>
          <a:xfrm>
            <a:off x="251520" y="1447800"/>
            <a:ext cx="8640960" cy="5149552"/>
          </a:xfrm>
        </p:spPr>
        <p:txBody>
          <a:bodyPr>
            <a:normAutofit/>
          </a:bodyPr>
          <a:lstStyle/>
          <a:p>
            <a:pPr marL="0" indent="0" algn="just">
              <a:buNone/>
            </a:pPr>
            <a:r>
              <a:rPr lang="es-CL" dirty="0"/>
              <a:t>“</a:t>
            </a:r>
            <a:r>
              <a:rPr lang="es-CL" i="1" dirty="0"/>
              <a:t>Si el juez estableciere que la aplicación de una o más de las causales de terminación del contrato establecidas en los artículos 159 y 160 no ha sido acreditada, de conformidad a lo dispuesto en este artículo, </a:t>
            </a:r>
            <a:r>
              <a:rPr lang="es-CL" b="1" i="1" dirty="0"/>
              <a:t>se entenderá que el término del contrato se ha producido por alguna de las causales señaladas en el artículo 161</a:t>
            </a:r>
            <a:r>
              <a:rPr lang="es-CL" i="1" dirty="0"/>
              <a:t>, en la fecha en que se invocó la causal, y habrá derecho a los incrementos legales que corresponda en conformidad a lo dispuesto en los incisos anteriores</a:t>
            </a:r>
            <a:r>
              <a:rPr lang="es-CL" dirty="0"/>
              <a:t>” (artículo 168, inciso 4° Código del Trabajo).</a:t>
            </a:r>
          </a:p>
          <a:p>
            <a:pPr algn="just"/>
            <a:endParaRPr lang="es-CL" dirty="0"/>
          </a:p>
          <a:p>
            <a:pPr marL="0" indent="0" algn="just">
              <a:buNone/>
            </a:pPr>
            <a:endParaRPr lang="es-CL" dirty="0"/>
          </a:p>
          <a:p>
            <a:pPr algn="just"/>
            <a:endParaRPr lang="es-CL" dirty="0"/>
          </a:p>
        </p:txBody>
      </p:sp>
    </p:spTree>
    <p:extLst>
      <p:ext uri="{BB962C8B-B14F-4D97-AF65-F5344CB8AC3E}">
        <p14:creationId xmlns:p14="http://schemas.microsoft.com/office/powerpoint/2010/main" val="20413917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260648"/>
            <a:ext cx="8712968" cy="6597352"/>
          </a:xfrm>
        </p:spPr>
        <p:txBody>
          <a:bodyPr>
            <a:normAutofit/>
          </a:bodyPr>
          <a:lstStyle/>
          <a:p>
            <a:pPr algn="just"/>
            <a:r>
              <a:rPr lang="es-CL" b="1" u="sng" dirty="0"/>
              <a:t>Postura 1</a:t>
            </a:r>
            <a:r>
              <a:rPr lang="es-CL" b="1" dirty="0"/>
              <a:t>: </a:t>
            </a:r>
            <a:r>
              <a:rPr lang="es-CL" dirty="0"/>
              <a:t>No procede la imputación.</a:t>
            </a:r>
          </a:p>
          <a:p>
            <a:pPr marL="0" indent="0" algn="just">
              <a:buNone/>
            </a:pPr>
            <a:endParaRPr lang="es-CL" b="1" dirty="0"/>
          </a:p>
          <a:p>
            <a:pPr lvl="1" algn="just">
              <a:buFont typeface="Wingdings" panose="05000000000000000000" pitchFamily="2" charset="2"/>
              <a:buChar char="Ø"/>
            </a:pPr>
            <a:r>
              <a:rPr lang="es-CL" u="sng" dirty="0"/>
              <a:t>Principal argumento</a:t>
            </a:r>
            <a:r>
              <a:rPr lang="es-CL" dirty="0"/>
              <a:t>: </a:t>
            </a:r>
          </a:p>
          <a:p>
            <a:pPr marL="320040" lvl="1" indent="0" algn="just">
              <a:buNone/>
            </a:pPr>
            <a:endParaRPr lang="es-CL" dirty="0"/>
          </a:p>
          <a:p>
            <a:pPr lvl="2" algn="just"/>
            <a:r>
              <a:rPr lang="es-CL" sz="2400" dirty="0"/>
              <a:t>La ley alude al 161, queriendo referirse a la causal que se da materialmente y no formalmente.</a:t>
            </a:r>
          </a:p>
          <a:p>
            <a:pPr marL="594360" lvl="2" indent="0" algn="just">
              <a:buNone/>
            </a:pPr>
            <a:endParaRPr lang="es-CL" sz="2400" dirty="0"/>
          </a:p>
          <a:p>
            <a:pPr lvl="2" algn="just"/>
            <a:r>
              <a:rPr lang="es-CL" sz="2400" dirty="0"/>
              <a:t>Art. 168 inc. 4° sólo tiene finalidad de justificar IAS e ISAP.</a:t>
            </a:r>
          </a:p>
          <a:p>
            <a:pPr marL="320040" lvl="1" indent="0" algn="just">
              <a:buNone/>
            </a:pPr>
            <a:endParaRPr lang="es-CL" sz="2400" dirty="0"/>
          </a:p>
        </p:txBody>
      </p:sp>
    </p:spTree>
    <p:extLst>
      <p:ext uri="{BB962C8B-B14F-4D97-AF65-F5344CB8AC3E}">
        <p14:creationId xmlns:p14="http://schemas.microsoft.com/office/powerpoint/2010/main" val="2081195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7504" y="980728"/>
            <a:ext cx="8928992" cy="4824536"/>
          </a:xfrm>
        </p:spPr>
        <p:txBody>
          <a:bodyPr>
            <a:normAutofit/>
          </a:bodyPr>
          <a:lstStyle/>
          <a:p>
            <a:pPr marL="0" indent="0" algn="just">
              <a:buNone/>
            </a:pPr>
            <a:r>
              <a:rPr lang="es-CL" i="1" dirty="0"/>
              <a:t>“(…) </a:t>
            </a:r>
            <a:r>
              <a:rPr lang="es-CL" b="1" i="1" u="sng" dirty="0"/>
              <a:t>sin embargo en el presente caso el contrato no terminó por aplicación de alguna causal establecida en el artículo 161</a:t>
            </a:r>
            <a:r>
              <a:rPr lang="es-CL" i="1" dirty="0"/>
              <a:t>, sino que la empleadora puso término al contrato aplicando una causal del artículo 160, por lo que no resulta procedente la imputación que invoca la demandada, ya que la indemnización por años de servicios que percibirá el trabajador no tiene su origen en la aplicación del artículo 163, sino que en la aplicación de un artículo distinto, el 168.”</a:t>
            </a:r>
          </a:p>
          <a:p>
            <a:pPr marL="0" indent="0" algn="just">
              <a:buNone/>
            </a:pPr>
            <a:r>
              <a:rPr lang="es-CL" sz="2200" i="1" dirty="0"/>
              <a:t>(2° Juzgado de Letras del Trabajo de Santiago RIT O-825-2014).</a:t>
            </a:r>
          </a:p>
        </p:txBody>
      </p:sp>
    </p:spTree>
    <p:extLst>
      <p:ext uri="{BB962C8B-B14F-4D97-AF65-F5344CB8AC3E}">
        <p14:creationId xmlns:p14="http://schemas.microsoft.com/office/powerpoint/2010/main" val="2102729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88640"/>
            <a:ext cx="8784976" cy="6669360"/>
          </a:xfrm>
        </p:spPr>
        <p:txBody>
          <a:bodyPr>
            <a:normAutofit/>
          </a:bodyPr>
          <a:lstStyle/>
          <a:p>
            <a:pPr algn="just"/>
            <a:r>
              <a:rPr lang="es-CL" b="1" u="sng" dirty="0"/>
              <a:t>Postura 2</a:t>
            </a:r>
            <a:r>
              <a:rPr lang="es-CL" b="1" dirty="0"/>
              <a:t>: </a:t>
            </a:r>
            <a:r>
              <a:rPr lang="es-CL" dirty="0"/>
              <a:t>Sí procede la imputación. </a:t>
            </a:r>
          </a:p>
          <a:p>
            <a:pPr marL="0" indent="0" algn="just">
              <a:buNone/>
            </a:pPr>
            <a:endParaRPr lang="es-CL" dirty="0"/>
          </a:p>
          <a:p>
            <a:pPr lvl="1" algn="just">
              <a:buFont typeface="Wingdings" panose="05000000000000000000" pitchFamily="2" charset="2"/>
              <a:buChar char="Ø"/>
            </a:pPr>
            <a:r>
              <a:rPr lang="es-CL" sz="2900" u="sng" dirty="0"/>
              <a:t>Principales argumentos</a:t>
            </a:r>
            <a:r>
              <a:rPr lang="es-CL" sz="2900" dirty="0"/>
              <a:t>: </a:t>
            </a:r>
          </a:p>
          <a:p>
            <a:pPr marL="594360" lvl="2" indent="0" algn="just">
              <a:buNone/>
            </a:pPr>
            <a:endParaRPr lang="es-CL" dirty="0"/>
          </a:p>
          <a:p>
            <a:pPr lvl="2" algn="just">
              <a:buFont typeface="Wingdings" panose="05000000000000000000" pitchFamily="2" charset="2"/>
              <a:buChar char="§"/>
            </a:pPr>
            <a:r>
              <a:rPr lang="es-CL" sz="2600" dirty="0"/>
              <a:t>Existe enriquecimiento sin causa en el trabajador (IAS + Seguro de Cesantía completo). </a:t>
            </a:r>
          </a:p>
          <a:p>
            <a:pPr lvl="2" algn="just">
              <a:buFont typeface="Wingdings" panose="05000000000000000000" pitchFamily="2" charset="2"/>
              <a:buChar char="§"/>
            </a:pPr>
            <a:r>
              <a:rPr lang="es-CL" sz="2600" dirty="0"/>
              <a:t>Sanción al empleador no contemplada por ley (pagar dos veces por el mismo concepto). </a:t>
            </a:r>
          </a:p>
          <a:p>
            <a:pPr lvl="2" algn="just">
              <a:buFont typeface="Wingdings" panose="05000000000000000000" pitchFamily="2" charset="2"/>
              <a:buChar char="§"/>
            </a:pPr>
            <a:r>
              <a:rPr lang="es-CL" sz="2600" dirty="0"/>
              <a:t>Deducción tiene por finalidad incentivar contratación de trabajadores, incentivando pago de cotizaciones por parte del empleador. </a:t>
            </a:r>
          </a:p>
          <a:p>
            <a:pPr lvl="2" algn="just">
              <a:buFont typeface="Wingdings" panose="05000000000000000000" pitchFamily="2" charset="2"/>
              <a:buChar char="§"/>
            </a:pPr>
            <a:endParaRPr lang="es-CL" dirty="0"/>
          </a:p>
          <a:p>
            <a:pPr marL="594360" lvl="2" indent="0" algn="just">
              <a:buNone/>
            </a:pPr>
            <a:endParaRPr lang="es-CL" dirty="0"/>
          </a:p>
          <a:p>
            <a:pPr marL="594360" lvl="2" indent="0" algn="just">
              <a:buNone/>
            </a:pPr>
            <a:endParaRPr lang="es-CL" dirty="0"/>
          </a:p>
          <a:p>
            <a:pPr marL="45720" indent="0" algn="just">
              <a:buNone/>
            </a:pPr>
            <a:endParaRPr lang="es-CL" i="1" dirty="0"/>
          </a:p>
        </p:txBody>
      </p:sp>
    </p:spTree>
    <p:extLst>
      <p:ext uri="{BB962C8B-B14F-4D97-AF65-F5344CB8AC3E}">
        <p14:creationId xmlns:p14="http://schemas.microsoft.com/office/powerpoint/2010/main" val="2080690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980728"/>
            <a:ext cx="8147248" cy="5039072"/>
          </a:xfrm>
        </p:spPr>
        <p:txBody>
          <a:bodyPr>
            <a:normAutofit fontScale="85000" lnSpcReduction="20000"/>
          </a:bodyPr>
          <a:lstStyle/>
          <a:p>
            <a:pPr marL="45720" indent="0" algn="just">
              <a:buNone/>
            </a:pPr>
            <a:r>
              <a:rPr lang="es-CL" i="1" dirty="0"/>
              <a:t>“Ello, puesto que de conformidad con el inciso cuarto del artículo 168 del Código del Trabajo, el despido de la actora debe entenderse se produjo por necesidades de la empresa, lo que hace plenamente aplicable el artículo 13 antes señalado, toda vez que éste, en lo que interesa, se refiere a la forma en que terminó el contrato de trabajo de manera genérica, dando cabida a la ficción legal antes señalada. El descuento en análisis es de general aplicación, </a:t>
            </a:r>
            <a:r>
              <a:rPr lang="es-CL" b="1" i="1" u="sng" dirty="0"/>
              <a:t>no distingue en su aplicación en cuanto al momento en que se invoca la causal de despido por necesidades de la empresa</a:t>
            </a:r>
            <a:r>
              <a:rPr lang="es-CL" i="1" dirty="0"/>
              <a:t>, por lo que no debe limitarse en base a una interpretación restrictiva del artículo 13 de la mencionada ley, en relación con las causales de término del contrato de trabajo establecidas en el artículo 161 del Código del Trabajo, y dentro de ellas, la causal de necesidades de la empresa.”  </a:t>
            </a:r>
          </a:p>
          <a:p>
            <a:pPr marL="45720" indent="0" algn="just">
              <a:buNone/>
            </a:pPr>
            <a:endParaRPr lang="es-CL" i="1" dirty="0"/>
          </a:p>
          <a:p>
            <a:pPr marL="45720" indent="0" algn="just">
              <a:buNone/>
            </a:pPr>
            <a:r>
              <a:rPr lang="es-CL" dirty="0"/>
              <a:t>(Corte de Apelaciones de Santiago, Rol N°1563-2011)</a:t>
            </a:r>
            <a:endParaRPr lang="es-CL" i="1" dirty="0"/>
          </a:p>
          <a:p>
            <a:endParaRPr lang="es-CL" dirty="0"/>
          </a:p>
        </p:txBody>
      </p:sp>
    </p:spTree>
    <p:extLst>
      <p:ext uri="{BB962C8B-B14F-4D97-AF65-F5344CB8AC3E}">
        <p14:creationId xmlns:p14="http://schemas.microsoft.com/office/powerpoint/2010/main" val="2338844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856984" cy="1143000"/>
          </a:xfrm>
        </p:spPr>
        <p:txBody>
          <a:bodyPr>
            <a:normAutofit fontScale="90000"/>
          </a:bodyPr>
          <a:lstStyle/>
          <a:p>
            <a:pPr algn="ctr"/>
            <a:r>
              <a:rPr lang="es-CL" dirty="0"/>
              <a:t>Problema 2: Imputación si 161 fue declarado injustificado por tribunal</a:t>
            </a:r>
          </a:p>
        </p:txBody>
      </p:sp>
      <p:sp>
        <p:nvSpPr>
          <p:cNvPr id="3" name="Content Placeholder 2"/>
          <p:cNvSpPr>
            <a:spLocks noGrp="1"/>
          </p:cNvSpPr>
          <p:nvPr>
            <p:ph sz="quarter" idx="1"/>
          </p:nvPr>
        </p:nvSpPr>
        <p:spPr>
          <a:xfrm>
            <a:off x="683568" y="1844824"/>
            <a:ext cx="7772400" cy="4572000"/>
          </a:xfrm>
        </p:spPr>
        <p:txBody>
          <a:bodyPr/>
          <a:lstStyle/>
          <a:p>
            <a:r>
              <a:rPr lang="es-CL" b="1" u="sng" dirty="0"/>
              <a:t>Postura 1</a:t>
            </a:r>
            <a:r>
              <a:rPr lang="es-CL" b="1" dirty="0"/>
              <a:t>:</a:t>
            </a:r>
            <a:r>
              <a:rPr lang="es-CL" dirty="0"/>
              <a:t> No procede la imputación. </a:t>
            </a:r>
          </a:p>
          <a:p>
            <a:pPr marL="0" indent="0">
              <a:buNone/>
            </a:pPr>
            <a:endParaRPr lang="es-CL" dirty="0"/>
          </a:p>
          <a:p>
            <a:pPr marL="617220" lvl="1" indent="-342900">
              <a:buFont typeface="Wingdings" panose="05000000000000000000" pitchFamily="2" charset="2"/>
              <a:buChar char="Ø"/>
            </a:pPr>
            <a:r>
              <a:rPr lang="es-CL" u="sng" dirty="0"/>
              <a:t>Principales argumentos</a:t>
            </a:r>
            <a:r>
              <a:rPr lang="es-CL" dirty="0"/>
              <a:t>:</a:t>
            </a:r>
          </a:p>
          <a:p>
            <a:pPr marL="891540" lvl="2" indent="-342900" algn="just">
              <a:buFont typeface="Wingdings" panose="05000000000000000000" pitchFamily="2" charset="2"/>
              <a:buChar char="§"/>
            </a:pPr>
            <a:r>
              <a:rPr lang="es-CL" dirty="0"/>
              <a:t>Imposibilidad de atribuir consecuencias jurídicas a hechos inexistentes. </a:t>
            </a:r>
          </a:p>
          <a:p>
            <a:pPr marL="891540" lvl="2" indent="-342900" algn="just">
              <a:buFont typeface="Wingdings" panose="05000000000000000000" pitchFamily="2" charset="2"/>
              <a:buChar char="§"/>
            </a:pPr>
            <a:r>
              <a:rPr lang="es-CL" dirty="0"/>
              <a:t>Imposibilidad de conceder beneficios a quien abusa del Derecho. </a:t>
            </a:r>
          </a:p>
          <a:p>
            <a:pPr marL="891540" lvl="2" indent="-342900" algn="just">
              <a:buFont typeface="Wingdings" panose="05000000000000000000" pitchFamily="2" charset="2"/>
              <a:buChar char="§"/>
            </a:pPr>
            <a:endParaRPr lang="es-CL" dirty="0"/>
          </a:p>
          <a:p>
            <a:pPr marL="891540" lvl="2" indent="-342900">
              <a:buFont typeface="Wingdings" panose="05000000000000000000" pitchFamily="2" charset="2"/>
              <a:buChar char="§"/>
            </a:pPr>
            <a:endParaRPr lang="es-CL" dirty="0"/>
          </a:p>
          <a:p>
            <a:pPr marL="891540" lvl="2" indent="-342900">
              <a:buFont typeface="Wingdings" panose="05000000000000000000" pitchFamily="2" charset="2"/>
              <a:buChar char="§"/>
            </a:pPr>
            <a:endParaRPr lang="es-CL" dirty="0"/>
          </a:p>
        </p:txBody>
      </p:sp>
    </p:spTree>
    <p:extLst>
      <p:ext uri="{BB962C8B-B14F-4D97-AF65-F5344CB8AC3E}">
        <p14:creationId xmlns:p14="http://schemas.microsoft.com/office/powerpoint/2010/main" val="1856430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1196752"/>
            <a:ext cx="8712968" cy="6336704"/>
          </a:xfrm>
        </p:spPr>
        <p:txBody>
          <a:bodyPr>
            <a:normAutofit/>
          </a:bodyPr>
          <a:lstStyle/>
          <a:p>
            <a:pPr marL="0" indent="0" algn="just">
              <a:buNone/>
            </a:pPr>
            <a:r>
              <a:rPr lang="es-CL" dirty="0"/>
              <a:t>“</a:t>
            </a:r>
            <a:r>
              <a:rPr lang="es-CL" i="1" dirty="0"/>
              <a:t>Que en opinión de esta Corte la expresión “Si el contrato terminare por las causales previstas en el artículo 161 del Código del Trabajo” </a:t>
            </a:r>
            <a:r>
              <a:rPr lang="es-CL" b="1" i="1" u="sng" dirty="0"/>
              <a:t>no alude a la causal invocada por el empleador para poner término al contrato de trabajo, sino a la causa que realmente ha tenido lugar </a:t>
            </a:r>
            <a:r>
              <a:rPr lang="es-CL" i="1" dirty="0"/>
              <a:t>(…) En efecto, si no se acredita la causal necesidades de la empresa, en la realidad el contrato de trabajo ha concluido por simple voluntad del empleador.</a:t>
            </a:r>
            <a:r>
              <a:rPr lang="es-CL" dirty="0"/>
              <a:t>”</a:t>
            </a:r>
          </a:p>
          <a:p>
            <a:pPr marL="0" indent="0" algn="just">
              <a:buNone/>
            </a:pPr>
            <a:r>
              <a:rPr lang="es-CL" dirty="0"/>
              <a:t>(Corte de Apelaciones de Temuco, Rol 49-2013). </a:t>
            </a:r>
          </a:p>
          <a:p>
            <a:endParaRPr lang="es-CL" dirty="0"/>
          </a:p>
        </p:txBody>
      </p:sp>
    </p:spTree>
    <p:extLst>
      <p:ext uri="{BB962C8B-B14F-4D97-AF65-F5344CB8AC3E}">
        <p14:creationId xmlns:p14="http://schemas.microsoft.com/office/powerpoint/2010/main" val="3804813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76672"/>
            <a:ext cx="7772400" cy="5543128"/>
          </a:xfrm>
        </p:spPr>
        <p:txBody>
          <a:bodyPr/>
          <a:lstStyle/>
          <a:p>
            <a:pPr algn="just"/>
            <a:r>
              <a:rPr lang="es-CL" b="1" u="sng" dirty="0"/>
              <a:t>Postura 2</a:t>
            </a:r>
            <a:r>
              <a:rPr lang="es-CL" b="1" dirty="0"/>
              <a:t>:</a:t>
            </a:r>
            <a:r>
              <a:rPr lang="es-CL" dirty="0"/>
              <a:t> Sí procede la imputación.</a:t>
            </a:r>
          </a:p>
          <a:p>
            <a:pPr marL="0" indent="0" algn="just">
              <a:buNone/>
            </a:pPr>
            <a:endParaRPr lang="es-CL" b="1" dirty="0"/>
          </a:p>
          <a:p>
            <a:pPr marL="617220" lvl="1" indent="-342900" algn="just">
              <a:buFont typeface="Wingdings" panose="05000000000000000000" pitchFamily="2" charset="2"/>
              <a:buChar char="Ø"/>
            </a:pPr>
            <a:r>
              <a:rPr lang="es-CL" b="1" dirty="0"/>
              <a:t>Principales argumentos:</a:t>
            </a:r>
          </a:p>
          <a:p>
            <a:pPr marL="891540" lvl="2" indent="-342900" algn="just">
              <a:buFont typeface="Wingdings" panose="05000000000000000000" pitchFamily="2" charset="2"/>
              <a:buChar char="§"/>
            </a:pPr>
            <a:r>
              <a:rPr lang="es-CL" dirty="0"/>
              <a:t>Existe enriquecimiento sin causa en el trabajador (IAS + Seguro de Cesantía completo). </a:t>
            </a:r>
          </a:p>
          <a:p>
            <a:pPr marL="891540" lvl="2" indent="-342900" algn="just">
              <a:buFont typeface="Wingdings" panose="05000000000000000000" pitchFamily="2" charset="2"/>
              <a:buChar char="§"/>
            </a:pPr>
            <a:r>
              <a:rPr lang="es-CL" dirty="0"/>
              <a:t>Importante es causal invocada por el empleador de acuerdo a la ley “</a:t>
            </a:r>
            <a:r>
              <a:rPr lang="es-CL" i="1" dirty="0"/>
              <a:t>si el contrato terminare por las causales previstas en el artículo 161 del Código del Trabajo</a:t>
            </a:r>
            <a:r>
              <a:rPr lang="es-CL" dirty="0"/>
              <a:t>”.</a:t>
            </a:r>
          </a:p>
          <a:p>
            <a:pPr marL="891540" lvl="2" indent="-342900" algn="just">
              <a:buFont typeface="Wingdings" panose="05000000000000000000" pitchFamily="2" charset="2"/>
              <a:buChar char="§"/>
            </a:pPr>
            <a:r>
              <a:rPr lang="es-CL" dirty="0"/>
              <a:t>Sanción al empleador no contemplada por ley (pagar dos veces por el mismo concepto). </a:t>
            </a:r>
          </a:p>
          <a:p>
            <a:pPr marL="891540" lvl="2" indent="-342900" algn="just">
              <a:buFont typeface="Wingdings" panose="05000000000000000000" pitchFamily="2" charset="2"/>
              <a:buChar char="§"/>
            </a:pPr>
            <a:r>
              <a:rPr lang="es-CL" dirty="0"/>
              <a:t>Deducción tiene por finalidad incentivar contratación de trabajadores, incentivando pago de cotizaciones por parte del empleador</a:t>
            </a:r>
          </a:p>
          <a:p>
            <a:pPr marL="617220" lvl="1" indent="-342900">
              <a:buFont typeface="Wingdings" panose="05000000000000000000" pitchFamily="2" charset="2"/>
              <a:buChar char="Ø"/>
            </a:pPr>
            <a:endParaRPr lang="es-CL" b="1" dirty="0"/>
          </a:p>
        </p:txBody>
      </p:sp>
    </p:spTree>
    <p:extLst>
      <p:ext uri="{BB962C8B-B14F-4D97-AF65-F5344CB8AC3E}">
        <p14:creationId xmlns:p14="http://schemas.microsoft.com/office/powerpoint/2010/main" val="4006949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a:t>Trabajadores excluidos por no estar regidos por Código del Trabajo</a:t>
            </a:r>
          </a:p>
        </p:txBody>
      </p:sp>
      <p:sp>
        <p:nvSpPr>
          <p:cNvPr id="4" name="Rectangle 3"/>
          <p:cNvSpPr/>
          <p:nvPr/>
        </p:nvSpPr>
        <p:spPr>
          <a:xfrm>
            <a:off x="971600" y="1844824"/>
            <a:ext cx="7704856" cy="302433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CL"/>
          </a:p>
        </p:txBody>
      </p:sp>
      <p:sp>
        <p:nvSpPr>
          <p:cNvPr id="3" name="Content Placeholder 2"/>
          <p:cNvSpPr>
            <a:spLocks noGrp="1"/>
          </p:cNvSpPr>
          <p:nvPr>
            <p:ph sz="quarter" idx="1"/>
          </p:nvPr>
        </p:nvSpPr>
        <p:spPr/>
        <p:txBody>
          <a:bodyPr/>
          <a:lstStyle/>
          <a:p>
            <a:pPr marL="0" indent="0" algn="just">
              <a:buNone/>
            </a:pPr>
            <a:endParaRPr lang="es-CL" dirty="0"/>
          </a:p>
          <a:p>
            <a:pPr marL="0" indent="0" algn="just">
              <a:buNone/>
            </a:pPr>
            <a:r>
              <a:rPr lang="es-CL" dirty="0"/>
              <a:t>Funcionarios de </a:t>
            </a:r>
            <a:r>
              <a:rPr lang="es-CL" dirty="0" err="1"/>
              <a:t>Adm</a:t>
            </a:r>
            <a:r>
              <a:rPr lang="es-CL" dirty="0"/>
              <a:t>. Centralizada (Ministerios) y descentralizada (Municipalidades), del Congreso Nacional, del Poder Judicial, de empresas o instituciones del Estado o de aquéllas en que éste tenga aporte, participación o representación, siempre que se rijan por un estatuto especial.</a:t>
            </a:r>
          </a:p>
          <a:p>
            <a:pPr marL="0" indent="0">
              <a:buNone/>
            </a:pPr>
            <a:endParaRPr lang="es-CL" dirty="0"/>
          </a:p>
        </p:txBody>
      </p:sp>
    </p:spTree>
    <p:extLst>
      <p:ext uri="{BB962C8B-B14F-4D97-AF65-F5344CB8AC3E}">
        <p14:creationId xmlns:p14="http://schemas.microsoft.com/office/powerpoint/2010/main" val="465847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332656"/>
            <a:ext cx="8147248" cy="6120680"/>
          </a:xfrm>
        </p:spPr>
        <p:txBody>
          <a:bodyPr>
            <a:normAutofit fontScale="92500" lnSpcReduction="20000"/>
          </a:bodyPr>
          <a:lstStyle/>
          <a:p>
            <a:pPr marL="0" indent="0" algn="just">
              <a:buNone/>
            </a:pPr>
            <a:r>
              <a:rPr lang="es-CL" dirty="0"/>
              <a:t>“</a:t>
            </a:r>
            <a:r>
              <a:rPr lang="es-CL" i="1" dirty="0"/>
              <a:t>Que, por último, y en cuanto a la excepción de compensación alegada por la demandada, cabe señalar que el artículo 13 de la ley 19.728 establece en lo pertinente que si el contrato de trabajo termina por alguna de las causales previstas en el artículo 161, el afiliado tendrá derecho a la indemnización por años de servicios prevista en la ley o en la convención. Acto seguido, establece que se imputará a dicha prestación la parte del saldo de la Cuenta Individual por Cesantía, con cargo a las cuales el asegurado pueda hacer retiros en la forma que señala el artículo 15 de la misma ley. </a:t>
            </a:r>
            <a:r>
              <a:rPr lang="es-CL" b="1" i="1" u="sng" dirty="0"/>
              <a:t>No incide en lo anterior el hecho de que el tribunal respectivo pueda declarar injustificada la aplicación de alguna de las causales previstas en el artículo 161</a:t>
            </a:r>
            <a:r>
              <a:rPr lang="es-CL" i="1" dirty="0"/>
              <a:t>, dado que de igual forma ha de entenderse que la relación laboral ha cesado por ella, sin que la norma legal invocada establezca alguna distinción al respecto.”</a:t>
            </a:r>
          </a:p>
          <a:p>
            <a:pPr marL="0" indent="0" algn="just">
              <a:buNone/>
            </a:pPr>
            <a:endParaRPr lang="es-CL" i="1" dirty="0"/>
          </a:p>
          <a:p>
            <a:pPr marL="0" indent="0" algn="just">
              <a:buNone/>
            </a:pPr>
            <a:r>
              <a:rPr lang="es-CL" dirty="0"/>
              <a:t>(Corte de Apelaciones de Rancagua, Rol N°24-2007)</a:t>
            </a:r>
          </a:p>
        </p:txBody>
      </p:sp>
    </p:spTree>
    <p:extLst>
      <p:ext uri="{BB962C8B-B14F-4D97-AF65-F5344CB8AC3E}">
        <p14:creationId xmlns:p14="http://schemas.microsoft.com/office/powerpoint/2010/main" val="412184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L" dirty="0"/>
              <a:t>Afiliación al Seguro</a:t>
            </a:r>
          </a:p>
        </p:txBody>
      </p:sp>
      <p:sp>
        <p:nvSpPr>
          <p:cNvPr id="3" name="Content Placeholder 2"/>
          <p:cNvSpPr>
            <a:spLocks noGrp="1"/>
          </p:cNvSpPr>
          <p:nvPr>
            <p:ph sz="quarter" idx="1"/>
          </p:nvPr>
        </p:nvSpPr>
        <p:spPr/>
        <p:txBody>
          <a:bodyPr/>
          <a:lstStyle/>
          <a:p>
            <a:endParaRPr lang="es-CL" dirty="0"/>
          </a:p>
        </p:txBody>
      </p:sp>
      <p:sp>
        <p:nvSpPr>
          <p:cNvPr id="4" name="Oval 3"/>
          <p:cNvSpPr/>
          <p:nvPr/>
        </p:nvSpPr>
        <p:spPr>
          <a:xfrm>
            <a:off x="323528" y="3069542"/>
            <a:ext cx="3816424" cy="3240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5" name="Oval 4"/>
          <p:cNvSpPr/>
          <p:nvPr/>
        </p:nvSpPr>
        <p:spPr>
          <a:xfrm>
            <a:off x="5076056" y="3069542"/>
            <a:ext cx="3816424" cy="3240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TextBox 5"/>
          <p:cNvSpPr txBox="1"/>
          <p:nvPr/>
        </p:nvSpPr>
        <p:spPr>
          <a:xfrm>
            <a:off x="935596" y="4069700"/>
            <a:ext cx="2592288" cy="1692771"/>
          </a:xfrm>
          <a:prstGeom prst="rect">
            <a:avLst/>
          </a:prstGeom>
          <a:noFill/>
        </p:spPr>
        <p:txBody>
          <a:bodyPr wrap="square" rtlCol="0">
            <a:spAutoFit/>
          </a:bodyPr>
          <a:lstStyle/>
          <a:p>
            <a:pPr algn="ctr"/>
            <a:r>
              <a:rPr lang="es-CL" sz="3200" dirty="0"/>
              <a:t>Afiliación Automática</a:t>
            </a:r>
          </a:p>
          <a:p>
            <a:pPr algn="ctr"/>
            <a:r>
              <a:rPr lang="es-CL" b="1" dirty="0">
                <a:solidFill>
                  <a:schemeClr val="bg1"/>
                </a:solidFill>
              </a:rPr>
              <a:t>Contratados a contar del 2/10/02</a:t>
            </a:r>
          </a:p>
        </p:txBody>
      </p:sp>
      <p:sp>
        <p:nvSpPr>
          <p:cNvPr id="7" name="TextBox 6"/>
          <p:cNvSpPr txBox="1"/>
          <p:nvPr/>
        </p:nvSpPr>
        <p:spPr>
          <a:xfrm>
            <a:off x="5688124" y="4069700"/>
            <a:ext cx="2592288" cy="2616101"/>
          </a:xfrm>
          <a:prstGeom prst="rect">
            <a:avLst/>
          </a:prstGeom>
          <a:noFill/>
        </p:spPr>
        <p:txBody>
          <a:bodyPr wrap="square" rtlCol="0">
            <a:spAutoFit/>
          </a:bodyPr>
          <a:lstStyle/>
          <a:p>
            <a:pPr algn="ctr"/>
            <a:r>
              <a:rPr lang="es-CL" sz="3200" dirty="0"/>
              <a:t>Afiliación Opcional</a:t>
            </a:r>
          </a:p>
          <a:p>
            <a:pPr algn="ctr"/>
            <a:r>
              <a:rPr lang="es-CL" b="1" dirty="0">
                <a:solidFill>
                  <a:schemeClr val="bg1"/>
                </a:solidFill>
              </a:rPr>
              <a:t>Contratados antes del 2/10/02</a:t>
            </a:r>
          </a:p>
          <a:p>
            <a:pPr algn="ctr"/>
            <a:endParaRPr lang="es-CL" sz="3200" dirty="0"/>
          </a:p>
          <a:p>
            <a:pPr algn="ctr"/>
            <a:endParaRPr lang="es-CL" sz="3200" dirty="0"/>
          </a:p>
        </p:txBody>
      </p:sp>
      <p:sp>
        <p:nvSpPr>
          <p:cNvPr id="8" name="Down Arrow 7"/>
          <p:cNvSpPr/>
          <p:nvPr/>
        </p:nvSpPr>
        <p:spPr>
          <a:xfrm rot="1860000">
            <a:off x="2750169" y="1378251"/>
            <a:ext cx="504056" cy="173351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10" name="Down Arrow 9"/>
          <p:cNvSpPr/>
          <p:nvPr/>
        </p:nvSpPr>
        <p:spPr>
          <a:xfrm rot="-1980000">
            <a:off x="5856782" y="1446177"/>
            <a:ext cx="504056" cy="1690350"/>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Tree>
    <p:extLst>
      <p:ext uri="{BB962C8B-B14F-4D97-AF65-F5344CB8AC3E}">
        <p14:creationId xmlns:p14="http://schemas.microsoft.com/office/powerpoint/2010/main" val="47086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3513584" cy="1143000"/>
          </a:xfrm>
        </p:spPr>
        <p:txBody>
          <a:bodyPr>
            <a:normAutofit fontScale="90000"/>
          </a:bodyPr>
          <a:lstStyle/>
          <a:p>
            <a:pPr algn="ctr"/>
            <a:r>
              <a:rPr lang="es-CL" dirty="0"/>
              <a:t>Financiamiento del Seguro</a:t>
            </a:r>
          </a:p>
        </p:txBody>
      </p:sp>
      <p:sp>
        <p:nvSpPr>
          <p:cNvPr id="3" name="Content Placeholder 2"/>
          <p:cNvSpPr>
            <a:spLocks noGrp="1"/>
          </p:cNvSpPr>
          <p:nvPr>
            <p:ph sz="quarter" idx="1"/>
          </p:nvPr>
        </p:nvSpPr>
        <p:spPr/>
        <p:txBody>
          <a:bodyPr/>
          <a:lstStyle/>
          <a:p>
            <a:pPr marL="0" indent="0">
              <a:buNone/>
            </a:pPr>
            <a:endParaRPr lang="es-CL" dirty="0"/>
          </a:p>
          <a:p>
            <a:pPr marL="0" indent="0">
              <a:buNone/>
            </a:pPr>
            <a:endParaRPr lang="es-CL" dirty="0"/>
          </a:p>
          <a:p>
            <a:pPr marL="0" indent="0">
              <a:buNone/>
            </a:pPr>
            <a:endParaRPr lang="es-CL" dirty="0"/>
          </a:p>
          <a:p>
            <a:pPr marL="0" indent="0">
              <a:buNone/>
            </a:pPr>
            <a:endParaRPr lang="es-CL" dirty="0"/>
          </a:p>
          <a:p>
            <a:pPr marL="0" indent="0">
              <a:buNone/>
            </a:pPr>
            <a:endParaRPr lang="es-CL" dirty="0"/>
          </a:p>
          <a:p>
            <a:pPr marL="0" indent="0">
              <a:buNone/>
            </a:pPr>
            <a:endParaRPr lang="es-CL" dirty="0"/>
          </a:p>
          <a:p>
            <a:pPr marL="0" indent="0">
              <a:buNone/>
            </a:pPr>
            <a:endParaRPr lang="es-CL" dirty="0"/>
          </a:p>
          <a:p>
            <a:pPr marL="0" indent="0">
              <a:buNone/>
            </a:pPr>
            <a:endParaRPr lang="es-CL" dirty="0"/>
          </a:p>
        </p:txBody>
      </p:sp>
      <p:sp>
        <p:nvSpPr>
          <p:cNvPr id="12" name="Rectangle 11"/>
          <p:cNvSpPr/>
          <p:nvPr/>
        </p:nvSpPr>
        <p:spPr>
          <a:xfrm>
            <a:off x="275070" y="1340768"/>
            <a:ext cx="3600400" cy="2867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u="sng" dirty="0"/>
              <a:t>Contrato Indefinido</a:t>
            </a:r>
          </a:p>
          <a:p>
            <a:pPr algn="ctr"/>
            <a:endParaRPr lang="es-CL" b="1" u="sng" dirty="0"/>
          </a:p>
          <a:p>
            <a:pPr algn="ctr"/>
            <a:endParaRPr lang="es-CL" b="1" u="sng" dirty="0"/>
          </a:p>
          <a:p>
            <a:pPr marL="285750" indent="-285750" algn="ctr">
              <a:buFont typeface="Wingdings" panose="05000000000000000000" pitchFamily="2" charset="2"/>
              <a:buChar char="§"/>
            </a:pPr>
            <a:r>
              <a:rPr lang="es-CL" dirty="0"/>
              <a:t>Trabajador: 0,6%</a:t>
            </a:r>
          </a:p>
          <a:p>
            <a:pPr marL="285750" indent="-285750" algn="ctr">
              <a:buFont typeface="Wingdings" panose="05000000000000000000" pitchFamily="2" charset="2"/>
              <a:buChar char="§"/>
            </a:pPr>
            <a:r>
              <a:rPr lang="es-CL" dirty="0"/>
              <a:t>Empleador: 2,4%</a:t>
            </a:r>
          </a:p>
        </p:txBody>
      </p:sp>
      <p:sp>
        <p:nvSpPr>
          <p:cNvPr id="13" name="Rectangle 12"/>
          <p:cNvSpPr/>
          <p:nvPr/>
        </p:nvSpPr>
        <p:spPr>
          <a:xfrm>
            <a:off x="5292080" y="1361308"/>
            <a:ext cx="3600400" cy="2880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u="sng" dirty="0"/>
              <a:t>Contrato a plazo fijo, contrato por obra o faena y casa particular</a:t>
            </a:r>
          </a:p>
          <a:p>
            <a:pPr algn="ctr"/>
            <a:endParaRPr lang="es-CL" b="1" u="sng" dirty="0"/>
          </a:p>
          <a:p>
            <a:pPr marL="285750" indent="-285750" algn="ctr">
              <a:buFont typeface="Wingdings" panose="05000000000000000000" pitchFamily="2" charset="2"/>
              <a:buChar char="§"/>
            </a:pPr>
            <a:r>
              <a:rPr lang="es-CL" dirty="0"/>
              <a:t>Empleador: 3%</a:t>
            </a:r>
          </a:p>
        </p:txBody>
      </p:sp>
      <p:sp>
        <p:nvSpPr>
          <p:cNvPr id="14" name="Rectangle 13"/>
          <p:cNvSpPr/>
          <p:nvPr/>
        </p:nvSpPr>
        <p:spPr>
          <a:xfrm>
            <a:off x="2133390" y="4581128"/>
            <a:ext cx="496855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Estado</a:t>
            </a:r>
          </a:p>
        </p:txBody>
      </p:sp>
      <p:sp>
        <p:nvSpPr>
          <p:cNvPr id="15" name="TextBox 14"/>
          <p:cNvSpPr txBox="1"/>
          <p:nvPr/>
        </p:nvSpPr>
        <p:spPr>
          <a:xfrm>
            <a:off x="179512" y="5877272"/>
            <a:ext cx="8856984" cy="923330"/>
          </a:xfrm>
          <a:prstGeom prst="rect">
            <a:avLst/>
          </a:prstGeom>
          <a:noFill/>
        </p:spPr>
        <p:txBody>
          <a:bodyPr wrap="square" rtlCol="0">
            <a:spAutoFit/>
          </a:bodyPr>
          <a:lstStyle/>
          <a:p>
            <a:pPr algn="just"/>
            <a:r>
              <a:rPr lang="es-CL" b="1" dirty="0"/>
              <a:t>Remuneración imponible: </a:t>
            </a:r>
            <a:r>
              <a:rPr lang="es-CL" dirty="0"/>
              <a:t>90 Unidades de Fomento sumado a la variación que experimente el Índice Real de Remuneraciones (INE).</a:t>
            </a:r>
          </a:p>
          <a:p>
            <a:pPr algn="just"/>
            <a:r>
              <a:rPr lang="es-CL" b="1" dirty="0"/>
              <a:t>Tope imponible 2021: </a:t>
            </a:r>
            <a:r>
              <a:rPr lang="es-CL" dirty="0"/>
              <a:t>122,6 UF. ($3.604.732 al 1/04/21).</a:t>
            </a:r>
          </a:p>
        </p:txBody>
      </p:sp>
    </p:spTree>
    <p:extLst>
      <p:ext uri="{BB962C8B-B14F-4D97-AF65-F5344CB8AC3E}">
        <p14:creationId xmlns:p14="http://schemas.microsoft.com/office/powerpoint/2010/main" val="259516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2675" y="2204863"/>
            <a:ext cx="2520280" cy="25202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Cuenta Individual por Cesantía</a:t>
            </a:r>
          </a:p>
        </p:txBody>
      </p:sp>
      <p:sp>
        <p:nvSpPr>
          <p:cNvPr id="5" name="Oval 4"/>
          <p:cNvSpPr/>
          <p:nvPr/>
        </p:nvSpPr>
        <p:spPr>
          <a:xfrm>
            <a:off x="5432880" y="3356992"/>
            <a:ext cx="2376264" cy="24488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dirty="0"/>
              <a:t>Fondo Solidario Estatal</a:t>
            </a:r>
          </a:p>
        </p:txBody>
      </p:sp>
      <p:sp>
        <p:nvSpPr>
          <p:cNvPr id="6" name="Rounded Rectangle 5"/>
          <p:cNvSpPr/>
          <p:nvPr/>
        </p:nvSpPr>
        <p:spPr>
          <a:xfrm>
            <a:off x="5580112" y="188640"/>
            <a:ext cx="3168352" cy="172819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dirty="0"/>
              <a:t>Estado</a:t>
            </a:r>
          </a:p>
        </p:txBody>
      </p:sp>
      <p:sp>
        <p:nvSpPr>
          <p:cNvPr id="7" name="Rounded Rectangle 6"/>
          <p:cNvSpPr/>
          <p:nvPr/>
        </p:nvSpPr>
        <p:spPr>
          <a:xfrm>
            <a:off x="2051720" y="188640"/>
            <a:ext cx="3168352" cy="172819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dirty="0"/>
              <a:t>Empleador</a:t>
            </a:r>
          </a:p>
        </p:txBody>
      </p:sp>
      <p:sp>
        <p:nvSpPr>
          <p:cNvPr id="9" name="Rounded Rectangle 8"/>
          <p:cNvSpPr/>
          <p:nvPr/>
        </p:nvSpPr>
        <p:spPr>
          <a:xfrm>
            <a:off x="1907704" y="5012350"/>
            <a:ext cx="3168352" cy="172819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dirty="0"/>
              <a:t>Trabajador</a:t>
            </a:r>
          </a:p>
        </p:txBody>
      </p:sp>
      <p:sp>
        <p:nvSpPr>
          <p:cNvPr id="12" name="Down Arrow 11"/>
          <p:cNvSpPr/>
          <p:nvPr/>
        </p:nvSpPr>
        <p:spPr>
          <a:xfrm rot="1740000">
            <a:off x="7200039" y="1968660"/>
            <a:ext cx="504056" cy="1466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13" name="Down Arrow 12"/>
          <p:cNvSpPr/>
          <p:nvPr/>
        </p:nvSpPr>
        <p:spPr>
          <a:xfrm rot="-2160000">
            <a:off x="4799112" y="1874300"/>
            <a:ext cx="504056" cy="1996729"/>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14" name="Down Arrow 13"/>
          <p:cNvSpPr/>
          <p:nvPr/>
        </p:nvSpPr>
        <p:spPr>
          <a:xfrm rot="19560000" flipV="1">
            <a:off x="1040787" y="4740755"/>
            <a:ext cx="504056" cy="1466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15" name="Down Arrow 14"/>
          <p:cNvSpPr/>
          <p:nvPr/>
        </p:nvSpPr>
        <p:spPr>
          <a:xfrm rot="12900000" flipV="1">
            <a:off x="1172792" y="798816"/>
            <a:ext cx="504056" cy="146606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L"/>
          </a:p>
        </p:txBody>
      </p:sp>
      <p:sp>
        <p:nvSpPr>
          <p:cNvPr id="16" name="TextBox 15"/>
          <p:cNvSpPr txBox="1"/>
          <p:nvPr/>
        </p:nvSpPr>
        <p:spPr>
          <a:xfrm>
            <a:off x="107504" y="1162517"/>
            <a:ext cx="1317316" cy="369332"/>
          </a:xfrm>
          <a:prstGeom prst="rect">
            <a:avLst/>
          </a:prstGeom>
          <a:noFill/>
        </p:spPr>
        <p:txBody>
          <a:bodyPr wrap="square" rtlCol="0">
            <a:spAutoFit/>
          </a:bodyPr>
          <a:lstStyle/>
          <a:p>
            <a:r>
              <a:rPr lang="es-CL" b="1" dirty="0"/>
              <a:t>1,6 / 2,8%</a:t>
            </a:r>
          </a:p>
        </p:txBody>
      </p:sp>
      <p:sp>
        <p:nvSpPr>
          <p:cNvPr id="17" name="TextBox 16"/>
          <p:cNvSpPr txBox="1"/>
          <p:nvPr/>
        </p:nvSpPr>
        <p:spPr>
          <a:xfrm>
            <a:off x="554462" y="5507114"/>
            <a:ext cx="864096" cy="369332"/>
          </a:xfrm>
          <a:prstGeom prst="rect">
            <a:avLst/>
          </a:prstGeom>
          <a:noFill/>
        </p:spPr>
        <p:txBody>
          <a:bodyPr wrap="square" rtlCol="0">
            <a:spAutoFit/>
          </a:bodyPr>
          <a:lstStyle/>
          <a:p>
            <a:r>
              <a:rPr lang="es-CL" b="1" dirty="0"/>
              <a:t>0,6%</a:t>
            </a:r>
          </a:p>
        </p:txBody>
      </p:sp>
      <p:sp>
        <p:nvSpPr>
          <p:cNvPr id="18" name="TextBox 17"/>
          <p:cNvSpPr txBox="1"/>
          <p:nvPr/>
        </p:nvSpPr>
        <p:spPr>
          <a:xfrm>
            <a:off x="3632254" y="2780928"/>
            <a:ext cx="1440160" cy="369332"/>
          </a:xfrm>
          <a:prstGeom prst="rect">
            <a:avLst/>
          </a:prstGeom>
          <a:noFill/>
        </p:spPr>
        <p:txBody>
          <a:bodyPr wrap="square" rtlCol="0">
            <a:spAutoFit/>
          </a:bodyPr>
          <a:lstStyle/>
          <a:p>
            <a:r>
              <a:rPr lang="es-CL" b="1" dirty="0"/>
              <a:t>  0,8 / 0,2%</a:t>
            </a:r>
          </a:p>
        </p:txBody>
      </p:sp>
      <p:sp>
        <p:nvSpPr>
          <p:cNvPr id="20" name="TextBox 19"/>
          <p:cNvSpPr txBox="1"/>
          <p:nvPr/>
        </p:nvSpPr>
        <p:spPr>
          <a:xfrm>
            <a:off x="7956376" y="4119754"/>
            <a:ext cx="1116122" cy="923330"/>
          </a:xfrm>
          <a:prstGeom prst="rect">
            <a:avLst/>
          </a:prstGeom>
          <a:noFill/>
        </p:spPr>
        <p:txBody>
          <a:bodyPr wrap="square" rtlCol="0">
            <a:spAutoFit/>
          </a:bodyPr>
          <a:lstStyle/>
          <a:p>
            <a:r>
              <a:rPr lang="es-CL" b="1" dirty="0"/>
              <a:t>225.792 UTM anuales</a:t>
            </a:r>
          </a:p>
        </p:txBody>
      </p:sp>
    </p:spTree>
    <p:extLst>
      <p:ext uri="{BB962C8B-B14F-4D97-AF65-F5344CB8AC3E}">
        <p14:creationId xmlns:p14="http://schemas.microsoft.com/office/powerpoint/2010/main" val="3940720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88640"/>
            <a:ext cx="7772400" cy="1143000"/>
          </a:xfrm>
        </p:spPr>
        <p:txBody>
          <a:bodyPr/>
          <a:lstStyle/>
          <a:p>
            <a:r>
              <a:rPr lang="es-CL" dirty="0"/>
              <a:t>Situaciones especiales</a:t>
            </a:r>
          </a:p>
        </p:txBody>
      </p:sp>
      <p:sp>
        <p:nvSpPr>
          <p:cNvPr id="3" name="Content Placeholder 2"/>
          <p:cNvSpPr>
            <a:spLocks noGrp="1"/>
          </p:cNvSpPr>
          <p:nvPr>
            <p:ph sz="quarter" idx="1"/>
          </p:nvPr>
        </p:nvSpPr>
        <p:spPr>
          <a:xfrm>
            <a:off x="467544" y="1447800"/>
            <a:ext cx="8219256" cy="4572000"/>
          </a:xfrm>
        </p:spPr>
        <p:txBody>
          <a:bodyPr>
            <a:normAutofit lnSpcReduction="10000"/>
          </a:bodyPr>
          <a:lstStyle/>
          <a:p>
            <a:pPr algn="just"/>
            <a:r>
              <a:rPr lang="es-CL" b="1" dirty="0"/>
              <a:t>Subsidio por incapacidad laboral (“</a:t>
            </a:r>
            <a:r>
              <a:rPr lang="es-CL" b="1" i="1" dirty="0"/>
              <a:t>licencia médica</a:t>
            </a:r>
            <a:r>
              <a:rPr lang="es-CL" b="1" dirty="0"/>
              <a:t>”)</a:t>
            </a:r>
          </a:p>
          <a:p>
            <a:pPr lvl="1" algn="just">
              <a:buFont typeface="Wingdings" panose="05000000000000000000" pitchFamily="2" charset="2"/>
              <a:buChar char="Ø"/>
            </a:pPr>
            <a:r>
              <a:rPr lang="es-CL" dirty="0"/>
              <a:t>Cotización de cargo del trabajador es enterado por entidad pagadora del subsidio. </a:t>
            </a:r>
          </a:p>
          <a:p>
            <a:pPr lvl="1" algn="just">
              <a:buFont typeface="Wingdings" panose="05000000000000000000" pitchFamily="2" charset="2"/>
              <a:buChar char="Ø"/>
            </a:pPr>
            <a:r>
              <a:rPr lang="es-CL" dirty="0"/>
              <a:t>Empleador debe continuar efectuando su cotización.</a:t>
            </a:r>
          </a:p>
          <a:p>
            <a:pPr lvl="1" algn="just">
              <a:buFont typeface="Wingdings" panose="05000000000000000000" pitchFamily="2" charset="2"/>
              <a:buChar char="Ø"/>
            </a:pPr>
            <a:endParaRPr lang="es-CL" dirty="0"/>
          </a:p>
          <a:p>
            <a:pPr algn="just"/>
            <a:r>
              <a:rPr lang="es-CL" b="1" dirty="0"/>
              <a:t>Multiplicidad de empleadores simultáneos</a:t>
            </a:r>
          </a:p>
          <a:p>
            <a:pPr lvl="1" algn="just">
              <a:buFont typeface="Wingdings" panose="05000000000000000000" pitchFamily="2" charset="2"/>
              <a:buChar char="Ø"/>
            </a:pPr>
            <a:r>
              <a:rPr lang="es-CL" dirty="0"/>
              <a:t>La cotización de cada relación laboral se lleva por separado, aplicando el tope separadamente.</a:t>
            </a:r>
          </a:p>
          <a:p>
            <a:pPr lvl="1" algn="just">
              <a:buFont typeface="Wingdings" panose="05000000000000000000" pitchFamily="2" charset="2"/>
              <a:buChar char="Ø"/>
            </a:pPr>
            <a:r>
              <a:rPr lang="es-CL" dirty="0"/>
              <a:t>AFC deberá llevar saldos y registros separados en la Cuenta Individual por Cesantía en relación con cada uno de los empleadores del trabajador.</a:t>
            </a:r>
          </a:p>
          <a:p>
            <a:pPr lvl="1">
              <a:buFont typeface="Wingdings" panose="05000000000000000000" pitchFamily="2" charset="2"/>
              <a:buChar char="Ø"/>
            </a:pPr>
            <a:endParaRPr lang="es-CL" dirty="0"/>
          </a:p>
          <a:p>
            <a:pPr>
              <a:buFont typeface="Arial" panose="020B0604020202020204" pitchFamily="34" charset="0"/>
              <a:buChar char="•"/>
            </a:pPr>
            <a:endParaRPr lang="es-CL" sz="2800" dirty="0"/>
          </a:p>
        </p:txBody>
      </p:sp>
    </p:spTree>
    <p:extLst>
      <p:ext uri="{BB962C8B-B14F-4D97-AF65-F5344CB8AC3E}">
        <p14:creationId xmlns:p14="http://schemas.microsoft.com/office/powerpoint/2010/main" val="3675611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a:t>Plazos para pagar las cotizaciones</a:t>
            </a:r>
          </a:p>
        </p:txBody>
      </p:sp>
      <p:sp>
        <p:nvSpPr>
          <p:cNvPr id="3" name="Content Placeholder 2"/>
          <p:cNvSpPr>
            <a:spLocks noGrp="1"/>
          </p:cNvSpPr>
          <p:nvPr>
            <p:ph sz="quarter" idx="1"/>
          </p:nvPr>
        </p:nvSpPr>
        <p:spPr/>
        <p:txBody>
          <a:bodyPr/>
          <a:lstStyle/>
          <a:p>
            <a:pPr algn="just"/>
            <a:r>
              <a:rPr lang="es-CL" dirty="0"/>
              <a:t>Empleador obligación de: a) pagar cotizaciones de su cargo; y b) retener y enterar en AFC cotizaciones de cargo del trabajador. </a:t>
            </a:r>
          </a:p>
          <a:p>
            <a:pPr algn="just"/>
            <a:r>
              <a:rPr lang="es-CL" dirty="0"/>
              <a:t>Plazo de </a:t>
            </a:r>
            <a:r>
              <a:rPr lang="es-CL" b="1" dirty="0"/>
              <a:t>10/13 días corridos </a:t>
            </a:r>
            <a:r>
              <a:rPr lang="es-CL" dirty="0"/>
              <a:t>contados desde que se devengan las remuneraciones. </a:t>
            </a:r>
          </a:p>
          <a:p>
            <a:pPr algn="just"/>
            <a:r>
              <a:rPr lang="es-CL" dirty="0"/>
              <a:t>Cotización en CIC se paga por un período máximo de </a:t>
            </a:r>
            <a:r>
              <a:rPr lang="es-CL" b="1" dirty="0"/>
              <a:t>11 años </a:t>
            </a:r>
            <a:r>
              <a:rPr lang="es-CL" dirty="0"/>
              <a:t>en cada relación laboral.</a:t>
            </a:r>
          </a:p>
          <a:p>
            <a:pPr algn="just"/>
            <a:r>
              <a:rPr lang="es-CL" dirty="0"/>
              <a:t>Cotización del empleador en Fondo Solidario se paga mientras se encuentre </a:t>
            </a:r>
            <a:r>
              <a:rPr lang="es-CL" b="1" dirty="0"/>
              <a:t>vigente la relación laboral. </a:t>
            </a:r>
          </a:p>
        </p:txBody>
      </p:sp>
    </p:spTree>
    <p:extLst>
      <p:ext uri="{BB962C8B-B14F-4D97-AF65-F5344CB8AC3E}">
        <p14:creationId xmlns:p14="http://schemas.microsoft.com/office/powerpoint/2010/main" val="3326850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CL" dirty="0"/>
              <a:t>Sanciones frente a no pago de cotizaciones de cesantía</a:t>
            </a:r>
          </a:p>
        </p:txBody>
      </p:sp>
      <p:sp>
        <p:nvSpPr>
          <p:cNvPr id="3" name="Content Placeholder 2"/>
          <p:cNvSpPr>
            <a:spLocks noGrp="1"/>
          </p:cNvSpPr>
          <p:nvPr>
            <p:ph sz="quarter" idx="1"/>
          </p:nvPr>
        </p:nvSpPr>
        <p:spPr>
          <a:xfrm>
            <a:off x="611560" y="1447800"/>
            <a:ext cx="8075240" cy="5149552"/>
          </a:xfrm>
        </p:spPr>
        <p:txBody>
          <a:bodyPr>
            <a:normAutofit fontScale="92500" lnSpcReduction="10000"/>
          </a:bodyPr>
          <a:lstStyle/>
          <a:p>
            <a:pPr algn="just"/>
            <a:r>
              <a:rPr lang="es-CL" dirty="0"/>
              <a:t>Multa a beneficio fiscal de 1 UF por cada trabajador (salvo que se paguen el mes siguiente). </a:t>
            </a:r>
          </a:p>
          <a:p>
            <a:pPr algn="just"/>
            <a:r>
              <a:rPr lang="es-CL" dirty="0"/>
              <a:t>Reajuste por IPC de las cotizaciones adeudadas.</a:t>
            </a:r>
          </a:p>
          <a:p>
            <a:pPr algn="just"/>
            <a:r>
              <a:rPr lang="es-CL" dirty="0"/>
              <a:t>Por cada día de atraso se aplica sobre la deuda tasa de interés corriente aumentada (20% / 50%).</a:t>
            </a:r>
          </a:p>
          <a:p>
            <a:pPr algn="just"/>
            <a:r>
              <a:rPr lang="es-CL" dirty="0"/>
              <a:t>Nulidad del despido.</a:t>
            </a:r>
          </a:p>
          <a:p>
            <a:pPr algn="just"/>
            <a:r>
              <a:rPr lang="es-CL" dirty="0"/>
              <a:t>AFC está obligado a despachar nómina de empleadores morosos a DT.</a:t>
            </a:r>
          </a:p>
          <a:p>
            <a:pPr algn="just"/>
            <a:r>
              <a:rPr lang="es-CL" dirty="0"/>
              <a:t>Prohibición de percibir recursos provenientes de instituciones financiados con cargo de recursos fiscales de fomento productivo.</a:t>
            </a:r>
          </a:p>
          <a:p>
            <a:pPr algn="just"/>
            <a:r>
              <a:rPr lang="es-CL" dirty="0"/>
              <a:t>Prohibición de acceso a programas financiados con cargo al Fondo NCE, administrador por el SENCE.</a:t>
            </a:r>
          </a:p>
          <a:p>
            <a:endParaRPr lang="es-CL" dirty="0"/>
          </a:p>
        </p:txBody>
      </p:sp>
    </p:spTree>
    <p:extLst>
      <p:ext uri="{BB962C8B-B14F-4D97-AF65-F5344CB8AC3E}">
        <p14:creationId xmlns:p14="http://schemas.microsoft.com/office/powerpoint/2010/main" val="27474487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364</TotalTime>
  <Words>2369</Words>
  <Application>Microsoft Office PowerPoint</Application>
  <PresentationFormat>Presentación en pantalla (4:3)</PresentationFormat>
  <Paragraphs>257</Paragraphs>
  <Slides>30</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30</vt:i4>
      </vt:variant>
    </vt:vector>
  </HeadingPairs>
  <TitlesOfParts>
    <vt:vector size="37" baseType="lpstr">
      <vt:lpstr>Arial</vt:lpstr>
      <vt:lpstr>Calibri</vt:lpstr>
      <vt:lpstr>Franklin Gothic Book</vt:lpstr>
      <vt:lpstr>Perpetua</vt:lpstr>
      <vt:lpstr>Wingdings</vt:lpstr>
      <vt:lpstr>Wingdings 2</vt:lpstr>
      <vt:lpstr>Equity</vt:lpstr>
      <vt:lpstr>El Seguro de Desempleo (Ley N°19.728)</vt:lpstr>
      <vt:lpstr>Personas protegidas</vt:lpstr>
      <vt:lpstr>Trabajadores excluidos por no estar regidos por Código del Trabajo</vt:lpstr>
      <vt:lpstr>Afiliación al Seguro</vt:lpstr>
      <vt:lpstr>Financiamiento del Seguro</vt:lpstr>
      <vt:lpstr>Presentación de PowerPoint</vt:lpstr>
      <vt:lpstr>Situaciones especiales</vt:lpstr>
      <vt:lpstr>Plazos para pagar las cotizaciones</vt:lpstr>
      <vt:lpstr>Sanciones frente a no pago de cotizaciones de cesantía</vt:lpstr>
      <vt:lpstr>Término de la relación laboral</vt:lpstr>
      <vt:lpstr>Requisitos para tener derecho a prestaciones</vt:lpstr>
      <vt:lpstr>Mecanismo de pago fondos</vt:lpstr>
      <vt:lpstr>Tabla de Retiros Fondo Solidario</vt:lpstr>
      <vt:lpstr>Tabla de Retiros Fondo Solidario</vt:lpstr>
      <vt:lpstr>Consideraciones respecto al afiliado que recibe aporte del Fondo Solidario</vt:lpstr>
      <vt:lpstr>Tabla de Retiros CIC</vt:lpstr>
      <vt:lpstr>Comparación Fondo Solidario vs CIC</vt:lpstr>
      <vt:lpstr>Situaciones especiales</vt:lpstr>
      <vt:lpstr>Seguro e Indemnización por años de servicio</vt:lpstr>
      <vt:lpstr>Presentación de PowerPoint</vt:lpstr>
      <vt:lpstr>Acción por despido injustificado</vt:lpstr>
      <vt:lpstr>Problema 1: Se acoge acción de despido injustificado por causal distinta al 161.</vt:lpstr>
      <vt:lpstr>Presentación de PowerPoint</vt:lpstr>
      <vt:lpstr>Presentación de PowerPoint</vt:lpstr>
      <vt:lpstr>Presentación de PowerPoint</vt:lpstr>
      <vt:lpstr>Presentación de PowerPoint</vt:lpstr>
      <vt:lpstr>Problema 2: Imputación si 161 fue declarado injustificado por tribunal</vt:lpstr>
      <vt:lpstr>Presentación de PowerPoint</vt:lpstr>
      <vt:lpstr>Presentación de PowerPoint</vt:lpstr>
      <vt:lpstr>Presentación de PowerPoint</vt:lpstr>
    </vt:vector>
  </TitlesOfParts>
  <Company>Carey y Cía.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Seguro de Desempleo (Ley N°19.728)</dc:title>
  <dc:creator>Brian Chernin</dc:creator>
  <cp:lastModifiedBy>Brian Chernin</cp:lastModifiedBy>
  <cp:revision>47</cp:revision>
  <dcterms:created xsi:type="dcterms:W3CDTF">2019-08-06T00:34:00Z</dcterms:created>
  <dcterms:modified xsi:type="dcterms:W3CDTF">2021-04-13T01:33:38Z</dcterms:modified>
</cp:coreProperties>
</file>