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4" r:id="rId22"/>
    <p:sldId id="277" r:id="rId23"/>
    <p:sldId id="278" r:id="rId24"/>
    <p:sldId id="279" r:id="rId25"/>
    <p:sldId id="280" r:id="rId26"/>
    <p:sldId id="281" r:id="rId27"/>
    <p:sldId id="282" r:id="rId28"/>
    <p:sldId id="284" r:id="rId29"/>
    <p:sldId id="285" r:id="rId30"/>
    <p:sldId id="283" r:id="rId3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Palavecino" userId="fdd1d87f17078c07" providerId="LiveId" clId="{29537B9A-5049-469E-850B-3F616C02FDEF}"/>
    <pc:docChg chg="undo redo custSel addSld delSld modSld">
      <pc:chgData name="Claudio Palavecino" userId="fdd1d87f17078c07" providerId="LiveId" clId="{29537B9A-5049-469E-850B-3F616C02FDEF}" dt="2021-06-24T15:42:22.720" v="861"/>
      <pc:docMkLst>
        <pc:docMk/>
      </pc:docMkLst>
      <pc:sldChg chg="modSp new mod">
        <pc:chgData name="Claudio Palavecino" userId="fdd1d87f17078c07" providerId="LiveId" clId="{29537B9A-5049-469E-850B-3F616C02FDEF}" dt="2021-06-24T15:09:31.334" v="38" actId="27636"/>
        <pc:sldMkLst>
          <pc:docMk/>
          <pc:sldMk cId="3396152866" sldId="266"/>
        </pc:sldMkLst>
        <pc:spChg chg="mod">
          <ac:chgData name="Claudio Palavecino" userId="fdd1d87f17078c07" providerId="LiveId" clId="{29537B9A-5049-469E-850B-3F616C02FDEF}" dt="2021-06-24T15:09:26.994" v="36" actId="1035"/>
          <ac:spMkLst>
            <pc:docMk/>
            <pc:sldMk cId="3396152866" sldId="266"/>
            <ac:spMk id="2" creationId="{CEEAB085-40E6-45F5-81AA-6EEE2F789C5D}"/>
          </ac:spMkLst>
        </pc:spChg>
        <pc:spChg chg="mod">
          <ac:chgData name="Claudio Palavecino" userId="fdd1d87f17078c07" providerId="LiveId" clId="{29537B9A-5049-469E-850B-3F616C02FDEF}" dt="2021-06-24T15:09:31.334" v="38" actId="27636"/>
          <ac:spMkLst>
            <pc:docMk/>
            <pc:sldMk cId="3396152866" sldId="266"/>
            <ac:spMk id="3" creationId="{8E1FDD13-35ED-4363-8BFE-3BCF700CC12C}"/>
          </ac:spMkLst>
        </pc:spChg>
      </pc:sldChg>
      <pc:sldChg chg="modSp new mod">
        <pc:chgData name="Claudio Palavecino" userId="fdd1d87f17078c07" providerId="LiveId" clId="{29537B9A-5049-469E-850B-3F616C02FDEF}" dt="2021-06-24T15:10:38.738" v="67" actId="20577"/>
        <pc:sldMkLst>
          <pc:docMk/>
          <pc:sldMk cId="2620054734" sldId="267"/>
        </pc:sldMkLst>
        <pc:spChg chg="mod">
          <ac:chgData name="Claudio Palavecino" userId="fdd1d87f17078c07" providerId="LiveId" clId="{29537B9A-5049-469E-850B-3F616C02FDEF}" dt="2021-06-24T15:10:28.220" v="60" actId="20577"/>
          <ac:spMkLst>
            <pc:docMk/>
            <pc:sldMk cId="2620054734" sldId="267"/>
            <ac:spMk id="2" creationId="{9A3A4775-B842-4759-9E06-FD37E749385D}"/>
          </ac:spMkLst>
        </pc:spChg>
        <pc:spChg chg="mod">
          <ac:chgData name="Claudio Palavecino" userId="fdd1d87f17078c07" providerId="LiveId" clId="{29537B9A-5049-469E-850B-3F616C02FDEF}" dt="2021-06-24T15:10:38.738" v="67" actId="20577"/>
          <ac:spMkLst>
            <pc:docMk/>
            <pc:sldMk cId="2620054734" sldId="267"/>
            <ac:spMk id="3" creationId="{C0C451FF-0F57-484F-922E-C76D821BB7AE}"/>
          </ac:spMkLst>
        </pc:spChg>
      </pc:sldChg>
      <pc:sldChg chg="modSp new mod">
        <pc:chgData name="Claudio Palavecino" userId="fdd1d87f17078c07" providerId="LiveId" clId="{29537B9A-5049-469E-850B-3F616C02FDEF}" dt="2021-06-24T15:11:13.525" v="90"/>
        <pc:sldMkLst>
          <pc:docMk/>
          <pc:sldMk cId="2086192761" sldId="268"/>
        </pc:sldMkLst>
        <pc:spChg chg="mod">
          <ac:chgData name="Claudio Palavecino" userId="fdd1d87f17078c07" providerId="LiveId" clId="{29537B9A-5049-469E-850B-3F616C02FDEF}" dt="2021-06-24T15:10:48.412" v="87" actId="313"/>
          <ac:spMkLst>
            <pc:docMk/>
            <pc:sldMk cId="2086192761" sldId="268"/>
            <ac:spMk id="2" creationId="{A6BD7EC5-6837-418C-A78C-6D9153AF791A}"/>
          </ac:spMkLst>
        </pc:spChg>
        <pc:spChg chg="mod">
          <ac:chgData name="Claudio Palavecino" userId="fdd1d87f17078c07" providerId="LiveId" clId="{29537B9A-5049-469E-850B-3F616C02FDEF}" dt="2021-06-24T15:11:13.525" v="90"/>
          <ac:spMkLst>
            <pc:docMk/>
            <pc:sldMk cId="2086192761" sldId="268"/>
            <ac:spMk id="3" creationId="{08DC8315-1094-481E-B07B-A06FC05B10CB}"/>
          </ac:spMkLst>
        </pc:spChg>
      </pc:sldChg>
      <pc:sldChg chg="modSp new mod">
        <pc:chgData name="Claudio Palavecino" userId="fdd1d87f17078c07" providerId="LiveId" clId="{29537B9A-5049-469E-850B-3F616C02FDEF}" dt="2021-06-24T15:13:43.717" v="104"/>
        <pc:sldMkLst>
          <pc:docMk/>
          <pc:sldMk cId="4051576971" sldId="269"/>
        </pc:sldMkLst>
        <pc:spChg chg="mod">
          <ac:chgData name="Claudio Palavecino" userId="fdd1d87f17078c07" providerId="LiveId" clId="{29537B9A-5049-469E-850B-3F616C02FDEF}" dt="2021-06-24T15:13:38.324" v="101" actId="20577"/>
          <ac:spMkLst>
            <pc:docMk/>
            <pc:sldMk cId="4051576971" sldId="269"/>
            <ac:spMk id="2" creationId="{5A0B77C1-819E-4911-A503-F1C5C261FF57}"/>
          </ac:spMkLst>
        </pc:spChg>
        <pc:spChg chg="mod">
          <ac:chgData name="Claudio Palavecino" userId="fdd1d87f17078c07" providerId="LiveId" clId="{29537B9A-5049-469E-850B-3F616C02FDEF}" dt="2021-06-24T15:13:43.717" v="104"/>
          <ac:spMkLst>
            <pc:docMk/>
            <pc:sldMk cId="4051576971" sldId="269"/>
            <ac:spMk id="3" creationId="{44F61969-DDD0-46D4-854D-4C69BE947514}"/>
          </ac:spMkLst>
        </pc:spChg>
      </pc:sldChg>
      <pc:sldChg chg="modSp new mod">
        <pc:chgData name="Claudio Palavecino" userId="fdd1d87f17078c07" providerId="LiveId" clId="{29537B9A-5049-469E-850B-3F616C02FDEF}" dt="2021-06-24T15:15:52.628" v="129"/>
        <pc:sldMkLst>
          <pc:docMk/>
          <pc:sldMk cId="2666641194" sldId="270"/>
        </pc:sldMkLst>
        <pc:spChg chg="mod">
          <ac:chgData name="Claudio Palavecino" userId="fdd1d87f17078c07" providerId="LiveId" clId="{29537B9A-5049-469E-850B-3F616C02FDEF}" dt="2021-06-24T15:15:10.085" v="126" actId="20577"/>
          <ac:spMkLst>
            <pc:docMk/>
            <pc:sldMk cId="2666641194" sldId="270"/>
            <ac:spMk id="2" creationId="{76E54596-5DB9-407B-AC50-2CB6D7D5CC29}"/>
          </ac:spMkLst>
        </pc:spChg>
        <pc:spChg chg="mod">
          <ac:chgData name="Claudio Palavecino" userId="fdd1d87f17078c07" providerId="LiveId" clId="{29537B9A-5049-469E-850B-3F616C02FDEF}" dt="2021-06-24T15:15:52.628" v="129"/>
          <ac:spMkLst>
            <pc:docMk/>
            <pc:sldMk cId="2666641194" sldId="270"/>
            <ac:spMk id="3" creationId="{A7419E3A-39F8-4F82-876B-55C941C840F4}"/>
          </ac:spMkLst>
        </pc:spChg>
      </pc:sldChg>
      <pc:sldChg chg="modSp new mod">
        <pc:chgData name="Claudio Palavecino" userId="fdd1d87f17078c07" providerId="LiveId" clId="{29537B9A-5049-469E-850B-3F616C02FDEF}" dt="2021-06-24T15:18:29.615" v="199" actId="20577"/>
        <pc:sldMkLst>
          <pc:docMk/>
          <pc:sldMk cId="3494345616" sldId="271"/>
        </pc:sldMkLst>
        <pc:spChg chg="mod">
          <ac:chgData name="Claudio Palavecino" userId="fdd1d87f17078c07" providerId="LiveId" clId="{29537B9A-5049-469E-850B-3F616C02FDEF}" dt="2021-06-24T15:17:50.319" v="175" actId="1035"/>
          <ac:spMkLst>
            <pc:docMk/>
            <pc:sldMk cId="3494345616" sldId="271"/>
            <ac:spMk id="2" creationId="{BBA98658-DFE5-493A-8182-C7183AA465B7}"/>
          </ac:spMkLst>
        </pc:spChg>
        <pc:spChg chg="mod">
          <ac:chgData name="Claudio Palavecino" userId="fdd1d87f17078c07" providerId="LiveId" clId="{29537B9A-5049-469E-850B-3F616C02FDEF}" dt="2021-06-24T15:18:29.615" v="199" actId="20577"/>
          <ac:spMkLst>
            <pc:docMk/>
            <pc:sldMk cId="3494345616" sldId="271"/>
            <ac:spMk id="3" creationId="{DD238802-F1D0-43A2-9AEE-F00F3988DFF4}"/>
          </ac:spMkLst>
        </pc:spChg>
      </pc:sldChg>
      <pc:sldChg chg="modSp new mod">
        <pc:chgData name="Claudio Palavecino" userId="fdd1d87f17078c07" providerId="LiveId" clId="{29537B9A-5049-469E-850B-3F616C02FDEF}" dt="2021-06-24T15:21:19.812" v="272" actId="27636"/>
        <pc:sldMkLst>
          <pc:docMk/>
          <pc:sldMk cId="423161836" sldId="272"/>
        </pc:sldMkLst>
        <pc:spChg chg="mod">
          <ac:chgData name="Claudio Palavecino" userId="fdd1d87f17078c07" providerId="LiveId" clId="{29537B9A-5049-469E-850B-3F616C02FDEF}" dt="2021-06-24T15:19:03.075" v="204" actId="27636"/>
          <ac:spMkLst>
            <pc:docMk/>
            <pc:sldMk cId="423161836" sldId="272"/>
            <ac:spMk id="2" creationId="{79724C2C-7B2A-4BF2-A62F-CD2FF641375A}"/>
          </ac:spMkLst>
        </pc:spChg>
        <pc:spChg chg="mod">
          <ac:chgData name="Claudio Palavecino" userId="fdd1d87f17078c07" providerId="LiveId" clId="{29537B9A-5049-469E-850B-3F616C02FDEF}" dt="2021-06-24T15:21:19.812" v="272" actId="27636"/>
          <ac:spMkLst>
            <pc:docMk/>
            <pc:sldMk cId="423161836" sldId="272"/>
            <ac:spMk id="3" creationId="{E0207F52-6EF2-40E6-BCD9-4F9E8623A4AB}"/>
          </ac:spMkLst>
        </pc:spChg>
      </pc:sldChg>
      <pc:sldChg chg="modSp new mod">
        <pc:chgData name="Claudio Palavecino" userId="fdd1d87f17078c07" providerId="LiveId" clId="{29537B9A-5049-469E-850B-3F616C02FDEF}" dt="2021-06-24T15:23:20.748" v="333" actId="20577"/>
        <pc:sldMkLst>
          <pc:docMk/>
          <pc:sldMk cId="4114386306" sldId="273"/>
        </pc:sldMkLst>
        <pc:spChg chg="mod">
          <ac:chgData name="Claudio Palavecino" userId="fdd1d87f17078c07" providerId="LiveId" clId="{29537B9A-5049-469E-850B-3F616C02FDEF}" dt="2021-06-24T15:21:38.746" v="315" actId="27636"/>
          <ac:spMkLst>
            <pc:docMk/>
            <pc:sldMk cId="4114386306" sldId="273"/>
            <ac:spMk id="2" creationId="{5BC90C1C-7DB6-417B-BF85-210A0DA65C58}"/>
          </ac:spMkLst>
        </pc:spChg>
        <pc:spChg chg="mod">
          <ac:chgData name="Claudio Palavecino" userId="fdd1d87f17078c07" providerId="LiveId" clId="{29537B9A-5049-469E-850B-3F616C02FDEF}" dt="2021-06-24T15:23:20.748" v="333" actId="20577"/>
          <ac:spMkLst>
            <pc:docMk/>
            <pc:sldMk cId="4114386306" sldId="273"/>
            <ac:spMk id="3" creationId="{F5BDAD9D-7DB8-47C2-91F8-C218AD713A1F}"/>
          </ac:spMkLst>
        </pc:spChg>
      </pc:sldChg>
      <pc:sldChg chg="modSp new mod">
        <pc:chgData name="Claudio Palavecino" userId="fdd1d87f17078c07" providerId="LiveId" clId="{29537B9A-5049-469E-850B-3F616C02FDEF}" dt="2021-06-24T15:30:02.495" v="446" actId="20577"/>
        <pc:sldMkLst>
          <pc:docMk/>
          <pc:sldMk cId="2900947038" sldId="274"/>
        </pc:sldMkLst>
        <pc:spChg chg="mod">
          <ac:chgData name="Claudio Palavecino" userId="fdd1d87f17078c07" providerId="LiveId" clId="{29537B9A-5049-469E-850B-3F616C02FDEF}" dt="2021-06-24T15:28:44.917" v="419" actId="313"/>
          <ac:spMkLst>
            <pc:docMk/>
            <pc:sldMk cId="2900947038" sldId="274"/>
            <ac:spMk id="2" creationId="{7E0B186A-B892-4FBD-8C82-D1BB474C3FEE}"/>
          </ac:spMkLst>
        </pc:spChg>
        <pc:spChg chg="mod">
          <ac:chgData name="Claudio Palavecino" userId="fdd1d87f17078c07" providerId="LiveId" clId="{29537B9A-5049-469E-850B-3F616C02FDEF}" dt="2021-06-24T15:30:02.495" v="446" actId="20577"/>
          <ac:spMkLst>
            <pc:docMk/>
            <pc:sldMk cId="2900947038" sldId="274"/>
            <ac:spMk id="3" creationId="{F1D5C04C-933B-4929-9350-04E74BB28D1C}"/>
          </ac:spMkLst>
        </pc:spChg>
      </pc:sldChg>
      <pc:sldChg chg="modSp new mod">
        <pc:chgData name="Claudio Palavecino" userId="fdd1d87f17078c07" providerId="LiveId" clId="{29537B9A-5049-469E-850B-3F616C02FDEF}" dt="2021-06-24T15:24:19.207" v="377" actId="27636"/>
        <pc:sldMkLst>
          <pc:docMk/>
          <pc:sldMk cId="2245821961" sldId="275"/>
        </pc:sldMkLst>
        <pc:spChg chg="mod">
          <ac:chgData name="Claudio Palavecino" userId="fdd1d87f17078c07" providerId="LiveId" clId="{29537B9A-5049-469E-850B-3F616C02FDEF}" dt="2021-06-24T15:24:19.207" v="377" actId="27636"/>
          <ac:spMkLst>
            <pc:docMk/>
            <pc:sldMk cId="2245821961" sldId="275"/>
            <ac:spMk id="2" creationId="{CFB49488-730E-4D59-9C7F-1DCE9CAC8530}"/>
          </ac:spMkLst>
        </pc:spChg>
        <pc:spChg chg="mod">
          <ac:chgData name="Claudio Palavecino" userId="fdd1d87f17078c07" providerId="LiveId" clId="{29537B9A-5049-469E-850B-3F616C02FDEF}" dt="2021-06-24T15:24:07.604" v="337"/>
          <ac:spMkLst>
            <pc:docMk/>
            <pc:sldMk cId="2245821961" sldId="275"/>
            <ac:spMk id="3" creationId="{1C717107-97DD-4673-8D26-384369AD8509}"/>
          </ac:spMkLst>
        </pc:spChg>
      </pc:sldChg>
      <pc:sldChg chg="modSp new mod">
        <pc:chgData name="Claudio Palavecino" userId="fdd1d87f17078c07" providerId="LiveId" clId="{29537B9A-5049-469E-850B-3F616C02FDEF}" dt="2021-06-24T15:27:19.785" v="405" actId="27636"/>
        <pc:sldMkLst>
          <pc:docMk/>
          <pc:sldMk cId="1186048051" sldId="276"/>
        </pc:sldMkLst>
        <pc:spChg chg="mod">
          <ac:chgData name="Claudio Palavecino" userId="fdd1d87f17078c07" providerId="LiveId" clId="{29537B9A-5049-469E-850B-3F616C02FDEF}" dt="2021-06-24T15:24:40.719" v="381"/>
          <ac:spMkLst>
            <pc:docMk/>
            <pc:sldMk cId="1186048051" sldId="276"/>
            <ac:spMk id="2" creationId="{9AA21C81-4E9E-45A0-A6FC-D840E23071B4}"/>
          </ac:spMkLst>
        </pc:spChg>
        <pc:spChg chg="mod">
          <ac:chgData name="Claudio Palavecino" userId="fdd1d87f17078c07" providerId="LiveId" clId="{29537B9A-5049-469E-850B-3F616C02FDEF}" dt="2021-06-24T15:27:19.785" v="405" actId="27636"/>
          <ac:spMkLst>
            <pc:docMk/>
            <pc:sldMk cId="1186048051" sldId="276"/>
            <ac:spMk id="3" creationId="{6301A104-65B7-46F6-99AC-F2D8F33CE68D}"/>
          </ac:spMkLst>
        </pc:spChg>
      </pc:sldChg>
      <pc:sldChg chg="modSp new mod">
        <pc:chgData name="Claudio Palavecino" userId="fdd1d87f17078c07" providerId="LiveId" clId="{29537B9A-5049-469E-850B-3F616C02FDEF}" dt="2021-06-24T15:30:30.911" v="473"/>
        <pc:sldMkLst>
          <pc:docMk/>
          <pc:sldMk cId="902931768" sldId="277"/>
        </pc:sldMkLst>
        <pc:spChg chg="mod">
          <ac:chgData name="Claudio Palavecino" userId="fdd1d87f17078c07" providerId="LiveId" clId="{29537B9A-5049-469E-850B-3F616C02FDEF}" dt="2021-06-24T15:30:25.511" v="470" actId="20577"/>
          <ac:spMkLst>
            <pc:docMk/>
            <pc:sldMk cId="902931768" sldId="277"/>
            <ac:spMk id="2" creationId="{190B6EB5-1C29-41BA-8E88-756319916518}"/>
          </ac:spMkLst>
        </pc:spChg>
        <pc:spChg chg="mod">
          <ac:chgData name="Claudio Palavecino" userId="fdd1d87f17078c07" providerId="LiveId" clId="{29537B9A-5049-469E-850B-3F616C02FDEF}" dt="2021-06-24T15:30:30.911" v="473"/>
          <ac:spMkLst>
            <pc:docMk/>
            <pc:sldMk cId="902931768" sldId="277"/>
            <ac:spMk id="3" creationId="{47398BBA-47E6-4C7D-A033-01C554168287}"/>
          </ac:spMkLst>
        </pc:spChg>
      </pc:sldChg>
      <pc:sldChg chg="modSp new mod">
        <pc:chgData name="Claudio Palavecino" userId="fdd1d87f17078c07" providerId="LiveId" clId="{29537B9A-5049-469E-850B-3F616C02FDEF}" dt="2021-06-24T15:30:58.066" v="505"/>
        <pc:sldMkLst>
          <pc:docMk/>
          <pc:sldMk cId="2312153617" sldId="278"/>
        </pc:sldMkLst>
        <pc:spChg chg="mod">
          <ac:chgData name="Claudio Palavecino" userId="fdd1d87f17078c07" providerId="LiveId" clId="{29537B9A-5049-469E-850B-3F616C02FDEF}" dt="2021-06-24T15:30:43.003" v="502" actId="20577"/>
          <ac:spMkLst>
            <pc:docMk/>
            <pc:sldMk cId="2312153617" sldId="278"/>
            <ac:spMk id="2" creationId="{7D23F5DB-B5EA-4898-9BA2-82FAB03E6C55}"/>
          </ac:spMkLst>
        </pc:spChg>
        <pc:spChg chg="mod">
          <ac:chgData name="Claudio Palavecino" userId="fdd1d87f17078c07" providerId="LiveId" clId="{29537B9A-5049-469E-850B-3F616C02FDEF}" dt="2021-06-24T15:30:58.066" v="505"/>
          <ac:spMkLst>
            <pc:docMk/>
            <pc:sldMk cId="2312153617" sldId="278"/>
            <ac:spMk id="3" creationId="{65C96D88-EB99-41F2-8D1E-59033F23D6A3}"/>
          </ac:spMkLst>
        </pc:spChg>
      </pc:sldChg>
      <pc:sldChg chg="modSp new mod">
        <pc:chgData name="Claudio Palavecino" userId="fdd1d87f17078c07" providerId="LiveId" clId="{29537B9A-5049-469E-850B-3F616C02FDEF}" dt="2021-06-24T15:31:38.114" v="531"/>
        <pc:sldMkLst>
          <pc:docMk/>
          <pc:sldMk cId="1897979394" sldId="279"/>
        </pc:sldMkLst>
        <pc:spChg chg="mod">
          <ac:chgData name="Claudio Palavecino" userId="fdd1d87f17078c07" providerId="LiveId" clId="{29537B9A-5049-469E-850B-3F616C02FDEF}" dt="2021-06-24T15:31:33.359" v="528" actId="313"/>
          <ac:spMkLst>
            <pc:docMk/>
            <pc:sldMk cId="1897979394" sldId="279"/>
            <ac:spMk id="2" creationId="{EFB5257B-3FC2-4B29-B0EB-D8A21DE7B587}"/>
          </ac:spMkLst>
        </pc:spChg>
        <pc:spChg chg="mod">
          <ac:chgData name="Claudio Palavecino" userId="fdd1d87f17078c07" providerId="LiveId" clId="{29537B9A-5049-469E-850B-3F616C02FDEF}" dt="2021-06-24T15:31:38.114" v="531"/>
          <ac:spMkLst>
            <pc:docMk/>
            <pc:sldMk cId="1897979394" sldId="279"/>
            <ac:spMk id="3" creationId="{15D017BE-6102-4178-B3F3-56A75654254C}"/>
          </ac:spMkLst>
        </pc:spChg>
      </pc:sldChg>
      <pc:sldChg chg="modSp new mod">
        <pc:chgData name="Claudio Palavecino" userId="fdd1d87f17078c07" providerId="LiveId" clId="{29537B9A-5049-469E-850B-3F616C02FDEF}" dt="2021-06-24T15:32:21.603" v="573" actId="20577"/>
        <pc:sldMkLst>
          <pc:docMk/>
          <pc:sldMk cId="2340269083" sldId="280"/>
        </pc:sldMkLst>
        <pc:spChg chg="mod">
          <ac:chgData name="Claudio Palavecino" userId="fdd1d87f17078c07" providerId="LiveId" clId="{29537B9A-5049-469E-850B-3F616C02FDEF}" dt="2021-06-24T15:32:21.603" v="573" actId="20577"/>
          <ac:spMkLst>
            <pc:docMk/>
            <pc:sldMk cId="2340269083" sldId="280"/>
            <ac:spMk id="2" creationId="{8BD621E9-6B75-48FD-830F-D484D6A78ED9}"/>
          </ac:spMkLst>
        </pc:spChg>
        <pc:spChg chg="mod">
          <ac:chgData name="Claudio Palavecino" userId="fdd1d87f17078c07" providerId="LiveId" clId="{29537B9A-5049-469E-850B-3F616C02FDEF}" dt="2021-06-24T15:32:11.191" v="537" actId="27636"/>
          <ac:spMkLst>
            <pc:docMk/>
            <pc:sldMk cId="2340269083" sldId="280"/>
            <ac:spMk id="3" creationId="{C1A67D3A-8F65-44C8-ADF8-E033F1DA14AA}"/>
          </ac:spMkLst>
        </pc:spChg>
      </pc:sldChg>
      <pc:sldChg chg="modSp new mod">
        <pc:chgData name="Claudio Palavecino" userId="fdd1d87f17078c07" providerId="LiveId" clId="{29537B9A-5049-469E-850B-3F616C02FDEF}" dt="2021-06-24T15:33:45.645" v="583"/>
        <pc:sldMkLst>
          <pc:docMk/>
          <pc:sldMk cId="2853723962" sldId="281"/>
        </pc:sldMkLst>
        <pc:spChg chg="mod">
          <ac:chgData name="Claudio Palavecino" userId="fdd1d87f17078c07" providerId="LiveId" clId="{29537B9A-5049-469E-850B-3F616C02FDEF}" dt="2021-06-24T15:33:07.180" v="579"/>
          <ac:spMkLst>
            <pc:docMk/>
            <pc:sldMk cId="2853723962" sldId="281"/>
            <ac:spMk id="2" creationId="{2E86B3D0-61B9-40A2-A713-890D24A40272}"/>
          </ac:spMkLst>
        </pc:spChg>
        <pc:spChg chg="mod">
          <ac:chgData name="Claudio Palavecino" userId="fdd1d87f17078c07" providerId="LiveId" clId="{29537B9A-5049-469E-850B-3F616C02FDEF}" dt="2021-06-24T15:33:45.645" v="583"/>
          <ac:spMkLst>
            <pc:docMk/>
            <pc:sldMk cId="2853723962" sldId="281"/>
            <ac:spMk id="3" creationId="{A547976C-73F9-4A0D-87D7-E6EB49F7EB85}"/>
          </ac:spMkLst>
        </pc:spChg>
      </pc:sldChg>
      <pc:sldChg chg="modSp new mod">
        <pc:chgData name="Claudio Palavecino" userId="fdd1d87f17078c07" providerId="LiveId" clId="{29537B9A-5049-469E-850B-3F616C02FDEF}" dt="2021-06-24T15:37:08.416" v="698" actId="20577"/>
        <pc:sldMkLst>
          <pc:docMk/>
          <pc:sldMk cId="3090319171" sldId="282"/>
        </pc:sldMkLst>
        <pc:spChg chg="mod">
          <ac:chgData name="Claudio Palavecino" userId="fdd1d87f17078c07" providerId="LiveId" clId="{29537B9A-5049-469E-850B-3F616C02FDEF}" dt="2021-06-24T15:37:08.416" v="698" actId="20577"/>
          <ac:spMkLst>
            <pc:docMk/>
            <pc:sldMk cId="3090319171" sldId="282"/>
            <ac:spMk id="2" creationId="{23542463-1CE7-43B0-B097-35D7D4294D4D}"/>
          </ac:spMkLst>
        </pc:spChg>
        <pc:spChg chg="mod">
          <ac:chgData name="Claudio Palavecino" userId="fdd1d87f17078c07" providerId="LiveId" clId="{29537B9A-5049-469E-850B-3F616C02FDEF}" dt="2021-06-24T15:36:55.172" v="697" actId="27636"/>
          <ac:spMkLst>
            <pc:docMk/>
            <pc:sldMk cId="3090319171" sldId="282"/>
            <ac:spMk id="3" creationId="{7A40954C-F03A-40A3-9032-E0E2D14322DA}"/>
          </ac:spMkLst>
        </pc:spChg>
      </pc:sldChg>
      <pc:sldChg chg="modSp new mod">
        <pc:chgData name="Claudio Palavecino" userId="fdd1d87f17078c07" providerId="LiveId" clId="{29537B9A-5049-469E-850B-3F616C02FDEF}" dt="2021-06-24T15:38:57.753" v="733" actId="27636"/>
        <pc:sldMkLst>
          <pc:docMk/>
          <pc:sldMk cId="2744746762" sldId="283"/>
        </pc:sldMkLst>
        <pc:spChg chg="mod">
          <ac:chgData name="Claudio Palavecino" userId="fdd1d87f17078c07" providerId="LiveId" clId="{29537B9A-5049-469E-850B-3F616C02FDEF}" dt="2021-06-24T15:37:52.134" v="703"/>
          <ac:spMkLst>
            <pc:docMk/>
            <pc:sldMk cId="2744746762" sldId="283"/>
            <ac:spMk id="2" creationId="{F2B187AC-52F5-474C-BF2B-0A0CCEEEF2F4}"/>
          </ac:spMkLst>
        </pc:spChg>
        <pc:spChg chg="mod">
          <ac:chgData name="Claudio Palavecino" userId="fdd1d87f17078c07" providerId="LiveId" clId="{29537B9A-5049-469E-850B-3F616C02FDEF}" dt="2021-06-24T15:38:57.753" v="733" actId="27636"/>
          <ac:spMkLst>
            <pc:docMk/>
            <pc:sldMk cId="2744746762" sldId="283"/>
            <ac:spMk id="3" creationId="{358E8072-F326-41F6-9E14-892C575ABB4F}"/>
          </ac:spMkLst>
        </pc:spChg>
      </pc:sldChg>
      <pc:sldChg chg="modSp new mod">
        <pc:chgData name="Claudio Palavecino" userId="fdd1d87f17078c07" providerId="LiveId" clId="{29537B9A-5049-469E-850B-3F616C02FDEF}" dt="2021-06-24T15:41:35.490" v="815" actId="27636"/>
        <pc:sldMkLst>
          <pc:docMk/>
          <pc:sldMk cId="4261697790" sldId="284"/>
        </pc:sldMkLst>
        <pc:spChg chg="mod">
          <ac:chgData name="Claudio Palavecino" userId="fdd1d87f17078c07" providerId="LiveId" clId="{29537B9A-5049-469E-850B-3F616C02FDEF}" dt="2021-06-24T15:41:30.290" v="813" actId="1035"/>
          <ac:spMkLst>
            <pc:docMk/>
            <pc:sldMk cId="4261697790" sldId="284"/>
            <ac:spMk id="2" creationId="{68D90DA9-FF10-4687-8CFF-87760892FB0A}"/>
          </ac:spMkLst>
        </pc:spChg>
        <pc:spChg chg="mod">
          <ac:chgData name="Claudio Palavecino" userId="fdd1d87f17078c07" providerId="LiveId" clId="{29537B9A-5049-469E-850B-3F616C02FDEF}" dt="2021-06-24T15:41:35.490" v="815" actId="27636"/>
          <ac:spMkLst>
            <pc:docMk/>
            <pc:sldMk cId="4261697790" sldId="284"/>
            <ac:spMk id="3" creationId="{0109632D-696D-40B8-AF1C-AA6B221B5E74}"/>
          </ac:spMkLst>
        </pc:spChg>
      </pc:sldChg>
      <pc:sldChg chg="modSp new del mod">
        <pc:chgData name="Claudio Palavecino" userId="fdd1d87f17078c07" providerId="LiveId" clId="{29537B9A-5049-469E-850B-3F616C02FDEF}" dt="2021-06-24T15:40:36.088" v="756" actId="2696"/>
        <pc:sldMkLst>
          <pc:docMk/>
          <pc:sldMk cId="4282740392" sldId="284"/>
        </pc:sldMkLst>
        <pc:spChg chg="mod">
          <ac:chgData name="Claudio Palavecino" userId="fdd1d87f17078c07" providerId="LiveId" clId="{29537B9A-5049-469E-850B-3F616C02FDEF}" dt="2021-06-24T15:39:24.691" v="755" actId="20577"/>
          <ac:spMkLst>
            <pc:docMk/>
            <pc:sldMk cId="4282740392" sldId="284"/>
            <ac:spMk id="2" creationId="{7B2A8C10-3213-4CCB-ACCE-3181605E15E1}"/>
          </ac:spMkLst>
        </pc:spChg>
      </pc:sldChg>
      <pc:sldChg chg="modSp new mod">
        <pc:chgData name="Claudio Palavecino" userId="fdd1d87f17078c07" providerId="LiveId" clId="{29537B9A-5049-469E-850B-3F616C02FDEF}" dt="2021-06-24T15:42:22.720" v="861"/>
        <pc:sldMkLst>
          <pc:docMk/>
          <pc:sldMk cId="4111188050" sldId="285"/>
        </pc:sldMkLst>
        <pc:spChg chg="mod">
          <ac:chgData name="Claudio Palavecino" userId="fdd1d87f17078c07" providerId="LiveId" clId="{29537B9A-5049-469E-850B-3F616C02FDEF}" dt="2021-06-24T15:42:17.475" v="858" actId="20577"/>
          <ac:spMkLst>
            <pc:docMk/>
            <pc:sldMk cId="4111188050" sldId="285"/>
            <ac:spMk id="2" creationId="{DD839698-AAAE-4002-8C80-DB70C37E5053}"/>
          </ac:spMkLst>
        </pc:spChg>
        <pc:spChg chg="mod">
          <ac:chgData name="Claudio Palavecino" userId="fdd1d87f17078c07" providerId="LiveId" clId="{29537B9A-5049-469E-850B-3F616C02FDEF}" dt="2021-06-24T15:42:22.720" v="861"/>
          <ac:spMkLst>
            <pc:docMk/>
            <pc:sldMk cId="4111188050" sldId="285"/>
            <ac:spMk id="3" creationId="{381EE717-A81B-4A4C-83C4-2A3474210C1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6/24/2021</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‹Nº›</a:t>
            </a:fld>
            <a:endParaRPr lang="en-US" dirty="0"/>
          </a:p>
        </p:txBody>
      </p:sp>
    </p:spTree>
    <p:extLst>
      <p:ext uri="{BB962C8B-B14F-4D97-AF65-F5344CB8AC3E}">
        <p14:creationId xmlns:p14="http://schemas.microsoft.com/office/powerpoint/2010/main" val="129050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365159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2869433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209315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171848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146673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146747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95158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372916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148591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6/24/2021</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‹Nº›</a:t>
            </a:fld>
            <a:endParaRPr lang="en-US"/>
          </a:p>
        </p:txBody>
      </p:sp>
    </p:spTree>
    <p:extLst>
      <p:ext uri="{BB962C8B-B14F-4D97-AF65-F5344CB8AC3E}">
        <p14:creationId xmlns:p14="http://schemas.microsoft.com/office/powerpoint/2010/main" val="791934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6/24/2021</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‹Nº›</a:t>
            </a:fld>
            <a:endParaRPr lang="en-US" dirty="0"/>
          </a:p>
        </p:txBody>
      </p:sp>
    </p:spTree>
    <p:extLst>
      <p:ext uri="{BB962C8B-B14F-4D97-AF65-F5344CB8AC3E}">
        <p14:creationId xmlns:p14="http://schemas.microsoft.com/office/powerpoint/2010/main" val="2762506071"/>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ídeo 3">
            <a:extLst>
              <a:ext uri="{FF2B5EF4-FFF2-40B4-BE49-F238E27FC236}">
                <a16:creationId xmlns:a16="http://schemas.microsoft.com/office/drawing/2014/main" id="{4A8AE76C-BA6C-46E7-A45E-50E2D692A9C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0"/>
          <a:stretch/>
        </p:blipFill>
        <p:spPr>
          <a:xfrm>
            <a:off x="20" y="10"/>
            <a:ext cx="12191435" cy="6857989"/>
          </a:xfrm>
          <a:prstGeom prst="rect">
            <a:avLst/>
          </a:prstGeom>
        </p:spPr>
      </p:pic>
      <p:sp>
        <p:nvSpPr>
          <p:cNvPr id="11" name="Rectangle 10">
            <a:extLst>
              <a:ext uri="{FF2B5EF4-FFF2-40B4-BE49-F238E27FC236}">
                <a16:creationId xmlns:a16="http://schemas.microsoft.com/office/drawing/2014/main" id="{ADA7B28A-56E6-40AC-BFEB-4CC5F2F13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2038"/>
            <a:ext cx="12192001"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E35FF12-87C1-4F36-94AA-89A79554F697}"/>
              </a:ext>
            </a:extLst>
          </p:cNvPr>
          <p:cNvSpPr>
            <a:spLocks noGrp="1"/>
          </p:cNvSpPr>
          <p:nvPr>
            <p:ph type="ctrTitle"/>
          </p:nvPr>
        </p:nvSpPr>
        <p:spPr>
          <a:xfrm>
            <a:off x="762000" y="1062037"/>
            <a:ext cx="6096000" cy="2447925"/>
          </a:xfrm>
        </p:spPr>
        <p:txBody>
          <a:bodyPr>
            <a:normAutofit/>
          </a:bodyPr>
          <a:lstStyle/>
          <a:p>
            <a:pPr algn="l"/>
            <a:r>
              <a:rPr lang="es-CL" sz="8000" b="1">
                <a:solidFill>
                  <a:srgbClr val="FFFFFF"/>
                </a:solidFill>
                <a:effectLst/>
                <a:latin typeface="Arial Narrow" panose="020B0606020202030204" pitchFamily="34" charset="0"/>
                <a:ea typeface="Calibri" panose="020F0502020204030204" pitchFamily="34" charset="0"/>
                <a:cs typeface="Courier New" panose="02070309020205020404" pitchFamily="49" charset="0"/>
              </a:rPr>
              <a:t>Ley 16.744</a:t>
            </a:r>
            <a:endParaRPr lang="es-CL" sz="8000">
              <a:solidFill>
                <a:srgbClr val="FFFFFF"/>
              </a:solidFill>
            </a:endParaRPr>
          </a:p>
        </p:txBody>
      </p:sp>
      <p:sp>
        <p:nvSpPr>
          <p:cNvPr id="3" name="Subtítulo 2">
            <a:extLst>
              <a:ext uri="{FF2B5EF4-FFF2-40B4-BE49-F238E27FC236}">
                <a16:creationId xmlns:a16="http://schemas.microsoft.com/office/drawing/2014/main" id="{905C6147-2744-4A57-BFF4-81E2A0262E05}"/>
              </a:ext>
            </a:extLst>
          </p:cNvPr>
          <p:cNvSpPr>
            <a:spLocks noGrp="1"/>
          </p:cNvSpPr>
          <p:nvPr>
            <p:ph type="subTitle" idx="1"/>
          </p:nvPr>
        </p:nvSpPr>
        <p:spPr>
          <a:xfrm>
            <a:off x="762000" y="3809999"/>
            <a:ext cx="6096000" cy="1985963"/>
          </a:xfrm>
        </p:spPr>
        <p:txBody>
          <a:bodyPr>
            <a:normAutofit/>
          </a:bodyPr>
          <a:lstStyle/>
          <a:p>
            <a:pPr algn="l"/>
            <a:r>
              <a:rPr lang="es-CL" b="1">
                <a:solidFill>
                  <a:srgbClr val="FFFFFF"/>
                </a:solidFill>
                <a:effectLst/>
                <a:latin typeface="Arial Narrow" panose="020B0606020202030204" pitchFamily="34" charset="0"/>
                <a:ea typeface="Calibri" panose="020F0502020204030204" pitchFamily="34" charset="0"/>
                <a:cs typeface="Courier New" panose="02070309020205020404" pitchFamily="49" charset="0"/>
              </a:rPr>
              <a:t>“Seguro social contra riesgos de accidentes del trabajo y enfermedades profesionales”.</a:t>
            </a:r>
            <a:br>
              <a:rPr lang="es-CL">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s-CL">
              <a:solidFill>
                <a:srgbClr val="FFFFFF"/>
              </a:solidFill>
            </a:endParaRPr>
          </a:p>
        </p:txBody>
      </p:sp>
    </p:spTree>
    <p:extLst>
      <p:ext uri="{BB962C8B-B14F-4D97-AF65-F5344CB8AC3E}">
        <p14:creationId xmlns:p14="http://schemas.microsoft.com/office/powerpoint/2010/main" val="241653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23FB4-A413-4808-88BA-9F7A1EAA8396}"/>
              </a:ext>
            </a:extLst>
          </p:cNvPr>
          <p:cNvSpPr>
            <a:spLocks noGrp="1"/>
          </p:cNvSpPr>
          <p:nvPr>
            <p:ph type="title"/>
          </p:nvPr>
        </p:nvSpPr>
        <p:spPr/>
        <p:txBody>
          <a:bodyPr/>
          <a:lstStyle/>
          <a:p>
            <a:r>
              <a:rPr lang="es-CL" dirty="0"/>
              <a:t>Enfermedades “extravagantes”</a:t>
            </a:r>
          </a:p>
        </p:txBody>
      </p:sp>
      <p:sp>
        <p:nvSpPr>
          <p:cNvPr id="3" name="Marcador de contenido 2">
            <a:extLst>
              <a:ext uri="{FF2B5EF4-FFF2-40B4-BE49-F238E27FC236}">
                <a16:creationId xmlns:a16="http://schemas.microsoft.com/office/drawing/2014/main" id="{FC3B9962-E14B-4485-9E06-B5BEF89C9F77}"/>
              </a:ext>
            </a:extLst>
          </p:cNvPr>
          <p:cNvSpPr>
            <a:spLocks noGrp="1"/>
          </p:cNvSpPr>
          <p:nvPr>
            <p:ph idx="1"/>
          </p:nvPr>
        </p:nvSpPr>
        <p:spPr/>
        <p:txBody>
          <a:bodyPr>
            <a:normAutofit fontScale="92500" lnSpcReduction="10000"/>
          </a:bodyPr>
          <a:lstStyle/>
          <a:p>
            <a:r>
              <a:rPr lang="es-ES" dirty="0"/>
              <a:t>Con todo, los afiliados podrán acreditar ante el respectivo organismo administrador el carácter profesional de alguna enfermedad que no estuviere enumerada en la lista a que se refiere el inciso anterior y que hubiesen </a:t>
            </a:r>
            <a:r>
              <a:rPr lang="es-ES" dirty="0" err="1"/>
              <a:t>contraido</a:t>
            </a:r>
            <a:r>
              <a:rPr lang="es-ES" dirty="0"/>
              <a:t> como consecuencia directa de la profesión o del trabajo realizado. La resolución que al respecto dicte el organismo administrador será consultada ante la Superintendencia de Seguridad Social, la que deberá decidir dentro del plazo de tres meses con informe del Servicio Nacional de Salud.</a:t>
            </a:r>
            <a:endParaRPr lang="es-CL" dirty="0"/>
          </a:p>
        </p:txBody>
      </p:sp>
    </p:spTree>
    <p:extLst>
      <p:ext uri="{BB962C8B-B14F-4D97-AF65-F5344CB8AC3E}">
        <p14:creationId xmlns:p14="http://schemas.microsoft.com/office/powerpoint/2010/main" val="237090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AB085-40E6-45F5-81AA-6EEE2F789C5D}"/>
              </a:ext>
            </a:extLst>
          </p:cNvPr>
          <p:cNvSpPr>
            <a:spLocks noGrp="1"/>
          </p:cNvSpPr>
          <p:nvPr>
            <p:ph type="title"/>
          </p:nvPr>
        </p:nvSpPr>
        <p:spPr>
          <a:xfrm>
            <a:off x="762000" y="466725"/>
            <a:ext cx="9144000" cy="1263649"/>
          </a:xfrm>
        </p:spPr>
        <p:txBody>
          <a:bodyPr/>
          <a:lstStyle/>
          <a:p>
            <a:r>
              <a:rPr lang="es-CL" dirty="0"/>
              <a:t>Financiamiento</a:t>
            </a:r>
          </a:p>
        </p:txBody>
      </p:sp>
      <p:sp>
        <p:nvSpPr>
          <p:cNvPr id="3" name="Marcador de contenido 2">
            <a:extLst>
              <a:ext uri="{FF2B5EF4-FFF2-40B4-BE49-F238E27FC236}">
                <a16:creationId xmlns:a16="http://schemas.microsoft.com/office/drawing/2014/main" id="{8E1FDD13-35ED-4363-8BFE-3BCF700CC12C}"/>
              </a:ext>
            </a:extLst>
          </p:cNvPr>
          <p:cNvSpPr>
            <a:spLocks noGrp="1"/>
          </p:cNvSpPr>
          <p:nvPr>
            <p:ph idx="1"/>
          </p:nvPr>
        </p:nvSpPr>
        <p:spPr>
          <a:xfrm>
            <a:off x="762000" y="1504951"/>
            <a:ext cx="10668000" cy="4591050"/>
          </a:xfrm>
        </p:spPr>
        <p:txBody>
          <a:bodyPr>
            <a:normAutofit fontScale="77500" lnSpcReduction="20000"/>
          </a:bodyPr>
          <a:lstStyle/>
          <a:p>
            <a:r>
              <a:rPr lang="es-ES" dirty="0"/>
              <a:t>El Seguro de Accidentes del Trabajo y Enfermedades Profesionales se financiará con los siguientes recursos:</a:t>
            </a:r>
          </a:p>
          <a:p>
            <a:r>
              <a:rPr lang="es-ES" dirty="0"/>
              <a:t>    a) Con una cotización básica general del 0,90% de las remuneraciones imponibles, de cargo del empleador;</a:t>
            </a:r>
          </a:p>
          <a:p>
            <a:r>
              <a:rPr lang="es-ES" dirty="0"/>
              <a:t>    b) Con una cotización adicional diferenciada en función de la actividad y riesgo de la empresa o entidad empleadora, la que será determinada por el  Presidente de la República y no podrá exceder de un 3,4% de las remuneraciones imponibles, que también será de cargo del empleador, y que se fijará sin perjuicio de lo dispuesto en el artículo 16°;</a:t>
            </a:r>
          </a:p>
          <a:p>
            <a:r>
              <a:rPr lang="es-ES" dirty="0"/>
              <a:t>    c) Con el producto de las multas que cada organismo administrador aplique en conformidad a la presente ley;</a:t>
            </a:r>
          </a:p>
          <a:p>
            <a:r>
              <a:rPr lang="es-ES" dirty="0"/>
              <a:t>    d) Con las utilidades o rentas que produzca la inversión de los fondos de reserva, y</a:t>
            </a:r>
          </a:p>
          <a:p>
            <a:r>
              <a:rPr lang="es-ES" dirty="0"/>
              <a:t>    e) Con las cantidades que les corresponda por el ejercicio del derecho de repetir de acuerdo con los artículos 56° y 69°.</a:t>
            </a:r>
            <a:endParaRPr lang="es-CL" dirty="0"/>
          </a:p>
        </p:txBody>
      </p:sp>
    </p:spTree>
    <p:extLst>
      <p:ext uri="{BB962C8B-B14F-4D97-AF65-F5344CB8AC3E}">
        <p14:creationId xmlns:p14="http://schemas.microsoft.com/office/powerpoint/2010/main" val="339615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A4775-B842-4759-9E06-FD37E749385D}"/>
              </a:ext>
            </a:extLst>
          </p:cNvPr>
          <p:cNvSpPr>
            <a:spLocks noGrp="1"/>
          </p:cNvSpPr>
          <p:nvPr>
            <p:ph type="title"/>
          </p:nvPr>
        </p:nvSpPr>
        <p:spPr/>
        <p:txBody>
          <a:bodyPr/>
          <a:lstStyle/>
          <a:p>
            <a:r>
              <a:rPr lang="es-CL" dirty="0"/>
              <a:t>La “zanahoria” </a:t>
            </a:r>
          </a:p>
        </p:txBody>
      </p:sp>
      <p:sp>
        <p:nvSpPr>
          <p:cNvPr id="3" name="Marcador de contenido 2">
            <a:extLst>
              <a:ext uri="{FF2B5EF4-FFF2-40B4-BE49-F238E27FC236}">
                <a16:creationId xmlns:a16="http://schemas.microsoft.com/office/drawing/2014/main" id="{C0C451FF-0F57-484F-922E-C76D821BB7AE}"/>
              </a:ext>
            </a:extLst>
          </p:cNvPr>
          <p:cNvSpPr>
            <a:spLocks noGrp="1"/>
          </p:cNvSpPr>
          <p:nvPr>
            <p:ph idx="1"/>
          </p:nvPr>
        </p:nvSpPr>
        <p:spPr/>
        <p:txBody>
          <a:bodyPr/>
          <a:lstStyle/>
          <a:p>
            <a:r>
              <a:rPr lang="es-ES" dirty="0"/>
              <a:t>Artículo 16° Las empresas o entidades que implanten o hayan implantado medidas de prevención que rebajen apreciablemente los riesgos de accidentes del trabajo o de enfermedades profesionales, podrán solicitar que se les reduzca la tasa de cotización adicional o que se les exima de ella si alcanzan un nivel óptimo de seguridad.</a:t>
            </a:r>
            <a:endParaRPr lang="es-CL" dirty="0"/>
          </a:p>
        </p:txBody>
      </p:sp>
    </p:spTree>
    <p:extLst>
      <p:ext uri="{BB962C8B-B14F-4D97-AF65-F5344CB8AC3E}">
        <p14:creationId xmlns:p14="http://schemas.microsoft.com/office/powerpoint/2010/main" val="2620054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D7EC5-6837-418C-A78C-6D9153AF791A}"/>
              </a:ext>
            </a:extLst>
          </p:cNvPr>
          <p:cNvSpPr>
            <a:spLocks noGrp="1"/>
          </p:cNvSpPr>
          <p:nvPr>
            <p:ph type="title"/>
          </p:nvPr>
        </p:nvSpPr>
        <p:spPr/>
        <p:txBody>
          <a:bodyPr/>
          <a:lstStyle/>
          <a:p>
            <a:r>
              <a:rPr lang="es-CL" dirty="0"/>
              <a:t>El “palo”</a:t>
            </a:r>
          </a:p>
        </p:txBody>
      </p:sp>
      <p:sp>
        <p:nvSpPr>
          <p:cNvPr id="3" name="Marcador de contenido 2">
            <a:extLst>
              <a:ext uri="{FF2B5EF4-FFF2-40B4-BE49-F238E27FC236}">
                <a16:creationId xmlns:a16="http://schemas.microsoft.com/office/drawing/2014/main" id="{08DC8315-1094-481E-B07B-A06FC05B10CB}"/>
              </a:ext>
            </a:extLst>
          </p:cNvPr>
          <p:cNvSpPr>
            <a:spLocks noGrp="1"/>
          </p:cNvSpPr>
          <p:nvPr>
            <p:ph idx="1"/>
          </p:nvPr>
        </p:nvSpPr>
        <p:spPr/>
        <p:txBody>
          <a:bodyPr/>
          <a:lstStyle/>
          <a:p>
            <a:r>
              <a:rPr lang="es-ES" dirty="0"/>
              <a:t> Las empresas o entidades que no ofrezcan condiciones satisfactorias de seguridad y/o higiene, o que no implanten las medidas de seguridad que el organismo competente les ordene, deberán cancelar la cotización adicional con recargo de hasta el 100%, sin perjuicio de las demás sanciones que les correspondan.</a:t>
            </a:r>
            <a:endParaRPr lang="es-CL" dirty="0"/>
          </a:p>
        </p:txBody>
      </p:sp>
    </p:spTree>
    <p:extLst>
      <p:ext uri="{BB962C8B-B14F-4D97-AF65-F5344CB8AC3E}">
        <p14:creationId xmlns:p14="http://schemas.microsoft.com/office/powerpoint/2010/main" val="2086192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0B77C1-819E-4911-A503-F1C5C261FF57}"/>
              </a:ext>
            </a:extLst>
          </p:cNvPr>
          <p:cNvSpPr>
            <a:spLocks noGrp="1"/>
          </p:cNvSpPr>
          <p:nvPr>
            <p:ph type="title"/>
          </p:nvPr>
        </p:nvSpPr>
        <p:spPr/>
        <p:txBody>
          <a:bodyPr/>
          <a:lstStyle/>
          <a:p>
            <a:r>
              <a:rPr lang="es-CL" dirty="0"/>
              <a:t>Cotización</a:t>
            </a:r>
          </a:p>
        </p:txBody>
      </p:sp>
      <p:sp>
        <p:nvSpPr>
          <p:cNvPr id="3" name="Marcador de contenido 2">
            <a:extLst>
              <a:ext uri="{FF2B5EF4-FFF2-40B4-BE49-F238E27FC236}">
                <a16:creationId xmlns:a16="http://schemas.microsoft.com/office/drawing/2014/main" id="{44F61969-DDD0-46D4-854D-4C69BE947514}"/>
              </a:ext>
            </a:extLst>
          </p:cNvPr>
          <p:cNvSpPr>
            <a:spLocks noGrp="1"/>
          </p:cNvSpPr>
          <p:nvPr>
            <p:ph idx="1"/>
          </p:nvPr>
        </p:nvSpPr>
        <p:spPr/>
        <p:txBody>
          <a:bodyPr/>
          <a:lstStyle/>
          <a:p>
            <a:r>
              <a:rPr lang="es-ES" dirty="0"/>
              <a:t>Artículo 17°.- Las cotizaciones se calcularán sobre la base de las mismas remuneraciones o rentas por las que se cotiza para el régimen de pensiones de la respectiva institución de previsión del afiliado.</a:t>
            </a:r>
            <a:endParaRPr lang="es-CL" dirty="0"/>
          </a:p>
        </p:txBody>
      </p:sp>
    </p:spTree>
    <p:extLst>
      <p:ext uri="{BB962C8B-B14F-4D97-AF65-F5344CB8AC3E}">
        <p14:creationId xmlns:p14="http://schemas.microsoft.com/office/powerpoint/2010/main" val="4051576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E54596-5DB9-407B-AC50-2CB6D7D5CC29}"/>
              </a:ext>
            </a:extLst>
          </p:cNvPr>
          <p:cNvSpPr>
            <a:spLocks noGrp="1"/>
          </p:cNvSpPr>
          <p:nvPr>
            <p:ph type="title"/>
          </p:nvPr>
        </p:nvSpPr>
        <p:spPr/>
        <p:txBody>
          <a:bodyPr/>
          <a:lstStyle/>
          <a:p>
            <a:r>
              <a:rPr lang="es-CL" dirty="0"/>
              <a:t>Régimen financiero</a:t>
            </a:r>
          </a:p>
        </p:txBody>
      </p:sp>
      <p:sp>
        <p:nvSpPr>
          <p:cNvPr id="3" name="Marcador de contenido 2">
            <a:extLst>
              <a:ext uri="{FF2B5EF4-FFF2-40B4-BE49-F238E27FC236}">
                <a16:creationId xmlns:a16="http://schemas.microsoft.com/office/drawing/2014/main" id="{A7419E3A-39F8-4F82-876B-55C941C840F4}"/>
              </a:ext>
            </a:extLst>
          </p:cNvPr>
          <p:cNvSpPr>
            <a:spLocks noGrp="1"/>
          </p:cNvSpPr>
          <p:nvPr>
            <p:ph idx="1"/>
          </p:nvPr>
        </p:nvSpPr>
        <p:spPr/>
        <p:txBody>
          <a:bodyPr/>
          <a:lstStyle/>
          <a:p>
            <a:r>
              <a:rPr lang="es-ES" dirty="0"/>
              <a:t>Artículo 19°.- El régimen financiero del seguro será el de reparto. Pero deberá formarse una reserva de eventualidades no inferior al 2% ni superior al 5% del ingreso anual.</a:t>
            </a:r>
            <a:endParaRPr lang="es-CL" dirty="0"/>
          </a:p>
        </p:txBody>
      </p:sp>
    </p:spTree>
    <p:extLst>
      <p:ext uri="{BB962C8B-B14F-4D97-AF65-F5344CB8AC3E}">
        <p14:creationId xmlns:p14="http://schemas.microsoft.com/office/powerpoint/2010/main" val="266664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A98658-DFE5-493A-8182-C7183AA465B7}"/>
              </a:ext>
            </a:extLst>
          </p:cNvPr>
          <p:cNvSpPr>
            <a:spLocks noGrp="1"/>
          </p:cNvSpPr>
          <p:nvPr>
            <p:ph type="title"/>
          </p:nvPr>
        </p:nvSpPr>
        <p:spPr>
          <a:xfrm>
            <a:off x="762000" y="552450"/>
            <a:ext cx="9144000" cy="1263649"/>
          </a:xfrm>
        </p:spPr>
        <p:txBody>
          <a:bodyPr/>
          <a:lstStyle/>
          <a:p>
            <a:r>
              <a:rPr lang="es-CL" dirty="0"/>
              <a:t>Prestaciones médicas</a:t>
            </a:r>
          </a:p>
        </p:txBody>
      </p:sp>
      <p:sp>
        <p:nvSpPr>
          <p:cNvPr id="3" name="Marcador de contenido 2">
            <a:extLst>
              <a:ext uri="{FF2B5EF4-FFF2-40B4-BE49-F238E27FC236}">
                <a16:creationId xmlns:a16="http://schemas.microsoft.com/office/drawing/2014/main" id="{DD238802-F1D0-43A2-9AEE-F00F3988DFF4}"/>
              </a:ext>
            </a:extLst>
          </p:cNvPr>
          <p:cNvSpPr>
            <a:spLocks noGrp="1"/>
          </p:cNvSpPr>
          <p:nvPr>
            <p:ph idx="1"/>
          </p:nvPr>
        </p:nvSpPr>
        <p:spPr>
          <a:xfrm>
            <a:off x="762000" y="1638301"/>
            <a:ext cx="10668000" cy="4457700"/>
          </a:xfrm>
        </p:spPr>
        <p:txBody>
          <a:bodyPr>
            <a:normAutofit fontScale="92500" lnSpcReduction="20000"/>
          </a:bodyPr>
          <a:lstStyle/>
          <a:p>
            <a:pPr marL="0" indent="0">
              <a:buNone/>
            </a:pPr>
            <a:r>
              <a:rPr lang="es-ES" dirty="0"/>
              <a:t>a) Atención médica, quirúrgica y dental en establecimientos externos o a domicilio;</a:t>
            </a:r>
          </a:p>
          <a:p>
            <a:pPr marL="0" indent="0">
              <a:buNone/>
            </a:pPr>
            <a:r>
              <a:rPr lang="es-ES" dirty="0"/>
              <a:t>    b) Hospitalización si fuere necesario, a juicio del facultativo tratante;</a:t>
            </a:r>
          </a:p>
          <a:p>
            <a:pPr marL="0" indent="0">
              <a:buNone/>
            </a:pPr>
            <a:r>
              <a:rPr lang="es-ES" dirty="0"/>
              <a:t>    c) Medicamentos y productos farmacéuticos;</a:t>
            </a:r>
          </a:p>
          <a:p>
            <a:pPr marL="0" indent="0">
              <a:buNone/>
            </a:pPr>
            <a:r>
              <a:rPr lang="es-ES" dirty="0"/>
              <a:t>    d) Prótesis y aparatos </a:t>
            </a:r>
            <a:r>
              <a:rPr lang="es-ES" dirty="0" err="1"/>
              <a:t>ortópedicos</a:t>
            </a:r>
            <a:r>
              <a:rPr lang="es-ES" dirty="0"/>
              <a:t> y su reparación;</a:t>
            </a:r>
          </a:p>
          <a:p>
            <a:pPr marL="0" indent="0">
              <a:buNone/>
            </a:pPr>
            <a:r>
              <a:rPr lang="es-ES" dirty="0"/>
              <a:t>    e) Rehabilitación física y reeducación profesional, y</a:t>
            </a:r>
          </a:p>
          <a:p>
            <a:pPr marL="0" indent="0">
              <a:buNone/>
            </a:pPr>
            <a:r>
              <a:rPr lang="es-ES" dirty="0"/>
              <a:t>    f) Los gastos de traslado y cualquier otro que sea necesario para el otorgamiento de estas prestaciones.</a:t>
            </a:r>
          </a:p>
          <a:p>
            <a:pPr marL="0" indent="0">
              <a:buNone/>
            </a:pPr>
            <a:r>
              <a:rPr lang="es-ES" dirty="0">
                <a:sym typeface="Wingdings" panose="05000000000000000000" pitchFamily="2" charset="2"/>
              </a:rPr>
              <a:t> </a:t>
            </a:r>
            <a:r>
              <a:rPr lang="es-ES" dirty="0"/>
              <a:t>Estas prestaciones se otorgarán gratuitamente hasta su curación completa o mientras subsistan los síntomas de las secuelas causadas por la enfermedad o accidente. </a:t>
            </a:r>
          </a:p>
          <a:p>
            <a:pPr marL="0" indent="0">
              <a:buNone/>
            </a:pPr>
            <a:endParaRPr lang="es-CL" dirty="0"/>
          </a:p>
        </p:txBody>
      </p:sp>
    </p:spTree>
    <p:extLst>
      <p:ext uri="{BB962C8B-B14F-4D97-AF65-F5344CB8AC3E}">
        <p14:creationId xmlns:p14="http://schemas.microsoft.com/office/powerpoint/2010/main" val="349434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24C2C-7B2A-4BF2-A62F-CD2FF641375A}"/>
              </a:ext>
            </a:extLst>
          </p:cNvPr>
          <p:cNvSpPr>
            <a:spLocks noGrp="1"/>
          </p:cNvSpPr>
          <p:nvPr>
            <p:ph type="title"/>
          </p:nvPr>
        </p:nvSpPr>
        <p:spPr/>
        <p:txBody>
          <a:bodyPr>
            <a:normAutofit fontScale="90000"/>
          </a:bodyPr>
          <a:lstStyle/>
          <a:p>
            <a:r>
              <a:rPr lang="es-CL" dirty="0"/>
              <a:t>Prestaciones por incapacidad temporal</a:t>
            </a:r>
          </a:p>
        </p:txBody>
      </p:sp>
      <p:sp>
        <p:nvSpPr>
          <p:cNvPr id="3" name="Marcador de contenido 2">
            <a:extLst>
              <a:ext uri="{FF2B5EF4-FFF2-40B4-BE49-F238E27FC236}">
                <a16:creationId xmlns:a16="http://schemas.microsoft.com/office/drawing/2014/main" id="{E0207F52-6EF2-40E6-BCD9-4F9E8623A4AB}"/>
              </a:ext>
            </a:extLst>
          </p:cNvPr>
          <p:cNvSpPr>
            <a:spLocks noGrp="1"/>
          </p:cNvSpPr>
          <p:nvPr>
            <p:ph idx="1"/>
          </p:nvPr>
        </p:nvSpPr>
        <p:spPr/>
        <p:txBody>
          <a:bodyPr>
            <a:normAutofit fontScale="92500" lnSpcReduction="20000"/>
          </a:bodyPr>
          <a:lstStyle/>
          <a:p>
            <a:r>
              <a:rPr lang="es-ES" dirty="0"/>
              <a:t>La incapacidad temporal da derecho al accidentado o enfermo a un subsidio que sustituye la remuneración.</a:t>
            </a:r>
          </a:p>
          <a:p>
            <a:r>
              <a:rPr lang="es-ES" dirty="0"/>
              <a:t>Reajustable en un porcentaje equivalente al alza que experimenten los correspondientes sueldos y salarios en virtud de leyes generales, o por aplicación de convenios colectivos de trabajo.</a:t>
            </a:r>
          </a:p>
          <a:p>
            <a:r>
              <a:rPr lang="es-ES" dirty="0"/>
              <a:t>se pagará durante toda la duración del tratamiento, desde el día que ocurrió el accidente o se comprobó la enfermedad, hasta la curación del afiliado o su declaración de invalidez.</a:t>
            </a:r>
            <a:endParaRPr lang="es-CL" dirty="0"/>
          </a:p>
        </p:txBody>
      </p:sp>
    </p:spTree>
    <p:extLst>
      <p:ext uri="{BB962C8B-B14F-4D97-AF65-F5344CB8AC3E}">
        <p14:creationId xmlns:p14="http://schemas.microsoft.com/office/powerpoint/2010/main" val="423161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C90C1C-7DB6-417B-BF85-210A0DA65C58}"/>
              </a:ext>
            </a:extLst>
          </p:cNvPr>
          <p:cNvSpPr>
            <a:spLocks noGrp="1"/>
          </p:cNvSpPr>
          <p:nvPr>
            <p:ph type="title"/>
          </p:nvPr>
        </p:nvSpPr>
        <p:spPr/>
        <p:txBody>
          <a:bodyPr>
            <a:normAutofit fontScale="90000"/>
          </a:bodyPr>
          <a:lstStyle/>
          <a:p>
            <a:r>
              <a:rPr lang="es-CL" dirty="0"/>
              <a:t>…subsidio por incapacidad temporal</a:t>
            </a:r>
          </a:p>
        </p:txBody>
      </p:sp>
      <p:sp>
        <p:nvSpPr>
          <p:cNvPr id="3" name="Marcador de contenido 2">
            <a:extLst>
              <a:ext uri="{FF2B5EF4-FFF2-40B4-BE49-F238E27FC236}">
                <a16:creationId xmlns:a16="http://schemas.microsoft.com/office/drawing/2014/main" id="{F5BDAD9D-7DB8-47C2-91F8-C218AD713A1F}"/>
              </a:ext>
            </a:extLst>
          </p:cNvPr>
          <p:cNvSpPr>
            <a:spLocks noGrp="1"/>
          </p:cNvSpPr>
          <p:nvPr>
            <p:ph idx="1"/>
          </p:nvPr>
        </p:nvSpPr>
        <p:spPr/>
        <p:txBody>
          <a:bodyPr>
            <a:normAutofit fontScale="85000" lnSpcReduction="20000"/>
          </a:bodyPr>
          <a:lstStyle/>
          <a:p>
            <a:r>
              <a:rPr lang="es-ES" dirty="0"/>
              <a:t>La duración máxima del período del subsidio será de 52 semanas, el cual se podrá prorrogar por 52 semanas más cuando sea necesario para un mejor tratamiento de la víctima o para atender a su rehabilitación.</a:t>
            </a:r>
          </a:p>
          <a:p>
            <a:r>
              <a:rPr lang="es-ES" dirty="0"/>
              <a:t>    Si al cabo de las 52 semanas o de las 104, en su caso, no se hubiere logrado la curación, y/o rehabilitación de la víctima, se presumirá que presenta un estado de invalidez.</a:t>
            </a:r>
          </a:p>
          <a:p>
            <a:r>
              <a:rPr lang="es-ES" dirty="0"/>
              <a:t>Se pagará incluso por los días feriados y no estará afecto a descuentos por concepto de impuestos o cotizaciones de previsión social.</a:t>
            </a:r>
            <a:endParaRPr lang="es-CL" dirty="0"/>
          </a:p>
        </p:txBody>
      </p:sp>
    </p:spTree>
    <p:extLst>
      <p:ext uri="{BB962C8B-B14F-4D97-AF65-F5344CB8AC3E}">
        <p14:creationId xmlns:p14="http://schemas.microsoft.com/office/powerpoint/2010/main" val="4114386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49488-730E-4D59-9C7F-1DCE9CAC8530}"/>
              </a:ext>
            </a:extLst>
          </p:cNvPr>
          <p:cNvSpPr>
            <a:spLocks noGrp="1"/>
          </p:cNvSpPr>
          <p:nvPr>
            <p:ph type="title"/>
          </p:nvPr>
        </p:nvSpPr>
        <p:spPr/>
        <p:txBody>
          <a:bodyPr>
            <a:normAutofit fontScale="90000"/>
          </a:bodyPr>
          <a:lstStyle/>
          <a:p>
            <a:r>
              <a:rPr lang="es-CL" dirty="0"/>
              <a:t>…subsidio por incapacidad temporal</a:t>
            </a:r>
          </a:p>
        </p:txBody>
      </p:sp>
      <p:sp>
        <p:nvSpPr>
          <p:cNvPr id="3" name="Marcador de contenido 2">
            <a:extLst>
              <a:ext uri="{FF2B5EF4-FFF2-40B4-BE49-F238E27FC236}">
                <a16:creationId xmlns:a16="http://schemas.microsoft.com/office/drawing/2014/main" id="{1C717107-97DD-4673-8D26-384369AD8509}"/>
              </a:ext>
            </a:extLst>
          </p:cNvPr>
          <p:cNvSpPr>
            <a:spLocks noGrp="1"/>
          </p:cNvSpPr>
          <p:nvPr>
            <p:ph idx="1"/>
          </p:nvPr>
        </p:nvSpPr>
        <p:spPr/>
        <p:txBody>
          <a:bodyPr/>
          <a:lstStyle/>
          <a:p>
            <a:r>
              <a:rPr lang="es-ES" dirty="0"/>
              <a:t>Si el accidentado o enfermo se negare a seguir el tratamiento o dificultare o impidiere deliberadamente su curación, se podrá suspender el pago del subsidio a pedido del médico tratante y con el visto bueno del jefe técnico correspondiente.</a:t>
            </a:r>
            <a:endParaRPr lang="es-CL" dirty="0"/>
          </a:p>
        </p:txBody>
      </p:sp>
    </p:spTree>
    <p:extLst>
      <p:ext uri="{BB962C8B-B14F-4D97-AF65-F5344CB8AC3E}">
        <p14:creationId xmlns:p14="http://schemas.microsoft.com/office/powerpoint/2010/main" val="224582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81DB95-B9C0-4F81-A5C9-B4C3E13AC82C}"/>
              </a:ext>
            </a:extLst>
          </p:cNvPr>
          <p:cNvSpPr>
            <a:spLocks noGrp="1"/>
          </p:cNvSpPr>
          <p:nvPr>
            <p:ph type="title"/>
          </p:nvPr>
        </p:nvSpPr>
        <p:spPr/>
        <p:txBody>
          <a:bodyPr/>
          <a:lstStyle/>
          <a:p>
            <a:r>
              <a:rPr lang="es-CL" dirty="0"/>
              <a:t>Ámbito subjetivo de aplicación</a:t>
            </a:r>
          </a:p>
        </p:txBody>
      </p:sp>
      <p:sp>
        <p:nvSpPr>
          <p:cNvPr id="3" name="Marcador de contenido 2">
            <a:extLst>
              <a:ext uri="{FF2B5EF4-FFF2-40B4-BE49-F238E27FC236}">
                <a16:creationId xmlns:a16="http://schemas.microsoft.com/office/drawing/2014/main" id="{76FA2BD3-B690-4B6D-BBFC-70444FE474C1}"/>
              </a:ext>
            </a:extLst>
          </p:cNvPr>
          <p:cNvSpPr>
            <a:spLocks noGrp="1"/>
          </p:cNvSpPr>
          <p:nvPr>
            <p:ph idx="1"/>
          </p:nvPr>
        </p:nvSpPr>
        <p:spPr/>
        <p:txBody>
          <a:bodyPr>
            <a:normAutofit fontScale="77500" lnSpcReduction="20000"/>
          </a:bodyPr>
          <a:lstStyle/>
          <a:p>
            <a:r>
              <a:rPr lang="es-ES" dirty="0"/>
              <a:t>a) Todos los trabajadores por cuenta ajena, cualesquiera que sean las labores que ejecuten, sean ellas manuales o intelectuales, o cualquiera que sea la naturaleza de la empresa, institución, servicio o persona para quien trabajen; incluso los servidores domésticos y los aprendices;</a:t>
            </a:r>
          </a:p>
          <a:p>
            <a:r>
              <a:rPr lang="es-ES" dirty="0"/>
              <a:t>    b) Los funcionarios públicos de la Administración Civil del Estado, municipales y de instituciones administrativamente descentralizadas del Estado.</a:t>
            </a:r>
          </a:p>
          <a:p>
            <a:r>
              <a:rPr lang="es-ES" dirty="0"/>
              <a:t>c) Los estudiantes que deban ejecutar trabajos que signifiquen una fuente de ingreso para el respectivo plantel;</a:t>
            </a:r>
          </a:p>
          <a:p>
            <a:r>
              <a:rPr lang="es-ES" dirty="0"/>
              <a:t>    d) Los trabajadores independientes y los trabajadores familiares.</a:t>
            </a:r>
            <a:endParaRPr lang="es-CL" dirty="0"/>
          </a:p>
        </p:txBody>
      </p:sp>
    </p:spTree>
    <p:extLst>
      <p:ext uri="{BB962C8B-B14F-4D97-AF65-F5344CB8AC3E}">
        <p14:creationId xmlns:p14="http://schemas.microsoft.com/office/powerpoint/2010/main" val="1328512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21C81-4E9E-45A0-A6FC-D840E23071B4}"/>
              </a:ext>
            </a:extLst>
          </p:cNvPr>
          <p:cNvSpPr>
            <a:spLocks noGrp="1"/>
          </p:cNvSpPr>
          <p:nvPr>
            <p:ph type="title"/>
          </p:nvPr>
        </p:nvSpPr>
        <p:spPr/>
        <p:txBody>
          <a:bodyPr/>
          <a:lstStyle/>
          <a:p>
            <a:r>
              <a:rPr lang="es-CL" dirty="0"/>
              <a:t>Prestaciones por invalidez</a:t>
            </a:r>
          </a:p>
        </p:txBody>
      </p:sp>
      <p:sp>
        <p:nvSpPr>
          <p:cNvPr id="3" name="Marcador de contenido 2">
            <a:extLst>
              <a:ext uri="{FF2B5EF4-FFF2-40B4-BE49-F238E27FC236}">
                <a16:creationId xmlns:a16="http://schemas.microsoft.com/office/drawing/2014/main" id="{6301A104-65B7-46F6-99AC-F2D8F33CE68D}"/>
              </a:ext>
            </a:extLst>
          </p:cNvPr>
          <p:cNvSpPr>
            <a:spLocks noGrp="1"/>
          </p:cNvSpPr>
          <p:nvPr>
            <p:ph idx="1"/>
          </p:nvPr>
        </p:nvSpPr>
        <p:spPr/>
        <p:txBody>
          <a:bodyPr>
            <a:normAutofit fontScale="92500" lnSpcReduction="10000"/>
          </a:bodyPr>
          <a:lstStyle/>
          <a:p>
            <a:r>
              <a:rPr lang="es-ES" dirty="0"/>
              <a:t> Se considerará inválido parcial a quien haya sufrido una disminución de su capacidad de ganancia, presumiblemente permanente, igual o superior a un 15% e inferior a un 70%.</a:t>
            </a:r>
          </a:p>
          <a:p>
            <a:r>
              <a:rPr lang="es-ES" dirty="0"/>
              <a:t>Si la disminución es igual o superior a un 15% e inferior a un 40%, la victima tendrá derecho a una indemnización global, cuyo monto no excederá de 15 veces el sueldo base y que se determinará en función de la relación entre dicho monto máximo y el valor asignado a la incapacidad respectiva</a:t>
            </a:r>
            <a:endParaRPr lang="es-CL" dirty="0"/>
          </a:p>
        </p:txBody>
      </p:sp>
    </p:spTree>
    <p:extLst>
      <p:ext uri="{BB962C8B-B14F-4D97-AF65-F5344CB8AC3E}">
        <p14:creationId xmlns:p14="http://schemas.microsoft.com/office/powerpoint/2010/main" val="1186048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B186A-B892-4FBD-8C82-D1BB474C3FEE}"/>
              </a:ext>
            </a:extLst>
          </p:cNvPr>
          <p:cNvSpPr>
            <a:spLocks noGrp="1"/>
          </p:cNvSpPr>
          <p:nvPr>
            <p:ph type="title"/>
          </p:nvPr>
        </p:nvSpPr>
        <p:spPr>
          <a:xfrm>
            <a:off x="762000" y="1600200"/>
            <a:ext cx="9144000" cy="1263649"/>
          </a:xfrm>
        </p:spPr>
        <p:txBody>
          <a:bodyPr>
            <a:normAutofit fontScale="90000"/>
          </a:bodyPr>
          <a:lstStyle/>
          <a:p>
            <a:r>
              <a:rPr lang="es-ES" dirty="0"/>
              <a:t>“Mutilación importante o una deformación notoria”</a:t>
            </a:r>
            <a:endParaRPr lang="es-CL" dirty="0"/>
          </a:p>
        </p:txBody>
      </p:sp>
      <p:sp>
        <p:nvSpPr>
          <p:cNvPr id="3" name="Marcador de contenido 2">
            <a:extLst>
              <a:ext uri="{FF2B5EF4-FFF2-40B4-BE49-F238E27FC236}">
                <a16:creationId xmlns:a16="http://schemas.microsoft.com/office/drawing/2014/main" id="{F1D5C04C-933B-4929-9350-04E74BB28D1C}"/>
              </a:ext>
            </a:extLst>
          </p:cNvPr>
          <p:cNvSpPr>
            <a:spLocks noGrp="1"/>
          </p:cNvSpPr>
          <p:nvPr>
            <p:ph idx="1"/>
          </p:nvPr>
        </p:nvSpPr>
        <p:spPr/>
        <p:txBody>
          <a:bodyPr>
            <a:normAutofit fontScale="92500" lnSpcReduction="20000"/>
          </a:bodyPr>
          <a:lstStyle/>
          <a:p>
            <a:r>
              <a:rPr lang="es-ES" dirty="0"/>
              <a:t>El asegurado que sufriere un accidente que, sin incapacitarlo para el trabajo, le produjere una mutilación importante o una deformación notoria, será considerado inválido parcial.</a:t>
            </a:r>
          </a:p>
          <a:p>
            <a:r>
              <a:rPr lang="es-ES" dirty="0"/>
              <a:t>Tendrá derecho a la indemnización ya vista que será fijada por el organismo administrador, de acuerdo al grado de mutilación o deformación. </a:t>
            </a:r>
          </a:p>
          <a:p>
            <a:r>
              <a:rPr lang="es-ES" dirty="0"/>
              <a:t>La mutilación importante o deformación notoria, si es en la cara, cabeza u órganos genitales dará derecho al máximo de la indemnización.</a:t>
            </a:r>
            <a:endParaRPr lang="es-CL" dirty="0"/>
          </a:p>
        </p:txBody>
      </p:sp>
    </p:spTree>
    <p:extLst>
      <p:ext uri="{BB962C8B-B14F-4D97-AF65-F5344CB8AC3E}">
        <p14:creationId xmlns:p14="http://schemas.microsoft.com/office/powerpoint/2010/main" val="2900947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B6EB5-1C29-41BA-8E88-756319916518}"/>
              </a:ext>
            </a:extLst>
          </p:cNvPr>
          <p:cNvSpPr>
            <a:spLocks noGrp="1"/>
          </p:cNvSpPr>
          <p:nvPr>
            <p:ph type="title"/>
          </p:nvPr>
        </p:nvSpPr>
        <p:spPr/>
        <p:txBody>
          <a:bodyPr/>
          <a:lstStyle/>
          <a:p>
            <a:r>
              <a:rPr lang="es-CL" dirty="0"/>
              <a:t>…invalidez parcial</a:t>
            </a:r>
          </a:p>
        </p:txBody>
      </p:sp>
      <p:sp>
        <p:nvSpPr>
          <p:cNvPr id="3" name="Marcador de contenido 2">
            <a:extLst>
              <a:ext uri="{FF2B5EF4-FFF2-40B4-BE49-F238E27FC236}">
                <a16:creationId xmlns:a16="http://schemas.microsoft.com/office/drawing/2014/main" id="{47398BBA-47E6-4C7D-A033-01C554168287}"/>
              </a:ext>
            </a:extLst>
          </p:cNvPr>
          <p:cNvSpPr>
            <a:spLocks noGrp="1"/>
          </p:cNvSpPr>
          <p:nvPr>
            <p:ph idx="1"/>
          </p:nvPr>
        </p:nvSpPr>
        <p:spPr/>
        <p:txBody>
          <a:bodyPr/>
          <a:lstStyle/>
          <a:p>
            <a:r>
              <a:rPr lang="es-ES" dirty="0"/>
              <a:t>Si la disminución de la capacidad de ganancia es igual o superior a un 40% e inferior a un 70%, el accidentado o enfermo tendrá derecho a una pensión mensual, cuyo monto será equivalente al 35% del sueldo base.</a:t>
            </a:r>
            <a:endParaRPr lang="es-CL" dirty="0"/>
          </a:p>
        </p:txBody>
      </p:sp>
    </p:spTree>
    <p:extLst>
      <p:ext uri="{BB962C8B-B14F-4D97-AF65-F5344CB8AC3E}">
        <p14:creationId xmlns:p14="http://schemas.microsoft.com/office/powerpoint/2010/main" val="902931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23F5DB-B5EA-4898-9BA2-82FAB03E6C55}"/>
              </a:ext>
            </a:extLst>
          </p:cNvPr>
          <p:cNvSpPr>
            <a:spLocks noGrp="1"/>
          </p:cNvSpPr>
          <p:nvPr>
            <p:ph type="title"/>
          </p:nvPr>
        </p:nvSpPr>
        <p:spPr/>
        <p:txBody>
          <a:bodyPr/>
          <a:lstStyle/>
          <a:p>
            <a:r>
              <a:rPr lang="es-CL" dirty="0"/>
              <a:t>Invalidez total</a:t>
            </a:r>
          </a:p>
        </p:txBody>
      </p:sp>
      <p:sp>
        <p:nvSpPr>
          <p:cNvPr id="3" name="Marcador de contenido 2">
            <a:extLst>
              <a:ext uri="{FF2B5EF4-FFF2-40B4-BE49-F238E27FC236}">
                <a16:creationId xmlns:a16="http://schemas.microsoft.com/office/drawing/2014/main" id="{65C96D88-EB99-41F2-8D1E-59033F23D6A3}"/>
              </a:ext>
            </a:extLst>
          </p:cNvPr>
          <p:cNvSpPr>
            <a:spLocks noGrp="1"/>
          </p:cNvSpPr>
          <p:nvPr>
            <p:ph idx="1"/>
          </p:nvPr>
        </p:nvSpPr>
        <p:spPr/>
        <p:txBody>
          <a:bodyPr/>
          <a:lstStyle/>
          <a:p>
            <a:r>
              <a:rPr lang="es-ES" dirty="0"/>
              <a:t>Se considerará inválido total a quien haya sufrido una disminución de su capacidad de ganancia, presumiblemente permanentemente igual o superior a un 70%.</a:t>
            </a:r>
          </a:p>
          <a:p>
            <a:r>
              <a:rPr lang="es-ES" dirty="0"/>
              <a:t>    El inválido total tendrá derecho a una pensión mensual, equivalente al 70% de su sueldo base.</a:t>
            </a:r>
            <a:endParaRPr lang="es-CL" dirty="0"/>
          </a:p>
        </p:txBody>
      </p:sp>
    </p:spTree>
    <p:extLst>
      <p:ext uri="{BB962C8B-B14F-4D97-AF65-F5344CB8AC3E}">
        <p14:creationId xmlns:p14="http://schemas.microsoft.com/office/powerpoint/2010/main" val="2312153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5257B-3FC2-4B29-B0EB-D8A21DE7B587}"/>
              </a:ext>
            </a:extLst>
          </p:cNvPr>
          <p:cNvSpPr>
            <a:spLocks noGrp="1"/>
          </p:cNvSpPr>
          <p:nvPr>
            <p:ph type="title"/>
          </p:nvPr>
        </p:nvSpPr>
        <p:spPr/>
        <p:txBody>
          <a:bodyPr/>
          <a:lstStyle/>
          <a:p>
            <a:r>
              <a:rPr lang="es-CL" dirty="0"/>
              <a:t>“Gran invalidez”</a:t>
            </a:r>
          </a:p>
        </p:txBody>
      </p:sp>
      <p:sp>
        <p:nvSpPr>
          <p:cNvPr id="3" name="Marcador de contenido 2">
            <a:extLst>
              <a:ext uri="{FF2B5EF4-FFF2-40B4-BE49-F238E27FC236}">
                <a16:creationId xmlns:a16="http://schemas.microsoft.com/office/drawing/2014/main" id="{15D017BE-6102-4178-B3F3-56A75654254C}"/>
              </a:ext>
            </a:extLst>
          </p:cNvPr>
          <p:cNvSpPr>
            <a:spLocks noGrp="1"/>
          </p:cNvSpPr>
          <p:nvPr>
            <p:ph idx="1"/>
          </p:nvPr>
        </p:nvSpPr>
        <p:spPr/>
        <p:txBody>
          <a:bodyPr/>
          <a:lstStyle/>
          <a:p>
            <a:r>
              <a:rPr lang="es-ES" dirty="0"/>
              <a:t>Se considerará gran inválido a quien requiere del auxilio de otras personas para realizar los actos elementales de su vida.</a:t>
            </a:r>
          </a:p>
          <a:p>
            <a:r>
              <a:rPr lang="es-ES" dirty="0"/>
              <a:t>    En caso de gran invalidez la víctima tendrá derecho a un suplemento de pensión, mientras permanezca en tal estado, equivalente a un 30% de su sueldo base.</a:t>
            </a:r>
            <a:endParaRPr lang="es-CL" dirty="0"/>
          </a:p>
        </p:txBody>
      </p:sp>
    </p:spTree>
    <p:extLst>
      <p:ext uri="{BB962C8B-B14F-4D97-AF65-F5344CB8AC3E}">
        <p14:creationId xmlns:p14="http://schemas.microsoft.com/office/powerpoint/2010/main" val="189797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D621E9-6B75-48FD-830F-D484D6A78ED9}"/>
              </a:ext>
            </a:extLst>
          </p:cNvPr>
          <p:cNvSpPr>
            <a:spLocks noGrp="1"/>
          </p:cNvSpPr>
          <p:nvPr>
            <p:ph type="title"/>
          </p:nvPr>
        </p:nvSpPr>
        <p:spPr/>
        <p:txBody>
          <a:bodyPr/>
          <a:lstStyle/>
          <a:p>
            <a:r>
              <a:rPr lang="es-CL" dirty="0"/>
              <a:t>Incrementos y topes</a:t>
            </a:r>
          </a:p>
        </p:txBody>
      </p:sp>
      <p:sp>
        <p:nvSpPr>
          <p:cNvPr id="3" name="Marcador de contenido 2">
            <a:extLst>
              <a:ext uri="{FF2B5EF4-FFF2-40B4-BE49-F238E27FC236}">
                <a16:creationId xmlns:a16="http://schemas.microsoft.com/office/drawing/2014/main" id="{C1A67D3A-8F65-44C8-ADF8-E033F1DA14AA}"/>
              </a:ext>
            </a:extLst>
          </p:cNvPr>
          <p:cNvSpPr>
            <a:spLocks noGrp="1"/>
          </p:cNvSpPr>
          <p:nvPr>
            <p:ph idx="1"/>
          </p:nvPr>
        </p:nvSpPr>
        <p:spPr/>
        <p:txBody>
          <a:bodyPr>
            <a:normAutofit lnSpcReduction="10000"/>
          </a:bodyPr>
          <a:lstStyle/>
          <a:p>
            <a:r>
              <a:rPr lang="es-ES" dirty="0"/>
              <a:t>Los montos de las pensiones se aumentarán en un 5% por cada uno de los hijos que le causen asignación familiar al pensionado, en exceso sobre dos, sin perjuicio de las asignaciones familiares que correspondan.</a:t>
            </a:r>
          </a:p>
          <a:p>
            <a:r>
              <a:rPr lang="es-ES" dirty="0"/>
              <a:t>    En ningún caso, esas pensiones podrán exceder del 50%, 100% </a:t>
            </a:r>
            <a:r>
              <a:rPr lang="es-ES" dirty="0" err="1"/>
              <a:t>ó</a:t>
            </a:r>
            <a:r>
              <a:rPr lang="es-ES" dirty="0"/>
              <a:t> 140% del sueldo base, según sean por invalidez parcial, total, o gran invalidez, respectivamente.</a:t>
            </a:r>
            <a:endParaRPr lang="es-CL" dirty="0"/>
          </a:p>
        </p:txBody>
      </p:sp>
    </p:spTree>
    <p:extLst>
      <p:ext uri="{BB962C8B-B14F-4D97-AF65-F5344CB8AC3E}">
        <p14:creationId xmlns:p14="http://schemas.microsoft.com/office/powerpoint/2010/main" val="2340269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86B3D0-61B9-40A2-A713-890D24A40272}"/>
              </a:ext>
            </a:extLst>
          </p:cNvPr>
          <p:cNvSpPr>
            <a:spLocks noGrp="1"/>
          </p:cNvSpPr>
          <p:nvPr>
            <p:ph type="title"/>
          </p:nvPr>
        </p:nvSpPr>
        <p:spPr/>
        <p:txBody>
          <a:bodyPr/>
          <a:lstStyle/>
          <a:p>
            <a:r>
              <a:rPr lang="es-CL" dirty="0"/>
              <a:t>Prestaciones por supervivencia</a:t>
            </a:r>
          </a:p>
        </p:txBody>
      </p:sp>
      <p:sp>
        <p:nvSpPr>
          <p:cNvPr id="3" name="Marcador de contenido 2">
            <a:extLst>
              <a:ext uri="{FF2B5EF4-FFF2-40B4-BE49-F238E27FC236}">
                <a16:creationId xmlns:a16="http://schemas.microsoft.com/office/drawing/2014/main" id="{A547976C-73F9-4A0D-87D7-E6EB49F7EB85}"/>
              </a:ext>
            </a:extLst>
          </p:cNvPr>
          <p:cNvSpPr>
            <a:spLocks noGrp="1"/>
          </p:cNvSpPr>
          <p:nvPr>
            <p:ph idx="1"/>
          </p:nvPr>
        </p:nvSpPr>
        <p:spPr/>
        <p:txBody>
          <a:bodyPr/>
          <a:lstStyle/>
          <a:p>
            <a:r>
              <a:rPr lang="es-ES" dirty="0"/>
              <a:t>Si el accidente o enfermedad produjere la muerte del afiliado, o si fallece el inválido pensionado, el cónyuge, sus hijos legítimos, naturales, ilegítimos o adoptivos, la madre de sus hijos naturales, así como también los ascendientes o descendientes que le causaban asignación familiar, tendrán derecho a pensiones de supervivencia</a:t>
            </a:r>
            <a:endParaRPr lang="es-CL" dirty="0"/>
          </a:p>
        </p:txBody>
      </p:sp>
    </p:spTree>
    <p:extLst>
      <p:ext uri="{BB962C8B-B14F-4D97-AF65-F5344CB8AC3E}">
        <p14:creationId xmlns:p14="http://schemas.microsoft.com/office/powerpoint/2010/main" val="2853723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542463-1CE7-43B0-B097-35D7D4294D4D}"/>
              </a:ext>
            </a:extLst>
          </p:cNvPr>
          <p:cNvSpPr>
            <a:spLocks noGrp="1"/>
          </p:cNvSpPr>
          <p:nvPr>
            <p:ph type="title"/>
          </p:nvPr>
        </p:nvSpPr>
        <p:spPr>
          <a:xfrm>
            <a:off x="762000" y="466725"/>
            <a:ext cx="9144000" cy="1263649"/>
          </a:xfrm>
        </p:spPr>
        <p:txBody>
          <a:bodyPr>
            <a:normAutofit fontScale="90000"/>
          </a:bodyPr>
          <a:lstStyle/>
          <a:p>
            <a:r>
              <a:rPr lang="es-CL" dirty="0"/>
              <a:t>Transición de pensión por accidente o enfermedad a pensión por vejez</a:t>
            </a:r>
          </a:p>
        </p:txBody>
      </p:sp>
      <p:sp>
        <p:nvSpPr>
          <p:cNvPr id="3" name="Marcador de contenido 2">
            <a:extLst>
              <a:ext uri="{FF2B5EF4-FFF2-40B4-BE49-F238E27FC236}">
                <a16:creationId xmlns:a16="http://schemas.microsoft.com/office/drawing/2014/main" id="{7A40954C-F03A-40A3-9032-E0E2D14322DA}"/>
              </a:ext>
            </a:extLst>
          </p:cNvPr>
          <p:cNvSpPr>
            <a:spLocks noGrp="1"/>
          </p:cNvSpPr>
          <p:nvPr>
            <p:ph idx="1"/>
          </p:nvPr>
        </p:nvSpPr>
        <p:spPr>
          <a:xfrm>
            <a:off x="762000" y="1838325"/>
            <a:ext cx="10668000" cy="4257675"/>
          </a:xfrm>
        </p:spPr>
        <p:txBody>
          <a:bodyPr>
            <a:normAutofit fontScale="77500" lnSpcReduction="20000"/>
          </a:bodyPr>
          <a:lstStyle/>
          <a:p>
            <a:r>
              <a:rPr lang="es-ES" dirty="0"/>
              <a:t>Artículo 53°.- El pensionado por accidente del trabajo o enfermedad profesional que cumpla la edad para tener derecho a pensión dentro del correspondiente régimen previsional, entrará en el goce de esta última de acuerdo con las normas generales pertinentes, dejando de percibir la pensión de que disfrutaba.</a:t>
            </a:r>
          </a:p>
          <a:p>
            <a:r>
              <a:rPr lang="es-ES" dirty="0"/>
              <a:t>    En ningún caso la nueva pensión podrá ser inferior al monto de la que disfrutaba, ni al 80% del sueldo base que sirvió para calcular la pensión anterior, amplificado en la forma que señalan los artículos 26° y 41° y su pago se hará con cargo a los recursos que la respectiva institución de previsión social debe destinar al pago de pensiones de vejez.</a:t>
            </a:r>
          </a:p>
          <a:p>
            <a:r>
              <a:rPr lang="es-ES" dirty="0"/>
              <a:t>    Los pensionados por invalidez parcial que registren con posterioridad a la declaración de invalidez, 60 o más cotizaciones mensuales, como activos en su correspondiente régimen previsional tendrán derecho a que la nueva pensión a que se refieren los incisos anteriores, no sea inferior al 100% del sueldo base mencionado en el inciso precedente.</a:t>
            </a:r>
          </a:p>
        </p:txBody>
      </p:sp>
    </p:spTree>
    <p:extLst>
      <p:ext uri="{BB962C8B-B14F-4D97-AF65-F5344CB8AC3E}">
        <p14:creationId xmlns:p14="http://schemas.microsoft.com/office/powerpoint/2010/main" val="3090319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90DA9-FF10-4687-8CFF-87760892FB0A}"/>
              </a:ext>
            </a:extLst>
          </p:cNvPr>
          <p:cNvSpPr>
            <a:spLocks noGrp="1"/>
          </p:cNvSpPr>
          <p:nvPr>
            <p:ph type="title"/>
          </p:nvPr>
        </p:nvSpPr>
        <p:spPr>
          <a:xfrm>
            <a:off x="762000" y="542925"/>
            <a:ext cx="9144000" cy="1263649"/>
          </a:xfrm>
        </p:spPr>
        <p:txBody>
          <a:bodyPr/>
          <a:lstStyle/>
          <a:p>
            <a:r>
              <a:rPr lang="es-CL" dirty="0"/>
              <a:t>Comité paritario</a:t>
            </a:r>
          </a:p>
        </p:txBody>
      </p:sp>
      <p:sp>
        <p:nvSpPr>
          <p:cNvPr id="3" name="Marcador de contenido 2">
            <a:extLst>
              <a:ext uri="{FF2B5EF4-FFF2-40B4-BE49-F238E27FC236}">
                <a16:creationId xmlns:a16="http://schemas.microsoft.com/office/drawing/2014/main" id="{0109632D-696D-40B8-AF1C-AA6B221B5E74}"/>
              </a:ext>
            </a:extLst>
          </p:cNvPr>
          <p:cNvSpPr>
            <a:spLocks noGrp="1"/>
          </p:cNvSpPr>
          <p:nvPr>
            <p:ph idx="1"/>
          </p:nvPr>
        </p:nvSpPr>
        <p:spPr>
          <a:xfrm>
            <a:off x="762000" y="1562101"/>
            <a:ext cx="10668000" cy="4533900"/>
          </a:xfrm>
        </p:spPr>
        <p:txBody>
          <a:bodyPr>
            <a:normAutofit fontScale="77500" lnSpcReduction="20000"/>
          </a:bodyPr>
          <a:lstStyle/>
          <a:p>
            <a:r>
              <a:rPr lang="es-ES" dirty="0"/>
              <a:t>En toda industria o faena en que trabajen más de 25 personas </a:t>
            </a:r>
          </a:p>
          <a:p>
            <a:r>
              <a:rPr lang="es-ES" dirty="0"/>
              <a:t>Funciones:</a:t>
            </a:r>
          </a:p>
          <a:p>
            <a:pPr marL="0" indent="0" algn="just">
              <a:buNone/>
            </a:pPr>
            <a:r>
              <a:rPr lang="es-ES" dirty="0"/>
              <a:t>    1.- Asesorar e instruir a los trabajadores para la correcta utilización de los instrumentos de protección;</a:t>
            </a:r>
          </a:p>
          <a:p>
            <a:pPr marL="0" indent="0" algn="just">
              <a:buNone/>
            </a:pPr>
            <a:r>
              <a:rPr lang="es-ES" dirty="0"/>
              <a:t>    2.- Vigilar el cumplimiento, tanto por parte de las empresas como de los trabajadores, de las medidas de prevención, higiene y seguridad.</a:t>
            </a:r>
          </a:p>
          <a:p>
            <a:pPr marL="0" indent="0" algn="just">
              <a:buNone/>
            </a:pPr>
            <a:r>
              <a:rPr lang="es-ES" dirty="0"/>
              <a:t>    3.- Investigar las causas de los accidentes del trabajo y enfermedades profesionales, que se produzcan en la empresa y de cualquiera otra afección que afecte en forma reiterada o general a los trabajadores y sea presumible que tenga su origen en la utilización de productos fitosanitarios, químicos o nocivos para la salud;</a:t>
            </a:r>
          </a:p>
          <a:p>
            <a:pPr marL="0" indent="0" algn="just">
              <a:buNone/>
            </a:pPr>
            <a:r>
              <a:rPr lang="es-ES" dirty="0"/>
              <a:t>    4.- Indicar la adopción de todas las medidas de higiene y seguridad, que sirvan para la prevención de los riesgos profesionales;</a:t>
            </a:r>
          </a:p>
          <a:p>
            <a:pPr marL="0" indent="0" algn="just">
              <a:buNone/>
            </a:pPr>
            <a:r>
              <a:rPr lang="es-ES" dirty="0"/>
              <a:t>    5.- Cumplir las demás funciones o misiones que le encomiende el organismo administrador respectivo.</a:t>
            </a:r>
            <a:endParaRPr lang="es-CL" dirty="0"/>
          </a:p>
        </p:txBody>
      </p:sp>
    </p:spTree>
    <p:extLst>
      <p:ext uri="{BB962C8B-B14F-4D97-AF65-F5344CB8AC3E}">
        <p14:creationId xmlns:p14="http://schemas.microsoft.com/office/powerpoint/2010/main" val="4261697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39698-AAAE-4002-8C80-DB70C37E5053}"/>
              </a:ext>
            </a:extLst>
          </p:cNvPr>
          <p:cNvSpPr>
            <a:spLocks noGrp="1"/>
          </p:cNvSpPr>
          <p:nvPr>
            <p:ph type="title"/>
          </p:nvPr>
        </p:nvSpPr>
        <p:spPr/>
        <p:txBody>
          <a:bodyPr>
            <a:normAutofit fontScale="90000"/>
          </a:bodyPr>
          <a:lstStyle/>
          <a:p>
            <a:r>
              <a:rPr lang="es-CL" dirty="0"/>
              <a:t>Departamento de prevención de riesgos</a:t>
            </a:r>
          </a:p>
        </p:txBody>
      </p:sp>
      <p:sp>
        <p:nvSpPr>
          <p:cNvPr id="3" name="Marcador de contenido 2">
            <a:extLst>
              <a:ext uri="{FF2B5EF4-FFF2-40B4-BE49-F238E27FC236}">
                <a16:creationId xmlns:a16="http://schemas.microsoft.com/office/drawing/2014/main" id="{381EE717-A81B-4A4C-83C4-2A3474210C14}"/>
              </a:ext>
            </a:extLst>
          </p:cNvPr>
          <p:cNvSpPr>
            <a:spLocks noGrp="1"/>
          </p:cNvSpPr>
          <p:nvPr>
            <p:ph idx="1"/>
          </p:nvPr>
        </p:nvSpPr>
        <p:spPr/>
        <p:txBody>
          <a:bodyPr/>
          <a:lstStyle/>
          <a:p>
            <a:r>
              <a:rPr lang="es-ES" dirty="0"/>
              <a:t>En aquellas empresas mineras, industriales o comerciales que ocupen a más de 100 trabajadores será obligatoria la existencia de un Departamento de Prevención de Riesgos Profesionales, el que será dirigido por un experto en prevención, el cual formará parte, por derecho propio, de los Comités Paritarios.</a:t>
            </a:r>
            <a:endParaRPr lang="es-CL" dirty="0"/>
          </a:p>
        </p:txBody>
      </p:sp>
    </p:spTree>
    <p:extLst>
      <p:ext uri="{BB962C8B-B14F-4D97-AF65-F5344CB8AC3E}">
        <p14:creationId xmlns:p14="http://schemas.microsoft.com/office/powerpoint/2010/main" val="411118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DFB5DE-538D-48DD-BC9F-420D6C21C8B5}"/>
              </a:ext>
            </a:extLst>
          </p:cNvPr>
          <p:cNvSpPr>
            <a:spLocks noGrp="1"/>
          </p:cNvSpPr>
          <p:nvPr>
            <p:ph type="title"/>
          </p:nvPr>
        </p:nvSpPr>
        <p:spPr/>
        <p:txBody>
          <a:bodyPr/>
          <a:lstStyle/>
          <a:p>
            <a:r>
              <a:rPr lang="es-CL" dirty="0"/>
              <a:t>“Seguro escolar”</a:t>
            </a:r>
          </a:p>
        </p:txBody>
      </p:sp>
      <p:sp>
        <p:nvSpPr>
          <p:cNvPr id="3" name="Marcador de contenido 2">
            <a:extLst>
              <a:ext uri="{FF2B5EF4-FFF2-40B4-BE49-F238E27FC236}">
                <a16:creationId xmlns:a16="http://schemas.microsoft.com/office/drawing/2014/main" id="{41742F25-36A1-46F0-BB33-804036096691}"/>
              </a:ext>
            </a:extLst>
          </p:cNvPr>
          <p:cNvSpPr>
            <a:spLocks noGrp="1"/>
          </p:cNvSpPr>
          <p:nvPr>
            <p:ph idx="1"/>
          </p:nvPr>
        </p:nvSpPr>
        <p:spPr/>
        <p:txBody>
          <a:bodyPr>
            <a:normAutofit lnSpcReduction="10000"/>
          </a:bodyPr>
          <a:lstStyle/>
          <a:p>
            <a:r>
              <a:rPr lang="es-ES" dirty="0"/>
              <a:t>Artículo 3° Estarán protegidos también, todos los estudiantes por los accidentes que sufran a causa o con ocasión de sus estudios o en la realización de su práctica profesional. Para estos efectos se entenderá por estudiantes a los alumnos de cualquiera de los niveles o cursos de los establecimientos educacionales reconocidos oficialmente de acuerdo a lo establecido en la ley </a:t>
            </a:r>
            <a:r>
              <a:rPr lang="es-ES" dirty="0" err="1"/>
              <a:t>Nº</a:t>
            </a:r>
            <a:r>
              <a:rPr lang="es-ES" dirty="0"/>
              <a:t> 18.962, Orgánica Constitucional de Enseñanza.</a:t>
            </a:r>
            <a:endParaRPr lang="es-CL" dirty="0"/>
          </a:p>
        </p:txBody>
      </p:sp>
    </p:spTree>
    <p:extLst>
      <p:ext uri="{BB962C8B-B14F-4D97-AF65-F5344CB8AC3E}">
        <p14:creationId xmlns:p14="http://schemas.microsoft.com/office/powerpoint/2010/main" val="401887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187AC-52F5-474C-BF2B-0A0CCEEEF2F4}"/>
              </a:ext>
            </a:extLst>
          </p:cNvPr>
          <p:cNvSpPr>
            <a:spLocks noGrp="1"/>
          </p:cNvSpPr>
          <p:nvPr>
            <p:ph type="title"/>
          </p:nvPr>
        </p:nvSpPr>
        <p:spPr/>
        <p:txBody>
          <a:bodyPr/>
          <a:lstStyle/>
          <a:p>
            <a:r>
              <a:rPr lang="es-CL" dirty="0"/>
              <a:t>Responsabilidad civil</a:t>
            </a:r>
          </a:p>
        </p:txBody>
      </p:sp>
      <p:sp>
        <p:nvSpPr>
          <p:cNvPr id="3" name="Marcador de contenido 2">
            <a:extLst>
              <a:ext uri="{FF2B5EF4-FFF2-40B4-BE49-F238E27FC236}">
                <a16:creationId xmlns:a16="http://schemas.microsoft.com/office/drawing/2014/main" id="{358E8072-F326-41F6-9E14-892C575ABB4F}"/>
              </a:ext>
            </a:extLst>
          </p:cNvPr>
          <p:cNvSpPr>
            <a:spLocks noGrp="1"/>
          </p:cNvSpPr>
          <p:nvPr>
            <p:ph idx="1"/>
          </p:nvPr>
        </p:nvSpPr>
        <p:spPr/>
        <p:txBody>
          <a:bodyPr>
            <a:normAutofit fontScale="77500" lnSpcReduction="20000"/>
          </a:bodyPr>
          <a:lstStyle/>
          <a:p>
            <a:r>
              <a:rPr lang="es-ES" dirty="0"/>
              <a:t>Artículo 69°.- Cuando, el accidente o enfermedad se deba a culpa o dolo de la entidad empleadora o de un tercero, sin perjuicio de las acciones criminales que procedan, deberán observarse las siguientes reglas:</a:t>
            </a:r>
          </a:p>
          <a:p>
            <a:r>
              <a:rPr lang="es-ES" dirty="0"/>
              <a:t>    a) El organismo administrador tendrá derecho a repetir en contra del responsable del accidente, por las prestaciones que haya otorgado o deba otorgar, y</a:t>
            </a:r>
          </a:p>
          <a:p>
            <a:r>
              <a:rPr lang="es-ES" dirty="0"/>
              <a:t>    b) La víctima y las demás personas a quienes el accidente o enfermedad cause daño podrán reclamar al empleador o terceros responsables del accidente, también las otras indemnizaciones a que tengan derecho, con arreglo a las prescripciones del derecho común, incluso el daño moral.</a:t>
            </a:r>
            <a:endParaRPr lang="es-CL" dirty="0"/>
          </a:p>
        </p:txBody>
      </p:sp>
    </p:spTree>
    <p:extLst>
      <p:ext uri="{BB962C8B-B14F-4D97-AF65-F5344CB8AC3E}">
        <p14:creationId xmlns:p14="http://schemas.microsoft.com/office/powerpoint/2010/main" val="274474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BEDBBE-42EA-43B4-AD54-07978D8A2077}"/>
              </a:ext>
            </a:extLst>
          </p:cNvPr>
          <p:cNvSpPr>
            <a:spLocks noGrp="1"/>
          </p:cNvSpPr>
          <p:nvPr>
            <p:ph type="title"/>
          </p:nvPr>
        </p:nvSpPr>
        <p:spPr/>
        <p:txBody>
          <a:bodyPr/>
          <a:lstStyle/>
          <a:p>
            <a:r>
              <a:rPr lang="es-CL" dirty="0"/>
              <a:t>Contingencias cubiertas</a:t>
            </a:r>
          </a:p>
        </p:txBody>
      </p:sp>
      <p:sp>
        <p:nvSpPr>
          <p:cNvPr id="3" name="Marcador de contenido 2">
            <a:extLst>
              <a:ext uri="{FF2B5EF4-FFF2-40B4-BE49-F238E27FC236}">
                <a16:creationId xmlns:a16="http://schemas.microsoft.com/office/drawing/2014/main" id="{8B65086D-BBAA-4F55-AAC5-76C81ADB79CF}"/>
              </a:ext>
            </a:extLst>
          </p:cNvPr>
          <p:cNvSpPr>
            <a:spLocks noGrp="1"/>
          </p:cNvSpPr>
          <p:nvPr>
            <p:ph idx="1"/>
          </p:nvPr>
        </p:nvSpPr>
        <p:spPr/>
        <p:txBody>
          <a:bodyPr/>
          <a:lstStyle/>
          <a:p>
            <a:r>
              <a:rPr lang="es-ES" dirty="0"/>
              <a:t>ACCIDENTE DEL TRABAJO: </a:t>
            </a:r>
          </a:p>
          <a:p>
            <a:r>
              <a:rPr lang="es-ES" dirty="0"/>
              <a:t>Artículo 5° Para los efectos de esta ley se entiende por accidente del trabajo toda lesión que una persona sufra a causa o con ocasión del trabajo, y que le produzca incapacidad o muerte.</a:t>
            </a:r>
            <a:endParaRPr lang="es-CL" dirty="0"/>
          </a:p>
        </p:txBody>
      </p:sp>
    </p:spTree>
    <p:extLst>
      <p:ext uri="{BB962C8B-B14F-4D97-AF65-F5344CB8AC3E}">
        <p14:creationId xmlns:p14="http://schemas.microsoft.com/office/powerpoint/2010/main" val="73502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E763D-5D10-4C91-9AAC-9481A2F9AC44}"/>
              </a:ext>
            </a:extLst>
          </p:cNvPr>
          <p:cNvSpPr>
            <a:spLocks noGrp="1"/>
          </p:cNvSpPr>
          <p:nvPr>
            <p:ph type="title"/>
          </p:nvPr>
        </p:nvSpPr>
        <p:spPr/>
        <p:txBody>
          <a:bodyPr/>
          <a:lstStyle/>
          <a:p>
            <a:r>
              <a:rPr lang="es-CL" dirty="0"/>
              <a:t>“Accidente de trayecto”</a:t>
            </a:r>
          </a:p>
        </p:txBody>
      </p:sp>
      <p:sp>
        <p:nvSpPr>
          <p:cNvPr id="3" name="Marcador de contenido 2">
            <a:extLst>
              <a:ext uri="{FF2B5EF4-FFF2-40B4-BE49-F238E27FC236}">
                <a16:creationId xmlns:a16="http://schemas.microsoft.com/office/drawing/2014/main" id="{E0C1A1D7-3B48-412C-B63C-3DBAFF118634}"/>
              </a:ext>
            </a:extLst>
          </p:cNvPr>
          <p:cNvSpPr>
            <a:spLocks noGrp="1"/>
          </p:cNvSpPr>
          <p:nvPr>
            <p:ph idx="1"/>
          </p:nvPr>
        </p:nvSpPr>
        <p:spPr/>
        <p:txBody>
          <a:bodyPr>
            <a:normAutofit lnSpcReduction="10000"/>
          </a:bodyPr>
          <a:lstStyle/>
          <a:p>
            <a:r>
              <a:rPr lang="es-ES" dirty="0"/>
              <a:t>Son también accidentes del trabajo los ocurridos en el trayecto directo, de ida o regreso, entre la habitación y el lugar del trabajo, y aquéllos que ocurran en el trayecto directo entre dos lugares de trabajo, aunque correspondan a distintos empleadores. En este último caso, se considerará que el accidente dice relación con el trabajo al que se dirigía el trabajador al ocurrir el siniestro.</a:t>
            </a:r>
            <a:endParaRPr lang="es-CL" dirty="0"/>
          </a:p>
        </p:txBody>
      </p:sp>
    </p:spTree>
    <p:extLst>
      <p:ext uri="{BB962C8B-B14F-4D97-AF65-F5344CB8AC3E}">
        <p14:creationId xmlns:p14="http://schemas.microsoft.com/office/powerpoint/2010/main" val="1770740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96642-1376-4591-8F88-931C5EEF7506}"/>
              </a:ext>
            </a:extLst>
          </p:cNvPr>
          <p:cNvSpPr>
            <a:spLocks noGrp="1"/>
          </p:cNvSpPr>
          <p:nvPr>
            <p:ph type="title"/>
          </p:nvPr>
        </p:nvSpPr>
        <p:spPr/>
        <p:txBody>
          <a:bodyPr/>
          <a:lstStyle/>
          <a:p>
            <a:r>
              <a:rPr lang="es-CL" dirty="0"/>
              <a:t>“Accidente sindical”</a:t>
            </a:r>
          </a:p>
        </p:txBody>
      </p:sp>
      <p:sp>
        <p:nvSpPr>
          <p:cNvPr id="3" name="Marcador de contenido 2">
            <a:extLst>
              <a:ext uri="{FF2B5EF4-FFF2-40B4-BE49-F238E27FC236}">
                <a16:creationId xmlns:a16="http://schemas.microsoft.com/office/drawing/2014/main" id="{C071763E-04EA-4EE5-9952-E62950A8C967}"/>
              </a:ext>
            </a:extLst>
          </p:cNvPr>
          <p:cNvSpPr>
            <a:spLocks noGrp="1"/>
          </p:cNvSpPr>
          <p:nvPr>
            <p:ph idx="1"/>
          </p:nvPr>
        </p:nvSpPr>
        <p:spPr/>
        <p:txBody>
          <a:bodyPr/>
          <a:lstStyle/>
          <a:p>
            <a:r>
              <a:rPr lang="es-ES" dirty="0"/>
              <a:t> Se considerarán también accidentes del trabajo los sufridos por dirigentes de instituciones sindicales a causa o con ocasión del desempeño de sus cometidos gremiales.</a:t>
            </a:r>
            <a:endParaRPr lang="es-CL" dirty="0"/>
          </a:p>
        </p:txBody>
      </p:sp>
    </p:spTree>
    <p:extLst>
      <p:ext uri="{BB962C8B-B14F-4D97-AF65-F5344CB8AC3E}">
        <p14:creationId xmlns:p14="http://schemas.microsoft.com/office/powerpoint/2010/main" val="1602831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2742D-816F-48FB-843B-6C4B9B2AF1AE}"/>
              </a:ext>
            </a:extLst>
          </p:cNvPr>
          <p:cNvSpPr>
            <a:spLocks noGrp="1"/>
          </p:cNvSpPr>
          <p:nvPr>
            <p:ph type="title"/>
          </p:nvPr>
        </p:nvSpPr>
        <p:spPr/>
        <p:txBody>
          <a:bodyPr>
            <a:normAutofit fontScale="90000"/>
          </a:bodyPr>
          <a:lstStyle/>
          <a:p>
            <a:r>
              <a:rPr lang="es-CL" dirty="0"/>
              <a:t>Exclusión del accidente por fuerza mayor extraña</a:t>
            </a:r>
          </a:p>
        </p:txBody>
      </p:sp>
      <p:sp>
        <p:nvSpPr>
          <p:cNvPr id="3" name="Marcador de contenido 2">
            <a:extLst>
              <a:ext uri="{FF2B5EF4-FFF2-40B4-BE49-F238E27FC236}">
                <a16:creationId xmlns:a16="http://schemas.microsoft.com/office/drawing/2014/main" id="{6E51B4D7-88AE-4060-9483-ABE0A60A63E0}"/>
              </a:ext>
            </a:extLst>
          </p:cNvPr>
          <p:cNvSpPr>
            <a:spLocks noGrp="1"/>
          </p:cNvSpPr>
          <p:nvPr>
            <p:ph idx="1"/>
          </p:nvPr>
        </p:nvSpPr>
        <p:spPr/>
        <p:txBody>
          <a:bodyPr/>
          <a:lstStyle/>
          <a:p>
            <a:r>
              <a:rPr lang="es-ES" dirty="0" err="1"/>
              <a:t>Exceptúanse</a:t>
            </a:r>
            <a:r>
              <a:rPr lang="es-ES" dirty="0"/>
              <a:t> los accidentes debidos a fuerza mayor extraña que no tenga relación alguna con el trabajo y los producidos intencionalmente por la víctima. La prueba de las excepciones corresponderá al organismo administrador.</a:t>
            </a:r>
            <a:endParaRPr lang="es-CL" dirty="0"/>
          </a:p>
        </p:txBody>
      </p:sp>
    </p:spTree>
    <p:extLst>
      <p:ext uri="{BB962C8B-B14F-4D97-AF65-F5344CB8AC3E}">
        <p14:creationId xmlns:p14="http://schemas.microsoft.com/office/powerpoint/2010/main" val="295823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E7F9B-DCF8-4A56-9255-B340988DA949}"/>
              </a:ext>
            </a:extLst>
          </p:cNvPr>
          <p:cNvSpPr>
            <a:spLocks noGrp="1"/>
          </p:cNvSpPr>
          <p:nvPr>
            <p:ph type="title"/>
          </p:nvPr>
        </p:nvSpPr>
        <p:spPr/>
        <p:txBody>
          <a:bodyPr/>
          <a:lstStyle/>
          <a:p>
            <a:r>
              <a:rPr lang="es-CL" dirty="0"/>
              <a:t>Enfermedad profesional</a:t>
            </a:r>
          </a:p>
        </p:txBody>
      </p:sp>
      <p:sp>
        <p:nvSpPr>
          <p:cNvPr id="3" name="Marcador de contenido 2">
            <a:extLst>
              <a:ext uri="{FF2B5EF4-FFF2-40B4-BE49-F238E27FC236}">
                <a16:creationId xmlns:a16="http://schemas.microsoft.com/office/drawing/2014/main" id="{91E680E6-F5D0-4F2B-ABE4-E2DDC48ABB73}"/>
              </a:ext>
            </a:extLst>
          </p:cNvPr>
          <p:cNvSpPr>
            <a:spLocks noGrp="1"/>
          </p:cNvSpPr>
          <p:nvPr>
            <p:ph idx="1"/>
          </p:nvPr>
        </p:nvSpPr>
        <p:spPr/>
        <p:txBody>
          <a:bodyPr/>
          <a:lstStyle/>
          <a:p>
            <a:r>
              <a:rPr lang="es-ES" dirty="0"/>
              <a:t>Artículo 7°.- Es enfermedad profesional la causada de una manera directa por el ejercicio de la profesión o el trabajo que realice una persona y que le produzca incapacidad o muerte.</a:t>
            </a:r>
            <a:endParaRPr lang="es-CL" dirty="0"/>
          </a:p>
        </p:txBody>
      </p:sp>
    </p:spTree>
    <p:extLst>
      <p:ext uri="{BB962C8B-B14F-4D97-AF65-F5344CB8AC3E}">
        <p14:creationId xmlns:p14="http://schemas.microsoft.com/office/powerpoint/2010/main" val="40152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53011-B7E5-4A07-AC3C-12BBE7C6A6A6}"/>
              </a:ext>
            </a:extLst>
          </p:cNvPr>
          <p:cNvSpPr>
            <a:spLocks noGrp="1"/>
          </p:cNvSpPr>
          <p:nvPr>
            <p:ph type="title"/>
          </p:nvPr>
        </p:nvSpPr>
        <p:spPr/>
        <p:txBody>
          <a:bodyPr/>
          <a:lstStyle/>
          <a:p>
            <a:r>
              <a:rPr lang="es-CL" dirty="0"/>
              <a:t>Listado</a:t>
            </a:r>
          </a:p>
        </p:txBody>
      </p:sp>
      <p:sp>
        <p:nvSpPr>
          <p:cNvPr id="3" name="Marcador de contenido 2">
            <a:extLst>
              <a:ext uri="{FF2B5EF4-FFF2-40B4-BE49-F238E27FC236}">
                <a16:creationId xmlns:a16="http://schemas.microsoft.com/office/drawing/2014/main" id="{B2149D98-56A5-4ACA-A4F1-577F06CFE714}"/>
              </a:ext>
            </a:extLst>
          </p:cNvPr>
          <p:cNvSpPr>
            <a:spLocks noGrp="1"/>
          </p:cNvSpPr>
          <p:nvPr>
            <p:ph idx="1"/>
          </p:nvPr>
        </p:nvSpPr>
        <p:spPr/>
        <p:txBody>
          <a:bodyPr/>
          <a:lstStyle/>
          <a:p>
            <a:r>
              <a:rPr lang="es-ES" dirty="0"/>
              <a:t>El Reglamento enumerará las enfermedades que deberán considerarse como profesionales. Esta enumeración deberá revisarse, por lo menos, cada tres años.</a:t>
            </a:r>
            <a:endParaRPr lang="es-CL" dirty="0"/>
          </a:p>
        </p:txBody>
      </p:sp>
    </p:spTree>
    <p:extLst>
      <p:ext uri="{BB962C8B-B14F-4D97-AF65-F5344CB8AC3E}">
        <p14:creationId xmlns:p14="http://schemas.microsoft.com/office/powerpoint/2010/main" val="2077413514"/>
      </p:ext>
    </p:extLst>
  </p:cSld>
  <p:clrMapOvr>
    <a:masterClrMapping/>
  </p:clrMapOvr>
</p:sld>
</file>

<file path=ppt/theme/theme1.xml><?xml version="1.0" encoding="utf-8"?>
<a:theme xmlns:a="http://schemas.openxmlformats.org/drawingml/2006/main" name="TornVTI">
  <a:themeElements>
    <a:clrScheme name="AnalogousFromLightSeedLeftStep">
      <a:dk1>
        <a:srgbClr val="000000"/>
      </a:dk1>
      <a:lt1>
        <a:srgbClr val="FFFFFF"/>
      </a:lt1>
      <a:dk2>
        <a:srgbClr val="223C29"/>
      </a:dk2>
      <a:lt2>
        <a:srgbClr val="E8E8E2"/>
      </a:lt2>
      <a:accent1>
        <a:srgbClr val="9699C6"/>
      </a:accent1>
      <a:accent2>
        <a:srgbClr val="7F9BBA"/>
      </a:accent2>
      <a:accent3>
        <a:srgbClr val="82ABB0"/>
      </a:accent3>
      <a:accent4>
        <a:srgbClr val="78B09E"/>
      </a:accent4>
      <a:accent5>
        <a:srgbClr val="84AE8F"/>
      </a:accent5>
      <a:accent6>
        <a:srgbClr val="81B179"/>
      </a:accent6>
      <a:hlink>
        <a:srgbClr val="888552"/>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54</TotalTime>
  <Words>2233</Words>
  <Application>Microsoft Office PowerPoint</Application>
  <PresentationFormat>Panorámica</PresentationFormat>
  <Paragraphs>95</Paragraphs>
  <Slides>30</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Arial Narrow</vt:lpstr>
      <vt:lpstr>Calibri</vt:lpstr>
      <vt:lpstr>Verdana Pro</vt:lpstr>
      <vt:lpstr>Verdana Pro Cond SemiBold</vt:lpstr>
      <vt:lpstr>TornVTI</vt:lpstr>
      <vt:lpstr>Ley 16.744</vt:lpstr>
      <vt:lpstr>Ámbito subjetivo de aplicación</vt:lpstr>
      <vt:lpstr>“Seguro escolar”</vt:lpstr>
      <vt:lpstr>Contingencias cubiertas</vt:lpstr>
      <vt:lpstr>“Accidente de trayecto”</vt:lpstr>
      <vt:lpstr>“Accidente sindical”</vt:lpstr>
      <vt:lpstr>Exclusión del accidente por fuerza mayor extraña</vt:lpstr>
      <vt:lpstr>Enfermedad profesional</vt:lpstr>
      <vt:lpstr>Listado</vt:lpstr>
      <vt:lpstr>Enfermedades “extravagantes”</vt:lpstr>
      <vt:lpstr>Financiamiento</vt:lpstr>
      <vt:lpstr>La “zanahoria” </vt:lpstr>
      <vt:lpstr>El “palo”</vt:lpstr>
      <vt:lpstr>Cotización</vt:lpstr>
      <vt:lpstr>Régimen financiero</vt:lpstr>
      <vt:lpstr>Prestaciones médicas</vt:lpstr>
      <vt:lpstr>Prestaciones por incapacidad temporal</vt:lpstr>
      <vt:lpstr>…subsidio por incapacidad temporal</vt:lpstr>
      <vt:lpstr>…subsidio por incapacidad temporal</vt:lpstr>
      <vt:lpstr>Prestaciones por invalidez</vt:lpstr>
      <vt:lpstr>“Mutilación importante o una deformación notoria”</vt:lpstr>
      <vt:lpstr>…invalidez parcial</vt:lpstr>
      <vt:lpstr>Invalidez total</vt:lpstr>
      <vt:lpstr>“Gran invalidez”</vt:lpstr>
      <vt:lpstr>Incrementos y topes</vt:lpstr>
      <vt:lpstr>Prestaciones por supervivencia</vt:lpstr>
      <vt:lpstr>Transición de pensión por accidente o enfermedad a pensión por vejez</vt:lpstr>
      <vt:lpstr>Comité paritario</vt:lpstr>
      <vt:lpstr>Departamento de prevención de riesgos</vt:lpstr>
      <vt:lpstr>Responsabilidad civil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Ley 16.744</dc:title>
  <dc:creator>Claudio Palavecino</dc:creator>
  <cp:lastModifiedBy>Claudio Palavecino</cp:lastModifiedBy>
  <cp:revision>2</cp:revision>
  <dcterms:created xsi:type="dcterms:W3CDTF">2021-06-24T14:48:02Z</dcterms:created>
  <dcterms:modified xsi:type="dcterms:W3CDTF">2021-06-24T15:42:46Z</dcterms:modified>
</cp:coreProperties>
</file>