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Amatic SC"/>
      <p:regular r:id="rId14"/>
      <p:bold r:id="rId15"/>
    </p:embeddedFont>
    <p:embeddedFont>
      <p:font typeface="Source Code Pro"/>
      <p:regular r:id="rId16"/>
      <p:bold r:id="rId17"/>
      <p:italic r:id="rId18"/>
      <p:boldItalic r:id="rId19"/>
    </p:embeddedFont>
    <p:embeddedFont>
      <p:font typeface="Lexend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exend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Lexend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maticSC-bold.fntdata"/><Relationship Id="rId14" Type="http://schemas.openxmlformats.org/officeDocument/2006/relationships/font" Target="fonts/AmaticSC-regular.fntdata"/><Relationship Id="rId17" Type="http://schemas.openxmlformats.org/officeDocument/2006/relationships/font" Target="fonts/SourceCodePro-bold.fntdata"/><Relationship Id="rId16" Type="http://schemas.openxmlformats.org/officeDocument/2006/relationships/font" Target="fonts/SourceCodePr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SourceCodePro-boldItalic.fntdata"/><Relationship Id="rId6" Type="http://schemas.openxmlformats.org/officeDocument/2006/relationships/slide" Target="slides/slide1.xml"/><Relationship Id="rId18" Type="http://schemas.openxmlformats.org/officeDocument/2006/relationships/font" Target="fonts/SourceCodePr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6fa68e8894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6fa68e8894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6fa68e8894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6fa68e8894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6fa68e8894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6fa68e8894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6fa68e8894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6fa68e8894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6fa68e8894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6fa68e8894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6fa68e8894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6fa68e8894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6fa68e8894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6fa68e8894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Regulación Constitucional del medio Ambiente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Universidad de Chile - Facultad de Derecho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Prof. Víctor Avilés Hernández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Ayudante Pablo Lira Zuloaga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¿Qué saben sobre la regulación del Medio Ambiente en Chile?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Derechos de la Naturaleza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latin typeface="Lexend"/>
                <a:ea typeface="Lexend"/>
                <a:cs typeface="Lexend"/>
                <a:sym typeface="Lexend"/>
              </a:rPr>
              <a:t>“La naturaleza tiene derechos. El Estado y la sociedad tienen el deber de protegerlos y respetarlos.” </a:t>
            </a:r>
            <a:endParaRPr b="1" sz="2000">
              <a:latin typeface="Lexend"/>
              <a:ea typeface="Lexend"/>
              <a:cs typeface="Lexend"/>
              <a:sym typeface="Lexend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- </a:t>
            </a:r>
            <a:r>
              <a:rPr lang="en" sz="1700">
                <a:latin typeface="Lexend"/>
                <a:ea typeface="Lexend"/>
                <a:cs typeface="Lexend"/>
                <a:sym typeface="Lexend"/>
              </a:rPr>
              <a:t>art. 127 CPR ‘22</a:t>
            </a:r>
            <a:endParaRPr sz="17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¿Qué objetivos podría tener el hecho de que la naturaleza se configure como sujeto de derechos? </a:t>
            </a:r>
            <a:endParaRPr sz="17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Para lograr esos objetivos, ¿es necesario que los derechos de la naturaleza se establezcan constitucionalmente?</a:t>
            </a:r>
            <a:endParaRPr sz="17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¿Qué beneficios </a:t>
            </a:r>
            <a:r>
              <a:rPr lang="en" sz="1700">
                <a:latin typeface="Lexend"/>
                <a:ea typeface="Lexend"/>
                <a:cs typeface="Lexend"/>
                <a:sym typeface="Lexend"/>
              </a:rPr>
              <a:t>y/o dificultades </a:t>
            </a:r>
            <a:r>
              <a:rPr lang="en" sz="1700">
                <a:latin typeface="Lexend"/>
                <a:ea typeface="Lexend"/>
                <a:cs typeface="Lexend"/>
                <a:sym typeface="Lexend"/>
              </a:rPr>
              <a:t>podría tener el establecimiento de derechos de la naturaleza?</a:t>
            </a:r>
            <a:endParaRPr sz="1700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¿Qué finalidad se persigue al proteger o regular el Medio Ambiente?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Antropocentrismo vs. Ecocentrismo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577725" y="1333500"/>
            <a:ext cx="43482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-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Esta contraposición de visiones apunta a determinar la finalidad con motivo de la cual se permiten o prohíben ciertas actividades.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SzPts val="1800"/>
              <a:buFont typeface="Lexend"/>
              <a:buChar char="-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Visión de las CPR ‘80 y CPR ‘22.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85200" y="815450"/>
            <a:ext cx="2759875" cy="375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Derecho a vivir en un medio ambiente libre de contaminación</a:t>
            </a:r>
            <a:endParaRPr sz="3500"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94025" y="1175963"/>
            <a:ext cx="4912500" cy="299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Lexend"/>
                <a:ea typeface="Lexend"/>
                <a:cs typeface="Lexend"/>
                <a:sym typeface="Lexend"/>
              </a:rPr>
              <a:t>“La Constitución asegura a todas las personas… </a:t>
            </a:r>
            <a:endParaRPr sz="1600">
              <a:latin typeface="Lexend"/>
              <a:ea typeface="Lexend"/>
              <a:cs typeface="Lexend"/>
              <a:sym typeface="Lexend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Lexend"/>
                <a:ea typeface="Lexend"/>
                <a:cs typeface="Lexend"/>
                <a:sym typeface="Lexend"/>
              </a:rPr>
              <a:t>El derecho a vivir en un medio ambiente libre de contaminación. Es deber del Estado velar para que este derecho no sea afectado y tutelar la preservación de la naturaleza.</a:t>
            </a:r>
            <a:endParaRPr sz="1600">
              <a:latin typeface="Lexend"/>
              <a:ea typeface="Lexend"/>
              <a:cs typeface="Lexend"/>
              <a:sym typeface="Lexend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Lexend"/>
                <a:ea typeface="Lexend"/>
                <a:cs typeface="Lexend"/>
                <a:sym typeface="Lexend"/>
              </a:rPr>
              <a:t>La ley podrá establecer restricciones específicas al ejercicio de determinados derechos o libertades para proteger el medio ambiente.”</a:t>
            </a:r>
            <a:endParaRPr sz="1600">
              <a:latin typeface="Lexend"/>
              <a:ea typeface="Lexend"/>
              <a:cs typeface="Lexend"/>
              <a:sym typeface="Lexend"/>
            </a:endParaRPr>
          </a:p>
          <a:p>
            <a:pPr indent="45720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latin typeface="Lexend"/>
                <a:ea typeface="Lexend"/>
                <a:cs typeface="Lexend"/>
                <a:sym typeface="Lexend"/>
              </a:rPr>
              <a:t>- art. 19 nº8 CPR ‘80</a:t>
            </a:r>
            <a:endParaRPr sz="1600"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87" name="Google Shape;8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82425" y="1407088"/>
            <a:ext cx="3804374" cy="253625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4256575"/>
            <a:ext cx="83718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Font typeface="Lexend"/>
              <a:buChar char="-"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Definición de contaminación se define desde una perspectiva normativa.</a:t>
            </a:r>
            <a:endParaRPr sz="1700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Acción de Protección ambiental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548200" y="1277050"/>
            <a:ext cx="47244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-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Art. 20 inc. 2 CPR ‘80.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-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Particularidades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-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Actos u omisiones ilegales.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-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Afectación, no privación, turbación o amenaza.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-"/>
            </a:pPr>
            <a:r>
              <a:rPr lang="en">
                <a:latin typeface="Lexend"/>
                <a:ea typeface="Lexend"/>
                <a:cs typeface="Lexend"/>
                <a:sym typeface="Lexend"/>
              </a:rPr>
              <a:t>El acto u omisión ilegal debe ser imputable a una autoridad o persona determinada.</a:t>
            </a:r>
            <a:endParaRPr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Lexend"/>
              <a:buChar char="-"/>
            </a:pPr>
            <a:r>
              <a:t/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95" name="Google Shape;95;p19"/>
          <p:cNvPicPr preferRelativeResize="0"/>
          <p:nvPr/>
        </p:nvPicPr>
        <p:blipFill rotWithShape="1">
          <a:blip r:embed="rId3">
            <a:alphaModFix/>
          </a:blip>
          <a:srcRect b="0" l="23230" r="13055" t="0"/>
          <a:stretch/>
        </p:blipFill>
        <p:spPr>
          <a:xfrm>
            <a:off x="5799725" y="588437"/>
            <a:ext cx="2890926" cy="3966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1400" y="338250"/>
            <a:ext cx="8520601" cy="4369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Regulación CPR ‘22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228675"/>
            <a:ext cx="8520600" cy="36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exend"/>
              <a:buChar char="-"/>
            </a:pPr>
            <a:r>
              <a:rPr lang="en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Derechos de la naturaleza.</a:t>
            </a:r>
            <a:endParaRPr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Lexend"/>
              <a:buChar char="-"/>
            </a:pPr>
            <a:r>
              <a:rPr lang="en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Defensoría de la Naturaleza.</a:t>
            </a:r>
            <a:endParaRPr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exend"/>
              <a:buChar char="-"/>
            </a:pPr>
            <a:r>
              <a:rPr lang="en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Deber del Estado de tomar acciones de prevención, adaptación y mitigación de los riesgos y efectos de la crisis climática y ecológica.</a:t>
            </a:r>
            <a:endParaRPr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exend"/>
              <a:buChar char="-"/>
            </a:pPr>
            <a:r>
              <a:rPr lang="en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Reconocimiento y obligación de protección de la función social y ecológica de la tierra.</a:t>
            </a:r>
            <a:endParaRPr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exend"/>
              <a:buChar char="-"/>
            </a:pPr>
            <a:r>
              <a:rPr lang="en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Bienes comunes naturales</a:t>
            </a:r>
            <a:endParaRPr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Lexend"/>
              <a:buChar char="-"/>
            </a:pPr>
            <a:r>
              <a:rPr lang="en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Deber especial de custodia por parte del Estado, con la finalidad de asegurar los derechos de la naturaleza y el interés de las generaciones presentes y futuras.</a:t>
            </a:r>
            <a:endParaRPr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exend"/>
              <a:buChar char="-"/>
            </a:pPr>
            <a:r>
              <a:rPr lang="en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Deber del Estado de proteger las aguas, en todos sus estados y fases, en su ciclo hidrológico.</a:t>
            </a:r>
            <a:endParaRPr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Lexend"/>
              <a:buChar char="-"/>
            </a:pPr>
            <a:r>
              <a:rPr lang="en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Prevalencia del derecho humano al agua, al saneamiento y al equilibrio de los ecosistemas.</a:t>
            </a:r>
            <a:endParaRPr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Lexend"/>
              <a:buChar char="-"/>
            </a:pPr>
            <a:r>
              <a:rPr lang="en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Autorizaciones de uso de aguas.</a:t>
            </a:r>
            <a:endParaRPr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