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61" r:id="rId2"/>
    <p:sldId id="303" r:id="rId3"/>
    <p:sldId id="289" r:id="rId4"/>
    <p:sldId id="290" r:id="rId5"/>
    <p:sldId id="291" r:id="rId6"/>
    <p:sldId id="292" r:id="rId7"/>
    <p:sldId id="293" r:id="rId8"/>
    <p:sldId id="295" r:id="rId9"/>
    <p:sldId id="304" r:id="rId10"/>
    <p:sldId id="305" r:id="rId11"/>
    <p:sldId id="306" r:id="rId12"/>
    <p:sldId id="307" r:id="rId13"/>
    <p:sldId id="308" r:id="rId14"/>
    <p:sldId id="309" r:id="rId15"/>
    <p:sldId id="310" r:id="rId16"/>
    <p:sldId id="311" r:id="rId17"/>
    <p:sldId id="312" r:id="rId18"/>
    <p:sldId id="314" r:id="rId19"/>
    <p:sldId id="315" r:id="rId20"/>
    <p:sldId id="316" r:id="rId21"/>
    <p:sldId id="313" r:id="rId22"/>
    <p:sldId id="319" r:id="rId23"/>
    <p:sldId id="317" r:id="rId24"/>
    <p:sldId id="318" r:id="rId25"/>
    <p:sldId id="320" r:id="rId26"/>
    <p:sldId id="321" r:id="rId27"/>
    <p:sldId id="322" r:id="rId28"/>
    <p:sldId id="323" r:id="rId2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99"/>
    <p:restoredTop sz="95028"/>
  </p:normalViewPr>
  <p:slideViewPr>
    <p:cSldViewPr snapToGrid="0" snapToObjects="1">
      <p:cViewPr varScale="1">
        <p:scale>
          <a:sx n="77" d="100"/>
          <a:sy n="77" d="100"/>
        </p:scale>
        <p:origin x="216" y="41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4" d="100"/>
          <a:sy n="84" d="100"/>
        </p:scale>
        <p:origin x="3960"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41F7C4-854C-1642-9930-9F66645FC1C2}" type="datetimeFigureOut">
              <a:rPr lang="es-CL" smtClean="0"/>
              <a:t>13-10-22</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0A0E52-6B99-F24B-991B-49E6A3F965A4}" type="slidenum">
              <a:rPr lang="es-CL" smtClean="0"/>
              <a:t>‹Nº›</a:t>
            </a:fld>
            <a:endParaRPr lang="es-CL"/>
          </a:p>
        </p:txBody>
      </p:sp>
    </p:spTree>
    <p:extLst>
      <p:ext uri="{BB962C8B-B14F-4D97-AF65-F5344CB8AC3E}">
        <p14:creationId xmlns:p14="http://schemas.microsoft.com/office/powerpoint/2010/main" val="1378397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6A0A0E52-6B99-F24B-991B-49E6A3F965A4}" type="slidenum">
              <a:rPr lang="es-CL" smtClean="0"/>
              <a:t>1</a:t>
            </a:fld>
            <a:endParaRPr lang="es-CL" dirty="0"/>
          </a:p>
        </p:txBody>
      </p:sp>
    </p:spTree>
    <p:extLst>
      <p:ext uri="{BB962C8B-B14F-4D97-AF65-F5344CB8AC3E}">
        <p14:creationId xmlns:p14="http://schemas.microsoft.com/office/powerpoint/2010/main" val="1328274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5AACFD-BEBE-1E49-ADBE-25155107610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7DFCA256-76B3-3D43-8B76-1B92B86BD2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513E425-CBAB-DC43-8EBA-41B8D4121887}"/>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5" name="Marcador de pie de página 4">
            <a:extLst>
              <a:ext uri="{FF2B5EF4-FFF2-40B4-BE49-F238E27FC236}">
                <a16:creationId xmlns:a16="http://schemas.microsoft.com/office/drawing/2014/main" id="{439A4B58-F17E-1444-9C34-8A04E7E1FF7A}"/>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AC1839D-DAD5-8F4E-86D3-45F24203A5F3}"/>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1022818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3F2705-906B-814E-B0BE-C766622FCCA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EC460C0-A899-BF42-B957-7C8190BFA24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669AA03-A963-1440-91A7-8F315E7A74AD}"/>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5" name="Marcador de pie de página 4">
            <a:extLst>
              <a:ext uri="{FF2B5EF4-FFF2-40B4-BE49-F238E27FC236}">
                <a16:creationId xmlns:a16="http://schemas.microsoft.com/office/drawing/2014/main" id="{B7FB3772-2B4E-8E42-9CE3-B5300AB9FA0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F48C961-D5DD-BC4D-8ACC-B491F8D3042E}"/>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514869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D0BA388-3265-F249-96A2-6FDB2AE2F33C}"/>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86FE11D-BE43-BF45-A1C7-0AB547DE2647}"/>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8FE355C-F40A-274D-B4DA-E0F7DDC4B8C3}"/>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5" name="Marcador de pie de página 4">
            <a:extLst>
              <a:ext uri="{FF2B5EF4-FFF2-40B4-BE49-F238E27FC236}">
                <a16:creationId xmlns:a16="http://schemas.microsoft.com/office/drawing/2014/main" id="{7F78229E-E4E9-E843-B26A-AD5DE63757A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3F7CD112-1504-A946-8842-B3B4F7AF9DFC}"/>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3918912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7268E1-C68F-8E47-A943-4587BB44880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B58D753-6559-0B4E-849D-4A13C4E7E28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9927602-F552-BF46-A001-2EA0179DBA71}"/>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5" name="Marcador de pie de página 4">
            <a:extLst>
              <a:ext uri="{FF2B5EF4-FFF2-40B4-BE49-F238E27FC236}">
                <a16:creationId xmlns:a16="http://schemas.microsoft.com/office/drawing/2014/main" id="{BE1C87F8-1632-1B4E-AD8D-702D90E4A13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1587C20-45C5-B84C-9F79-3BF414394335}"/>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3266709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0A24B3-ABB9-864C-B09D-627BC4DAE0C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CF14EFB-7B7E-DA4F-9A34-5D5225F64F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6091B1A-599E-7D46-805D-C3CDC690548B}"/>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5" name="Marcador de pie de página 4">
            <a:extLst>
              <a:ext uri="{FF2B5EF4-FFF2-40B4-BE49-F238E27FC236}">
                <a16:creationId xmlns:a16="http://schemas.microsoft.com/office/drawing/2014/main" id="{9AFA9414-6E15-884D-B58D-88BE23D941C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32DD994-1866-CF44-8AAC-3EB3C0CCC3CA}"/>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94098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19AF6E-F428-004C-B3EF-0ACF4FEFEA3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7F63925-545D-0D4C-A0AB-4211FE6C600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2A81F2DB-2B41-4F4B-B803-8121C85D43C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1482A380-90B9-C240-BA3B-2D6FB9B47675}"/>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6" name="Marcador de pie de página 5">
            <a:extLst>
              <a:ext uri="{FF2B5EF4-FFF2-40B4-BE49-F238E27FC236}">
                <a16:creationId xmlns:a16="http://schemas.microsoft.com/office/drawing/2014/main" id="{DF1C1745-46A5-7A49-AB29-72599184020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54545F0-7369-6A49-BC45-98462DC22569}"/>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3961330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0B172-A992-CA44-A021-452D668AC1C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BF0F7B1A-B4F6-9941-A74E-231775296A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33117CF8-C422-0841-92EC-D4CA012F042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C6B1B700-AA77-E34C-BC8F-4D1B665B9B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B0F2067-3E5B-E347-B29A-37B77EB744D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3382B2EE-1B39-A840-AC4B-F9A9346C7677}"/>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8" name="Marcador de pie de página 7">
            <a:extLst>
              <a:ext uri="{FF2B5EF4-FFF2-40B4-BE49-F238E27FC236}">
                <a16:creationId xmlns:a16="http://schemas.microsoft.com/office/drawing/2014/main" id="{A19B2681-13DC-6B4F-96F0-E1CB25F52E20}"/>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9A78416-6023-B944-8CB9-060834014FC8}"/>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31997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B613AB-E649-7644-A0FE-51EFE002F57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1C0E7CBF-107E-544F-A689-3A091B9EC42C}"/>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4" name="Marcador de pie de página 3">
            <a:extLst>
              <a:ext uri="{FF2B5EF4-FFF2-40B4-BE49-F238E27FC236}">
                <a16:creationId xmlns:a16="http://schemas.microsoft.com/office/drawing/2014/main" id="{BAE64908-E3A7-F04A-9EA3-D53C3BB5A29C}"/>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28FF5F5A-64E7-454C-8002-FC73B308E4F2}"/>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22142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1B0F233-2F45-5341-8944-435255B2BA3F}"/>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3" name="Marcador de pie de página 2">
            <a:extLst>
              <a:ext uri="{FF2B5EF4-FFF2-40B4-BE49-F238E27FC236}">
                <a16:creationId xmlns:a16="http://schemas.microsoft.com/office/drawing/2014/main" id="{90DB00A0-FCCE-8B48-8000-3B49278E0AB1}"/>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1FCFC0EB-EDBF-0345-AA0C-F3A2BCB05537}"/>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2126339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661B30-7F1D-FD41-ABAB-81D95B95B94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70D569C-2633-364F-A841-7A40EF6141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902084BC-EEB2-DD4C-9A5D-BC588DBB5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164485F-6535-D74E-860B-DB4AB2E4F080}"/>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6" name="Marcador de pie de página 5">
            <a:extLst>
              <a:ext uri="{FF2B5EF4-FFF2-40B4-BE49-F238E27FC236}">
                <a16:creationId xmlns:a16="http://schemas.microsoft.com/office/drawing/2014/main" id="{86537F50-2743-1745-ADA6-59BA2C64D39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1F121AB-A64F-0C4C-BD54-D3A54BB593FE}"/>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198377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7C8882-3194-E247-AEA4-E26436DA3E5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F016A99C-3F83-234F-943F-347EC580F4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8487F5CD-04E8-984B-9E67-496E4A0918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54C260F-E160-FF44-B508-C4B05C3CE261}"/>
              </a:ext>
            </a:extLst>
          </p:cNvPr>
          <p:cNvSpPr>
            <a:spLocks noGrp="1"/>
          </p:cNvSpPr>
          <p:nvPr>
            <p:ph type="dt" sz="half" idx="10"/>
          </p:nvPr>
        </p:nvSpPr>
        <p:spPr/>
        <p:txBody>
          <a:bodyPr/>
          <a:lstStyle/>
          <a:p>
            <a:fld id="{9644B24F-D281-184B-ADDE-75C9A60D77BB}" type="datetimeFigureOut">
              <a:rPr lang="es-CL" smtClean="0"/>
              <a:t>13-10-22</a:t>
            </a:fld>
            <a:endParaRPr lang="es-CL"/>
          </a:p>
        </p:txBody>
      </p:sp>
      <p:sp>
        <p:nvSpPr>
          <p:cNvPr id="6" name="Marcador de pie de página 5">
            <a:extLst>
              <a:ext uri="{FF2B5EF4-FFF2-40B4-BE49-F238E27FC236}">
                <a16:creationId xmlns:a16="http://schemas.microsoft.com/office/drawing/2014/main" id="{8DFF24A0-6888-624E-ACDD-8CE9F5EF2E3C}"/>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7D24786-628E-A349-8CBA-AC8D653F39DD}"/>
              </a:ext>
            </a:extLst>
          </p:cNvPr>
          <p:cNvSpPr>
            <a:spLocks noGrp="1"/>
          </p:cNvSpPr>
          <p:nvPr>
            <p:ph type="sldNum" sz="quarter" idx="12"/>
          </p:nvPr>
        </p:nvSpPr>
        <p:spPr/>
        <p:txBody>
          <a:bodyPr/>
          <a:lstStyle/>
          <a:p>
            <a:fld id="{7C286AF3-0A7D-6C4B-945E-D72C2C3FABE0}" type="slidenum">
              <a:rPr lang="es-CL" smtClean="0"/>
              <a:t>‹Nº›</a:t>
            </a:fld>
            <a:endParaRPr lang="es-CL"/>
          </a:p>
        </p:txBody>
      </p:sp>
    </p:spTree>
    <p:extLst>
      <p:ext uri="{BB962C8B-B14F-4D97-AF65-F5344CB8AC3E}">
        <p14:creationId xmlns:p14="http://schemas.microsoft.com/office/powerpoint/2010/main" val="348187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A329E4E-D438-9144-A3D2-87789F1CEE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A8F62951-6D73-644B-B041-F1E5151C06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F4087F4F-5F0B-854D-920A-E00BF40989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4B24F-D281-184B-ADDE-75C9A60D77BB}" type="datetimeFigureOut">
              <a:rPr lang="es-CL" smtClean="0"/>
              <a:t>13-10-22</a:t>
            </a:fld>
            <a:endParaRPr lang="es-CL"/>
          </a:p>
        </p:txBody>
      </p:sp>
      <p:sp>
        <p:nvSpPr>
          <p:cNvPr id="5" name="Marcador de pie de página 4">
            <a:extLst>
              <a:ext uri="{FF2B5EF4-FFF2-40B4-BE49-F238E27FC236}">
                <a16:creationId xmlns:a16="http://schemas.microsoft.com/office/drawing/2014/main" id="{58F96A84-F03A-9641-B3B8-D091DA46B2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4FB6BB53-ABF6-B142-B6AF-8735053755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86AF3-0A7D-6C4B-945E-D72C2C3FABE0}" type="slidenum">
              <a:rPr lang="es-CL" smtClean="0"/>
              <a:t>‹Nº›</a:t>
            </a:fld>
            <a:endParaRPr lang="es-CL"/>
          </a:p>
        </p:txBody>
      </p:sp>
    </p:spTree>
    <p:extLst>
      <p:ext uri="{BB962C8B-B14F-4D97-AF65-F5344CB8AC3E}">
        <p14:creationId xmlns:p14="http://schemas.microsoft.com/office/powerpoint/2010/main" val="3715645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A7549-49A9-744A-8F61-72B2DC6F179C}"/>
              </a:ext>
            </a:extLst>
          </p:cNvPr>
          <p:cNvSpPr>
            <a:spLocks noGrp="1"/>
          </p:cNvSpPr>
          <p:nvPr>
            <p:ph type="ctrTitle"/>
          </p:nvPr>
        </p:nvSpPr>
        <p:spPr>
          <a:xfrm>
            <a:off x="0" y="0"/>
            <a:ext cx="12192000" cy="6978316"/>
          </a:xfrm>
        </p:spPr>
        <p:txBody>
          <a:bodyPr>
            <a:normAutofit fontScale="90000"/>
          </a:bodyPr>
          <a:lstStyle/>
          <a:p>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6700" b="1" dirty="0">
                <a:latin typeface="Book Antiqua" panose="02040602050305030304" pitchFamily="18" charset="0"/>
              </a:rPr>
            </a:br>
            <a:br>
              <a:rPr lang="es-CL" sz="9600" b="1" dirty="0">
                <a:latin typeface="Book Antiqua" panose="02040602050305030304" pitchFamily="18" charset="0"/>
              </a:rPr>
            </a:br>
            <a:r>
              <a:rPr lang="es-CL" sz="4700" b="1" dirty="0">
                <a:solidFill>
                  <a:srgbClr val="0070C0"/>
                </a:solidFill>
                <a:latin typeface="Helvetica" pitchFamily="2" charset="0"/>
                <a:cs typeface="Arial" panose="020B0604020202020204" pitchFamily="34" charset="0"/>
              </a:rPr>
              <a:t>Derecho Civil III</a:t>
            </a:r>
            <a:br>
              <a:rPr lang="es-CL" sz="4700" b="1" dirty="0">
                <a:solidFill>
                  <a:srgbClr val="0070C0"/>
                </a:solidFill>
                <a:latin typeface="Helvetica" pitchFamily="2" charset="0"/>
                <a:cs typeface="Arial" panose="020B0604020202020204" pitchFamily="34" charset="0"/>
              </a:rPr>
            </a:br>
            <a:br>
              <a:rPr lang="es-CL" sz="4700" b="1" dirty="0">
                <a:solidFill>
                  <a:srgbClr val="0070C0"/>
                </a:solidFill>
                <a:latin typeface="Helvetica" pitchFamily="2" charset="0"/>
                <a:cs typeface="Arial" panose="020B0604020202020204" pitchFamily="34" charset="0"/>
              </a:rPr>
            </a:br>
            <a:r>
              <a:rPr lang="es-CL" sz="4700" b="1" dirty="0">
                <a:solidFill>
                  <a:srgbClr val="0070C0"/>
                </a:solidFill>
                <a:latin typeface="Helvetica" pitchFamily="2" charset="0"/>
                <a:cs typeface="Arial" panose="020B0604020202020204" pitchFamily="34" charset="0"/>
              </a:rPr>
              <a:t> </a:t>
            </a:r>
            <a:r>
              <a:rPr lang="es-CL" sz="3300" b="1" dirty="0">
                <a:solidFill>
                  <a:srgbClr val="0070C0"/>
                </a:solidFill>
                <a:latin typeface="Helvetica" pitchFamily="2" charset="0"/>
                <a:cs typeface="Arial" panose="020B0604020202020204" pitchFamily="34" charset="0"/>
              </a:rPr>
              <a:t>Clase 24/36: Viernes 14 de Octubre de 2022</a:t>
            </a:r>
            <a:br>
              <a:rPr lang="es-CL" sz="3300" b="1" dirty="0">
                <a:solidFill>
                  <a:srgbClr val="0070C0"/>
                </a:solidFill>
                <a:latin typeface="Helvetica" pitchFamily="2" charset="0"/>
                <a:cs typeface="Arial" panose="020B0604020202020204" pitchFamily="34" charset="0"/>
              </a:rPr>
            </a:br>
            <a:br>
              <a:rPr lang="es-CL" sz="4800" b="1" dirty="0">
                <a:solidFill>
                  <a:srgbClr val="0070C0"/>
                </a:solidFill>
                <a:latin typeface="Helvetica" pitchFamily="2" charset="0"/>
                <a:cs typeface="Arial" panose="020B0604020202020204" pitchFamily="34" charset="0"/>
              </a:rPr>
            </a:br>
            <a:br>
              <a:rPr lang="es-CL" sz="3300" b="1" dirty="0">
                <a:solidFill>
                  <a:srgbClr val="0070C0"/>
                </a:solidFill>
                <a:latin typeface="Helvetica" pitchFamily="2" charset="0"/>
                <a:cs typeface="Arial" panose="020B0604020202020204" pitchFamily="34" charset="0"/>
              </a:rPr>
            </a:br>
            <a:r>
              <a:rPr lang="es-CL" sz="3300" b="1" dirty="0">
                <a:solidFill>
                  <a:srgbClr val="0070C0"/>
                </a:solidFill>
                <a:latin typeface="Helvetica" pitchFamily="2" charset="0"/>
                <a:cs typeface="Arial" panose="020B0604020202020204" pitchFamily="34" charset="0"/>
              </a:rPr>
              <a:t>Obligaciones</a:t>
            </a:r>
            <a:br>
              <a:rPr lang="es-CL" sz="3300" b="1" dirty="0">
                <a:solidFill>
                  <a:srgbClr val="0070C0"/>
                </a:solidFill>
                <a:latin typeface="Helvetica" pitchFamily="2" charset="0"/>
                <a:cs typeface="Arial" panose="020B0604020202020204" pitchFamily="34" charset="0"/>
              </a:rPr>
            </a:br>
            <a:br>
              <a:rPr lang="es-CL" sz="3300" b="1" dirty="0">
                <a:solidFill>
                  <a:srgbClr val="0070C0"/>
                </a:solidFill>
                <a:latin typeface="Helvetica" pitchFamily="2" charset="0"/>
                <a:cs typeface="Arial" panose="020B0604020202020204" pitchFamily="34" charset="0"/>
              </a:rPr>
            </a:br>
            <a:br>
              <a:rPr lang="es-CL" sz="3300" b="1" dirty="0">
                <a:solidFill>
                  <a:srgbClr val="0070C0"/>
                </a:solidFill>
                <a:latin typeface="Helvetica" pitchFamily="2" charset="0"/>
                <a:cs typeface="Arial" panose="020B0604020202020204" pitchFamily="34" charset="0"/>
              </a:rPr>
            </a:br>
            <a:br>
              <a:rPr lang="es-CL" sz="6700" b="1" dirty="0">
                <a:solidFill>
                  <a:srgbClr val="0070C0"/>
                </a:solidFill>
                <a:latin typeface="Book Antiqua" panose="02040602050305030304" pitchFamily="18" charset="0"/>
              </a:rPr>
            </a:br>
            <a:endParaRPr lang="es-CL" sz="6700" b="1" dirty="0">
              <a:solidFill>
                <a:srgbClr val="0070C0"/>
              </a:solidFill>
              <a:latin typeface="Book Antiqua" panose="02040602050305030304" pitchFamily="18" charset="0"/>
            </a:endParaRPr>
          </a:p>
        </p:txBody>
      </p:sp>
      <p:sp>
        <p:nvSpPr>
          <p:cNvPr id="3" name="Marcador de número de diapositiva 2">
            <a:extLst>
              <a:ext uri="{FF2B5EF4-FFF2-40B4-BE49-F238E27FC236}">
                <a16:creationId xmlns:a16="http://schemas.microsoft.com/office/drawing/2014/main" id="{243F461B-7DAC-E649-A0D9-E9DBBE4C2C3F}"/>
              </a:ext>
            </a:extLst>
          </p:cNvPr>
          <p:cNvSpPr>
            <a:spLocks noGrp="1"/>
          </p:cNvSpPr>
          <p:nvPr>
            <p:ph type="sldNum" sz="quarter" idx="12"/>
          </p:nvPr>
        </p:nvSpPr>
        <p:spPr/>
        <p:txBody>
          <a:bodyPr/>
          <a:lstStyle/>
          <a:p>
            <a:fld id="{A0171CC1-7766-4B46-A4AA-056B15735B16}" type="slidenum">
              <a:rPr lang="es-CL" smtClean="0"/>
              <a:t>1</a:t>
            </a:fld>
            <a:endParaRPr lang="es-CL" dirty="0"/>
          </a:p>
        </p:txBody>
      </p:sp>
      <p:sp>
        <p:nvSpPr>
          <p:cNvPr id="4" name="CuadroTexto 3">
            <a:extLst>
              <a:ext uri="{FF2B5EF4-FFF2-40B4-BE49-F238E27FC236}">
                <a16:creationId xmlns:a16="http://schemas.microsoft.com/office/drawing/2014/main" id="{6F409FA4-0EA7-574E-920B-CED1B0C12E48}"/>
              </a:ext>
            </a:extLst>
          </p:cNvPr>
          <p:cNvSpPr txBox="1"/>
          <p:nvPr/>
        </p:nvSpPr>
        <p:spPr>
          <a:xfrm>
            <a:off x="2225842" y="2129589"/>
            <a:ext cx="184731" cy="369332"/>
          </a:xfrm>
          <a:prstGeom prst="rect">
            <a:avLst/>
          </a:prstGeom>
          <a:noFill/>
        </p:spPr>
        <p:txBody>
          <a:bodyPr wrap="none" rtlCol="0">
            <a:spAutoFit/>
          </a:bodyPr>
          <a:lstStyle/>
          <a:p>
            <a:endParaRPr lang="es-CL" dirty="0"/>
          </a:p>
        </p:txBody>
      </p:sp>
    </p:spTree>
    <p:extLst>
      <p:ext uri="{BB962C8B-B14F-4D97-AF65-F5344CB8AC3E}">
        <p14:creationId xmlns:p14="http://schemas.microsoft.com/office/powerpoint/2010/main" val="2266015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75F81CA-24C5-5320-2E66-40CD30176FDE}"/>
              </a:ext>
            </a:extLst>
          </p:cNvPr>
          <p:cNvSpPr txBox="1"/>
          <p:nvPr/>
        </p:nvSpPr>
        <p:spPr>
          <a:xfrm>
            <a:off x="0" y="0"/>
            <a:ext cx="12192000" cy="5693866"/>
          </a:xfrm>
          <a:prstGeom prst="rect">
            <a:avLst/>
          </a:prstGeom>
          <a:noFill/>
        </p:spPr>
        <p:txBody>
          <a:bodyPr wrap="square" rtlCol="0">
            <a:spAutoFit/>
          </a:bodyPr>
          <a:lstStyle/>
          <a:p>
            <a:pPr algn="ctr"/>
            <a:r>
              <a:rPr lang="es-CL" sz="2800" b="1" dirty="0"/>
              <a:t>Regulación de la acción oblicua, subrogatoria o indirecta</a:t>
            </a:r>
          </a:p>
          <a:p>
            <a:pPr algn="ctr"/>
            <a:r>
              <a:rPr lang="es-CL" sz="2800" b="1" dirty="0"/>
              <a:t>Requisitos.</a:t>
            </a:r>
          </a:p>
          <a:p>
            <a:pPr algn="ctr"/>
            <a:endParaRPr lang="es-CL" sz="2800" b="1" dirty="0"/>
          </a:p>
          <a:p>
            <a:pPr marL="514350" indent="-514350">
              <a:buFont typeface="+mj-lt"/>
              <a:buAutoNum type="arabicPeriod"/>
            </a:pPr>
            <a:r>
              <a:rPr lang="es-CL" sz="2800" b="1" dirty="0"/>
              <a:t>Acreedor </a:t>
            </a:r>
            <a:r>
              <a:rPr lang="es-CL" sz="2800" dirty="0"/>
              <a:t>debe tener </a:t>
            </a:r>
            <a:r>
              <a:rPr lang="es-CL" sz="2800" b="1" dirty="0"/>
              <a:t>interés</a:t>
            </a:r>
          </a:p>
          <a:p>
            <a:pPr marL="457200" indent="-457200">
              <a:buFont typeface="Arial" panose="020B0604020202020204" pitchFamily="34" charset="0"/>
              <a:buChar char="•"/>
            </a:pPr>
            <a:endParaRPr lang="es-CL" sz="2800" b="1" dirty="0"/>
          </a:p>
          <a:p>
            <a:pPr marL="457200" indent="-457200">
              <a:buFont typeface="Arial" panose="020B0604020202020204" pitchFamily="34" charset="0"/>
              <a:buChar char="•"/>
            </a:pPr>
            <a:r>
              <a:rPr lang="es-CL" sz="2800" dirty="0"/>
              <a:t>Tendrá interés cada vez que con la negligencia del deudor quede comprometida su solvencia.</a:t>
            </a:r>
          </a:p>
          <a:p>
            <a:pPr marL="457200" indent="-457200">
              <a:buFont typeface="Arial" panose="020B0604020202020204" pitchFamily="34" charset="0"/>
              <a:buChar char="•"/>
            </a:pPr>
            <a:r>
              <a:rPr lang="es-CL" sz="2800" dirty="0"/>
              <a:t>Si el deudor es solvente, no procede el ejercicio de la acción subrogatoria, cualquiera sea la magnitud de los derechos que el deudor deja de hacer valer: </a:t>
            </a:r>
          </a:p>
          <a:p>
            <a:pPr marL="457200" indent="-457200">
              <a:buFont typeface="Arial" panose="020B0604020202020204" pitchFamily="34" charset="0"/>
              <a:buChar char="•"/>
            </a:pPr>
            <a:r>
              <a:rPr lang="es-CL" sz="2800" dirty="0"/>
              <a:t>Osea, si igual se va a pagar su crédito, el acreedor NO TIENE interés.</a:t>
            </a:r>
          </a:p>
          <a:p>
            <a:pPr marL="457200" indent="-457200">
              <a:buFont typeface="Arial" panose="020B0604020202020204" pitchFamily="34" charset="0"/>
              <a:buChar char="•"/>
            </a:pPr>
            <a:r>
              <a:rPr lang="es-CL" sz="2800" dirty="0"/>
              <a:t>Es una acción pensada para el caso que el deudor es negligente en el ejercicio de los pocos derechos que tiene y de eso se sigue la frustración de la expectativa del acreedor del pago de su crédito.</a:t>
            </a:r>
          </a:p>
        </p:txBody>
      </p:sp>
    </p:spTree>
    <p:extLst>
      <p:ext uri="{BB962C8B-B14F-4D97-AF65-F5344CB8AC3E}">
        <p14:creationId xmlns:p14="http://schemas.microsoft.com/office/powerpoint/2010/main" val="1552829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ADDEAAE8-76AD-F127-353A-5CB383FD663C}"/>
              </a:ext>
            </a:extLst>
          </p:cNvPr>
          <p:cNvSpPr txBox="1"/>
          <p:nvPr/>
        </p:nvSpPr>
        <p:spPr>
          <a:xfrm>
            <a:off x="0" y="0"/>
            <a:ext cx="12192000" cy="4832092"/>
          </a:xfrm>
          <a:prstGeom prst="rect">
            <a:avLst/>
          </a:prstGeom>
          <a:noFill/>
        </p:spPr>
        <p:txBody>
          <a:bodyPr wrap="square" rtlCol="0">
            <a:spAutoFit/>
          </a:bodyPr>
          <a:lstStyle/>
          <a:p>
            <a:pPr algn="ctr"/>
            <a:r>
              <a:rPr lang="es-CL" sz="2800" b="1" dirty="0"/>
              <a:t>Regulación de la acción oblicua, subrogatoria o indirecta</a:t>
            </a:r>
          </a:p>
          <a:p>
            <a:pPr algn="ctr"/>
            <a:r>
              <a:rPr lang="es-CL" sz="2800" b="1" dirty="0"/>
              <a:t>Requisitos.</a:t>
            </a:r>
          </a:p>
          <a:p>
            <a:pPr algn="ctr"/>
            <a:endParaRPr lang="es-CL" sz="2800" b="1" dirty="0"/>
          </a:p>
          <a:p>
            <a:pPr marL="514350" indent="-514350">
              <a:buAutoNum type="arabicPeriod"/>
            </a:pPr>
            <a:r>
              <a:rPr lang="es-CL" sz="2800" b="1" dirty="0"/>
              <a:t>Acreedor</a:t>
            </a:r>
            <a:r>
              <a:rPr lang="es-CL" sz="2800" dirty="0"/>
              <a:t> debe tener </a:t>
            </a:r>
            <a:r>
              <a:rPr lang="es-CL" sz="2800" b="1" dirty="0"/>
              <a:t>interés</a:t>
            </a:r>
          </a:p>
          <a:p>
            <a:pPr marL="514350" indent="-514350">
              <a:buAutoNum type="arabicPeriod"/>
            </a:pPr>
            <a:r>
              <a:rPr lang="es-CL" sz="2800" b="1" dirty="0"/>
              <a:t>Crédito</a:t>
            </a:r>
            <a:r>
              <a:rPr lang="es-CL" sz="2800" dirty="0"/>
              <a:t> debe ser </a:t>
            </a:r>
            <a:r>
              <a:rPr lang="es-CL" sz="2800" b="1" dirty="0"/>
              <a:t>cierto y exigible</a:t>
            </a:r>
            <a:endParaRPr lang="es-CL" sz="2800" dirty="0"/>
          </a:p>
          <a:p>
            <a:pPr marL="457200" indent="-457200">
              <a:buFont typeface="Arial" panose="020B0604020202020204" pitchFamily="34" charset="0"/>
              <a:buChar char="•"/>
            </a:pPr>
            <a:endParaRPr lang="es-CL" sz="2800" b="1" dirty="0"/>
          </a:p>
          <a:p>
            <a:pPr marL="457200" indent="-457200">
              <a:buFont typeface="Arial" panose="020B0604020202020204" pitchFamily="34" charset="0"/>
              <a:buChar char="•"/>
            </a:pPr>
            <a:r>
              <a:rPr lang="es-CL" sz="2800" dirty="0"/>
              <a:t>En general, podemos decir que el crédito debe ser puro y simple.</a:t>
            </a:r>
          </a:p>
          <a:p>
            <a:pPr marL="457200" indent="-457200">
              <a:buFont typeface="Arial" panose="020B0604020202020204" pitchFamily="34" charset="0"/>
              <a:buChar char="•"/>
            </a:pPr>
            <a:r>
              <a:rPr lang="es-CL" sz="2800" dirty="0"/>
              <a:t>Certidumbre elimina al deudor condicional (este sólo puede impetrar medidas conservativas).</a:t>
            </a:r>
          </a:p>
          <a:p>
            <a:pPr marL="457200" indent="-457200">
              <a:buFont typeface="Arial" panose="020B0604020202020204" pitchFamily="34" charset="0"/>
              <a:buChar char="•"/>
            </a:pPr>
            <a:r>
              <a:rPr lang="es-CL" sz="2800" dirty="0"/>
              <a:t>Exigibilidad elimina al deudor a plazo, salvo que se trate de un caso de notoria </a:t>
            </a:r>
            <a:r>
              <a:rPr lang="es-CL" sz="2800" u="sng" dirty="0"/>
              <a:t>insolvencia</a:t>
            </a:r>
            <a:r>
              <a:rPr lang="es-CL" sz="2800" dirty="0"/>
              <a:t>, lo que </a:t>
            </a:r>
            <a:r>
              <a:rPr lang="es-CL" sz="2800" u="sng" dirty="0"/>
              <a:t>hace caducar el plazo.</a:t>
            </a:r>
            <a:endParaRPr lang="es-CL" sz="2800" dirty="0"/>
          </a:p>
        </p:txBody>
      </p:sp>
    </p:spTree>
    <p:extLst>
      <p:ext uri="{BB962C8B-B14F-4D97-AF65-F5344CB8AC3E}">
        <p14:creationId xmlns:p14="http://schemas.microsoft.com/office/powerpoint/2010/main" val="3679169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1039E4D-0AA5-E012-FE09-0A7964D1682B}"/>
              </a:ext>
            </a:extLst>
          </p:cNvPr>
          <p:cNvSpPr txBox="1"/>
          <p:nvPr/>
        </p:nvSpPr>
        <p:spPr>
          <a:xfrm>
            <a:off x="0" y="0"/>
            <a:ext cx="12192000" cy="3970318"/>
          </a:xfrm>
          <a:prstGeom prst="rect">
            <a:avLst/>
          </a:prstGeom>
          <a:noFill/>
        </p:spPr>
        <p:txBody>
          <a:bodyPr wrap="square" rtlCol="0">
            <a:spAutoFit/>
          </a:bodyPr>
          <a:lstStyle/>
          <a:p>
            <a:pPr algn="ctr"/>
            <a:r>
              <a:rPr lang="es-CL" sz="2800" b="1" dirty="0"/>
              <a:t>Regulación de la acción oblicua, subrogatoria o indirecta</a:t>
            </a:r>
          </a:p>
          <a:p>
            <a:pPr algn="ctr"/>
            <a:r>
              <a:rPr lang="es-CL" sz="2800" b="1" dirty="0"/>
              <a:t>Requisitos.</a:t>
            </a:r>
          </a:p>
          <a:p>
            <a:pPr algn="ctr"/>
            <a:endParaRPr lang="es-CL" sz="2800" b="1" dirty="0"/>
          </a:p>
          <a:p>
            <a:pPr marL="514350" indent="-514350">
              <a:buAutoNum type="arabicPeriod"/>
            </a:pPr>
            <a:r>
              <a:rPr lang="es-CL" sz="2800" b="1" dirty="0"/>
              <a:t>Acreedor</a:t>
            </a:r>
            <a:r>
              <a:rPr lang="es-CL" sz="2800" dirty="0"/>
              <a:t> debe tener </a:t>
            </a:r>
            <a:r>
              <a:rPr lang="es-CL" sz="2800" b="1" dirty="0"/>
              <a:t>interés</a:t>
            </a:r>
          </a:p>
          <a:p>
            <a:pPr marL="514350" indent="-514350">
              <a:buAutoNum type="arabicPeriod"/>
            </a:pPr>
            <a:r>
              <a:rPr lang="es-CL" sz="2800" b="1" dirty="0"/>
              <a:t>Crédito</a:t>
            </a:r>
            <a:r>
              <a:rPr lang="es-CL" sz="2800" dirty="0"/>
              <a:t> debe ser </a:t>
            </a:r>
            <a:r>
              <a:rPr lang="es-CL" sz="2800" b="1" dirty="0"/>
              <a:t>cierto y exigible</a:t>
            </a:r>
          </a:p>
          <a:p>
            <a:pPr marL="514350" indent="-514350">
              <a:buAutoNum type="arabicPeriod"/>
            </a:pPr>
            <a:r>
              <a:rPr lang="es-CL" sz="2800" b="1" dirty="0"/>
              <a:t>Deudor </a:t>
            </a:r>
            <a:r>
              <a:rPr lang="es-CL" sz="2800" dirty="0"/>
              <a:t>es </a:t>
            </a:r>
            <a:r>
              <a:rPr lang="es-CL" sz="2800" b="1" dirty="0"/>
              <a:t>negligente en el ejercicio de sus derechos y acciones</a:t>
            </a:r>
            <a:endParaRPr lang="es-CL" sz="2800" dirty="0"/>
          </a:p>
          <a:p>
            <a:pPr marL="457200" indent="-457200">
              <a:buFont typeface="Arial" panose="020B0604020202020204" pitchFamily="34" charset="0"/>
              <a:buChar char="•"/>
            </a:pPr>
            <a:endParaRPr lang="es-CL" sz="2800" b="1" dirty="0"/>
          </a:p>
          <a:p>
            <a:pPr marL="457200" indent="-457200">
              <a:buFont typeface="Arial" panose="020B0604020202020204" pitchFamily="34" charset="0"/>
              <a:buChar char="•"/>
            </a:pPr>
            <a:r>
              <a:rPr lang="es-CL" sz="2800" dirty="0"/>
              <a:t>La negligencia deberá probarla el acreedor</a:t>
            </a:r>
          </a:p>
          <a:p>
            <a:pPr marL="457200" indent="-457200">
              <a:buFont typeface="Arial" panose="020B0604020202020204" pitchFamily="34" charset="0"/>
              <a:buChar char="•"/>
            </a:pPr>
            <a:r>
              <a:rPr lang="es-CL" sz="2800" dirty="0"/>
              <a:t>No es necesario que el acreedor constituya en mora al acreedor</a:t>
            </a:r>
          </a:p>
        </p:txBody>
      </p:sp>
    </p:spTree>
    <p:extLst>
      <p:ext uri="{BB962C8B-B14F-4D97-AF65-F5344CB8AC3E}">
        <p14:creationId xmlns:p14="http://schemas.microsoft.com/office/powerpoint/2010/main" val="1252057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28AF507-0826-0DD6-A6D9-C21ECA6907C0}"/>
              </a:ext>
            </a:extLst>
          </p:cNvPr>
          <p:cNvSpPr txBox="1"/>
          <p:nvPr/>
        </p:nvSpPr>
        <p:spPr>
          <a:xfrm>
            <a:off x="0" y="283780"/>
            <a:ext cx="12192000" cy="4832092"/>
          </a:xfrm>
          <a:prstGeom prst="rect">
            <a:avLst/>
          </a:prstGeom>
          <a:noFill/>
        </p:spPr>
        <p:txBody>
          <a:bodyPr wrap="square" rtlCol="0">
            <a:spAutoFit/>
          </a:bodyPr>
          <a:lstStyle/>
          <a:p>
            <a:pPr algn="ctr"/>
            <a:r>
              <a:rPr lang="es-CL" sz="2800" b="1" dirty="0"/>
              <a:t>Regulación positiva de la acción oblicua, subrogatoria o indirecta</a:t>
            </a:r>
          </a:p>
          <a:p>
            <a:pPr algn="ctr"/>
            <a:r>
              <a:rPr lang="es-CL" sz="2800" b="1" dirty="0"/>
              <a:t>Requisitos.</a:t>
            </a:r>
          </a:p>
          <a:p>
            <a:pPr algn="ctr"/>
            <a:endParaRPr lang="es-CL" sz="2800" b="1" dirty="0"/>
          </a:p>
          <a:p>
            <a:pPr marL="514350" indent="-514350">
              <a:buAutoNum type="arabicPeriod"/>
            </a:pPr>
            <a:r>
              <a:rPr lang="es-CL" sz="2800" b="1" dirty="0"/>
              <a:t>Acreedor</a:t>
            </a:r>
            <a:r>
              <a:rPr lang="es-CL" sz="2800" dirty="0"/>
              <a:t> debe tener </a:t>
            </a:r>
            <a:r>
              <a:rPr lang="es-CL" sz="2800" b="1" dirty="0"/>
              <a:t>interés</a:t>
            </a:r>
          </a:p>
          <a:p>
            <a:pPr marL="514350" indent="-514350">
              <a:buAutoNum type="arabicPeriod"/>
            </a:pPr>
            <a:r>
              <a:rPr lang="es-CL" sz="2800" b="1" dirty="0"/>
              <a:t>Crédito</a:t>
            </a:r>
            <a:r>
              <a:rPr lang="es-CL" sz="2800" dirty="0"/>
              <a:t> debe ser </a:t>
            </a:r>
            <a:r>
              <a:rPr lang="es-CL" sz="2800" b="1" dirty="0"/>
              <a:t>cierto y exigible</a:t>
            </a:r>
          </a:p>
          <a:p>
            <a:pPr marL="514350" indent="-514350">
              <a:buAutoNum type="arabicPeriod"/>
            </a:pPr>
            <a:r>
              <a:rPr lang="es-CL" sz="2800" b="1" dirty="0"/>
              <a:t>Deudor </a:t>
            </a:r>
            <a:r>
              <a:rPr lang="es-CL" sz="2800" dirty="0"/>
              <a:t>es </a:t>
            </a:r>
            <a:r>
              <a:rPr lang="es-CL" sz="2800" b="1" dirty="0"/>
              <a:t>negligente en el ejercicio de sus derechos y acciones</a:t>
            </a:r>
          </a:p>
          <a:p>
            <a:pPr marL="514350" indent="-514350">
              <a:buAutoNum type="arabicPeriod"/>
            </a:pPr>
            <a:r>
              <a:rPr lang="es-CL" sz="2800" b="1" dirty="0"/>
              <a:t>Derechos </a:t>
            </a:r>
            <a:r>
              <a:rPr lang="es-CL" sz="2800" dirty="0"/>
              <a:t>que se ejercen por cuenta del deudor deben ser </a:t>
            </a:r>
            <a:r>
              <a:rPr lang="es-CL" sz="2800" b="1" dirty="0"/>
              <a:t>patrimoniales, referirse a bienes embargables y no ser derechos personalísimos del deudor.</a:t>
            </a:r>
            <a:endParaRPr lang="es-CL" sz="2800" dirty="0"/>
          </a:p>
          <a:p>
            <a:pPr marL="457200" indent="-457200">
              <a:buFont typeface="Arial" panose="020B0604020202020204" pitchFamily="34" charset="0"/>
              <a:buChar char="•"/>
            </a:pPr>
            <a:endParaRPr lang="es-CL" sz="2800" b="1" dirty="0"/>
          </a:p>
          <a:p>
            <a:pPr marL="457200" indent="-457200">
              <a:buFont typeface="Arial" panose="020B0604020202020204" pitchFamily="34" charset="0"/>
              <a:buChar char="•"/>
            </a:pPr>
            <a:r>
              <a:rPr lang="es-CL" sz="2800" dirty="0"/>
              <a:t>Aunque de las acciones personalísimas puedan derivarse efectos pecuniarios,  como la reclamación del estado civil del hijo, estas quedan excluidas.</a:t>
            </a:r>
          </a:p>
        </p:txBody>
      </p:sp>
    </p:spTree>
    <p:extLst>
      <p:ext uri="{BB962C8B-B14F-4D97-AF65-F5344CB8AC3E}">
        <p14:creationId xmlns:p14="http://schemas.microsoft.com/office/powerpoint/2010/main" val="139150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85E62DC-98DF-03D2-E055-D74FB3F557B5}"/>
              </a:ext>
            </a:extLst>
          </p:cNvPr>
          <p:cNvSpPr txBox="1"/>
          <p:nvPr/>
        </p:nvSpPr>
        <p:spPr>
          <a:xfrm>
            <a:off x="0" y="283780"/>
            <a:ext cx="12192000" cy="6124754"/>
          </a:xfrm>
          <a:prstGeom prst="rect">
            <a:avLst/>
          </a:prstGeom>
          <a:noFill/>
        </p:spPr>
        <p:txBody>
          <a:bodyPr wrap="square" rtlCol="0">
            <a:spAutoFit/>
          </a:bodyPr>
          <a:lstStyle/>
          <a:p>
            <a:pPr algn="ctr"/>
            <a:r>
              <a:rPr lang="es-CL" sz="2800" b="1" dirty="0"/>
              <a:t>Efectos de la acción oblicua, subrogatoria o indirecta</a:t>
            </a:r>
          </a:p>
          <a:p>
            <a:pPr algn="ctr"/>
            <a:r>
              <a:rPr lang="es-CL" sz="2800" dirty="0"/>
              <a:t>Consecuencia de que los acreedores no ejercitan una acción propia, sino una acción de su deudor (en que tienen derecho legal a subrogarse), por cuenta y riesgo (a nombre) del deudor.</a:t>
            </a:r>
          </a:p>
          <a:p>
            <a:pPr algn="ctr"/>
            <a:endParaRPr lang="es-CL" sz="2800" dirty="0"/>
          </a:p>
          <a:p>
            <a:pPr marL="514350" indent="-514350">
              <a:buFont typeface="+mj-lt"/>
              <a:buAutoNum type="arabicPeriod"/>
            </a:pPr>
            <a:r>
              <a:rPr lang="es-CL" sz="2800" dirty="0"/>
              <a:t>El deudor del deudor negligente (el demandado por la acción oblicua), </a:t>
            </a:r>
            <a:r>
              <a:rPr lang="es-CL" sz="2800" b="1" dirty="0"/>
              <a:t>puede oponer las mismas excepciones que corresponderían si es demandado por su propio acreedor.</a:t>
            </a:r>
          </a:p>
          <a:p>
            <a:pPr marL="514350" indent="-514350">
              <a:buFont typeface="+mj-lt"/>
              <a:buAutoNum type="arabicPeriod"/>
            </a:pPr>
            <a:r>
              <a:rPr lang="es-CL" sz="2800" b="1" dirty="0"/>
              <a:t>No requiere calificación judicial previa. </a:t>
            </a:r>
            <a:r>
              <a:rPr lang="es-CL" sz="2800" dirty="0"/>
              <a:t>Su procedencia se calificará en el mismo juicio en que se ejerce.</a:t>
            </a:r>
          </a:p>
          <a:p>
            <a:pPr marL="514350" indent="-514350">
              <a:buFont typeface="+mj-lt"/>
              <a:buAutoNum type="arabicPeriod"/>
            </a:pPr>
            <a:r>
              <a:rPr lang="es-CL" sz="2800" b="1" dirty="0"/>
              <a:t>No beneficia exclusivamente al acreedor que ejercitó la acción, sino a todos los acreedores de ese deudor, </a:t>
            </a:r>
            <a:r>
              <a:rPr lang="es-CL" sz="2800" dirty="0"/>
              <a:t>ni el acreedor adquiere preferencia alguna sobre estos bienes. Por eso el acreedor pudo haber trabajado para otro, especialmente si hay créditos privilegiados.</a:t>
            </a:r>
            <a:endParaRPr lang="es-CL" sz="2800" b="1" dirty="0"/>
          </a:p>
        </p:txBody>
      </p:sp>
    </p:spTree>
    <p:extLst>
      <p:ext uri="{BB962C8B-B14F-4D97-AF65-F5344CB8AC3E}">
        <p14:creationId xmlns:p14="http://schemas.microsoft.com/office/powerpoint/2010/main" val="2475881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582F1A6-92F5-EFF8-73CE-2132FA9ECC19}"/>
              </a:ext>
            </a:extLst>
          </p:cNvPr>
          <p:cNvSpPr txBox="1"/>
          <p:nvPr/>
        </p:nvSpPr>
        <p:spPr>
          <a:xfrm>
            <a:off x="0" y="283780"/>
            <a:ext cx="12192000" cy="6124754"/>
          </a:xfrm>
          <a:prstGeom prst="rect">
            <a:avLst/>
          </a:prstGeom>
          <a:noFill/>
        </p:spPr>
        <p:txBody>
          <a:bodyPr wrap="square" rtlCol="0">
            <a:spAutoFit/>
          </a:bodyPr>
          <a:lstStyle/>
          <a:p>
            <a:pPr algn="ctr"/>
            <a:r>
              <a:rPr lang="es-CL" sz="2800" b="1" dirty="0"/>
              <a:t>Procedencia de la acción oblicua, subrogatoria o indirecta en el derecho chileno</a:t>
            </a:r>
          </a:p>
          <a:p>
            <a:pPr algn="ctr"/>
            <a:endParaRPr lang="es-CL" sz="2800" b="1" dirty="0"/>
          </a:p>
          <a:p>
            <a:r>
              <a:rPr lang="es-CL" sz="2800" dirty="0"/>
              <a:t>La falta de un reconocimiento expreso de la acción subrogatoria a nivel general, como en el </a:t>
            </a:r>
            <a:r>
              <a:rPr lang="es-CL" sz="2800" i="1" dirty="0" err="1"/>
              <a:t>code</a:t>
            </a:r>
            <a:r>
              <a:rPr lang="es-CL" sz="2800" i="1" dirty="0"/>
              <a:t>, </a:t>
            </a:r>
            <a:r>
              <a:rPr lang="es-CL" sz="2800" dirty="0"/>
              <a:t>ha dividido a la doctrina en cuanto a su procedencia autónoma y general.</a:t>
            </a:r>
          </a:p>
          <a:p>
            <a:endParaRPr lang="es-CL" sz="2800" dirty="0"/>
          </a:p>
          <a:p>
            <a:pPr marL="514350" indent="-514350">
              <a:buAutoNum type="arabicPeriod"/>
            </a:pPr>
            <a:r>
              <a:rPr lang="es-CL" sz="2800" dirty="0"/>
              <a:t>Para algunos, no estaría consagrada de manera general, por lo que sólo se permite en los casos en que expresamente lo señala.</a:t>
            </a:r>
          </a:p>
          <a:p>
            <a:pPr marL="514350" indent="-514350">
              <a:buAutoNum type="arabicPeriod"/>
            </a:pPr>
            <a:endParaRPr lang="es-CL" sz="2800" dirty="0"/>
          </a:p>
          <a:p>
            <a:pPr marL="514350" indent="-514350">
              <a:buAutoNum type="arabicPeriod"/>
            </a:pPr>
            <a:r>
              <a:rPr lang="es-CL" sz="2800" dirty="0"/>
              <a:t>Para otros, la acción oblicua está contenida de forma general en los art. 2466 y 2456 CC, que contiene la ”prenda general de los acreedores”. Y dentro del patrimonio del deudor se encuentran sus derechos y créditos. Por ello, el ejercicio de la acción subrogatoria sería una forma de hacer efectivo dicho derecho de prenda general.</a:t>
            </a:r>
          </a:p>
        </p:txBody>
      </p:sp>
    </p:spTree>
    <p:extLst>
      <p:ext uri="{BB962C8B-B14F-4D97-AF65-F5344CB8AC3E}">
        <p14:creationId xmlns:p14="http://schemas.microsoft.com/office/powerpoint/2010/main" val="1029495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F8C319-DFB4-B48C-E7DF-0EEF5C6FF386}"/>
              </a:ext>
            </a:extLst>
          </p:cNvPr>
          <p:cNvSpPr txBox="1"/>
          <p:nvPr/>
        </p:nvSpPr>
        <p:spPr>
          <a:xfrm>
            <a:off x="0" y="151179"/>
            <a:ext cx="12192000" cy="6555641"/>
          </a:xfrm>
          <a:prstGeom prst="rect">
            <a:avLst/>
          </a:prstGeom>
          <a:noFill/>
        </p:spPr>
        <p:txBody>
          <a:bodyPr wrap="square" rtlCol="0">
            <a:spAutoFit/>
          </a:bodyPr>
          <a:lstStyle/>
          <a:p>
            <a:pPr algn="ctr"/>
            <a:r>
              <a:rPr lang="es-CL" sz="2800" b="1" dirty="0"/>
              <a:t>Concepción restringida de la acción oblicua, subrogatoria o indirecta</a:t>
            </a:r>
          </a:p>
          <a:p>
            <a:pPr algn="ctr"/>
            <a:endParaRPr lang="es-CL" sz="2800" b="1" dirty="0"/>
          </a:p>
          <a:p>
            <a:r>
              <a:rPr lang="es-CL" sz="2800" dirty="0"/>
              <a:t>Los casos que permitirían su aplicación serían: (art. 2466: ¿embargo de los derechos del deudor o acción oblicua?).</a:t>
            </a:r>
          </a:p>
          <a:p>
            <a:pPr marL="514350" indent="-514350">
              <a:buAutoNum type="arabicPeriod"/>
            </a:pPr>
            <a:r>
              <a:rPr lang="es-CL" sz="2800" dirty="0"/>
              <a:t>Derecho de prenda, usufructo y retención</a:t>
            </a:r>
          </a:p>
          <a:p>
            <a:pPr marL="514350" indent="-514350">
              <a:buAutoNum type="arabicPeriod"/>
            </a:pPr>
            <a:r>
              <a:rPr lang="es-CL" sz="2800" dirty="0"/>
              <a:t>Arrendamiento</a:t>
            </a:r>
          </a:p>
          <a:p>
            <a:pPr marL="514350" indent="-514350">
              <a:buAutoNum type="arabicPeriod"/>
            </a:pPr>
            <a:r>
              <a:rPr lang="es-CL" sz="2800" dirty="0"/>
              <a:t>Pérdida de la cosa debida por culpa de terceros</a:t>
            </a:r>
          </a:p>
          <a:p>
            <a:pPr marL="514350" indent="-514350">
              <a:buAutoNum type="arabicPeriod"/>
            </a:pPr>
            <a:r>
              <a:rPr lang="es-CL" sz="2800" dirty="0"/>
              <a:t>Repudio de donación, herencia o legado</a:t>
            </a:r>
          </a:p>
          <a:p>
            <a:pPr marL="514350" indent="-514350">
              <a:buAutoNum type="arabicPeriod"/>
            </a:pPr>
            <a:endParaRPr lang="es-CL" sz="2800" dirty="0"/>
          </a:p>
          <a:p>
            <a:r>
              <a:rPr lang="es-CL" sz="2800" dirty="0"/>
              <a:t>Embargo de los derechos del deudor: acreedor embarga el usufructo y lo saca a remate</a:t>
            </a:r>
          </a:p>
          <a:p>
            <a:r>
              <a:rPr lang="es-CL" sz="2800" dirty="0"/>
              <a:t>Acción oblicua: pasan a gozar del usufructo los acreedores por cuenta del deudor, podrían cobrar los créditos garantizados con prenda, o sobre los que se ejerce derecho legal de retención directamente. Se ponen en la posición del deudor para el ejercicio de estos derechos</a:t>
            </a:r>
          </a:p>
        </p:txBody>
      </p:sp>
    </p:spTree>
    <p:extLst>
      <p:ext uri="{BB962C8B-B14F-4D97-AF65-F5344CB8AC3E}">
        <p14:creationId xmlns:p14="http://schemas.microsoft.com/office/powerpoint/2010/main" val="2332009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0C8ADCC-129E-0569-C067-5E0E98C643BA}"/>
              </a:ext>
            </a:extLst>
          </p:cNvPr>
          <p:cNvSpPr txBox="1"/>
          <p:nvPr/>
        </p:nvSpPr>
        <p:spPr>
          <a:xfrm>
            <a:off x="0" y="283780"/>
            <a:ext cx="12192000" cy="3539430"/>
          </a:xfrm>
          <a:prstGeom prst="rect">
            <a:avLst/>
          </a:prstGeom>
          <a:noFill/>
        </p:spPr>
        <p:txBody>
          <a:bodyPr wrap="square" rtlCol="0">
            <a:spAutoFit/>
          </a:bodyPr>
          <a:lstStyle/>
          <a:p>
            <a:pPr algn="ctr"/>
            <a:r>
              <a:rPr lang="es-CL" sz="2800" b="1" dirty="0"/>
              <a:t>Planteamientos doctrinales (</a:t>
            </a:r>
            <a:r>
              <a:rPr lang="es-CL" sz="2800" b="1" dirty="0" err="1"/>
              <a:t>Abeliuk</a:t>
            </a:r>
            <a:r>
              <a:rPr lang="es-CL" sz="2800" b="1" dirty="0"/>
              <a:t>)</a:t>
            </a:r>
          </a:p>
          <a:p>
            <a:pPr algn="ctr"/>
            <a:endParaRPr lang="es-CL" sz="2800" b="1" dirty="0"/>
          </a:p>
          <a:p>
            <a:pPr marL="514350" indent="-514350">
              <a:buFont typeface="+mj-lt"/>
              <a:buAutoNum type="arabicPeriod"/>
            </a:pPr>
            <a:r>
              <a:rPr lang="es-CL" sz="2800" dirty="0"/>
              <a:t>El código no ha establecido la acción oblicua en términos generales, limitándose su ejercicio a los casos expresamente contemplados por el legislador.</a:t>
            </a:r>
          </a:p>
          <a:p>
            <a:endParaRPr lang="es-CL" sz="2800" dirty="0"/>
          </a:p>
          <a:p>
            <a:pPr marL="514350" indent="-514350">
              <a:buFont typeface="+mj-lt"/>
              <a:buAutoNum type="arabicPeriod"/>
            </a:pPr>
            <a:r>
              <a:rPr lang="es-CL" sz="2800" dirty="0"/>
              <a:t>Normalmente se producirá el embargo de los bienes o derechos que el deudor no ejercita.</a:t>
            </a:r>
          </a:p>
        </p:txBody>
      </p:sp>
    </p:spTree>
    <p:extLst>
      <p:ext uri="{BB962C8B-B14F-4D97-AF65-F5344CB8AC3E}">
        <p14:creationId xmlns:p14="http://schemas.microsoft.com/office/powerpoint/2010/main" val="483092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3DE0F75-F8DA-3CC3-0844-DB39F835B96F}"/>
              </a:ext>
            </a:extLst>
          </p:cNvPr>
          <p:cNvSpPr txBox="1"/>
          <p:nvPr/>
        </p:nvSpPr>
        <p:spPr>
          <a:xfrm>
            <a:off x="0" y="283780"/>
            <a:ext cx="12192000" cy="4401205"/>
          </a:xfrm>
          <a:prstGeom prst="rect">
            <a:avLst/>
          </a:prstGeom>
          <a:noFill/>
        </p:spPr>
        <p:txBody>
          <a:bodyPr wrap="square" rtlCol="0">
            <a:spAutoFit/>
          </a:bodyPr>
          <a:lstStyle/>
          <a:p>
            <a:pPr algn="ctr"/>
            <a:r>
              <a:rPr lang="es-CL" sz="2800" b="1" dirty="0"/>
              <a:t>II. Acción Pauliana o revocatoria</a:t>
            </a:r>
          </a:p>
          <a:p>
            <a:pPr algn="ctr"/>
            <a:endParaRPr lang="es-CL" sz="2800" b="1" dirty="0"/>
          </a:p>
          <a:p>
            <a:r>
              <a:rPr lang="es-CL" sz="2800" dirty="0"/>
              <a:t>Si en la acción oblicua nos encontramos frente a bienes que dejan de entrar al patrimonio del deudor por su negligencia, aquí nos encontramos frente a una situación diversa:</a:t>
            </a:r>
          </a:p>
          <a:p>
            <a:endParaRPr lang="es-CL" sz="2800" dirty="0"/>
          </a:p>
          <a:p>
            <a:r>
              <a:rPr lang="es-CL" sz="2800" dirty="0"/>
              <a:t>Deudor maliciosamente ejecuta actos destinados a perjudicar la garantía general sobre su patrimonio de sus acreedores. No se trata de “no enriquecerlo” sino de empobrecerlo intencionalmente, no dejando en qué hacer efectivo el derecho de prenda general.</a:t>
            </a:r>
          </a:p>
        </p:txBody>
      </p:sp>
    </p:spTree>
    <p:extLst>
      <p:ext uri="{BB962C8B-B14F-4D97-AF65-F5344CB8AC3E}">
        <p14:creationId xmlns:p14="http://schemas.microsoft.com/office/powerpoint/2010/main" val="699559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96C1947-8528-88A5-0F37-D9ED212504F8}"/>
              </a:ext>
            </a:extLst>
          </p:cNvPr>
          <p:cNvSpPr txBox="1"/>
          <p:nvPr/>
        </p:nvSpPr>
        <p:spPr>
          <a:xfrm>
            <a:off x="0" y="283780"/>
            <a:ext cx="12192000" cy="6124754"/>
          </a:xfrm>
          <a:prstGeom prst="rect">
            <a:avLst/>
          </a:prstGeom>
          <a:noFill/>
        </p:spPr>
        <p:txBody>
          <a:bodyPr wrap="square" rtlCol="0">
            <a:spAutoFit/>
          </a:bodyPr>
          <a:lstStyle/>
          <a:p>
            <a:pPr algn="ctr"/>
            <a:r>
              <a:rPr lang="es-CL" sz="2800" b="1" dirty="0"/>
              <a:t>Acción Pauliana o revocatoria</a:t>
            </a:r>
          </a:p>
          <a:p>
            <a:pPr algn="ctr"/>
            <a:r>
              <a:rPr lang="es-CL" sz="2800" b="1" dirty="0"/>
              <a:t>Fraude pauliano</a:t>
            </a:r>
          </a:p>
          <a:p>
            <a:pPr algn="ctr"/>
            <a:endParaRPr lang="es-CL" sz="2800" b="1" dirty="0"/>
          </a:p>
          <a:p>
            <a:r>
              <a:rPr lang="es-CL" sz="2800" dirty="0"/>
              <a:t>La distracción de bienes del deudor puede efectuarse de 2 maneras:</a:t>
            </a:r>
          </a:p>
          <a:p>
            <a:pPr marL="514350" indent="-514350">
              <a:buFont typeface="+mj-lt"/>
              <a:buAutoNum type="arabicPeriod"/>
            </a:pPr>
            <a:r>
              <a:rPr lang="es-CL" sz="2800" dirty="0"/>
              <a:t>Otorgándose un </a:t>
            </a:r>
            <a:r>
              <a:rPr lang="es-CL" sz="2800" b="1" dirty="0"/>
              <a:t>acto de aparente enajenación</a:t>
            </a:r>
            <a:r>
              <a:rPr lang="es-CL" sz="2800" dirty="0"/>
              <a:t>, simulando deudas que no existen, etc. Si se prueba la simulación, los acreedores pueden ampararse en la acción propia de esta institución.</a:t>
            </a:r>
          </a:p>
          <a:p>
            <a:pPr marL="514350" indent="-514350">
              <a:buFont typeface="+mj-lt"/>
              <a:buAutoNum type="arabicPeriod"/>
            </a:pPr>
            <a:endParaRPr lang="es-CL" sz="2800" dirty="0"/>
          </a:p>
          <a:p>
            <a:pPr marL="514350" indent="-514350">
              <a:buFont typeface="+mj-lt"/>
              <a:buAutoNum type="arabicPeriod"/>
            </a:pPr>
            <a:r>
              <a:rPr lang="es-CL" sz="2800" dirty="0"/>
              <a:t>Celebrando un acto real, pero celebrado con el sólo afán de perjudicar a los acreedores</a:t>
            </a:r>
          </a:p>
          <a:p>
            <a:endParaRPr lang="es-CL" sz="2800" dirty="0"/>
          </a:p>
          <a:p>
            <a:r>
              <a:rPr lang="es-CL" sz="2800" dirty="0"/>
              <a:t>Frente a dicho fraude, el legislador le otorga al acreedor la acción pauliana, para que dejen sin efecto los actos de disposición del deudor en la parte que los perjudique.</a:t>
            </a:r>
          </a:p>
        </p:txBody>
      </p:sp>
    </p:spTree>
    <p:extLst>
      <p:ext uri="{BB962C8B-B14F-4D97-AF65-F5344CB8AC3E}">
        <p14:creationId xmlns:p14="http://schemas.microsoft.com/office/powerpoint/2010/main" val="84926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266B29D5-776E-ACB8-C34D-849974E1F10B}"/>
              </a:ext>
            </a:extLst>
          </p:cNvPr>
          <p:cNvSpPr txBox="1"/>
          <p:nvPr/>
        </p:nvSpPr>
        <p:spPr>
          <a:xfrm>
            <a:off x="683172" y="491386"/>
            <a:ext cx="10667999" cy="5355312"/>
          </a:xfrm>
          <a:prstGeom prst="rect">
            <a:avLst/>
          </a:prstGeom>
          <a:noFill/>
        </p:spPr>
        <p:txBody>
          <a:bodyPr wrap="square">
            <a:spAutoFit/>
          </a:bodyPr>
          <a:lstStyle/>
          <a:p>
            <a:pPr algn="just"/>
            <a:r>
              <a:rPr lang="es-CL" sz="1800" b="1" dirty="0"/>
              <a:t>DERECHO DE PRENDA GENERAL DEL ACREEDOR (ART. 2456).</a:t>
            </a:r>
          </a:p>
          <a:p>
            <a:pPr algn="just"/>
            <a:endParaRPr lang="es-CL" b="1" dirty="0"/>
          </a:p>
          <a:p>
            <a:pPr algn="just"/>
            <a:r>
              <a:rPr lang="es-CL" b="0" i="0" dirty="0">
                <a:solidFill>
                  <a:srgbClr val="333333"/>
                </a:solidFill>
                <a:effectLst/>
                <a:latin typeface="Arial" panose="020B0604020202020204" pitchFamily="34" charset="0"/>
              </a:rPr>
              <a:t>Toda obligación personal da al acreedor el derecho de perseguir su ejecución sobre todos los bienes raíces o muebles del deudor, sean presentes o futuros, exceptuándose solamente los no embargables, designados en el artículo 1618.</a:t>
            </a:r>
          </a:p>
          <a:p>
            <a:pPr algn="just"/>
            <a:endParaRPr lang="es-CL" sz="1800" dirty="0">
              <a:solidFill>
                <a:srgbClr val="333333"/>
              </a:solidFill>
              <a:latin typeface="Arial" panose="020B0604020202020204" pitchFamily="34" charset="0"/>
            </a:endParaRPr>
          </a:p>
          <a:p>
            <a:pPr marL="285750" indent="-285750" algn="just">
              <a:buFont typeface="Arial" panose="020B0604020202020204" pitchFamily="34" charset="0"/>
              <a:buChar char="•"/>
            </a:pPr>
            <a:r>
              <a:rPr lang="es-CL" dirty="0">
                <a:solidFill>
                  <a:srgbClr val="333333"/>
                </a:solidFill>
                <a:latin typeface="Arial" panose="020B0604020202020204" pitchFamily="34" charset="0"/>
              </a:rPr>
              <a:t>El derecho de prenda general se hace efectivo en el patrimonio del deudor, pero el acreedor se puede ver burlado por el deudor en algunos casos. Por ejemplo:</a:t>
            </a:r>
          </a:p>
          <a:p>
            <a:pPr marL="285750" indent="-285750" algn="just">
              <a:buFont typeface="Arial" panose="020B0604020202020204" pitchFamily="34" charset="0"/>
              <a:buChar char="•"/>
            </a:pPr>
            <a:endParaRPr lang="es-CL" sz="1800" dirty="0">
              <a:solidFill>
                <a:srgbClr val="333333"/>
              </a:solidFill>
              <a:latin typeface="Arial" panose="020B0604020202020204" pitchFamily="34" charset="0"/>
            </a:endParaRPr>
          </a:p>
          <a:p>
            <a:pPr marL="285750" indent="-285750" algn="just">
              <a:buFont typeface="Arial" panose="020B0604020202020204" pitchFamily="34" charset="0"/>
              <a:buChar char="•"/>
            </a:pPr>
            <a:r>
              <a:rPr lang="es-CL" dirty="0">
                <a:solidFill>
                  <a:srgbClr val="333333"/>
                </a:solidFill>
                <a:latin typeface="Arial" panose="020B0604020202020204" pitchFamily="34" charset="0"/>
              </a:rPr>
              <a:t>Deudor saca (o distrae) bienes de su patrimonio para esconderlos de la persecución de sus acreedores (los pone </a:t>
            </a:r>
            <a:r>
              <a:rPr lang="es-CL" i="1" dirty="0">
                <a:solidFill>
                  <a:srgbClr val="333333"/>
                </a:solidFill>
                <a:latin typeface="Arial" panose="020B0604020202020204" pitchFamily="34" charset="0"/>
              </a:rPr>
              <a:t>a nombre</a:t>
            </a:r>
            <a:r>
              <a:rPr lang="es-CL" dirty="0">
                <a:solidFill>
                  <a:srgbClr val="333333"/>
                </a:solidFill>
                <a:latin typeface="Arial" panose="020B0604020202020204" pitchFamily="34" charset="0"/>
              </a:rPr>
              <a:t> de otro). Resguardos legales: acción de simulación, lesión enorme, acción pauliana</a:t>
            </a:r>
          </a:p>
          <a:p>
            <a:pPr marL="285750" indent="-285750" algn="just">
              <a:buFont typeface="Arial" panose="020B0604020202020204" pitchFamily="34" charset="0"/>
              <a:buChar char="•"/>
            </a:pPr>
            <a:endParaRPr lang="es-CL" sz="1800" dirty="0">
              <a:solidFill>
                <a:srgbClr val="333333"/>
              </a:solidFill>
              <a:latin typeface="Arial" panose="020B0604020202020204" pitchFamily="34" charset="0"/>
            </a:endParaRPr>
          </a:p>
          <a:p>
            <a:pPr marL="285750" indent="-285750" algn="just">
              <a:buFont typeface="Arial" panose="020B0604020202020204" pitchFamily="34" charset="0"/>
              <a:buChar char="•"/>
            </a:pPr>
            <a:r>
              <a:rPr lang="es-CL" dirty="0">
                <a:solidFill>
                  <a:srgbClr val="333333"/>
                </a:solidFill>
                <a:latin typeface="Arial" panose="020B0604020202020204" pitchFamily="34" charset="0"/>
              </a:rPr>
              <a:t>Deudor deja de cobrar ciertos créditos o ejercitar ciertos derechos de los que es acreedor y por ello su acreedor ve frustrada su expectativa de cobro. -&gt; Acción subrogatoria</a:t>
            </a:r>
          </a:p>
          <a:p>
            <a:pPr marL="285750" indent="-285750" algn="just">
              <a:buFont typeface="Arial" panose="020B0604020202020204" pitchFamily="34" charset="0"/>
              <a:buChar char="•"/>
            </a:pPr>
            <a:endParaRPr lang="es-CL" sz="1800" dirty="0">
              <a:solidFill>
                <a:srgbClr val="333333"/>
              </a:solidFill>
              <a:latin typeface="Arial" panose="020B0604020202020204" pitchFamily="34" charset="0"/>
            </a:endParaRPr>
          </a:p>
          <a:p>
            <a:pPr marL="285750" indent="-285750" algn="just">
              <a:buFont typeface="Arial" panose="020B0604020202020204" pitchFamily="34" charset="0"/>
              <a:buChar char="•"/>
            </a:pPr>
            <a:r>
              <a:rPr lang="es-CL" dirty="0">
                <a:solidFill>
                  <a:srgbClr val="333333"/>
                </a:solidFill>
                <a:latin typeface="Arial" panose="020B0604020202020204" pitchFamily="34" charset="0"/>
              </a:rPr>
              <a:t>Persona aventura bienes que administra por cuenta ajena (como en la sociedad conyugal), o bienes que puede estar obligado a transferir a otro (como en la propiedad fiduciaria) -&gt; Medidas conservativas.</a:t>
            </a:r>
            <a:endParaRPr lang="es-CL" sz="1800" dirty="0">
              <a:solidFill>
                <a:srgbClr val="333333"/>
              </a:solidFill>
              <a:latin typeface="Arial" panose="020B0604020202020204" pitchFamily="34" charset="0"/>
            </a:endParaRPr>
          </a:p>
        </p:txBody>
      </p:sp>
    </p:spTree>
    <p:extLst>
      <p:ext uri="{BB962C8B-B14F-4D97-AF65-F5344CB8AC3E}">
        <p14:creationId xmlns:p14="http://schemas.microsoft.com/office/powerpoint/2010/main" val="278230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9342EE2-BD28-14FC-EF89-7300CA83F965}"/>
              </a:ext>
            </a:extLst>
          </p:cNvPr>
          <p:cNvSpPr txBox="1"/>
          <p:nvPr/>
        </p:nvSpPr>
        <p:spPr>
          <a:xfrm>
            <a:off x="0" y="283780"/>
            <a:ext cx="12192000" cy="3539430"/>
          </a:xfrm>
          <a:prstGeom prst="rect">
            <a:avLst/>
          </a:prstGeom>
          <a:noFill/>
        </p:spPr>
        <p:txBody>
          <a:bodyPr wrap="square" rtlCol="0">
            <a:spAutoFit/>
          </a:bodyPr>
          <a:lstStyle/>
          <a:p>
            <a:pPr algn="ctr"/>
            <a:r>
              <a:rPr lang="es-CL" sz="2800" b="1" dirty="0"/>
              <a:t>Acción pauliana</a:t>
            </a:r>
          </a:p>
          <a:p>
            <a:pPr algn="ctr"/>
            <a:r>
              <a:rPr lang="es-CL" sz="2800" b="1" dirty="0"/>
              <a:t>Definición</a:t>
            </a:r>
          </a:p>
          <a:p>
            <a:pPr algn="ctr"/>
            <a:endParaRPr lang="es-CL" sz="2800" b="1" dirty="0"/>
          </a:p>
          <a:p>
            <a:pPr algn="ctr"/>
            <a:endParaRPr lang="es-CL" sz="2800" b="1" dirty="0"/>
          </a:p>
          <a:p>
            <a:pPr algn="ctr"/>
            <a:endParaRPr lang="es-CL" sz="2800" b="1" dirty="0"/>
          </a:p>
          <a:p>
            <a:r>
              <a:rPr lang="es-CL" sz="2800" dirty="0"/>
              <a:t>Acción que la ley concede a los acreedores para dejar sin efecto los actos del deudor ejercidos fraudulentamente y en perjuicio de sus derechos, siempre que concurran los demás requisitos legales.</a:t>
            </a:r>
          </a:p>
        </p:txBody>
      </p:sp>
    </p:spTree>
    <p:extLst>
      <p:ext uri="{BB962C8B-B14F-4D97-AF65-F5344CB8AC3E}">
        <p14:creationId xmlns:p14="http://schemas.microsoft.com/office/powerpoint/2010/main" val="4269566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E1F541B-3B2D-F4D1-9848-554109462E47}"/>
              </a:ext>
            </a:extLst>
          </p:cNvPr>
          <p:cNvSpPr txBox="1"/>
          <p:nvPr/>
        </p:nvSpPr>
        <p:spPr>
          <a:xfrm>
            <a:off x="0" y="157656"/>
            <a:ext cx="12192000" cy="6986528"/>
          </a:xfrm>
          <a:prstGeom prst="rect">
            <a:avLst/>
          </a:prstGeom>
          <a:noFill/>
        </p:spPr>
        <p:txBody>
          <a:bodyPr wrap="square" rtlCol="0">
            <a:spAutoFit/>
          </a:bodyPr>
          <a:lstStyle/>
          <a:p>
            <a:pPr algn="ctr"/>
            <a:r>
              <a:rPr lang="es-CL" sz="2800" b="1" dirty="0"/>
              <a:t>Acción pauliana o revocatoria. Regulación legal (2468 CC)</a:t>
            </a:r>
          </a:p>
          <a:p>
            <a:pPr algn="ctr"/>
            <a:endParaRPr lang="es-CL" sz="2800" b="1" dirty="0"/>
          </a:p>
          <a:p>
            <a:r>
              <a:rPr lang="es-CL" sz="2800" dirty="0"/>
              <a:t>Art. 2467: “Son nulos todos los actos ejecutados por el deudor relativamente a los bienes de que ha hecho cesión o de que se ha abierto concurso a los acreedores”.</a:t>
            </a:r>
          </a:p>
          <a:p>
            <a:r>
              <a:rPr lang="es-CL" sz="2800" dirty="0"/>
              <a:t>Art. 2468: “En cuanto a los actos ejecutados antes de la cesión de bienes o la apertura del concurso, se observarán las disposiciones siguientes:</a:t>
            </a:r>
          </a:p>
          <a:p>
            <a:r>
              <a:rPr lang="es-CL" sz="2800" dirty="0"/>
              <a:t>1ª. Los acreedores tendrán derecho para que se </a:t>
            </a:r>
            <a:r>
              <a:rPr lang="es-CL" sz="2800" b="1" dirty="0"/>
              <a:t>rescindan</a:t>
            </a:r>
            <a:r>
              <a:rPr lang="es-CL" sz="2800" dirty="0"/>
              <a:t> los </a:t>
            </a:r>
            <a:r>
              <a:rPr lang="es-CL" sz="2800" b="1" dirty="0"/>
              <a:t>contratos onerosos, las hipotecas, prendas y anticresis</a:t>
            </a:r>
            <a:r>
              <a:rPr lang="es-CL" sz="2800" dirty="0"/>
              <a:t> que el deudor haya otorgado en perjuicio de ellos, </a:t>
            </a:r>
            <a:r>
              <a:rPr lang="es-CL" sz="2800" b="1" dirty="0"/>
              <a:t>estando de mala fe el otorgante y el adquiriente,</a:t>
            </a:r>
            <a:r>
              <a:rPr lang="es-CL" sz="2800" dirty="0"/>
              <a:t> esto es, conociendo ambos el mal estado de los negocios del primero.</a:t>
            </a:r>
          </a:p>
          <a:p>
            <a:r>
              <a:rPr lang="es-CL" sz="2800" dirty="0"/>
              <a:t>2ª Los actos y contratos no comprendidos en el número precedente, inclusas las remisiones y pactos de liberación a </a:t>
            </a:r>
            <a:r>
              <a:rPr lang="es-CL" sz="2800" b="1" dirty="0"/>
              <a:t>título gratuito, </a:t>
            </a:r>
            <a:r>
              <a:rPr lang="es-CL" sz="2800" dirty="0"/>
              <a:t>serán rescindibles probándose </a:t>
            </a:r>
            <a:r>
              <a:rPr lang="es-CL" sz="2800" b="1" dirty="0"/>
              <a:t>mala fe del deudor</a:t>
            </a:r>
            <a:r>
              <a:rPr lang="es-CL" sz="2800" dirty="0"/>
              <a:t> y el </a:t>
            </a:r>
            <a:r>
              <a:rPr lang="es-CL" sz="2800" b="1" dirty="0"/>
              <a:t>perjuicio a los acreedores.</a:t>
            </a:r>
          </a:p>
          <a:p>
            <a:r>
              <a:rPr lang="es-CL" sz="2800" dirty="0"/>
              <a:t>3ª Las acciones concedidas en este artículo a los acreedores </a:t>
            </a:r>
            <a:r>
              <a:rPr lang="es-CL" sz="2800" b="1" dirty="0"/>
              <a:t>expiran en un año contado</a:t>
            </a:r>
            <a:r>
              <a:rPr lang="es-CL" sz="2800" dirty="0"/>
              <a:t> desde la fecha del acto o contrato.</a:t>
            </a:r>
          </a:p>
          <a:p>
            <a:endParaRPr lang="es-CL" sz="2800" b="1" dirty="0"/>
          </a:p>
        </p:txBody>
      </p:sp>
    </p:spTree>
    <p:extLst>
      <p:ext uri="{BB962C8B-B14F-4D97-AF65-F5344CB8AC3E}">
        <p14:creationId xmlns:p14="http://schemas.microsoft.com/office/powerpoint/2010/main" val="733213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1EF662F-16C8-9AC8-61B6-825BB70D4C3A}"/>
              </a:ext>
            </a:extLst>
          </p:cNvPr>
          <p:cNvSpPr txBox="1"/>
          <p:nvPr/>
        </p:nvSpPr>
        <p:spPr>
          <a:xfrm>
            <a:off x="0" y="283780"/>
            <a:ext cx="12192000" cy="6986528"/>
          </a:xfrm>
          <a:prstGeom prst="rect">
            <a:avLst/>
          </a:prstGeom>
          <a:noFill/>
        </p:spPr>
        <p:txBody>
          <a:bodyPr wrap="square" rtlCol="0">
            <a:spAutoFit/>
          </a:bodyPr>
          <a:lstStyle/>
          <a:p>
            <a:pPr algn="ctr"/>
            <a:r>
              <a:rPr lang="es-CL" sz="2800" b="1" dirty="0"/>
              <a:t>Acción pauliana o subrogatoria</a:t>
            </a:r>
          </a:p>
          <a:p>
            <a:pPr algn="ctr"/>
            <a:endParaRPr lang="es-CL" sz="2800" b="1" dirty="0"/>
          </a:p>
          <a:p>
            <a:r>
              <a:rPr lang="es-CL" sz="2800" b="1" dirty="0"/>
              <a:t>Requisitos: dependerán de la onerosidad del acto:</a:t>
            </a:r>
          </a:p>
          <a:p>
            <a:r>
              <a:rPr lang="es-CL" sz="2800" b="1" dirty="0"/>
              <a:t>1. Si es oneroso, </a:t>
            </a:r>
            <a:r>
              <a:rPr lang="es-CL" sz="2800" dirty="0"/>
              <a:t>se exige mala fe del </a:t>
            </a:r>
            <a:r>
              <a:rPr lang="es-CL" sz="2800" dirty="0" err="1"/>
              <a:t>tradente</a:t>
            </a:r>
            <a:r>
              <a:rPr lang="es-CL" sz="2800" dirty="0"/>
              <a:t> y del adquiriente, esto es, que ambos sabían el mal estado de los negocios del </a:t>
            </a:r>
            <a:r>
              <a:rPr lang="es-CL" sz="2800" dirty="0" err="1"/>
              <a:t>tradente</a:t>
            </a:r>
            <a:r>
              <a:rPr lang="es-CL" sz="2800" dirty="0"/>
              <a:t> a la hora de celebrar el contrato</a:t>
            </a:r>
          </a:p>
          <a:p>
            <a:r>
              <a:rPr lang="es-CL" sz="2800" b="1" dirty="0"/>
              <a:t>Si es gratuito, </a:t>
            </a:r>
            <a:r>
              <a:rPr lang="es-CL" sz="2800" dirty="0"/>
              <a:t>basta mala fe del deudor.</a:t>
            </a:r>
          </a:p>
          <a:p>
            <a:r>
              <a:rPr lang="es-CL" sz="2800" b="1" dirty="0"/>
              <a:t>2. Acreedor debe tener interés: </a:t>
            </a:r>
            <a:r>
              <a:rPr lang="es-CL" sz="2800" dirty="0"/>
              <a:t>que con su acto el deudor haya aumentado su insolvencia, y en general, se entiende que debe ser puro y simple.</a:t>
            </a:r>
          </a:p>
          <a:p>
            <a:r>
              <a:rPr lang="es-CL" sz="2800" b="1" dirty="0"/>
              <a:t>3. Fraude pauliano del acreedor: </a:t>
            </a:r>
            <a:r>
              <a:rPr lang="es-CL" sz="2800" dirty="0"/>
              <a:t>Deudor debe ejecutar el acto con el ánimo de perjudicar a sus acreedores. Es un dolo de carácter especial, porque no vicia el consentimiento, y se asemeja más al del ilícito civil. En chile, el fraude pauliano está definido por el art. 2468: conocer el mal estado de los negocios del deudor.</a:t>
            </a:r>
          </a:p>
          <a:p>
            <a:r>
              <a:rPr lang="es-CL" sz="2800" b="1" dirty="0"/>
              <a:t>Ni el dolo ni la mala fe se presumen, </a:t>
            </a:r>
            <a:r>
              <a:rPr lang="es-CL" sz="2800" dirty="0"/>
              <a:t>por RG,  por lo que deberá probarlo el acreedor.</a:t>
            </a:r>
            <a:endParaRPr lang="es-CL" sz="2800" b="1" dirty="0"/>
          </a:p>
          <a:p>
            <a:endParaRPr lang="es-CL" sz="2800" dirty="0"/>
          </a:p>
        </p:txBody>
      </p:sp>
    </p:spTree>
    <p:extLst>
      <p:ext uri="{BB962C8B-B14F-4D97-AF65-F5344CB8AC3E}">
        <p14:creationId xmlns:p14="http://schemas.microsoft.com/office/powerpoint/2010/main" val="4028499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BC184A6-80EE-9F87-CC0E-A497351AA4C9}"/>
              </a:ext>
            </a:extLst>
          </p:cNvPr>
          <p:cNvSpPr txBox="1"/>
          <p:nvPr/>
        </p:nvSpPr>
        <p:spPr>
          <a:xfrm>
            <a:off x="0" y="283780"/>
            <a:ext cx="12192000" cy="6124754"/>
          </a:xfrm>
          <a:prstGeom prst="rect">
            <a:avLst/>
          </a:prstGeom>
          <a:noFill/>
        </p:spPr>
        <p:txBody>
          <a:bodyPr wrap="square" rtlCol="0">
            <a:spAutoFit/>
          </a:bodyPr>
          <a:lstStyle/>
          <a:p>
            <a:pPr algn="ctr"/>
            <a:r>
              <a:rPr lang="es-CL" sz="2800" b="1" dirty="0"/>
              <a:t>Acción pauliana o subrogatoria</a:t>
            </a:r>
          </a:p>
          <a:p>
            <a:pPr algn="ctr"/>
            <a:endParaRPr lang="es-CL" sz="2800" b="1" dirty="0"/>
          </a:p>
          <a:p>
            <a:pPr marL="457200" indent="-457200">
              <a:buFont typeface="Arial" panose="020B0604020202020204" pitchFamily="34" charset="0"/>
              <a:buChar char="•"/>
            </a:pPr>
            <a:r>
              <a:rPr lang="es-CL" sz="2800" b="1" dirty="0"/>
              <a:t>Naturaleza jurídica: </a:t>
            </a:r>
            <a:r>
              <a:rPr lang="es-CL" sz="2800" dirty="0"/>
              <a:t>Se ha discutido doctrinariamente y tiene consecuencias prácticas (estatuto supletorio aplicable):</a:t>
            </a:r>
          </a:p>
          <a:p>
            <a:pPr marL="457200" indent="-457200">
              <a:buFont typeface="Arial" panose="020B0604020202020204" pitchFamily="34" charset="0"/>
              <a:buChar char="•"/>
            </a:pPr>
            <a:r>
              <a:rPr lang="es-CL" sz="2800" b="1" dirty="0"/>
              <a:t>Acción de nulidad</a:t>
            </a:r>
          </a:p>
          <a:p>
            <a:pPr marL="514350" indent="-514350">
              <a:buFont typeface="+mj-lt"/>
              <a:buAutoNum type="arabicPeriod"/>
            </a:pPr>
            <a:r>
              <a:rPr lang="es-CL" sz="2800" dirty="0"/>
              <a:t>Código habla de rescisión (aunque generalmente la ocupa con </a:t>
            </a:r>
            <a:r>
              <a:rPr lang="es-CL" sz="2800" dirty="0" err="1"/>
              <a:t>impresición</a:t>
            </a:r>
            <a:r>
              <a:rPr lang="es-CL" sz="2800" dirty="0"/>
              <a:t>)</a:t>
            </a:r>
          </a:p>
          <a:p>
            <a:pPr marL="514350" indent="-514350">
              <a:buFont typeface="+mj-lt"/>
              <a:buAutoNum type="arabicPeriod"/>
            </a:pPr>
            <a:r>
              <a:rPr lang="es-CL" sz="2800" dirty="0"/>
              <a:t>Pero operan de manera diferente: nulidad borra retroactivamente el contrato, mientras la revocación deja sin efecto el acto o contrato sólo en la parte que perjudique a los acreedores, subsistiendo en lo demás.</a:t>
            </a:r>
          </a:p>
          <a:p>
            <a:pPr marL="514350" indent="-514350">
              <a:buFont typeface="+mj-lt"/>
              <a:buAutoNum type="arabicPeriod"/>
            </a:pPr>
            <a:endParaRPr lang="es-CL" sz="2800" dirty="0"/>
          </a:p>
          <a:p>
            <a:pPr marL="457200" indent="-457200">
              <a:buFont typeface="Arial" panose="020B0604020202020204" pitchFamily="34" charset="0"/>
              <a:buChar char="•"/>
            </a:pPr>
            <a:r>
              <a:rPr lang="es-CL" sz="2800" b="1" dirty="0"/>
              <a:t>Acción indemnizatoria.</a:t>
            </a:r>
          </a:p>
          <a:p>
            <a:pPr marL="514350" indent="-514350">
              <a:buFont typeface="+mj-lt"/>
              <a:buAutoNum type="arabicPeriod"/>
            </a:pPr>
            <a:r>
              <a:rPr lang="es-CL" sz="2800" dirty="0"/>
              <a:t>El fraude pauliano, como hecho ilícito que es, da lugar a la indemnización de los perjuicios que ha generado, de acuerdo a las RRGG, sólo que la reparación adopta una forma especial: dejar sin efecto el acto ilícito (</a:t>
            </a:r>
            <a:r>
              <a:rPr lang="es-CL" sz="2800" dirty="0" err="1"/>
              <a:t>Planiol</a:t>
            </a:r>
            <a:r>
              <a:rPr lang="es-CL" sz="2800" dirty="0"/>
              <a:t>).</a:t>
            </a:r>
          </a:p>
        </p:txBody>
      </p:sp>
    </p:spTree>
    <p:extLst>
      <p:ext uri="{BB962C8B-B14F-4D97-AF65-F5344CB8AC3E}">
        <p14:creationId xmlns:p14="http://schemas.microsoft.com/office/powerpoint/2010/main" val="26157863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86B6977-CF30-1117-9995-A1523D03BB5F}"/>
              </a:ext>
            </a:extLst>
          </p:cNvPr>
          <p:cNvSpPr txBox="1"/>
          <p:nvPr/>
        </p:nvSpPr>
        <p:spPr>
          <a:xfrm>
            <a:off x="0" y="283780"/>
            <a:ext cx="12192000" cy="4832092"/>
          </a:xfrm>
          <a:prstGeom prst="rect">
            <a:avLst/>
          </a:prstGeom>
          <a:noFill/>
        </p:spPr>
        <p:txBody>
          <a:bodyPr wrap="square" rtlCol="0">
            <a:spAutoFit/>
          </a:bodyPr>
          <a:lstStyle/>
          <a:p>
            <a:pPr algn="ctr"/>
            <a:r>
              <a:rPr lang="es-CL" sz="2800" b="1" dirty="0"/>
              <a:t>Acción pauliana o subrogatoria</a:t>
            </a:r>
          </a:p>
          <a:p>
            <a:pPr algn="ctr"/>
            <a:r>
              <a:rPr lang="es-CL" sz="2800" b="1" dirty="0"/>
              <a:t>Naturaleza jurídica</a:t>
            </a:r>
          </a:p>
          <a:p>
            <a:pPr algn="ctr"/>
            <a:endParaRPr lang="es-CL" sz="2800" b="1" dirty="0"/>
          </a:p>
          <a:p>
            <a:pPr marL="457200" indent="-457200">
              <a:buFont typeface="Arial" panose="020B0604020202020204" pitchFamily="34" charset="0"/>
              <a:buChar char="•"/>
            </a:pPr>
            <a:r>
              <a:rPr lang="es-CL" sz="2800" b="1" dirty="0"/>
              <a:t>Acción de inoponibilidad.</a:t>
            </a:r>
          </a:p>
          <a:p>
            <a:pPr marL="514350" indent="-514350">
              <a:buFont typeface="+mj-lt"/>
              <a:buAutoNum type="arabicPeriod"/>
            </a:pPr>
            <a:r>
              <a:rPr lang="es-CL" sz="2800" dirty="0"/>
              <a:t>Porque afecta también al adquiriente a título gratuito, aunque no esté de mala fe. Respecto de este no hay acto ilícito, y sin embargo, procede la acción revocatoria.</a:t>
            </a:r>
          </a:p>
          <a:p>
            <a:pPr marL="514350" indent="-514350">
              <a:buFont typeface="+mj-lt"/>
              <a:buAutoNum type="arabicPeriod"/>
            </a:pPr>
            <a:r>
              <a:rPr lang="es-CL" sz="2800" dirty="0"/>
              <a:t>El acto es perfectamente válido y oponible entre las partes y en consecuencia, las partes no podrán impugnar el acto alegando que fue fraudulento. Esta es una alegación exclusiva del tercero acreedor defraudado.</a:t>
            </a:r>
          </a:p>
          <a:p>
            <a:pPr marL="514350" indent="-514350">
              <a:buFont typeface="+mj-lt"/>
              <a:buAutoNum type="arabicPeriod"/>
            </a:pPr>
            <a:r>
              <a:rPr lang="es-CL" sz="2800" dirty="0"/>
              <a:t>En lo que no se hace fraude a derechos de acreedores, el acto subsiste.</a:t>
            </a:r>
          </a:p>
        </p:txBody>
      </p:sp>
    </p:spTree>
    <p:extLst>
      <p:ext uri="{BB962C8B-B14F-4D97-AF65-F5344CB8AC3E}">
        <p14:creationId xmlns:p14="http://schemas.microsoft.com/office/powerpoint/2010/main" val="141490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4AA1C2A-BC3A-4420-CF0F-94BCD08E2A48}"/>
              </a:ext>
            </a:extLst>
          </p:cNvPr>
          <p:cNvSpPr txBox="1"/>
          <p:nvPr/>
        </p:nvSpPr>
        <p:spPr>
          <a:xfrm>
            <a:off x="0" y="283780"/>
            <a:ext cx="12192000" cy="3970318"/>
          </a:xfrm>
          <a:prstGeom prst="rect">
            <a:avLst/>
          </a:prstGeom>
          <a:noFill/>
        </p:spPr>
        <p:txBody>
          <a:bodyPr wrap="square" rtlCol="0">
            <a:spAutoFit/>
          </a:bodyPr>
          <a:lstStyle/>
          <a:p>
            <a:pPr algn="ctr"/>
            <a:r>
              <a:rPr lang="es-CL" sz="2800" b="1" dirty="0"/>
              <a:t>Características de la acción pauliana</a:t>
            </a:r>
          </a:p>
          <a:p>
            <a:pPr marL="514350" indent="-514350">
              <a:buFont typeface="+mj-lt"/>
              <a:buAutoNum type="arabicPeriod"/>
            </a:pPr>
            <a:endParaRPr lang="es-CL" sz="2800" b="1" dirty="0"/>
          </a:p>
          <a:p>
            <a:pPr marL="514350" indent="-514350">
              <a:buFont typeface="+mj-lt"/>
              <a:buAutoNum type="arabicPeriod"/>
            </a:pPr>
            <a:r>
              <a:rPr lang="es-CL" sz="2800" dirty="0"/>
              <a:t>Es una </a:t>
            </a:r>
            <a:r>
              <a:rPr lang="es-CL" sz="2800" b="1" dirty="0"/>
              <a:t>acción directa y personal del acreedor,</a:t>
            </a:r>
            <a:r>
              <a:rPr lang="es-CL" sz="2800" dirty="0"/>
              <a:t> que la ejerce en su propio nombre, y no en el del deudor, como ocurre en la oblicua</a:t>
            </a:r>
          </a:p>
          <a:p>
            <a:pPr marL="514350" indent="-514350">
              <a:buFont typeface="+mj-lt"/>
              <a:buAutoNum type="arabicPeriod"/>
            </a:pPr>
            <a:r>
              <a:rPr lang="es-CL" sz="2800" dirty="0"/>
              <a:t>Es una </a:t>
            </a:r>
            <a:r>
              <a:rPr lang="es-CL" sz="2800" b="1" dirty="0"/>
              <a:t>acción personal</a:t>
            </a:r>
          </a:p>
          <a:p>
            <a:pPr marL="514350" indent="-514350">
              <a:buFont typeface="+mj-lt"/>
              <a:buAutoNum type="arabicPeriod"/>
            </a:pPr>
            <a:r>
              <a:rPr lang="es-CL" sz="2800" dirty="0"/>
              <a:t>Es una </a:t>
            </a:r>
            <a:r>
              <a:rPr lang="es-CL" sz="2800" b="1" dirty="0"/>
              <a:t>acción patrimonial</a:t>
            </a:r>
          </a:p>
          <a:p>
            <a:pPr marL="514350" indent="-514350">
              <a:buFont typeface="+mj-lt"/>
              <a:buAutoNum type="arabicPeriod"/>
            </a:pPr>
            <a:r>
              <a:rPr lang="es-CL" sz="2800" dirty="0"/>
              <a:t>Está sujeta a un </a:t>
            </a:r>
            <a:r>
              <a:rPr lang="es-CL" sz="2800" b="1" dirty="0"/>
              <a:t>plazo especial de prescripción</a:t>
            </a:r>
            <a:r>
              <a:rPr lang="es-CL" sz="2800" dirty="0"/>
              <a:t>, al igual que la acción subrogatoria: </a:t>
            </a:r>
            <a:r>
              <a:rPr lang="es-CL" sz="2800" b="1" dirty="0"/>
              <a:t>un año</a:t>
            </a:r>
          </a:p>
          <a:p>
            <a:endParaRPr lang="es-CL" sz="2800" b="1" dirty="0"/>
          </a:p>
        </p:txBody>
      </p:sp>
    </p:spTree>
    <p:extLst>
      <p:ext uri="{BB962C8B-B14F-4D97-AF65-F5344CB8AC3E}">
        <p14:creationId xmlns:p14="http://schemas.microsoft.com/office/powerpoint/2010/main" val="51124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8111FAF-58A6-81B2-1F7B-060BDCB2C618}"/>
              </a:ext>
            </a:extLst>
          </p:cNvPr>
          <p:cNvSpPr txBox="1"/>
          <p:nvPr/>
        </p:nvSpPr>
        <p:spPr>
          <a:xfrm>
            <a:off x="0" y="283780"/>
            <a:ext cx="12192000" cy="3539430"/>
          </a:xfrm>
          <a:prstGeom prst="rect">
            <a:avLst/>
          </a:prstGeom>
          <a:noFill/>
        </p:spPr>
        <p:txBody>
          <a:bodyPr wrap="square" rtlCol="0">
            <a:spAutoFit/>
          </a:bodyPr>
          <a:lstStyle/>
          <a:p>
            <a:pPr algn="ctr"/>
            <a:r>
              <a:rPr lang="es-CL" sz="2800" b="1" dirty="0"/>
              <a:t>Efectos de la acción pauliana</a:t>
            </a:r>
          </a:p>
          <a:p>
            <a:pPr algn="ctr"/>
            <a:endParaRPr lang="es-CL" sz="2800" b="1" dirty="0"/>
          </a:p>
          <a:p>
            <a:pPr marL="457200" indent="-457200">
              <a:buFont typeface="Arial" panose="020B0604020202020204" pitchFamily="34" charset="0"/>
              <a:buChar char="•"/>
            </a:pPr>
            <a:r>
              <a:rPr lang="es-CL" sz="2800" b="1" dirty="0"/>
              <a:t>Dejar sin efecto el acto impugnado hasta el monto que perjudique al acreedor. </a:t>
            </a:r>
            <a:r>
              <a:rPr lang="es-CL" sz="2800" dirty="0"/>
              <a:t>En consecuencia:</a:t>
            </a:r>
          </a:p>
          <a:p>
            <a:pPr marL="514350" indent="-514350">
              <a:buFont typeface="+mj-lt"/>
              <a:buAutoNum type="arabicPeriod"/>
            </a:pPr>
            <a:r>
              <a:rPr lang="es-CL" sz="2800" dirty="0"/>
              <a:t>De acuerdo al efecto relativo, la revocación sólo beneficia al acreedor que la intento, y no a los demás (como en la subrogatoria)</a:t>
            </a:r>
          </a:p>
          <a:p>
            <a:pPr marL="514350" indent="-514350">
              <a:buFont typeface="+mj-lt"/>
              <a:buAutoNum type="arabicPeriod"/>
            </a:pPr>
            <a:r>
              <a:rPr lang="es-CL" sz="2800" dirty="0"/>
              <a:t>La acción pauliana puede ser atajada por el adquiriente pagándole su crédito al demandante</a:t>
            </a:r>
          </a:p>
        </p:txBody>
      </p:sp>
    </p:spTree>
    <p:extLst>
      <p:ext uri="{BB962C8B-B14F-4D97-AF65-F5344CB8AC3E}">
        <p14:creationId xmlns:p14="http://schemas.microsoft.com/office/powerpoint/2010/main" val="24837119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04576B9-92C0-8ACA-0785-4F1C6FDAE074}"/>
              </a:ext>
            </a:extLst>
          </p:cNvPr>
          <p:cNvSpPr txBox="1"/>
          <p:nvPr/>
        </p:nvSpPr>
        <p:spPr>
          <a:xfrm>
            <a:off x="0" y="283780"/>
            <a:ext cx="12192000" cy="6555641"/>
          </a:xfrm>
          <a:prstGeom prst="rect">
            <a:avLst/>
          </a:prstGeom>
          <a:noFill/>
        </p:spPr>
        <p:txBody>
          <a:bodyPr wrap="square" rtlCol="0">
            <a:spAutoFit/>
          </a:bodyPr>
          <a:lstStyle/>
          <a:p>
            <a:pPr algn="ctr"/>
            <a:r>
              <a:rPr lang="es-CL" sz="2800" b="1" dirty="0"/>
              <a:t>III. Medidas conservativas</a:t>
            </a:r>
          </a:p>
          <a:p>
            <a:pPr algn="ctr"/>
            <a:endParaRPr lang="es-CL" sz="2800" b="1" dirty="0"/>
          </a:p>
          <a:p>
            <a:r>
              <a:rPr lang="es-CL" sz="2800" dirty="0"/>
              <a:t>Tienen por objeto </a:t>
            </a:r>
            <a:r>
              <a:rPr lang="es-CL" sz="2800" b="1" dirty="0"/>
              <a:t>mantener intacto el patrimonio del deudor, evitando que salgan de su poder bienes que lo forman.</a:t>
            </a:r>
          </a:p>
          <a:p>
            <a:pPr marL="457200" indent="-457200">
              <a:buFont typeface="Arial" panose="020B0604020202020204" pitchFamily="34" charset="0"/>
              <a:buChar char="•"/>
            </a:pPr>
            <a:r>
              <a:rPr lang="es-CL" sz="2800" dirty="0"/>
              <a:t>Los conceptos dados son amplísimos, y el código parece dar a entender una amplia procedencia de estas medidas.</a:t>
            </a:r>
          </a:p>
          <a:p>
            <a:pPr marL="457200" indent="-457200">
              <a:buFont typeface="Arial" panose="020B0604020202020204" pitchFamily="34" charset="0"/>
              <a:buChar char="•"/>
            </a:pPr>
            <a:r>
              <a:rPr lang="es-CL" sz="2800" dirty="0"/>
              <a:t>En el fondo no habría otro requisito que quien las solicita tenga </a:t>
            </a:r>
            <a:r>
              <a:rPr lang="es-CL" sz="2800" b="1" dirty="0"/>
              <a:t>interés </a:t>
            </a:r>
            <a:r>
              <a:rPr lang="es-CL" sz="2800" dirty="0"/>
              <a:t>en ellas, y lo tendrá cuando sea acreedor.</a:t>
            </a:r>
          </a:p>
          <a:p>
            <a:pPr marL="457200" indent="-457200">
              <a:buFont typeface="Arial" panose="020B0604020202020204" pitchFamily="34" charset="0"/>
              <a:buChar char="•"/>
            </a:pPr>
            <a:r>
              <a:rPr lang="es-CL" sz="2800" dirty="0"/>
              <a:t>Incluso se conceden al acreedor condicional suspensivo (que aún no es titular del crédito) en resguardo de su legítima expectativa.</a:t>
            </a:r>
          </a:p>
          <a:p>
            <a:pPr marL="457200" indent="-457200">
              <a:buFont typeface="Arial" panose="020B0604020202020204" pitchFamily="34" charset="0"/>
              <a:buChar char="•"/>
            </a:pPr>
            <a:r>
              <a:rPr lang="es-CL" sz="2800" dirty="0"/>
              <a:t>Con mayor razón corresponderán al acreedor puro y simple y a plazo.</a:t>
            </a:r>
          </a:p>
          <a:p>
            <a:pPr marL="457200" indent="-457200">
              <a:buFont typeface="Arial" panose="020B0604020202020204" pitchFamily="34" charset="0"/>
              <a:buChar char="•"/>
            </a:pPr>
            <a:r>
              <a:rPr lang="es-CL" sz="2800" dirty="0"/>
              <a:t>El interés provendrá de alguna circunstancia cualquiera que amenace o haga peligrar la posibilidad de cobrar el crédito: temor de perdida de la cosa o disposición de ciertos bienes, o determinadas circunstancias comprometan la solvencia del deudor.</a:t>
            </a:r>
          </a:p>
        </p:txBody>
      </p:sp>
    </p:spTree>
    <p:extLst>
      <p:ext uri="{BB962C8B-B14F-4D97-AF65-F5344CB8AC3E}">
        <p14:creationId xmlns:p14="http://schemas.microsoft.com/office/powerpoint/2010/main" val="8634412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7314B73-3910-AA84-8108-C7D8EBFCB38C}"/>
              </a:ext>
            </a:extLst>
          </p:cNvPr>
          <p:cNvSpPr txBox="1"/>
          <p:nvPr/>
        </p:nvSpPr>
        <p:spPr>
          <a:xfrm>
            <a:off x="0" y="283780"/>
            <a:ext cx="12192000" cy="3539430"/>
          </a:xfrm>
          <a:prstGeom prst="rect">
            <a:avLst/>
          </a:prstGeom>
          <a:noFill/>
        </p:spPr>
        <p:txBody>
          <a:bodyPr wrap="square" rtlCol="0">
            <a:spAutoFit/>
          </a:bodyPr>
          <a:lstStyle/>
          <a:p>
            <a:pPr algn="ctr"/>
            <a:r>
              <a:rPr lang="es-CL" sz="2800" b="1" dirty="0"/>
              <a:t>Medidas conservativas</a:t>
            </a:r>
          </a:p>
          <a:p>
            <a:pPr algn="ctr"/>
            <a:endParaRPr lang="es-CL" sz="2800" b="1" dirty="0"/>
          </a:p>
          <a:p>
            <a:pPr marL="457200" indent="-457200">
              <a:buFont typeface="Arial" panose="020B0604020202020204" pitchFamily="34" charset="0"/>
              <a:buChar char="•"/>
            </a:pPr>
            <a:r>
              <a:rPr lang="es-CL" sz="2800" b="1" dirty="0"/>
              <a:t>En general, </a:t>
            </a:r>
            <a:r>
              <a:rPr lang="es-CL" sz="2800" dirty="0"/>
              <a:t>salvo las medidas reglamentadas expresamente por el legislador, donde deberán concurrir las circunstancias exigidas, en las demás queda a criterio del juez concederlas y determinar su expansión.</a:t>
            </a:r>
          </a:p>
          <a:p>
            <a:pPr marL="457200" indent="-457200">
              <a:buFont typeface="Arial" panose="020B0604020202020204" pitchFamily="34" charset="0"/>
              <a:buChar char="•"/>
            </a:pPr>
            <a:endParaRPr lang="es-CL" sz="2800" dirty="0"/>
          </a:p>
          <a:p>
            <a:pPr marL="457200" indent="-457200">
              <a:buFont typeface="Arial" panose="020B0604020202020204" pitchFamily="34" charset="0"/>
              <a:buChar char="•"/>
            </a:pPr>
            <a:r>
              <a:rPr lang="es-CL" sz="2800" b="1" dirty="0"/>
              <a:t>En consecuencia, </a:t>
            </a:r>
            <a:r>
              <a:rPr lang="es-CL" sz="2800" dirty="0"/>
              <a:t>el juez tendría una suerte de poder conservativo general amplio, incluso en los casos de crédito condicional suspensivo.</a:t>
            </a:r>
            <a:endParaRPr lang="es-CL" sz="2800" b="1" dirty="0"/>
          </a:p>
        </p:txBody>
      </p:sp>
    </p:spTree>
    <p:extLst>
      <p:ext uri="{BB962C8B-B14F-4D97-AF65-F5344CB8AC3E}">
        <p14:creationId xmlns:p14="http://schemas.microsoft.com/office/powerpoint/2010/main" val="424474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E04D4-A9A8-7248-B9D1-29C672F00D3E}"/>
              </a:ext>
            </a:extLst>
          </p:cNvPr>
          <p:cNvSpPr txBox="1"/>
          <p:nvPr/>
        </p:nvSpPr>
        <p:spPr>
          <a:xfrm>
            <a:off x="0" y="0"/>
            <a:ext cx="12192000" cy="5693866"/>
          </a:xfrm>
          <a:prstGeom prst="rect">
            <a:avLst/>
          </a:prstGeom>
          <a:noFill/>
        </p:spPr>
        <p:txBody>
          <a:bodyPr wrap="square" rtlCol="0">
            <a:spAutoFit/>
          </a:bodyPr>
          <a:lstStyle/>
          <a:p>
            <a:pPr algn="ctr"/>
            <a:r>
              <a:rPr lang="es-CL" sz="2800" b="1" dirty="0"/>
              <a:t>Derechos auxiliares del acreedor</a:t>
            </a:r>
          </a:p>
          <a:p>
            <a:pPr algn="ctr"/>
            <a:endParaRPr lang="es-CL" sz="2800" u="sng" dirty="0"/>
          </a:p>
          <a:p>
            <a:pPr marL="457200" indent="-457200" algn="just">
              <a:buFont typeface="Arial" panose="020B0604020202020204" pitchFamily="34" charset="0"/>
              <a:buChar char="•"/>
            </a:pPr>
            <a:r>
              <a:rPr lang="es-CL" sz="2800" dirty="0"/>
              <a:t>Derechos del acreedor que buscan asegurar el cumplimiento del deudor, </a:t>
            </a:r>
            <a:r>
              <a:rPr lang="es-CL" sz="2800" b="1" dirty="0"/>
              <a:t>manteniendo</a:t>
            </a:r>
            <a:r>
              <a:rPr lang="es-CL" sz="2800" dirty="0"/>
              <a:t> su patrimonio .</a:t>
            </a:r>
          </a:p>
          <a:p>
            <a:pPr marL="457200" indent="-457200" algn="just">
              <a:buFont typeface="Arial" panose="020B0604020202020204" pitchFamily="34" charset="0"/>
              <a:buChar char="•"/>
            </a:pPr>
            <a:r>
              <a:rPr lang="es-CL" sz="2800" u="sng" dirty="0"/>
              <a:t>Contraposición de dos intereses:</a:t>
            </a:r>
            <a:endParaRPr lang="es-CL" sz="2800" dirty="0"/>
          </a:p>
          <a:p>
            <a:pPr marL="971550" lvl="1" indent="-514350" algn="just">
              <a:buFont typeface="+mj-lt"/>
              <a:buAutoNum type="arabicPeriod"/>
            </a:pPr>
            <a:r>
              <a:rPr lang="es-CL" sz="2800" dirty="0"/>
              <a:t>Interés del deudor de administrar libremente su patrimonio.</a:t>
            </a:r>
          </a:p>
          <a:p>
            <a:pPr marL="971550" lvl="1" indent="-514350" algn="just">
              <a:buFont typeface="+mj-lt"/>
              <a:buAutoNum type="arabicPeriod"/>
            </a:pPr>
            <a:r>
              <a:rPr lang="es-CL" sz="2800" dirty="0"/>
              <a:t>Interés del acreedor de que dicha administración no haga ilusorios sus derechos al tiempo de exigir su cumplimiento.</a:t>
            </a:r>
          </a:p>
          <a:p>
            <a:pPr marL="457200" indent="-457200" algn="just">
              <a:buFont typeface="Arial" panose="020B0604020202020204" pitchFamily="34" charset="0"/>
              <a:buChar char="•"/>
            </a:pPr>
            <a:r>
              <a:rPr lang="es-CL" sz="2800" dirty="0"/>
              <a:t>Se trata de evitar que el deudor defraude a su acreedor, ocultando sus bienes (transfiriéndolos a otras personas) o no ejerciendo oportunamente sus derechos contra sus propios deudores, de modo que un conjunto de bienes dejan de entrar a su patrimonio y no puede ser consecuentemente ejecutado por sus acreedores.</a:t>
            </a:r>
          </a:p>
        </p:txBody>
      </p:sp>
    </p:spTree>
    <p:extLst>
      <p:ext uri="{BB962C8B-B14F-4D97-AF65-F5344CB8AC3E}">
        <p14:creationId xmlns:p14="http://schemas.microsoft.com/office/powerpoint/2010/main" val="3689630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E04D4-A9A8-7248-B9D1-29C672F00D3E}"/>
              </a:ext>
            </a:extLst>
          </p:cNvPr>
          <p:cNvSpPr txBox="1"/>
          <p:nvPr/>
        </p:nvSpPr>
        <p:spPr>
          <a:xfrm>
            <a:off x="273270" y="399393"/>
            <a:ext cx="12192000" cy="4832092"/>
          </a:xfrm>
          <a:prstGeom prst="rect">
            <a:avLst/>
          </a:prstGeom>
          <a:noFill/>
        </p:spPr>
        <p:txBody>
          <a:bodyPr wrap="square" rtlCol="0">
            <a:spAutoFit/>
          </a:bodyPr>
          <a:lstStyle/>
          <a:p>
            <a:pPr algn="ctr"/>
            <a:r>
              <a:rPr lang="es-CL" sz="2800" b="1" dirty="0"/>
              <a:t>Finalidad de los derechos auxiliares del acreedor</a:t>
            </a:r>
          </a:p>
          <a:p>
            <a:pPr algn="ctr"/>
            <a:endParaRPr lang="es-CL" sz="2800" u="sng" dirty="0"/>
          </a:p>
          <a:p>
            <a:pPr algn="ctr"/>
            <a:endParaRPr lang="es-CL" sz="2800" u="sng" dirty="0"/>
          </a:p>
          <a:p>
            <a:pPr algn="ctr"/>
            <a:r>
              <a:rPr lang="es-CL" sz="2800" dirty="0"/>
              <a:t>Reforzar y conservar el patrimonio donde el acreedor va a hacer efectivo su derecho de prenda general.</a:t>
            </a:r>
          </a:p>
          <a:p>
            <a:pPr algn="ctr"/>
            <a:endParaRPr lang="es-CL" sz="2800" dirty="0"/>
          </a:p>
          <a:p>
            <a:pPr algn="ctr"/>
            <a:r>
              <a:rPr lang="es-CL" sz="2800" dirty="0"/>
              <a:t>Se asemejan a las garantías (prenda, hipoteca, fianza, cauciones en general), pero se diferencian de ellas en cuanto a:</a:t>
            </a:r>
          </a:p>
          <a:p>
            <a:pPr marL="514350" indent="-514350" algn="ctr">
              <a:buAutoNum type="arabicPeriod"/>
            </a:pPr>
            <a:r>
              <a:rPr lang="es-CL" sz="2800" dirty="0"/>
              <a:t>El momento en que se hacen presentes.</a:t>
            </a:r>
          </a:p>
          <a:p>
            <a:pPr marL="514350" indent="-514350" algn="ctr">
              <a:buAutoNum type="arabicPeriod"/>
            </a:pPr>
            <a:r>
              <a:rPr lang="es-CL" sz="2800" dirty="0"/>
              <a:t>La distinta función que ejercen, que se limita a </a:t>
            </a:r>
            <a:r>
              <a:rPr lang="es-CL" sz="2800" b="1" dirty="0"/>
              <a:t>mantener, restablecer o reforzar el patrimonio del deudor.</a:t>
            </a:r>
            <a:endParaRPr lang="es-CL" sz="2800" dirty="0"/>
          </a:p>
        </p:txBody>
      </p:sp>
    </p:spTree>
    <p:extLst>
      <p:ext uri="{BB962C8B-B14F-4D97-AF65-F5344CB8AC3E}">
        <p14:creationId xmlns:p14="http://schemas.microsoft.com/office/powerpoint/2010/main" val="2424243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E04D4-A9A8-7248-B9D1-29C672F00D3E}"/>
              </a:ext>
            </a:extLst>
          </p:cNvPr>
          <p:cNvSpPr txBox="1"/>
          <p:nvPr/>
        </p:nvSpPr>
        <p:spPr>
          <a:xfrm>
            <a:off x="0" y="0"/>
            <a:ext cx="12192000" cy="7417415"/>
          </a:xfrm>
          <a:prstGeom prst="rect">
            <a:avLst/>
          </a:prstGeom>
          <a:noFill/>
        </p:spPr>
        <p:txBody>
          <a:bodyPr wrap="square" rtlCol="0">
            <a:spAutoFit/>
          </a:bodyPr>
          <a:lstStyle/>
          <a:p>
            <a:pPr algn="ctr"/>
            <a:r>
              <a:rPr lang="es-CL" sz="2800" b="1" dirty="0"/>
              <a:t>Enumeración</a:t>
            </a:r>
          </a:p>
          <a:p>
            <a:pPr algn="just"/>
            <a:endParaRPr lang="es-CL" sz="2800" u="sng" dirty="0"/>
          </a:p>
          <a:p>
            <a:pPr algn="just"/>
            <a:endParaRPr lang="es-CL" sz="2800" dirty="0"/>
          </a:p>
          <a:p>
            <a:pPr algn="just"/>
            <a:r>
              <a:rPr lang="es-CL" sz="2800" dirty="0"/>
              <a:t>1. </a:t>
            </a:r>
            <a:r>
              <a:rPr lang="es-CL" sz="2800" b="1" dirty="0"/>
              <a:t>Acción oblicua, subrogatoria o indirecta: </a:t>
            </a:r>
            <a:r>
              <a:rPr lang="es-CL" sz="2800" dirty="0"/>
              <a:t>busca hacer ingresar al patrimonio del deudor bienes o derechos que han dejado de entrar a su patrimonio por su negligencia o no ejercicio oportuno.</a:t>
            </a:r>
          </a:p>
          <a:p>
            <a:pPr algn="just"/>
            <a:endParaRPr lang="es-CL" sz="2800" dirty="0"/>
          </a:p>
          <a:p>
            <a:pPr algn="just"/>
            <a:r>
              <a:rPr lang="es-CL" sz="2800" dirty="0"/>
              <a:t>2. </a:t>
            </a:r>
            <a:r>
              <a:rPr lang="es-CL" sz="2800" b="1" dirty="0"/>
              <a:t>Acción pauliana o revocatoria: </a:t>
            </a:r>
            <a:r>
              <a:rPr lang="es-CL" sz="2800" dirty="0"/>
              <a:t>A la inversa, busca recuperar bienes que hayan salido fraudulentamente del patrimonio del deudor</a:t>
            </a:r>
          </a:p>
          <a:p>
            <a:pPr algn="just"/>
            <a:endParaRPr lang="es-CL" sz="2800" dirty="0"/>
          </a:p>
          <a:p>
            <a:pPr algn="just"/>
            <a:r>
              <a:rPr lang="es-CL" sz="2800" dirty="0"/>
              <a:t>3. </a:t>
            </a:r>
            <a:r>
              <a:rPr lang="es-CL" sz="2800" b="1" dirty="0"/>
              <a:t>Beneficio de separación: </a:t>
            </a:r>
            <a:r>
              <a:rPr lang="es-CL" sz="2800" dirty="0"/>
              <a:t>Tiene por objeto impedir que los bienes del causante se confundan con los del heredero</a:t>
            </a:r>
          </a:p>
          <a:p>
            <a:pPr algn="just"/>
            <a:endParaRPr lang="es-CL" sz="2800" dirty="0"/>
          </a:p>
          <a:p>
            <a:pPr algn="just"/>
            <a:r>
              <a:rPr lang="es-CL" sz="2800" dirty="0"/>
              <a:t>4. </a:t>
            </a:r>
            <a:r>
              <a:rPr lang="es-CL" sz="2800" b="1" dirty="0"/>
              <a:t>Medidas conservativas: </a:t>
            </a:r>
            <a:r>
              <a:rPr lang="es-CL" sz="2800" dirty="0"/>
              <a:t>cuyo objeto es impedir la salida de determinados bienes del patrimonio de deudor.</a:t>
            </a:r>
          </a:p>
          <a:p>
            <a:pPr algn="just"/>
            <a:endParaRPr lang="es-CL" sz="2800" dirty="0"/>
          </a:p>
          <a:p>
            <a:pPr algn="just"/>
            <a:endParaRPr lang="es-CL" sz="2800" dirty="0"/>
          </a:p>
        </p:txBody>
      </p:sp>
    </p:spTree>
    <p:extLst>
      <p:ext uri="{BB962C8B-B14F-4D97-AF65-F5344CB8AC3E}">
        <p14:creationId xmlns:p14="http://schemas.microsoft.com/office/powerpoint/2010/main" val="215676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E04D4-A9A8-7248-B9D1-29C672F00D3E}"/>
              </a:ext>
            </a:extLst>
          </p:cNvPr>
          <p:cNvSpPr txBox="1"/>
          <p:nvPr/>
        </p:nvSpPr>
        <p:spPr>
          <a:xfrm>
            <a:off x="0" y="0"/>
            <a:ext cx="12192000" cy="5262979"/>
          </a:xfrm>
          <a:prstGeom prst="rect">
            <a:avLst/>
          </a:prstGeom>
          <a:noFill/>
        </p:spPr>
        <p:txBody>
          <a:bodyPr wrap="square" rtlCol="0">
            <a:spAutoFit/>
          </a:bodyPr>
          <a:lstStyle/>
          <a:p>
            <a:pPr algn="ctr"/>
            <a:r>
              <a:rPr lang="es-CL" sz="2800" b="1" dirty="0"/>
              <a:t>I. Acción oblicua, subrogatoria o indirecta </a:t>
            </a:r>
          </a:p>
          <a:p>
            <a:pPr marL="514350" indent="-514350" algn="just">
              <a:buFont typeface="Arial" panose="020B0604020202020204" pitchFamily="34" charset="0"/>
              <a:buChar char="•"/>
            </a:pPr>
            <a:endParaRPr lang="es-CL" sz="2800" b="1" dirty="0"/>
          </a:p>
          <a:p>
            <a:pPr marL="514350" indent="-514350" algn="just">
              <a:buFont typeface="Arial" panose="020B0604020202020204" pitchFamily="34" charset="0"/>
              <a:buChar char="•"/>
            </a:pPr>
            <a:r>
              <a:rPr lang="es-CL" sz="2800" dirty="0"/>
              <a:t>Origen -&gt; Derecho francés (aunque con probable origen romano): Excepción al efecto relativo de las convenciones.</a:t>
            </a:r>
          </a:p>
          <a:p>
            <a:pPr algn="just"/>
            <a:r>
              <a:rPr lang="es-CL" sz="2800" dirty="0"/>
              <a:t>	</a:t>
            </a:r>
          </a:p>
          <a:p>
            <a:pPr algn="just"/>
            <a:r>
              <a:rPr lang="es-CL" sz="2800" dirty="0"/>
              <a:t>“No obstante, los acreedores pueden ejercitar todos los derechos y acciones de su deudor, con excepción de los que estén unidos exclusivamente a su persona”</a:t>
            </a:r>
          </a:p>
          <a:p>
            <a:pPr algn="just"/>
            <a:r>
              <a:rPr lang="es-CL" sz="2800" dirty="0"/>
              <a:t>(1166 </a:t>
            </a:r>
            <a:r>
              <a:rPr lang="es-CL" sz="2800" i="1" dirty="0" err="1"/>
              <a:t>Code</a:t>
            </a:r>
            <a:r>
              <a:rPr lang="es-CL" sz="2800" i="1" dirty="0"/>
              <a:t> </a:t>
            </a:r>
            <a:r>
              <a:rPr lang="es-CL" sz="2800" i="1" dirty="0" err="1"/>
              <a:t>Napoleon</a:t>
            </a:r>
            <a:r>
              <a:rPr lang="es-CL" sz="2800" dirty="0"/>
              <a:t>).</a:t>
            </a:r>
          </a:p>
          <a:p>
            <a:pPr algn="just"/>
            <a:endParaRPr lang="es-CL" sz="2800" dirty="0"/>
          </a:p>
          <a:p>
            <a:pPr marL="457200" indent="-457200" algn="just">
              <a:buFont typeface="Arial" panose="020B0604020202020204" pitchFamily="34" charset="0"/>
              <a:buChar char="•"/>
            </a:pPr>
            <a:r>
              <a:rPr lang="es-CL" sz="2800" dirty="0"/>
              <a:t>Algunas legislaciones lo contemplan para ciertos y contados casos; otras, como el código italiano, siguen a la francesa, consagrándola como una institución de carácter general.</a:t>
            </a:r>
          </a:p>
        </p:txBody>
      </p:sp>
    </p:spTree>
    <p:extLst>
      <p:ext uri="{BB962C8B-B14F-4D97-AF65-F5344CB8AC3E}">
        <p14:creationId xmlns:p14="http://schemas.microsoft.com/office/powerpoint/2010/main" val="3417016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E04D4-A9A8-7248-B9D1-29C672F00D3E}"/>
              </a:ext>
            </a:extLst>
          </p:cNvPr>
          <p:cNvSpPr txBox="1"/>
          <p:nvPr/>
        </p:nvSpPr>
        <p:spPr>
          <a:xfrm>
            <a:off x="0" y="0"/>
            <a:ext cx="12192000" cy="6555641"/>
          </a:xfrm>
          <a:prstGeom prst="rect">
            <a:avLst/>
          </a:prstGeom>
          <a:noFill/>
        </p:spPr>
        <p:txBody>
          <a:bodyPr wrap="square" rtlCol="0">
            <a:spAutoFit/>
          </a:bodyPr>
          <a:lstStyle/>
          <a:p>
            <a:pPr algn="ctr"/>
            <a:r>
              <a:rPr lang="es-CL" sz="2800" b="1" dirty="0"/>
              <a:t>Acción oblicua, subrogatoria o indirecta</a:t>
            </a:r>
          </a:p>
          <a:p>
            <a:pPr algn="ctr"/>
            <a:endParaRPr lang="es-CL" sz="2800" b="1" dirty="0"/>
          </a:p>
          <a:p>
            <a:pPr marL="457200" indent="-457200">
              <a:buFont typeface="Arial" panose="020B0604020202020204" pitchFamily="34" charset="0"/>
              <a:buChar char="•"/>
            </a:pPr>
            <a:r>
              <a:rPr lang="es-CL" sz="2800" dirty="0"/>
              <a:t>Acreedor se pone en la situación jurídica del deudor, para ejercitar sus derechos y acciones, pero lo hacen </a:t>
            </a:r>
            <a:r>
              <a:rPr lang="es-CL" sz="2800" b="1" dirty="0"/>
              <a:t>a nombre del deudor,</a:t>
            </a:r>
            <a:r>
              <a:rPr lang="es-CL" sz="2800" dirty="0"/>
              <a:t> y no suyo</a:t>
            </a:r>
          </a:p>
          <a:p>
            <a:pPr marL="457200" indent="-457200">
              <a:buFont typeface="Arial" panose="020B0604020202020204" pitchFamily="34" charset="0"/>
              <a:buChar char="•"/>
            </a:pPr>
            <a:endParaRPr lang="es-CL" sz="2800" dirty="0"/>
          </a:p>
          <a:p>
            <a:pPr marL="457200" indent="-457200">
              <a:buFont typeface="Arial" panose="020B0604020202020204" pitchFamily="34" charset="0"/>
              <a:buChar char="•"/>
            </a:pPr>
            <a:r>
              <a:rPr lang="es-CL" sz="2800" dirty="0"/>
              <a:t>Esto significa que los bienes los derechos robustecen el patrimonio general del deudor, y no ingresan directamente al patrimonio de los subrogantes, sino que entran al patrimonio del deudor, con lo cual se puede favorecer a otros acreedores de mejor derecho (prelación de créditos: 2470 y </a:t>
            </a:r>
            <a:r>
              <a:rPr lang="es-CL" sz="2800" dirty="0" err="1"/>
              <a:t>ss</a:t>
            </a:r>
            <a:r>
              <a:rPr lang="es-CL" sz="2800" dirty="0"/>
              <a:t> CC).</a:t>
            </a:r>
          </a:p>
          <a:p>
            <a:pPr marL="457200" indent="-457200">
              <a:buFont typeface="Arial" panose="020B0604020202020204" pitchFamily="34" charset="0"/>
              <a:buChar char="•"/>
            </a:pPr>
            <a:endParaRPr lang="es-CL" sz="2800" dirty="0"/>
          </a:p>
          <a:p>
            <a:pPr marL="457200" indent="-457200">
              <a:buFont typeface="Arial" panose="020B0604020202020204" pitchFamily="34" charset="0"/>
              <a:buChar char="•"/>
            </a:pPr>
            <a:r>
              <a:rPr lang="es-CL" sz="2800" dirty="0"/>
              <a:t>Esto hace que no sea tan ampliamente usada, porque no cede en beneficio exclusivo del acreedor subrogante, sino que integra el patrimonio general del acreedor que puede estar obligado con otros acreedores quienes van a concurrir, o en el peor de los casos excluir las acreencias del acreedor subrogante.</a:t>
            </a:r>
          </a:p>
        </p:txBody>
      </p:sp>
    </p:spTree>
    <p:extLst>
      <p:ext uri="{BB962C8B-B14F-4D97-AF65-F5344CB8AC3E}">
        <p14:creationId xmlns:p14="http://schemas.microsoft.com/office/powerpoint/2010/main" val="419638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08E04D4-A9A8-7248-B9D1-29C672F00D3E}"/>
              </a:ext>
            </a:extLst>
          </p:cNvPr>
          <p:cNvSpPr txBox="1"/>
          <p:nvPr/>
        </p:nvSpPr>
        <p:spPr>
          <a:xfrm>
            <a:off x="0" y="0"/>
            <a:ext cx="12192000" cy="7417415"/>
          </a:xfrm>
          <a:prstGeom prst="rect">
            <a:avLst/>
          </a:prstGeom>
          <a:noFill/>
        </p:spPr>
        <p:txBody>
          <a:bodyPr wrap="square" rtlCol="0">
            <a:spAutoFit/>
          </a:bodyPr>
          <a:lstStyle/>
          <a:p>
            <a:pPr algn="ctr"/>
            <a:r>
              <a:rPr lang="es-CL" sz="2800" b="1" dirty="0"/>
              <a:t>Prelación de créditos</a:t>
            </a:r>
            <a:endParaRPr lang="es-CL" sz="2800" dirty="0"/>
          </a:p>
          <a:p>
            <a:pPr algn="ctr"/>
            <a:endParaRPr lang="es-CL" sz="2800" dirty="0"/>
          </a:p>
          <a:p>
            <a:pPr marL="914400" lvl="1" indent="-457200" algn="just">
              <a:buFont typeface="Arial" panose="020B0604020202020204" pitchFamily="34" charset="0"/>
              <a:buChar char="•"/>
            </a:pPr>
            <a:r>
              <a:rPr lang="es-CL" sz="2800" b="1" dirty="0"/>
              <a:t>1ª clase (art.  2472) Preferencia legal</a:t>
            </a:r>
          </a:p>
          <a:p>
            <a:pPr lvl="1" algn="just"/>
            <a:r>
              <a:rPr lang="es-CL" sz="2800" dirty="0"/>
              <a:t>1. Costas judiciales en interés de los acreedores</a:t>
            </a:r>
          </a:p>
          <a:p>
            <a:pPr lvl="1" algn="just"/>
            <a:r>
              <a:rPr lang="es-CL" sz="2800" dirty="0"/>
              <a:t>2. Expensas funerarias del deudor</a:t>
            </a:r>
          </a:p>
          <a:p>
            <a:pPr lvl="1" algn="just"/>
            <a:r>
              <a:rPr lang="es-CL" sz="2800" dirty="0"/>
              <a:t>3. Gastos enfermedad del deudor</a:t>
            </a:r>
          </a:p>
          <a:p>
            <a:pPr lvl="1" algn="just"/>
            <a:r>
              <a:rPr lang="es-CL" sz="2800" dirty="0"/>
              <a:t>3. Gastos de administración de la masa de bienes</a:t>
            </a:r>
          </a:p>
          <a:p>
            <a:pPr lvl="1" algn="just"/>
            <a:r>
              <a:rPr lang="es-CL" sz="2800" dirty="0"/>
              <a:t>4. Remuneraciones laborales hasta 90 UF, etc.</a:t>
            </a:r>
          </a:p>
          <a:p>
            <a:pPr marL="914400" lvl="1" indent="-457200" algn="just">
              <a:buFont typeface="Arial" panose="020B0604020202020204" pitchFamily="34" charset="0"/>
              <a:buChar char="•"/>
            </a:pPr>
            <a:r>
              <a:rPr lang="es-CL" sz="2800" b="1" dirty="0"/>
              <a:t>2ª clase (art. 2474). Preferencia especial</a:t>
            </a:r>
          </a:p>
          <a:p>
            <a:pPr marL="971550" lvl="1" indent="-514350" algn="just">
              <a:buAutoNum type="arabicPeriod"/>
            </a:pPr>
            <a:r>
              <a:rPr lang="es-CL" sz="2800" dirty="0"/>
              <a:t>El posadero por los efectos introducidos por el deudor en la posada, mientras permanezcan en ella, y hasta concurrencia de alojamiento, expensas y daños </a:t>
            </a:r>
          </a:p>
          <a:p>
            <a:pPr marL="971550" lvl="1" indent="-514350" algn="just">
              <a:buAutoNum type="arabicPeriod"/>
            </a:pPr>
            <a:r>
              <a:rPr lang="es-CL" sz="2800" dirty="0"/>
              <a:t>El del empresario de transportes por los bienes transportados, hasta concurrencia del acarreo, expensas y daños</a:t>
            </a:r>
          </a:p>
          <a:p>
            <a:pPr marL="971550" lvl="1" indent="-514350" algn="just">
              <a:buAutoNum type="arabicPeriod"/>
            </a:pPr>
            <a:r>
              <a:rPr lang="es-CL" sz="2800" dirty="0"/>
              <a:t>El del acreedor prendario sobre la prenda</a:t>
            </a:r>
          </a:p>
          <a:p>
            <a:pPr marL="914400" lvl="1" indent="-457200" algn="just">
              <a:buFont typeface="Arial" panose="020B0604020202020204" pitchFamily="34" charset="0"/>
              <a:buChar char="•"/>
            </a:pPr>
            <a:endParaRPr lang="es-CL" sz="2800" b="1" dirty="0"/>
          </a:p>
          <a:p>
            <a:pPr marL="914400" lvl="1" indent="-457200" algn="just">
              <a:buFont typeface="Arial" panose="020B0604020202020204" pitchFamily="34" charset="0"/>
              <a:buChar char="•"/>
            </a:pPr>
            <a:endParaRPr lang="es-CL" sz="2800" b="1" dirty="0"/>
          </a:p>
        </p:txBody>
      </p:sp>
    </p:spTree>
    <p:extLst>
      <p:ext uri="{BB962C8B-B14F-4D97-AF65-F5344CB8AC3E}">
        <p14:creationId xmlns:p14="http://schemas.microsoft.com/office/powerpoint/2010/main" val="677428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31D4AA2-B4B3-AF4B-2E15-0C7601D3BAFE}"/>
              </a:ext>
            </a:extLst>
          </p:cNvPr>
          <p:cNvSpPr txBox="1"/>
          <p:nvPr/>
        </p:nvSpPr>
        <p:spPr>
          <a:xfrm>
            <a:off x="0" y="0"/>
            <a:ext cx="12192000" cy="6555641"/>
          </a:xfrm>
          <a:prstGeom prst="rect">
            <a:avLst/>
          </a:prstGeom>
          <a:noFill/>
        </p:spPr>
        <p:txBody>
          <a:bodyPr wrap="square" rtlCol="0">
            <a:spAutoFit/>
          </a:bodyPr>
          <a:lstStyle/>
          <a:p>
            <a:pPr algn="ctr"/>
            <a:r>
              <a:rPr lang="es-CL" sz="2800" b="1" dirty="0"/>
              <a:t>Prelación de créditos</a:t>
            </a:r>
            <a:endParaRPr lang="es-CL" sz="2800" dirty="0"/>
          </a:p>
          <a:p>
            <a:pPr algn="ctr"/>
            <a:endParaRPr lang="es-CL" sz="2800" dirty="0"/>
          </a:p>
          <a:p>
            <a:pPr marL="914400" lvl="1" indent="-457200" algn="just">
              <a:buFont typeface="Arial" panose="020B0604020202020204" pitchFamily="34" charset="0"/>
              <a:buChar char="•"/>
            </a:pPr>
            <a:r>
              <a:rPr lang="es-CL" sz="2800" b="1" dirty="0"/>
              <a:t>3ª clase (2477). Créditos hipotecarios</a:t>
            </a:r>
          </a:p>
          <a:p>
            <a:pPr marL="914400" lvl="1" indent="-457200" algn="just">
              <a:buFont typeface="Arial" panose="020B0604020202020204" pitchFamily="34" charset="0"/>
              <a:buChar char="•"/>
            </a:pPr>
            <a:r>
              <a:rPr lang="es-CL" sz="2800" b="1" dirty="0"/>
              <a:t>4ª clase (2481). Especiales</a:t>
            </a:r>
          </a:p>
          <a:p>
            <a:pPr marL="1428750" lvl="2" indent="-514350" algn="just">
              <a:buAutoNum type="arabicPeriod"/>
            </a:pPr>
            <a:r>
              <a:rPr lang="es-CL" sz="2800" dirty="0"/>
              <a:t>Los del </a:t>
            </a:r>
            <a:r>
              <a:rPr lang="es-CL" sz="2800" b="1" dirty="0"/>
              <a:t>Fisco</a:t>
            </a:r>
            <a:r>
              <a:rPr lang="es-CL" sz="2800" dirty="0"/>
              <a:t> contra los recaudadores y administradores de bienes fiscales</a:t>
            </a:r>
          </a:p>
          <a:p>
            <a:pPr marL="1428750" lvl="2" indent="-514350" algn="just">
              <a:buAutoNum type="arabicPeriod"/>
            </a:pPr>
            <a:r>
              <a:rPr lang="es-CL" sz="2800" dirty="0"/>
              <a:t>Los de </a:t>
            </a:r>
            <a:r>
              <a:rPr lang="es-CL" sz="2800" b="1" dirty="0"/>
              <a:t>establecimientos de caridad </a:t>
            </a:r>
            <a:r>
              <a:rPr lang="es-CL" sz="2800" dirty="0"/>
              <a:t>contra sus recaudadores</a:t>
            </a:r>
          </a:p>
          <a:p>
            <a:pPr marL="1428750" lvl="2" indent="-514350" algn="just">
              <a:buAutoNum type="arabicPeriod"/>
            </a:pPr>
            <a:r>
              <a:rPr lang="es-CL" sz="2800" dirty="0"/>
              <a:t>Las </a:t>
            </a:r>
            <a:r>
              <a:rPr lang="es-CL" sz="2800" b="1" dirty="0"/>
              <a:t>mujeres casadas, </a:t>
            </a:r>
            <a:r>
              <a:rPr lang="es-CL" sz="2800" dirty="0"/>
              <a:t>por los bienes de su propiedad que administre el marido, sobre los bienes de éste, o sobre lo que tuviere por gananciales</a:t>
            </a:r>
          </a:p>
          <a:p>
            <a:pPr marL="1428750" lvl="2" indent="-514350" algn="just">
              <a:buAutoNum type="arabicPeriod"/>
            </a:pPr>
            <a:r>
              <a:rPr lang="es-CL" sz="2800" dirty="0"/>
              <a:t>Los de los </a:t>
            </a:r>
            <a:r>
              <a:rPr lang="es-CL" sz="2800" b="1" dirty="0"/>
              <a:t>hijos sujetos a patria potestad, </a:t>
            </a:r>
            <a:r>
              <a:rPr lang="es-CL" sz="2800" dirty="0"/>
              <a:t>por los bienes de su propiedad administrados por su padre o madre, sobre los bienes de éstos</a:t>
            </a:r>
          </a:p>
          <a:p>
            <a:pPr marL="1428750" lvl="2" indent="-514350" algn="just">
              <a:buAutoNum type="arabicPeriod"/>
            </a:pPr>
            <a:r>
              <a:rPr lang="es-CL" sz="2800" dirty="0"/>
              <a:t>Los de personas bajo tutela o curaduría contra sus respectivos tutores o curadores</a:t>
            </a:r>
          </a:p>
          <a:p>
            <a:pPr marL="914400" lvl="1" indent="-457200" algn="just">
              <a:buFont typeface="Arial" panose="020B0604020202020204" pitchFamily="34" charset="0"/>
              <a:buChar char="•"/>
            </a:pPr>
            <a:r>
              <a:rPr lang="es-CL" sz="2800" b="1" dirty="0"/>
              <a:t>5ª clase. Créditos </a:t>
            </a:r>
            <a:r>
              <a:rPr lang="es-CL" sz="2800" b="1" dirty="0" err="1"/>
              <a:t>Valistas</a:t>
            </a:r>
            <a:r>
              <a:rPr lang="es-CL" sz="2800" b="1" dirty="0"/>
              <a:t>. </a:t>
            </a:r>
            <a:r>
              <a:rPr lang="es-CL" sz="2800" dirty="0"/>
              <a:t>Se pagan sin preferencia.</a:t>
            </a:r>
            <a:endParaRPr lang="es-CL" sz="2800" b="1" dirty="0"/>
          </a:p>
          <a:p>
            <a:pPr marL="914400" lvl="1" indent="-457200" algn="just">
              <a:buFont typeface="Arial" panose="020B0604020202020204" pitchFamily="34" charset="0"/>
              <a:buChar char="•"/>
            </a:pPr>
            <a:endParaRPr lang="es-CL" sz="2800" b="1" dirty="0"/>
          </a:p>
        </p:txBody>
      </p:sp>
    </p:spTree>
    <p:extLst>
      <p:ext uri="{BB962C8B-B14F-4D97-AF65-F5344CB8AC3E}">
        <p14:creationId xmlns:p14="http://schemas.microsoft.com/office/powerpoint/2010/main" val="269664675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51665</TotalTime>
  <Words>2858</Words>
  <Application>Microsoft Macintosh PowerPoint</Application>
  <PresentationFormat>Panorámica</PresentationFormat>
  <Paragraphs>215</Paragraphs>
  <Slides>28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Book Antiqua</vt:lpstr>
      <vt:lpstr>Calibri</vt:lpstr>
      <vt:lpstr>Calibri Light</vt:lpstr>
      <vt:lpstr>Helvetica</vt:lpstr>
      <vt:lpstr>Tema de Office</vt:lpstr>
      <vt:lpstr>                       Derecho Civil III   Clase 24/36: Viernes 14 de Octubre de 2022   Obligaciones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Clase 18: Viernes 2 Mayo, 2021</dc:title>
  <dc:creator>Microsoft Office User</dc:creator>
  <cp:lastModifiedBy>Andres Enrique Abalos Weisser (andres.abalos)</cp:lastModifiedBy>
  <cp:revision>1044</cp:revision>
  <cp:lastPrinted>2021-10-28T20:56:39Z</cp:lastPrinted>
  <dcterms:created xsi:type="dcterms:W3CDTF">2021-04-30T13:53:22Z</dcterms:created>
  <dcterms:modified xsi:type="dcterms:W3CDTF">2022-10-17T01:07:56Z</dcterms:modified>
</cp:coreProperties>
</file>