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5" roundtripDataSignature="AMtx7mh/vvmw/7FPGmSbJ1IFnK1oIXD7E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6036EDB-C60D-45CD-99DF-C667373BB8B9}">
  <a:tblStyle styleId="{46036EDB-C60D-45CD-99DF-C667373BB8B9}"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b="off" i="off"/>
      <a:tcStyle>
        <a:fill>
          <a:solidFill>
            <a:srgbClr val="CDD4EA"/>
          </a:solidFill>
        </a:fill>
      </a:tcStyle>
    </a:band1H>
    <a:band2H>
      <a:tcTxStyle b="off" i="off"/>
    </a:band2H>
    <a:band1V>
      <a:tcTxStyle b="off" i="off"/>
      <a:tcStyle>
        <a:fill>
          <a:solidFill>
            <a:srgbClr val="CDD4EA"/>
          </a:solidFill>
        </a:fill>
      </a:tcStyle>
    </a:band1V>
    <a:band2V>
      <a:tcTxStyle b="off" i="off"/>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7" name="Google Shape;8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8" name="Google Shape;98;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7" name="Google Shape;10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6" name="Google Shape;11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4" name="Google Shape;12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1" name="Google Shape;13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8" name="Google Shape;138;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6" name="Google Shape;146;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4" name="Google Shape;154;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16" name="Shape 16"/>
        <p:cNvGrpSpPr/>
        <p:nvPr/>
      </p:nvGrpSpPr>
      <p:grpSpPr>
        <a:xfrm>
          <a:off x="0" y="0"/>
          <a:ext cx="0" cy="0"/>
          <a:chOff x="0" y="0"/>
          <a:chExt cx="0" cy="0"/>
        </a:xfrm>
      </p:grpSpPr>
      <p:sp>
        <p:nvSpPr>
          <p:cNvPr id="17" name="Google Shape;17;p1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19" name="Google Shape;19;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73" name="Shape 73"/>
        <p:cNvGrpSpPr/>
        <p:nvPr/>
      </p:nvGrpSpPr>
      <p:grpSpPr>
        <a:xfrm>
          <a:off x="0" y="0"/>
          <a:ext cx="0" cy="0"/>
          <a:chOff x="0" y="0"/>
          <a:chExt cx="0" cy="0"/>
        </a:xfrm>
      </p:grpSpPr>
      <p:sp>
        <p:nvSpPr>
          <p:cNvPr id="74" name="Google Shape;74;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2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6" name="Google Shape;76;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9" name="Shape 79"/>
        <p:cNvGrpSpPr/>
        <p:nvPr/>
      </p:nvGrpSpPr>
      <p:grpSpPr>
        <a:xfrm>
          <a:off x="0" y="0"/>
          <a:ext cx="0" cy="0"/>
          <a:chOff x="0" y="0"/>
          <a:chExt cx="0" cy="0"/>
        </a:xfrm>
      </p:grpSpPr>
      <p:sp>
        <p:nvSpPr>
          <p:cNvPr id="80" name="Google Shape;80;p2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2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2" name="Google Shape;82;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22" name="Shape 22"/>
        <p:cNvGrpSpPr/>
        <p:nvPr/>
      </p:nvGrpSpPr>
      <p:grpSpPr>
        <a:xfrm>
          <a:off x="0" y="0"/>
          <a:ext cx="0" cy="0"/>
          <a:chOff x="0" y="0"/>
          <a:chExt cx="0" cy="0"/>
        </a:xfrm>
      </p:grpSpPr>
      <p:sp>
        <p:nvSpPr>
          <p:cNvPr id="23" name="Google Shape;23;p1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1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5" name="Google Shape;2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28" name="Shape 28"/>
        <p:cNvGrpSpPr/>
        <p:nvPr/>
      </p:nvGrpSpPr>
      <p:grpSpPr>
        <a:xfrm>
          <a:off x="0" y="0"/>
          <a:ext cx="0" cy="0"/>
          <a:chOff x="0" y="0"/>
          <a:chExt cx="0" cy="0"/>
        </a:xfrm>
      </p:grpSpPr>
      <p:sp>
        <p:nvSpPr>
          <p:cNvPr id="29" name="Google Shape;29;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34" name="Shape 34"/>
        <p:cNvGrpSpPr/>
        <p:nvPr/>
      </p:nvGrpSpPr>
      <p:grpSpPr>
        <a:xfrm>
          <a:off x="0" y="0"/>
          <a:ext cx="0" cy="0"/>
          <a:chOff x="0" y="0"/>
          <a:chExt cx="0" cy="0"/>
        </a:xfrm>
      </p:grpSpPr>
      <p:sp>
        <p:nvSpPr>
          <p:cNvPr id="35" name="Google Shape;35;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14"/>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4"/>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41" name="Shape 41"/>
        <p:cNvGrpSpPr/>
        <p:nvPr/>
      </p:nvGrpSpPr>
      <p:grpSpPr>
        <a:xfrm>
          <a:off x="0" y="0"/>
          <a:ext cx="0" cy="0"/>
          <a:chOff x="0" y="0"/>
          <a:chExt cx="0" cy="0"/>
        </a:xfrm>
      </p:grpSpPr>
      <p:sp>
        <p:nvSpPr>
          <p:cNvPr id="42" name="Google Shape;42;p15"/>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5"/>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4" name="Google Shape;44;p15"/>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15"/>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6" name="Google Shape;46;p15"/>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7" name="Google Shape;47;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50" name="Shape 50"/>
        <p:cNvGrpSpPr/>
        <p:nvPr/>
      </p:nvGrpSpPr>
      <p:grpSpPr>
        <a:xfrm>
          <a:off x="0" y="0"/>
          <a:ext cx="0" cy="0"/>
          <a:chOff x="0" y="0"/>
          <a:chExt cx="0" cy="0"/>
        </a:xfrm>
      </p:grpSpPr>
      <p:sp>
        <p:nvSpPr>
          <p:cNvPr id="51" name="Google Shape;51;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5" name="Shape 55"/>
        <p:cNvGrpSpPr/>
        <p:nvPr/>
      </p:nvGrpSpPr>
      <p:grpSpPr>
        <a:xfrm>
          <a:off x="0" y="0"/>
          <a:ext cx="0" cy="0"/>
          <a:chOff x="0" y="0"/>
          <a:chExt cx="0" cy="0"/>
        </a:xfrm>
      </p:grpSpPr>
      <p:sp>
        <p:nvSpPr>
          <p:cNvPr id="56" name="Google Shape;56;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9" name="Shape 59"/>
        <p:cNvGrpSpPr/>
        <p:nvPr/>
      </p:nvGrpSpPr>
      <p:grpSpPr>
        <a:xfrm>
          <a:off x="0" y="0"/>
          <a:ext cx="0" cy="0"/>
          <a:chOff x="0" y="0"/>
          <a:chExt cx="0" cy="0"/>
        </a:xfrm>
      </p:grpSpPr>
      <p:sp>
        <p:nvSpPr>
          <p:cNvPr id="60" name="Google Shape;60;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2" name="Google Shape;62;p1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3" name="Google Shape;63;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6" name="Shape 66"/>
        <p:cNvGrpSpPr/>
        <p:nvPr/>
      </p:nvGrpSpPr>
      <p:grpSpPr>
        <a:xfrm>
          <a:off x="0" y="0"/>
          <a:ext cx="0" cy="0"/>
          <a:chOff x="0" y="0"/>
          <a:chExt cx="0" cy="0"/>
        </a:xfrm>
      </p:grpSpPr>
      <p:sp>
        <p:nvSpPr>
          <p:cNvPr id="67" name="Google Shape;67;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9"/>
          <p:cNvSpPr/>
          <p:nvPr>
            <p:ph idx="2" type="pic"/>
          </p:nvPr>
        </p:nvSpPr>
        <p:spPr>
          <a:xfrm>
            <a:off x="5183188" y="987425"/>
            <a:ext cx="6172200" cy="4873625"/>
          </a:xfrm>
          <a:prstGeom prst="rect">
            <a:avLst/>
          </a:prstGeom>
          <a:noFill/>
          <a:ln>
            <a:noFill/>
          </a:ln>
        </p:spPr>
      </p:sp>
      <p:sp>
        <p:nvSpPr>
          <p:cNvPr id="69" name="Google Shape;69;p1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0" name="Google Shape;70;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alpha val="15294"/>
          </a:schemeClr>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10"/>
          <p:cNvSpPr/>
          <p:nvPr/>
        </p:nvSpPr>
        <p:spPr>
          <a:xfrm>
            <a:off x="9897590" y="205929"/>
            <a:ext cx="1984640" cy="732284"/>
          </a:xfrm>
          <a:prstGeom prst="rect">
            <a:avLst/>
          </a:prstGeom>
          <a:blipFill rotWithShape="1">
            <a:blip r:embed="rId1">
              <a:alphaModFix amt="66000"/>
            </a:blip>
            <a:stretch>
              <a:fillRect b="0" l="0" r="0" t="0"/>
            </a:stretch>
          </a:blip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8" name="Shape 88"/>
        <p:cNvGrpSpPr/>
        <p:nvPr/>
      </p:nvGrpSpPr>
      <p:grpSpPr>
        <a:xfrm>
          <a:off x="0" y="0"/>
          <a:ext cx="0" cy="0"/>
          <a:chOff x="0" y="0"/>
          <a:chExt cx="0" cy="0"/>
        </a:xfrm>
      </p:grpSpPr>
      <p:sp>
        <p:nvSpPr>
          <p:cNvPr id="89" name="Google Shape;89;p1"/>
          <p:cNvSpPr/>
          <p:nvPr/>
        </p:nvSpPr>
        <p:spPr>
          <a:xfrm flipH="1">
            <a:off x="0" y="0"/>
            <a:ext cx="6421721" cy="6858000"/>
          </a:xfrm>
          <a:prstGeom prst="rect">
            <a:avLst/>
          </a:prstGeom>
          <a:gradFill>
            <a:gsLst>
              <a:gs pos="0">
                <a:srgbClr val="4472C3">
                  <a:alpha val="81568"/>
                </a:srgbClr>
              </a:gs>
              <a:gs pos="25000">
                <a:srgbClr val="4472C4">
                  <a:alpha val="60000"/>
                </a:srgbClr>
              </a:gs>
              <a:gs pos="94000">
                <a:srgbClr val="AEABAB"/>
              </a:gs>
              <a:gs pos="100000">
                <a:srgbClr val="AEABAB"/>
              </a:gs>
            </a:gsLst>
            <a:lin ang="4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90" name="Google Shape;90;p1"/>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91" name="Google Shape;91;p1"/>
          <p:cNvSpPr txBox="1"/>
          <p:nvPr>
            <p:ph type="title"/>
          </p:nvPr>
        </p:nvSpPr>
        <p:spPr>
          <a:xfrm>
            <a:off x="6360105" y="4352314"/>
            <a:ext cx="5601338" cy="129711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000000"/>
              </a:buClr>
              <a:buSzPts val="4400"/>
              <a:buFont typeface="Calibri"/>
              <a:buNone/>
            </a:pPr>
            <a:r>
              <a:rPr b="1" lang="en-US" sz="4400">
                <a:solidFill>
                  <a:srgbClr val="000000"/>
                </a:solidFill>
                <a:latin typeface="Calibri"/>
                <a:ea typeface="Calibri"/>
                <a:cs typeface="Calibri"/>
                <a:sym typeface="Calibri"/>
              </a:rPr>
              <a:t>Presenting an argument</a:t>
            </a:r>
            <a:endParaRPr/>
          </a:p>
        </p:txBody>
      </p:sp>
      <p:sp>
        <p:nvSpPr>
          <p:cNvPr id="92" name="Google Shape;92;p1"/>
          <p:cNvSpPr/>
          <p:nvPr/>
        </p:nvSpPr>
        <p:spPr>
          <a:xfrm flipH="1">
            <a:off x="0" y="581159"/>
            <a:ext cx="5464879" cy="6276841"/>
          </a:xfrm>
          <a:custGeom>
            <a:rect b="b" l="l" r="r" t="t"/>
            <a:pathLst>
              <a:path extrusionOk="0" h="6276841" w="5464879">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cap="flat" cmpd="sng" w="12700">
            <a:solidFill>
              <a:srgbClr val="B3C6E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93" name="Google Shape;93;p1"/>
          <p:cNvPicPr preferRelativeResize="0"/>
          <p:nvPr/>
        </p:nvPicPr>
        <p:blipFill rotWithShape="1">
          <a:blip r:embed="rId4">
            <a:alphaModFix/>
          </a:blip>
          <a:srcRect b="0" l="0" r="0" t="0"/>
          <a:stretch/>
        </p:blipFill>
        <p:spPr>
          <a:xfrm>
            <a:off x="340470" y="1815320"/>
            <a:ext cx="4141760" cy="4141760"/>
          </a:xfrm>
          <a:custGeom>
            <a:rect b="b" l="l" r="r" t="t"/>
            <a:pathLst>
              <a:path extrusionOk="0" h="4377846" w="4141760">
                <a:moveTo>
                  <a:pt x="0" y="0"/>
                </a:moveTo>
                <a:lnTo>
                  <a:pt x="4141760" y="0"/>
                </a:lnTo>
                <a:lnTo>
                  <a:pt x="4141760" y="4377846"/>
                </a:lnTo>
                <a:lnTo>
                  <a:pt x="0" y="4377846"/>
                </a:lnTo>
                <a:close/>
              </a:path>
            </a:pathLst>
          </a:custGeom>
          <a:noFill/>
          <a:ln>
            <a:noFill/>
          </a:ln>
        </p:spPr>
      </p:pic>
      <p:sp>
        <p:nvSpPr>
          <p:cNvPr id="94" name="Google Shape;94;p1"/>
          <p:cNvSpPr txBox="1"/>
          <p:nvPr/>
        </p:nvSpPr>
        <p:spPr>
          <a:xfrm>
            <a:off x="7074980" y="969957"/>
            <a:ext cx="4171589" cy="722603"/>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rgbClr val="000000"/>
              </a:buClr>
              <a:buSzPts val="5400"/>
              <a:buFont typeface="Calibri"/>
              <a:buNone/>
            </a:pPr>
            <a:r>
              <a:rPr b="1" i="0" lang="en-US" sz="5400" u="none" cap="none" strike="noStrike">
                <a:solidFill>
                  <a:srgbClr val="000000"/>
                </a:solidFill>
                <a:latin typeface="Calibri"/>
                <a:ea typeface="Calibri"/>
                <a:cs typeface="Calibri"/>
                <a:sym typeface="Calibri"/>
              </a:rPr>
              <a:t>Legal English </a:t>
            </a:r>
            <a:endParaRPr b="0" i="0" sz="1400" u="none" cap="none" strike="noStrike">
              <a:solidFill>
                <a:srgbClr val="000000"/>
              </a:solidFill>
              <a:latin typeface="Arial"/>
              <a:ea typeface="Arial"/>
              <a:cs typeface="Arial"/>
              <a:sym typeface="Arial"/>
            </a:endParaRPr>
          </a:p>
        </p:txBody>
      </p:sp>
      <p:sp>
        <p:nvSpPr>
          <p:cNvPr id="95" name="Google Shape;95;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2"/>
          <p:cNvSpPr txBox="1"/>
          <p:nvPr/>
        </p:nvSpPr>
        <p:spPr>
          <a:xfrm>
            <a:off x="1690688" y="2092644"/>
            <a:ext cx="45719"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1" name="Google Shape;101;p2"/>
          <p:cNvSpPr txBox="1"/>
          <p:nvPr/>
        </p:nvSpPr>
        <p:spPr>
          <a:xfrm>
            <a:off x="1736407" y="1272512"/>
            <a:ext cx="9386888" cy="46166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2400"/>
              <a:buFont typeface="Arial"/>
              <a:buNone/>
            </a:pPr>
            <a:r>
              <a:rPr b="1" i="0" lang="en-US" sz="2400" u="none" cap="none" strike="noStrike">
                <a:solidFill>
                  <a:schemeClr val="dk1"/>
                </a:solidFill>
                <a:latin typeface="Calibri"/>
                <a:ea typeface="Calibri"/>
                <a:cs typeface="Calibri"/>
                <a:sym typeface="Calibri"/>
              </a:rPr>
              <a:t>Some words and expressions help you to elaborate your argument(s). </a:t>
            </a:r>
            <a:endParaRPr b="1" i="0" sz="2400" u="none" cap="none" strike="noStrike">
              <a:solidFill>
                <a:schemeClr val="dk1"/>
              </a:solidFill>
              <a:latin typeface="Calibri"/>
              <a:ea typeface="Calibri"/>
              <a:cs typeface="Calibri"/>
              <a:sym typeface="Calibri"/>
            </a:endParaRPr>
          </a:p>
        </p:txBody>
      </p:sp>
      <p:sp>
        <p:nvSpPr>
          <p:cNvPr id="102" name="Google Shape;102;p2"/>
          <p:cNvSpPr txBox="1"/>
          <p:nvPr/>
        </p:nvSpPr>
        <p:spPr>
          <a:xfrm>
            <a:off x="1152525" y="2347913"/>
            <a:ext cx="9234488" cy="1477328"/>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Usually, arguments are organised in a similar way:</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285750" lvl="0" marL="285750" marR="0" rtl="0" algn="just">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introduction </a:t>
            </a:r>
            <a:endParaRPr b="0" i="0" sz="1400" u="none" cap="none" strike="noStrike">
              <a:solidFill>
                <a:srgbClr val="000000"/>
              </a:solidFill>
              <a:latin typeface="Arial"/>
              <a:ea typeface="Arial"/>
              <a:cs typeface="Arial"/>
              <a:sym typeface="Arial"/>
            </a:endParaRPr>
          </a:p>
          <a:p>
            <a:pPr indent="-285750" lvl="0" marL="285750" marR="0" rtl="0" algn="just">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development of main ideas or arguments; </a:t>
            </a:r>
            <a:endParaRPr b="0" i="0" sz="1400" u="none" cap="none" strike="noStrike">
              <a:solidFill>
                <a:srgbClr val="000000"/>
              </a:solidFill>
              <a:latin typeface="Arial"/>
              <a:ea typeface="Arial"/>
              <a:cs typeface="Arial"/>
              <a:sym typeface="Arial"/>
            </a:endParaRPr>
          </a:p>
          <a:p>
            <a:pPr indent="-285750" lvl="0" marL="285750" marR="0" rtl="0" algn="just">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Calibri"/>
                <a:ea typeface="Calibri"/>
                <a:cs typeface="Calibri"/>
                <a:sym typeface="Calibri"/>
              </a:rPr>
              <a:t>conclusion</a:t>
            </a:r>
            <a:endParaRPr b="0" i="0" sz="1800" u="none" cap="none" strike="noStrike">
              <a:solidFill>
                <a:schemeClr val="dk1"/>
              </a:solidFill>
              <a:latin typeface="Calibri"/>
              <a:ea typeface="Calibri"/>
              <a:cs typeface="Calibri"/>
              <a:sym typeface="Calibri"/>
            </a:endParaRPr>
          </a:p>
        </p:txBody>
      </p:sp>
      <p:sp>
        <p:nvSpPr>
          <p:cNvPr id="103" name="Google Shape;103;p2"/>
          <p:cNvSpPr txBox="1"/>
          <p:nvPr/>
        </p:nvSpPr>
        <p:spPr>
          <a:xfrm>
            <a:off x="1104899" y="5474733"/>
            <a:ext cx="9234488" cy="646331"/>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Note: Linking words and phrases join clauses, sentences, and paragraphs together.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4" name="Google Shape;104;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3"/>
          <p:cNvSpPr txBox="1"/>
          <p:nvPr/>
        </p:nvSpPr>
        <p:spPr>
          <a:xfrm>
            <a:off x="1357312" y="1333501"/>
            <a:ext cx="9058276" cy="830997"/>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chemeClr val="dk1"/>
              </a:buClr>
              <a:buSzPts val="2400"/>
              <a:buFont typeface="Calibri"/>
              <a:buAutoNum type="arabicPeriod"/>
            </a:pPr>
            <a:r>
              <a:rPr b="1" i="0" lang="en-US" sz="2400" u="none" cap="none" strike="noStrike">
                <a:solidFill>
                  <a:schemeClr val="dk1"/>
                </a:solidFill>
                <a:latin typeface="Calibri"/>
                <a:ea typeface="Calibri"/>
                <a:cs typeface="Calibri"/>
                <a:sym typeface="Calibri"/>
              </a:rPr>
              <a:t>Present your opinion and support it with examples and evidence.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Calibri"/>
              <a:ea typeface="Calibri"/>
              <a:cs typeface="Calibri"/>
              <a:sym typeface="Calibri"/>
            </a:endParaRPr>
          </a:p>
        </p:txBody>
      </p:sp>
      <p:sp>
        <p:nvSpPr>
          <p:cNvPr id="110" name="Google Shape;110;p3"/>
          <p:cNvSpPr txBox="1"/>
          <p:nvPr/>
        </p:nvSpPr>
        <p:spPr>
          <a:xfrm>
            <a:off x="604837" y="2266951"/>
            <a:ext cx="5429250" cy="2250103"/>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7000"/>
              </a:lnSpc>
              <a:spcBef>
                <a:spcPts val="0"/>
              </a:spcBef>
              <a:spcAft>
                <a:spcPts val="0"/>
              </a:spcAft>
              <a:buClr>
                <a:schemeClr val="dk1"/>
              </a:buClr>
              <a:buSzPts val="1800"/>
              <a:buFont typeface="Calibri"/>
              <a:buAutoNum type="alphaLcParenR"/>
            </a:pPr>
            <a:r>
              <a:rPr b="0" i="0" lang="en-US" sz="1800" u="none" cap="none" strike="noStrike">
                <a:solidFill>
                  <a:schemeClr val="dk1"/>
                </a:solidFill>
                <a:latin typeface="Calibri"/>
                <a:ea typeface="Calibri"/>
                <a:cs typeface="Calibri"/>
                <a:sym typeface="Calibri"/>
              </a:rPr>
              <a:t>Expressing your opinion:</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In my opinion,</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Personally, I believe</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I think</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From my point of view,</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If I were in that situation, I would personally do…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1" name="Google Shape;111;p3"/>
          <p:cNvSpPr txBox="1"/>
          <p:nvPr/>
        </p:nvSpPr>
        <p:spPr>
          <a:xfrm>
            <a:off x="6362699" y="2266951"/>
            <a:ext cx="5429250" cy="1361014"/>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7000"/>
              </a:lnSpc>
              <a:spcBef>
                <a:spcPts val="0"/>
              </a:spcBef>
              <a:spcAft>
                <a:spcPts val="0"/>
              </a:spcAft>
              <a:buClr>
                <a:schemeClr val="dk1"/>
              </a:buClr>
              <a:buSzPts val="1800"/>
              <a:buFont typeface="Calibri"/>
              <a:buAutoNum type="alphaLcParenR" startAt="2"/>
            </a:pPr>
            <a:r>
              <a:rPr b="0" i="0" lang="en-US" sz="1800" u="none" cap="none" strike="noStrike">
                <a:solidFill>
                  <a:schemeClr val="dk1"/>
                </a:solidFill>
                <a:latin typeface="Calibri"/>
                <a:ea typeface="Calibri"/>
                <a:cs typeface="Calibri"/>
                <a:sym typeface="Calibri"/>
              </a:rPr>
              <a:t>Agreeing and disagreeing:</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I agree with</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I do not agree/ I disagree with</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2" name="Google Shape;112;p3"/>
          <p:cNvSpPr txBox="1"/>
          <p:nvPr/>
        </p:nvSpPr>
        <p:spPr>
          <a:xfrm>
            <a:off x="3533773" y="4311534"/>
            <a:ext cx="5429250" cy="2546466"/>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7000"/>
              </a:lnSpc>
              <a:spcBef>
                <a:spcPts val="0"/>
              </a:spcBef>
              <a:spcAft>
                <a:spcPts val="0"/>
              </a:spcAft>
              <a:buClr>
                <a:schemeClr val="dk1"/>
              </a:buClr>
              <a:buSzPts val="1800"/>
              <a:buFont typeface="Calibri"/>
              <a:buAutoNum type="alphaLcParenR" startAt="3"/>
            </a:pPr>
            <a:r>
              <a:rPr b="0" i="0" lang="en-US" sz="1800" u="none" cap="none" strike="noStrike">
                <a:solidFill>
                  <a:schemeClr val="dk1"/>
                </a:solidFill>
                <a:latin typeface="Calibri"/>
                <a:ea typeface="Calibri"/>
                <a:cs typeface="Calibri"/>
                <a:sym typeface="Calibri"/>
              </a:rPr>
              <a:t>Giving examples and evidence:</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For example</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For instance</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Such as</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In the case of</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As shown by</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To illustrate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3" name="Google Shape;113;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4"/>
          <p:cNvSpPr txBox="1"/>
          <p:nvPr/>
        </p:nvSpPr>
        <p:spPr>
          <a:xfrm>
            <a:off x="3105150" y="733426"/>
            <a:ext cx="5481637" cy="738664"/>
          </a:xfrm>
          <a:prstGeom prst="rect">
            <a:avLst/>
          </a:prstGeom>
          <a:noFill/>
          <a:ln>
            <a:noFill/>
          </a:ln>
        </p:spPr>
        <p:txBody>
          <a:bodyPr anchorCtr="0" anchor="t" bIns="45700" lIns="91425" spcFirstLastPara="1" rIns="91425" wrap="square" tIns="45700">
            <a:spAutoFit/>
          </a:bodyPr>
          <a:lstStyle/>
          <a:p>
            <a:pPr indent="-457200" lvl="0" marL="457200" marR="0" rtl="0" algn="l">
              <a:lnSpc>
                <a:spcPct val="100000"/>
              </a:lnSpc>
              <a:spcBef>
                <a:spcPts val="0"/>
              </a:spcBef>
              <a:spcAft>
                <a:spcPts val="0"/>
              </a:spcAft>
              <a:buClr>
                <a:schemeClr val="dk1"/>
              </a:buClr>
              <a:buSzPts val="2400"/>
              <a:buFont typeface="Calibri"/>
              <a:buAutoNum type="arabicPeriod" startAt="2"/>
            </a:pPr>
            <a:r>
              <a:rPr b="1" i="0" lang="en-US" sz="2400" u="none" cap="none" strike="noStrike">
                <a:solidFill>
                  <a:schemeClr val="dk1"/>
                </a:solidFill>
                <a:latin typeface="Calibri"/>
                <a:ea typeface="Calibri"/>
                <a:cs typeface="Calibri"/>
                <a:sym typeface="Calibri"/>
              </a:rPr>
              <a:t>Introduce reasons for your opinion</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9" name="Google Shape;119;p4"/>
          <p:cNvSpPr txBox="1"/>
          <p:nvPr/>
        </p:nvSpPr>
        <p:spPr>
          <a:xfrm>
            <a:off x="542925" y="2386013"/>
            <a:ext cx="4795837" cy="2250103"/>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7000"/>
              </a:lnSpc>
              <a:spcBef>
                <a:spcPts val="0"/>
              </a:spcBef>
              <a:spcAft>
                <a:spcPts val="0"/>
              </a:spcAft>
              <a:buClr>
                <a:schemeClr val="dk1"/>
              </a:buClr>
              <a:buSzPts val="1800"/>
              <a:buFont typeface="Calibri"/>
              <a:buAutoNum type="alphaLcParenR"/>
            </a:pPr>
            <a:r>
              <a:rPr b="0" i="0" lang="en-US" sz="1800" u="none" cap="none" strike="noStrike">
                <a:solidFill>
                  <a:schemeClr val="dk1"/>
                </a:solidFill>
                <a:latin typeface="Calibri"/>
                <a:ea typeface="Calibri"/>
                <a:cs typeface="Calibri"/>
                <a:sym typeface="Calibri"/>
              </a:rPr>
              <a:t>Introducing reasons</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Because</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Since</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The reason for this is</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The first reason for this is/ The second reason is / Another reason is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0" name="Google Shape;120;p4"/>
          <p:cNvSpPr txBox="1"/>
          <p:nvPr/>
        </p:nvSpPr>
        <p:spPr>
          <a:xfrm>
            <a:off x="7024688" y="2386013"/>
            <a:ext cx="4795837" cy="2842830"/>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7000"/>
              </a:lnSpc>
              <a:spcBef>
                <a:spcPts val="0"/>
              </a:spcBef>
              <a:spcAft>
                <a:spcPts val="0"/>
              </a:spcAft>
              <a:buClr>
                <a:schemeClr val="dk1"/>
              </a:buClr>
              <a:buSzPts val="1800"/>
              <a:buFont typeface="Calibri"/>
              <a:buAutoNum type="alphaLcPeriod" startAt="2"/>
            </a:pPr>
            <a:r>
              <a:rPr b="0" i="0" lang="en-US" sz="1800" u="none" cap="none" strike="noStrike">
                <a:solidFill>
                  <a:schemeClr val="dk1"/>
                </a:solidFill>
                <a:latin typeface="Calibri"/>
                <a:ea typeface="Calibri"/>
                <a:cs typeface="Calibri"/>
                <a:sym typeface="Calibri"/>
              </a:rPr>
              <a:t>Talking about consequences/ results</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As a consequence</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As a result (of)</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Therefore</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Because of</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For this reason</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Consequently</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So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1" name="Google Shape;121;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5"/>
          <p:cNvSpPr txBox="1"/>
          <p:nvPr/>
        </p:nvSpPr>
        <p:spPr>
          <a:xfrm>
            <a:off x="704848" y="1419225"/>
            <a:ext cx="10710864" cy="738664"/>
          </a:xfrm>
          <a:prstGeom prst="rect">
            <a:avLst/>
          </a:prstGeom>
          <a:noFill/>
          <a:ln>
            <a:noFill/>
          </a:ln>
        </p:spPr>
        <p:txBody>
          <a:bodyPr anchorCtr="0" anchor="t" bIns="45700" lIns="91425" spcFirstLastPara="1" rIns="91425" wrap="square" tIns="45700">
            <a:spAutoFit/>
          </a:bodyPr>
          <a:lstStyle/>
          <a:p>
            <a:pPr indent="-457200" lvl="0" marL="457200" marR="0" rtl="0" algn="l">
              <a:lnSpc>
                <a:spcPct val="100000"/>
              </a:lnSpc>
              <a:spcBef>
                <a:spcPts val="0"/>
              </a:spcBef>
              <a:spcAft>
                <a:spcPts val="0"/>
              </a:spcAft>
              <a:buClr>
                <a:schemeClr val="dk1"/>
              </a:buClr>
              <a:buSzPts val="2400"/>
              <a:buFont typeface="Calibri"/>
              <a:buAutoNum type="arabicPeriod" startAt="3"/>
            </a:pPr>
            <a:r>
              <a:rPr b="1" i="0" lang="en-US" sz="2400" u="none" cap="none" strike="noStrike">
                <a:solidFill>
                  <a:schemeClr val="dk1"/>
                </a:solidFill>
                <a:latin typeface="Calibri"/>
                <a:ea typeface="Calibri"/>
                <a:cs typeface="Calibri"/>
                <a:sym typeface="Calibri"/>
              </a:rPr>
              <a:t>Provide reasons why people should not agree with those opposing your views.</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7" name="Google Shape;127;p5"/>
          <p:cNvSpPr txBox="1"/>
          <p:nvPr/>
        </p:nvSpPr>
        <p:spPr>
          <a:xfrm>
            <a:off x="3376612" y="2447925"/>
            <a:ext cx="6810300" cy="2547300"/>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7000"/>
              </a:lnSpc>
              <a:spcBef>
                <a:spcPts val="0"/>
              </a:spcBef>
              <a:spcAft>
                <a:spcPts val="0"/>
              </a:spcAft>
              <a:buClr>
                <a:schemeClr val="dk1"/>
              </a:buClr>
              <a:buSzPts val="1800"/>
              <a:buFont typeface="Calibri"/>
              <a:buAutoNum type="alphaLcParenR"/>
            </a:pPr>
            <a:r>
              <a:rPr b="0" i="0" lang="en-US" sz="1800" u="none" cap="none" strike="noStrike">
                <a:solidFill>
                  <a:schemeClr val="dk1"/>
                </a:solidFill>
                <a:latin typeface="Calibri"/>
                <a:ea typeface="Calibri"/>
                <a:cs typeface="Calibri"/>
                <a:sym typeface="Calibri"/>
              </a:rPr>
              <a:t>Introducing </a:t>
            </a:r>
            <a:r>
              <a:rPr lang="en-US" sz="1800">
                <a:solidFill>
                  <a:schemeClr val="dk1"/>
                </a:solidFill>
                <a:latin typeface="Calibri"/>
                <a:ea typeface="Calibri"/>
                <a:cs typeface="Calibri"/>
                <a:sym typeface="Calibri"/>
              </a:rPr>
              <a:t>counter arguments</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Although</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Many people believe</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Some may argue</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It is true that … but it is also important to consider</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Despite what people say</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Even so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8" name="Google Shape;1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6"/>
          <p:cNvSpPr txBox="1"/>
          <p:nvPr/>
        </p:nvSpPr>
        <p:spPr>
          <a:xfrm>
            <a:off x="2481262" y="942976"/>
            <a:ext cx="7429500" cy="470000"/>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7000"/>
              </a:lnSpc>
              <a:spcBef>
                <a:spcPts val="0"/>
              </a:spcBef>
              <a:spcAft>
                <a:spcPts val="0"/>
              </a:spcAft>
              <a:buClr>
                <a:schemeClr val="dk1"/>
              </a:buClr>
              <a:buSzPts val="2400"/>
              <a:buFont typeface="Calibri"/>
              <a:buAutoNum type="arabicPeriod" startAt="4"/>
            </a:pPr>
            <a:r>
              <a:rPr b="1" i="0" lang="en-US" sz="2400" u="none" cap="none" strike="noStrike">
                <a:solidFill>
                  <a:schemeClr val="dk1"/>
                </a:solidFill>
                <a:latin typeface="Calibri"/>
                <a:ea typeface="Calibri"/>
                <a:cs typeface="Calibri"/>
                <a:sym typeface="Calibri"/>
              </a:rPr>
              <a:t>Persuade your audience to accept your conclusion</a:t>
            </a:r>
            <a:endParaRPr b="0" i="0" sz="2400" u="none" cap="none" strike="noStrike">
              <a:solidFill>
                <a:schemeClr val="dk1"/>
              </a:solidFill>
              <a:latin typeface="Calibri"/>
              <a:ea typeface="Calibri"/>
              <a:cs typeface="Calibri"/>
              <a:sym typeface="Calibri"/>
            </a:endParaRPr>
          </a:p>
        </p:txBody>
      </p:sp>
      <p:sp>
        <p:nvSpPr>
          <p:cNvPr id="134" name="Google Shape;134;p6"/>
          <p:cNvSpPr txBox="1"/>
          <p:nvPr/>
        </p:nvSpPr>
        <p:spPr>
          <a:xfrm>
            <a:off x="4057651" y="2357438"/>
            <a:ext cx="4705350" cy="1657377"/>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So</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We can see that</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In short</a:t>
            </a:r>
            <a:endParaRPr b="0" i="0" sz="1400" u="none" cap="none" strike="noStrike">
              <a:solidFill>
                <a:srgbClr val="000000"/>
              </a:solidFill>
              <a:latin typeface="Arial"/>
              <a:ea typeface="Arial"/>
              <a:cs typeface="Arial"/>
              <a:sym typeface="Arial"/>
            </a:endParaRPr>
          </a:p>
          <a:p>
            <a:pPr indent="-342900" lvl="0" marL="342900" marR="0" rtl="0" algn="l">
              <a:lnSpc>
                <a:spcPct val="107000"/>
              </a:lnSpc>
              <a:spcBef>
                <a:spcPts val="0"/>
              </a:spcBef>
              <a:spcAft>
                <a:spcPts val="0"/>
              </a:spcAft>
              <a:buClr>
                <a:schemeClr val="dk1"/>
              </a:buClr>
              <a:buSzPts val="1800"/>
              <a:buFont typeface="Noto Sans Symbols"/>
              <a:buChar char="∙"/>
            </a:pPr>
            <a:r>
              <a:rPr b="0" i="0" lang="en-US" sz="1800" u="none" cap="none" strike="noStrike">
                <a:solidFill>
                  <a:schemeClr val="dk1"/>
                </a:solidFill>
                <a:latin typeface="Calibri"/>
                <a:ea typeface="Calibri"/>
                <a:cs typeface="Calibri"/>
                <a:sym typeface="Calibri"/>
              </a:rPr>
              <a:t>On the whole, it is more important to…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5" name="Google Shape;1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7"/>
          <p:cNvSpPr txBox="1"/>
          <p:nvPr/>
        </p:nvSpPr>
        <p:spPr>
          <a:xfrm>
            <a:off x="2171700" y="1033462"/>
            <a:ext cx="8139113" cy="73866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chemeClr val="dk1"/>
                </a:solidFill>
                <a:latin typeface="Calibri"/>
                <a:ea typeface="Calibri"/>
                <a:cs typeface="Calibri"/>
                <a:sym typeface="Calibri"/>
              </a:rPr>
              <a:t>Some other linking words you can use to provide arguments</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1" name="Google Shape;141;p7"/>
          <p:cNvSpPr txBox="1"/>
          <p:nvPr/>
        </p:nvSpPr>
        <p:spPr>
          <a:xfrm>
            <a:off x="1323975" y="2495550"/>
            <a:ext cx="997267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aphicFrame>
        <p:nvGraphicFramePr>
          <p:cNvPr id="142" name="Google Shape;142;p7"/>
          <p:cNvGraphicFramePr/>
          <p:nvPr/>
        </p:nvGraphicFramePr>
        <p:xfrm>
          <a:off x="1252538" y="1742409"/>
          <a:ext cx="3000000" cy="3000000"/>
        </p:xfrm>
        <a:graphic>
          <a:graphicData uri="http://schemas.openxmlformats.org/drawingml/2006/table">
            <a:tbl>
              <a:tblPr bandRow="1" firstCol="1" firstRow="1">
                <a:noFill/>
                <a:tableStyleId>{46036EDB-C60D-45CD-99DF-C667373BB8B9}</a:tableStyleId>
              </a:tblPr>
              <a:tblGrid>
                <a:gridCol w="3440825"/>
                <a:gridCol w="3015400"/>
                <a:gridCol w="3159250"/>
              </a:tblGrid>
              <a:tr h="2534875">
                <a:tc>
                  <a:txBody>
                    <a:bodyPr/>
                    <a:lstStyle/>
                    <a:p>
                      <a:pPr indent="0" lvl="0" marL="0" marR="0" rtl="0" algn="ctr">
                        <a:lnSpc>
                          <a:spcPct val="107000"/>
                        </a:lnSpc>
                        <a:spcBef>
                          <a:spcPts val="0"/>
                        </a:spcBef>
                        <a:spcAft>
                          <a:spcPts val="0"/>
                        </a:spcAft>
                        <a:buClr>
                          <a:srgbClr val="000000"/>
                        </a:buClr>
                        <a:buSzPts val="1100"/>
                        <a:buFont typeface="Arial"/>
                        <a:buNone/>
                      </a:pPr>
                      <a:r>
                        <a:rPr lang="en-US" sz="1100" u="none" cap="none" strike="noStrike"/>
                        <a:t>Sequencing</a:t>
                      </a:r>
                      <a:endParaRPr sz="1400" u="none" cap="none" strike="noStrike"/>
                    </a:p>
                    <a:p>
                      <a:pPr indent="0" lvl="0" marL="0" marR="0" rtl="0" algn="l">
                        <a:lnSpc>
                          <a:spcPct val="107000"/>
                        </a:lnSpc>
                        <a:spcBef>
                          <a:spcPts val="800"/>
                        </a:spcBef>
                        <a:spcAft>
                          <a:spcPts val="0"/>
                        </a:spcAft>
                        <a:buClr>
                          <a:srgbClr val="000000"/>
                        </a:buClr>
                        <a:buSzPts val="1100"/>
                        <a:buFont typeface="Arial"/>
                        <a:buNone/>
                      </a:pPr>
                      <a:r>
                        <a:rPr lang="en-US" sz="1100" u="none" cap="none" strike="noStrike"/>
                        <a:t> </a:t>
                      </a:r>
                      <a:endParaRPr sz="1400" u="none" cap="none" strike="noStrike"/>
                    </a:p>
                    <a:p>
                      <a:pPr indent="-342900" lvl="0" marL="342900" marR="0" rtl="0" algn="l">
                        <a:lnSpc>
                          <a:spcPct val="107000"/>
                        </a:lnSpc>
                        <a:spcBef>
                          <a:spcPts val="800"/>
                        </a:spcBef>
                        <a:spcAft>
                          <a:spcPts val="0"/>
                        </a:spcAft>
                        <a:buClr>
                          <a:schemeClr val="dk1"/>
                        </a:buClr>
                        <a:buSzPts val="1100"/>
                        <a:buFont typeface="Noto Sans Symbols"/>
                        <a:buChar char="∙"/>
                      </a:pPr>
                      <a:r>
                        <a:rPr lang="en-US" sz="1100" u="none" cap="none" strike="noStrike"/>
                        <a:t>First/ Firstly / First of all</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Second/ Secondly/</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Third/ Thirdly</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Finally</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To begin with→ In the second place→   Moreover                                                                          </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 To conclude	</a:t>
                      </a:r>
                      <a:endParaRPr sz="1400" u="none" cap="none" strike="noStrike"/>
                    </a:p>
                    <a:p>
                      <a:pPr indent="0" lvl="0" marL="0" marR="0" rtl="0" algn="ctr">
                        <a:lnSpc>
                          <a:spcPct val="107000"/>
                        </a:lnSpc>
                        <a:spcBef>
                          <a:spcPts val="800"/>
                        </a:spcBef>
                        <a:spcAft>
                          <a:spcPts val="0"/>
                        </a:spcAft>
                        <a:buClr>
                          <a:srgbClr val="000000"/>
                        </a:buClr>
                        <a:buSzPts val="1200"/>
                        <a:buFont typeface="Arial"/>
                        <a:buNone/>
                      </a:pPr>
                      <a:r>
                        <a:rPr lang="en-US" sz="1200" u="none" cap="none" strike="noStrike"/>
                        <a:t> </a:t>
                      </a:r>
                      <a:endParaRPr sz="1100" u="none" cap="none" strike="noStrike">
                        <a:latin typeface="Calibri"/>
                        <a:ea typeface="Calibri"/>
                        <a:cs typeface="Calibri"/>
                        <a:sym typeface="Calibri"/>
                      </a:endParaRPr>
                    </a:p>
                  </a:txBody>
                  <a:tcPr marT="0" marB="0" marR="66050" marL="66050"/>
                </a:tc>
                <a:tc>
                  <a:txBody>
                    <a:bodyPr/>
                    <a:lstStyle/>
                    <a:p>
                      <a:pPr indent="0" lvl="0" marL="0" marR="0" rtl="0" algn="ctr">
                        <a:lnSpc>
                          <a:spcPct val="107000"/>
                        </a:lnSpc>
                        <a:spcBef>
                          <a:spcPts val="0"/>
                        </a:spcBef>
                        <a:spcAft>
                          <a:spcPts val="0"/>
                        </a:spcAft>
                        <a:buClr>
                          <a:srgbClr val="000000"/>
                        </a:buClr>
                        <a:buSzPts val="1100"/>
                        <a:buFont typeface="Arial"/>
                        <a:buNone/>
                      </a:pPr>
                      <a:r>
                        <a:rPr lang="en-US" sz="1100" u="none" cap="none" strike="noStrike"/>
                        <a:t>Addition</a:t>
                      </a:r>
                      <a:endParaRPr sz="1400" u="none" cap="none" strike="noStrike"/>
                    </a:p>
                    <a:p>
                      <a:pPr indent="-342900" lvl="0" marL="342900" marR="0" rtl="0" algn="l">
                        <a:lnSpc>
                          <a:spcPct val="107000"/>
                        </a:lnSpc>
                        <a:spcBef>
                          <a:spcPts val="800"/>
                        </a:spcBef>
                        <a:spcAft>
                          <a:spcPts val="0"/>
                        </a:spcAft>
                        <a:buClr>
                          <a:schemeClr val="dk1"/>
                        </a:buClr>
                        <a:buSzPts val="1100"/>
                        <a:buFont typeface="Noto Sans Symbols"/>
                        <a:buChar char="∙"/>
                      </a:pPr>
                      <a:r>
                        <a:rPr lang="en-US" sz="1100" u="none" cap="none" strike="noStrike"/>
                        <a:t>In addition, / Additionally</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Moreover,</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Furthermore,</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As well as</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Also</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Besides</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Not only… but also</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On top of that</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Another point is…</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Too	</a:t>
                      </a:r>
                      <a:endParaRPr sz="1400" u="none" cap="none" strike="noStrike"/>
                    </a:p>
                    <a:p>
                      <a:pPr indent="0" lvl="0" marL="0" marR="0" rtl="0" algn="ctr">
                        <a:lnSpc>
                          <a:spcPct val="107000"/>
                        </a:lnSpc>
                        <a:spcBef>
                          <a:spcPts val="800"/>
                        </a:spcBef>
                        <a:spcAft>
                          <a:spcPts val="0"/>
                        </a:spcAft>
                        <a:buClr>
                          <a:srgbClr val="000000"/>
                        </a:buClr>
                        <a:buSzPts val="1200"/>
                        <a:buFont typeface="Arial"/>
                        <a:buNone/>
                      </a:pPr>
                      <a:r>
                        <a:rPr lang="en-US" sz="1200" u="none" cap="none" strike="noStrike"/>
                        <a:t> </a:t>
                      </a:r>
                      <a:endParaRPr sz="1100" u="none" cap="none" strike="noStrike">
                        <a:latin typeface="Calibri"/>
                        <a:ea typeface="Calibri"/>
                        <a:cs typeface="Calibri"/>
                        <a:sym typeface="Calibri"/>
                      </a:endParaRPr>
                    </a:p>
                  </a:txBody>
                  <a:tcPr marT="0" marB="0" marR="66050" marL="66050"/>
                </a:tc>
                <a:tc>
                  <a:txBody>
                    <a:bodyPr/>
                    <a:lstStyle/>
                    <a:p>
                      <a:pPr indent="-67945" lvl="0" marL="67945" marR="0" rtl="0" algn="l">
                        <a:lnSpc>
                          <a:spcPct val="132727"/>
                        </a:lnSpc>
                        <a:spcBef>
                          <a:spcPts val="0"/>
                        </a:spcBef>
                        <a:spcAft>
                          <a:spcPts val="0"/>
                        </a:spcAft>
                        <a:buClr>
                          <a:srgbClr val="000000"/>
                        </a:buClr>
                        <a:buSzPts val="1100"/>
                        <a:buFont typeface="Arial"/>
                        <a:buNone/>
                      </a:pPr>
                      <a:r>
                        <a:rPr lang="en-US" sz="1100" u="none" cap="none" strike="noStrike"/>
                        <a:t>Contrasting</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However</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Nevertheless</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(On the one hand)… On</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the other hand</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Whereas</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On the contrary</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Conversely</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Although</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In spite of</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Despite</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Even though</a:t>
                      </a:r>
                      <a:endParaRPr sz="1400" u="none" cap="none" strike="noStrike"/>
                    </a:p>
                    <a:p>
                      <a:pPr indent="-342900" lvl="0" marL="342900" marR="0" rtl="0" algn="l">
                        <a:lnSpc>
                          <a:spcPct val="107000"/>
                        </a:lnSpc>
                        <a:spcBef>
                          <a:spcPts val="0"/>
                        </a:spcBef>
                        <a:spcAft>
                          <a:spcPts val="0"/>
                        </a:spcAft>
                        <a:buClr>
                          <a:schemeClr val="dk1"/>
                        </a:buClr>
                        <a:buSzPts val="1100"/>
                        <a:buFont typeface="Noto Sans Symbols"/>
                        <a:buChar char="∙"/>
                      </a:pPr>
                      <a:r>
                        <a:rPr lang="en-US" sz="1100" u="none" cap="none" strike="noStrike"/>
                        <a:t>Nonetheless</a:t>
                      </a:r>
                      <a:endParaRPr sz="1400" u="none" cap="none" strike="noStrike"/>
                    </a:p>
                    <a:p>
                      <a:pPr indent="0" lvl="0" marL="0" marR="0" rtl="0" algn="ctr">
                        <a:lnSpc>
                          <a:spcPct val="107000"/>
                        </a:lnSpc>
                        <a:spcBef>
                          <a:spcPts val="800"/>
                        </a:spcBef>
                        <a:spcAft>
                          <a:spcPts val="0"/>
                        </a:spcAft>
                        <a:buClr>
                          <a:srgbClr val="000000"/>
                        </a:buClr>
                        <a:buSzPts val="1200"/>
                        <a:buFont typeface="Arial"/>
                        <a:buNone/>
                      </a:pPr>
                      <a:r>
                        <a:rPr lang="en-US" sz="1200" u="none" cap="none" strike="noStrike"/>
                        <a:t> </a:t>
                      </a:r>
                      <a:endParaRPr sz="1100" u="none" cap="none" strike="noStrike">
                        <a:latin typeface="Calibri"/>
                        <a:ea typeface="Calibri"/>
                        <a:cs typeface="Calibri"/>
                        <a:sym typeface="Calibri"/>
                      </a:endParaRPr>
                    </a:p>
                  </a:txBody>
                  <a:tcPr marT="0" marB="0" marR="66050" marL="66050"/>
                </a:tc>
              </a:tr>
              <a:tr h="1816475">
                <a:tc>
                  <a:txBody>
                    <a:bodyPr/>
                    <a:lstStyle/>
                    <a:p>
                      <a:pPr indent="-67945" lvl="0" marL="67945" marR="0" rtl="0" algn="l">
                        <a:lnSpc>
                          <a:spcPct val="132727"/>
                        </a:lnSpc>
                        <a:spcBef>
                          <a:spcPts val="0"/>
                        </a:spcBef>
                        <a:spcAft>
                          <a:spcPts val="0"/>
                        </a:spcAft>
                        <a:buClr>
                          <a:srgbClr val="000000"/>
                        </a:buClr>
                        <a:buSzPts val="1100"/>
                        <a:buFont typeface="Arial"/>
                        <a:buNone/>
                      </a:pPr>
                      <a:r>
                        <a:rPr lang="en-US" sz="1100" u="none" cap="none" strike="noStrike"/>
                        <a:t>Comparing</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Similarly</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Likewise</a:t>
                      </a:r>
                      <a:endParaRPr sz="1400" u="none" cap="none" strike="noStrike"/>
                    </a:p>
                    <a:p>
                      <a:pPr indent="-342900" lvl="0" marL="342900" marR="0" rtl="0" algn="l">
                        <a:lnSpc>
                          <a:spcPct val="138636"/>
                        </a:lnSpc>
                        <a:spcBef>
                          <a:spcPts val="10"/>
                        </a:spcBef>
                        <a:spcAft>
                          <a:spcPts val="0"/>
                        </a:spcAft>
                        <a:buClr>
                          <a:schemeClr val="dk1"/>
                        </a:buClr>
                        <a:buSzPts val="1200"/>
                        <a:buFont typeface="Noto Sans Symbols"/>
                        <a:buChar char="∙"/>
                      </a:pPr>
                      <a:r>
                        <a:rPr lang="en-US" sz="1100" u="none" cap="none" strike="noStrike"/>
                        <a:t>Like</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In the same way</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Equally</a:t>
                      </a:r>
                      <a:endParaRPr sz="1400" u="none" cap="none" strike="noStrike"/>
                    </a:p>
                    <a:p>
                      <a:pPr indent="0" lvl="0" marL="0" marR="0" rtl="0" algn="ctr">
                        <a:lnSpc>
                          <a:spcPct val="107000"/>
                        </a:lnSpc>
                        <a:spcBef>
                          <a:spcPts val="0"/>
                        </a:spcBef>
                        <a:spcAft>
                          <a:spcPts val="0"/>
                        </a:spcAft>
                        <a:buClr>
                          <a:srgbClr val="000000"/>
                        </a:buClr>
                        <a:buSzPts val="1100"/>
                        <a:buFont typeface="Arial"/>
                        <a:buNone/>
                      </a:pPr>
                      <a:r>
                        <a:rPr lang="en-US" sz="1100" u="none" cap="none" strike="noStrike"/>
                        <a:t> </a:t>
                      </a:r>
                      <a:endParaRPr sz="1100" u="none" cap="none" strike="noStrike">
                        <a:latin typeface="Calibri"/>
                        <a:ea typeface="Calibri"/>
                        <a:cs typeface="Calibri"/>
                        <a:sym typeface="Calibri"/>
                      </a:endParaRPr>
                    </a:p>
                  </a:txBody>
                  <a:tcPr marT="0" marB="0" marR="66050" marL="66050"/>
                </a:tc>
                <a:tc>
                  <a:txBody>
                    <a:bodyPr/>
                    <a:lstStyle/>
                    <a:p>
                      <a:pPr indent="-67945" lvl="0" marL="67945" marR="0" rtl="0" algn="l">
                        <a:lnSpc>
                          <a:spcPct val="132727"/>
                        </a:lnSpc>
                        <a:spcBef>
                          <a:spcPts val="0"/>
                        </a:spcBef>
                        <a:spcAft>
                          <a:spcPts val="0"/>
                        </a:spcAft>
                        <a:buClr>
                          <a:srgbClr val="000000"/>
                        </a:buClr>
                        <a:buSzPts val="1100"/>
                        <a:buFont typeface="Arial"/>
                        <a:buNone/>
                      </a:pPr>
                      <a:r>
                        <a:rPr lang="en-US" sz="1100" u="none" cap="none" strike="noStrike"/>
                        <a:t>Emphasizing</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Above all</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In particular</a:t>
                      </a:r>
                      <a:endParaRPr sz="1400" u="none" cap="none" strike="noStrike"/>
                    </a:p>
                    <a:p>
                      <a:pPr indent="-342900" lvl="0" marL="342900" marR="0" rtl="0" algn="l">
                        <a:lnSpc>
                          <a:spcPct val="138636"/>
                        </a:lnSpc>
                        <a:spcBef>
                          <a:spcPts val="10"/>
                        </a:spcBef>
                        <a:spcAft>
                          <a:spcPts val="0"/>
                        </a:spcAft>
                        <a:buClr>
                          <a:schemeClr val="dk1"/>
                        </a:buClr>
                        <a:buSzPts val="1200"/>
                        <a:buFont typeface="Noto Sans Symbols"/>
                        <a:buChar char="∙"/>
                      </a:pPr>
                      <a:r>
                        <a:rPr lang="en-US" sz="1100" u="none" cap="none" strike="noStrike"/>
                        <a:t>Especially</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Significantly</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Indeed</a:t>
                      </a:r>
                      <a:endParaRPr sz="1100" u="none" cap="none" strike="noStrike">
                        <a:latin typeface="Arial"/>
                        <a:ea typeface="Arial"/>
                        <a:cs typeface="Arial"/>
                        <a:sym typeface="Arial"/>
                      </a:endParaRPr>
                    </a:p>
                  </a:txBody>
                  <a:tcPr marT="0" marB="0" marR="66050" marL="66050"/>
                </a:tc>
                <a:tc>
                  <a:txBody>
                    <a:bodyPr/>
                    <a:lstStyle/>
                    <a:p>
                      <a:pPr indent="-67945" lvl="0" marL="67945" marR="0" rtl="0" algn="l">
                        <a:lnSpc>
                          <a:spcPct val="132727"/>
                        </a:lnSpc>
                        <a:spcBef>
                          <a:spcPts val="0"/>
                        </a:spcBef>
                        <a:spcAft>
                          <a:spcPts val="0"/>
                        </a:spcAft>
                        <a:buClr>
                          <a:srgbClr val="000000"/>
                        </a:buClr>
                        <a:buSzPts val="1100"/>
                        <a:buFont typeface="Arial"/>
                        <a:buNone/>
                      </a:pPr>
                      <a:r>
                        <a:rPr lang="en-US" sz="1100" u="none" cap="none" strike="noStrike"/>
                        <a:t>Summarizing</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To conclude</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To sum up</a:t>
                      </a:r>
                      <a:endParaRPr sz="1400" u="none" cap="none" strike="noStrike"/>
                    </a:p>
                    <a:p>
                      <a:pPr indent="-342900" lvl="0" marL="342900" marR="0" rtl="0" algn="l">
                        <a:lnSpc>
                          <a:spcPct val="138636"/>
                        </a:lnSpc>
                        <a:spcBef>
                          <a:spcPts val="10"/>
                        </a:spcBef>
                        <a:spcAft>
                          <a:spcPts val="0"/>
                        </a:spcAft>
                        <a:buClr>
                          <a:schemeClr val="dk1"/>
                        </a:buClr>
                        <a:buSzPts val="1200"/>
                        <a:buFont typeface="Noto Sans Symbols"/>
                        <a:buChar char="∙"/>
                      </a:pPr>
                      <a:r>
                        <a:rPr lang="en-US" sz="1100" u="none" cap="none" strike="noStrike"/>
                        <a:t>To summarize</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In short</a:t>
                      </a:r>
                      <a:endParaRPr sz="1400" u="none" cap="none" strike="noStrike"/>
                    </a:p>
                    <a:p>
                      <a:pPr indent="-342900" lvl="0" marL="342900" marR="0" rtl="0" algn="l">
                        <a:lnSpc>
                          <a:spcPct val="138636"/>
                        </a:lnSpc>
                        <a:spcBef>
                          <a:spcPts val="5"/>
                        </a:spcBef>
                        <a:spcAft>
                          <a:spcPts val="0"/>
                        </a:spcAft>
                        <a:buClr>
                          <a:schemeClr val="dk1"/>
                        </a:buClr>
                        <a:buSzPts val="1200"/>
                        <a:buFont typeface="Noto Sans Symbols"/>
                        <a:buChar char="∙"/>
                      </a:pPr>
                      <a:r>
                        <a:rPr lang="en-US" sz="1100" u="none" cap="none" strike="noStrike"/>
                        <a:t>In other words</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In brief</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On the whole</a:t>
                      </a:r>
                      <a:endParaRPr sz="1400" u="none" cap="none" strike="noStrike"/>
                    </a:p>
                    <a:p>
                      <a:pPr indent="-342900" lvl="0" marL="342900" marR="0" rtl="0" algn="l">
                        <a:lnSpc>
                          <a:spcPct val="138636"/>
                        </a:lnSpc>
                        <a:spcBef>
                          <a:spcPts val="0"/>
                        </a:spcBef>
                        <a:spcAft>
                          <a:spcPts val="0"/>
                        </a:spcAft>
                        <a:buClr>
                          <a:schemeClr val="dk1"/>
                        </a:buClr>
                        <a:buSzPts val="1200"/>
                        <a:buFont typeface="Noto Sans Symbols"/>
                        <a:buChar char="∙"/>
                      </a:pPr>
                      <a:r>
                        <a:rPr lang="en-US" sz="1100" u="none" cap="none" strike="noStrike"/>
                        <a:t>As a conclusion</a:t>
                      </a:r>
                      <a:endParaRPr sz="1400" u="none" cap="none" strike="noStrike"/>
                    </a:p>
                    <a:p>
                      <a:pPr indent="0" lvl="0" marL="0" marR="0" rtl="0" algn="ctr">
                        <a:lnSpc>
                          <a:spcPct val="107000"/>
                        </a:lnSpc>
                        <a:spcBef>
                          <a:spcPts val="0"/>
                        </a:spcBef>
                        <a:spcAft>
                          <a:spcPts val="0"/>
                        </a:spcAft>
                        <a:buClr>
                          <a:srgbClr val="000000"/>
                        </a:buClr>
                        <a:buSzPts val="1100"/>
                        <a:buFont typeface="Arial"/>
                        <a:buNone/>
                      </a:pPr>
                      <a:r>
                        <a:rPr lang="en-US" sz="1100" u="none" cap="none" strike="noStrike"/>
                        <a:t> </a:t>
                      </a:r>
                      <a:endParaRPr sz="1100" u="none" cap="none" strike="noStrike">
                        <a:latin typeface="Calibri"/>
                        <a:ea typeface="Calibri"/>
                        <a:cs typeface="Calibri"/>
                        <a:sym typeface="Calibri"/>
                      </a:endParaRPr>
                    </a:p>
                  </a:txBody>
                  <a:tcPr marT="0" marB="0" marR="66050" marL="66050"/>
                </a:tc>
              </a:tr>
            </a:tbl>
          </a:graphicData>
        </a:graphic>
      </p:graphicFrame>
      <p:sp>
        <p:nvSpPr>
          <p:cNvPr id="143" name="Google Shape;143;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8"/>
          <p:cNvSpPr txBox="1"/>
          <p:nvPr/>
        </p:nvSpPr>
        <p:spPr>
          <a:xfrm>
            <a:off x="2471737" y="357188"/>
            <a:ext cx="7248525" cy="80021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Calibri"/>
                <a:ea typeface="Calibri"/>
                <a:cs typeface="Calibri"/>
                <a:sym typeface="Calibri"/>
              </a:rPr>
              <a:t>Examples of arguments for/ against a situation</a:t>
            </a:r>
            <a:endParaRPr b="0" i="0" sz="2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aphicFrame>
        <p:nvGraphicFramePr>
          <p:cNvPr id="149" name="Google Shape;149;p8"/>
          <p:cNvGraphicFramePr/>
          <p:nvPr/>
        </p:nvGraphicFramePr>
        <p:xfrm>
          <a:off x="1369888" y="1201703"/>
          <a:ext cx="3000000" cy="3000000"/>
        </p:xfrm>
        <a:graphic>
          <a:graphicData uri="http://schemas.openxmlformats.org/drawingml/2006/table">
            <a:tbl>
              <a:tblPr bandRow="1" firstCol="1" firstRow="1">
                <a:noFill/>
                <a:tableStyleId>{46036EDB-C60D-45CD-99DF-C667373BB8B9}</a:tableStyleId>
              </a:tblPr>
              <a:tblGrid>
                <a:gridCol w="10025325"/>
              </a:tblGrid>
              <a:tr h="1248300">
                <a:tc>
                  <a:txBody>
                    <a:bodyPr/>
                    <a:lstStyle/>
                    <a:p>
                      <a:pPr indent="0" lvl="0" marL="0" marR="0" rtl="0" algn="just">
                        <a:lnSpc>
                          <a:spcPct val="107000"/>
                        </a:lnSpc>
                        <a:spcBef>
                          <a:spcPts val="0"/>
                        </a:spcBef>
                        <a:spcAft>
                          <a:spcPts val="0"/>
                        </a:spcAft>
                        <a:buClr>
                          <a:srgbClr val="000000"/>
                        </a:buClr>
                        <a:buSzPts val="1100"/>
                        <a:buFont typeface="Arial"/>
                        <a:buNone/>
                      </a:pPr>
                      <a:r>
                        <a:rPr b="0" i="1" lang="en-US" sz="1100" u="none" cap="none" strike="noStrike"/>
                        <a:t>“</a:t>
                      </a:r>
                      <a:r>
                        <a:rPr b="0" i="1" lang="en-US" sz="2000" u="none" cap="none" strike="noStrike"/>
                        <a:t>My ex - wife was an alcoholic who spent tens of thousands of pounds on gin during our marriage. She was in hospital several times last year because of liver damage. We feel that her alcoholism is an illness and that she therefore deserves free NHS treatment”</a:t>
                      </a:r>
                      <a:endParaRPr b="0" i="1" sz="2000" u="none" cap="none" strike="noStrike">
                        <a:latin typeface="Calibri"/>
                        <a:ea typeface="Calibri"/>
                        <a:cs typeface="Calibri"/>
                        <a:sym typeface="Calibri"/>
                      </a:endParaRPr>
                    </a:p>
                  </a:txBody>
                  <a:tcPr marT="0" marB="0" marR="68575" marL="68575"/>
                </a:tc>
              </a:tr>
            </a:tbl>
          </a:graphicData>
        </a:graphic>
      </p:graphicFrame>
      <p:sp>
        <p:nvSpPr>
          <p:cNvPr id="150" name="Google Shape;150;p8"/>
          <p:cNvSpPr txBox="1"/>
          <p:nvPr/>
        </p:nvSpPr>
        <p:spPr>
          <a:xfrm>
            <a:off x="1470134" y="2713926"/>
            <a:ext cx="9824831" cy="3834511"/>
          </a:xfrm>
          <a:prstGeom prst="rect">
            <a:avLst/>
          </a:prstGeom>
          <a:noFill/>
          <a:ln>
            <a:noFill/>
          </a:ln>
        </p:spPr>
        <p:txBody>
          <a:bodyPr anchorCtr="0" anchor="t" bIns="45700" lIns="91425" spcFirstLastPara="1" rIns="91425" wrap="square" tIns="45700">
            <a:spAutoFit/>
          </a:bodyPr>
          <a:lstStyle/>
          <a:p>
            <a:pPr indent="0" lvl="0" marL="0" marR="0" rtl="0" algn="just">
              <a:lnSpc>
                <a:spcPct val="107000"/>
              </a:lnSpc>
              <a:spcBef>
                <a:spcPts val="0"/>
              </a:spcBef>
              <a:spcAft>
                <a:spcPts val="0"/>
              </a:spcAft>
              <a:buClr>
                <a:srgbClr val="000000"/>
              </a:buClr>
              <a:buSzPts val="1800"/>
              <a:buFont typeface="Arial"/>
              <a:buNone/>
            </a:pPr>
            <a:r>
              <a:rPr b="0" i="0" lang="en-US" sz="1800" u="sng" cap="none" strike="noStrike">
                <a:solidFill>
                  <a:schemeClr val="dk1"/>
                </a:solidFill>
                <a:latin typeface="Calibri"/>
                <a:ea typeface="Calibri"/>
                <a:cs typeface="Calibri"/>
                <a:sym typeface="Calibri"/>
              </a:rPr>
              <a:t>Personally, I agree with</a:t>
            </a:r>
            <a:r>
              <a:rPr b="0" i="0" lang="en-US" sz="1800" u="none" cap="none" strike="noStrike">
                <a:solidFill>
                  <a:schemeClr val="dk1"/>
                </a:solidFill>
                <a:latin typeface="Calibri"/>
                <a:ea typeface="Calibri"/>
                <a:cs typeface="Calibri"/>
                <a:sym typeface="Calibri"/>
              </a:rPr>
              <a:t> this statement for two main reasons. </a:t>
            </a:r>
            <a:r>
              <a:rPr b="0" i="0" lang="en-US" sz="1800" u="sng" cap="none" strike="noStrike">
                <a:solidFill>
                  <a:schemeClr val="dk1"/>
                </a:solidFill>
                <a:latin typeface="Calibri"/>
                <a:ea typeface="Calibri"/>
                <a:cs typeface="Calibri"/>
                <a:sym typeface="Calibri"/>
              </a:rPr>
              <a:t>First</a:t>
            </a:r>
            <a:r>
              <a:rPr b="0" i="0" lang="en-US" sz="1800" u="none" cap="none" strike="noStrike">
                <a:solidFill>
                  <a:schemeClr val="dk1"/>
                </a:solidFill>
                <a:latin typeface="Calibri"/>
                <a:ea typeface="Calibri"/>
                <a:cs typeface="Calibri"/>
                <a:sym typeface="Calibri"/>
              </a:rPr>
              <a:t>, I think everybody has the right to access health treatment, even if this person has caused the damaged to herself. </a:t>
            </a:r>
            <a:r>
              <a:rPr b="0" i="0" lang="en-US" sz="1800" u="sng" cap="none" strike="noStrike">
                <a:solidFill>
                  <a:schemeClr val="dk1"/>
                </a:solidFill>
                <a:latin typeface="Calibri"/>
                <a:ea typeface="Calibri"/>
                <a:cs typeface="Calibri"/>
                <a:sym typeface="Calibri"/>
              </a:rPr>
              <a:t>From my point of view</a:t>
            </a:r>
            <a:r>
              <a:rPr b="0" i="0" lang="en-US" sz="1800" u="none" cap="none" strike="noStrike">
                <a:solidFill>
                  <a:schemeClr val="dk1"/>
                </a:solidFill>
                <a:latin typeface="Calibri"/>
                <a:ea typeface="Calibri"/>
                <a:cs typeface="Calibri"/>
                <a:sym typeface="Calibri"/>
              </a:rPr>
              <a:t>, having access to health treatment is a human right and all citizens should be provided with medical care that includes regular appointments with the doctor and the necessary medicine to treat their illness.</a:t>
            </a:r>
            <a:endParaRPr b="0" i="0" sz="1400" u="none" cap="none" strike="noStrike">
              <a:solidFill>
                <a:srgbClr val="000000"/>
              </a:solidFill>
              <a:latin typeface="Arial"/>
              <a:ea typeface="Arial"/>
              <a:cs typeface="Arial"/>
              <a:sym typeface="Arial"/>
            </a:endParaRPr>
          </a:p>
          <a:p>
            <a:pPr indent="0" lvl="0" marL="0" marR="0" rtl="0" algn="just">
              <a:lnSpc>
                <a:spcPct val="107000"/>
              </a:lnSpc>
              <a:spcBef>
                <a:spcPts val="800"/>
              </a:spcBef>
              <a:spcAft>
                <a:spcPts val="0"/>
              </a:spcAft>
              <a:buClr>
                <a:srgbClr val="000000"/>
              </a:buClr>
              <a:buSzPts val="1800"/>
              <a:buFont typeface="Arial"/>
              <a:buNone/>
            </a:pPr>
            <a:r>
              <a:rPr b="0" i="0" lang="en-US" sz="1800" u="sng" cap="none" strike="noStrike">
                <a:solidFill>
                  <a:schemeClr val="dk1"/>
                </a:solidFill>
                <a:latin typeface="Calibri"/>
                <a:ea typeface="Calibri"/>
                <a:cs typeface="Calibri"/>
                <a:sym typeface="Calibri"/>
              </a:rPr>
              <a:t>Second,</a:t>
            </a:r>
            <a:r>
              <a:rPr b="0" i="0" lang="en-US" sz="1800" u="none" cap="none" strike="noStrike">
                <a:solidFill>
                  <a:schemeClr val="dk1"/>
                </a:solidFill>
                <a:latin typeface="Calibri"/>
                <a:ea typeface="Calibri"/>
                <a:cs typeface="Calibri"/>
                <a:sym typeface="Calibri"/>
              </a:rPr>
              <a:t> if all the other people who have liver damage can receive treatment, why would the government deny treatment to someone else just because she is an alcoholic? In this case, the government should provide both treatments, for liver damage and rehabilitation for alcoholism. I know that some people may argue that this person does not deserve free treatment because “she did this to herself”, but they need to consider that alcoholism is an illness too. </a:t>
            </a:r>
            <a:r>
              <a:rPr b="0" i="0" lang="en-US" sz="1800" u="sng" cap="none" strike="noStrike">
                <a:solidFill>
                  <a:schemeClr val="dk1"/>
                </a:solidFill>
                <a:latin typeface="Calibri"/>
                <a:ea typeface="Calibri"/>
                <a:cs typeface="Calibri"/>
                <a:sym typeface="Calibri"/>
              </a:rPr>
              <a:t>Therefore</a:t>
            </a:r>
            <a:r>
              <a:rPr b="0" i="0" lang="en-US" sz="1800" u="none" cap="none" strike="noStrike">
                <a:solidFill>
                  <a:schemeClr val="dk1"/>
                </a:solidFill>
                <a:latin typeface="Calibri"/>
                <a:ea typeface="Calibri"/>
                <a:cs typeface="Calibri"/>
                <a:sym typeface="Calibri"/>
              </a:rPr>
              <a:t>, this person did not cause herself liver damage on purpose. </a:t>
            </a:r>
            <a:r>
              <a:rPr b="0" i="0" lang="en-US" sz="1800" u="sng" cap="none" strike="noStrike">
                <a:solidFill>
                  <a:schemeClr val="dk1"/>
                </a:solidFill>
                <a:latin typeface="Calibri"/>
                <a:ea typeface="Calibri"/>
                <a:cs typeface="Calibri"/>
                <a:sym typeface="Calibri"/>
              </a:rPr>
              <a:t>Instead</a:t>
            </a:r>
            <a:r>
              <a:rPr b="0" i="0" lang="en-US" sz="1800" u="none" cap="none" strike="noStrike">
                <a:solidFill>
                  <a:schemeClr val="dk1"/>
                </a:solidFill>
                <a:latin typeface="Calibri"/>
                <a:ea typeface="Calibri"/>
                <a:cs typeface="Calibri"/>
                <a:sym typeface="Calibri"/>
              </a:rPr>
              <a:t>, she is just a person who needs someone to help her and not to judge her.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51" name="Google Shape;151;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graphicFrame>
        <p:nvGraphicFramePr>
          <p:cNvPr id="156" name="Google Shape;156;p9"/>
          <p:cNvGraphicFramePr/>
          <p:nvPr/>
        </p:nvGraphicFramePr>
        <p:xfrm>
          <a:off x="1022018" y="1047647"/>
          <a:ext cx="3000000" cy="3000000"/>
        </p:xfrm>
        <a:graphic>
          <a:graphicData uri="http://schemas.openxmlformats.org/drawingml/2006/table">
            <a:tbl>
              <a:tblPr bandRow="1" firstCol="1" firstRow="1">
                <a:noFill/>
                <a:tableStyleId>{46036EDB-C60D-45CD-99DF-C667373BB8B9}</a:tableStyleId>
              </a:tblPr>
              <a:tblGrid>
                <a:gridCol w="10522275"/>
              </a:tblGrid>
              <a:tr h="1576275">
                <a:tc>
                  <a:txBody>
                    <a:bodyPr/>
                    <a:lstStyle/>
                    <a:p>
                      <a:pPr indent="0" lvl="0" marL="0" marR="0" rtl="0" algn="just">
                        <a:lnSpc>
                          <a:spcPct val="107000"/>
                        </a:lnSpc>
                        <a:spcBef>
                          <a:spcPts val="0"/>
                        </a:spcBef>
                        <a:spcAft>
                          <a:spcPts val="0"/>
                        </a:spcAft>
                        <a:buClr>
                          <a:srgbClr val="000000"/>
                        </a:buClr>
                        <a:buSzPts val="2400"/>
                        <a:buFont typeface="Arial"/>
                        <a:buNone/>
                      </a:pPr>
                      <a:r>
                        <a:rPr i="1" lang="en-US" sz="2400" u="none" cap="none" strike="noStrike"/>
                        <a:t>“I approve of the fact that the death penalty exists in some American states. My aunt was murdered by someone who had already killed five other people. Because we live in Spain, the murderer will simply go to prison and my taxes will help to pay for his upkeep”</a:t>
                      </a:r>
                      <a:endParaRPr i="1" sz="2400" u="none" cap="none" strike="noStrike">
                        <a:latin typeface="Calibri"/>
                        <a:ea typeface="Calibri"/>
                        <a:cs typeface="Calibri"/>
                        <a:sym typeface="Calibri"/>
                      </a:endParaRPr>
                    </a:p>
                  </a:txBody>
                  <a:tcPr marT="0" marB="0" marR="68575" marL="68575"/>
                </a:tc>
              </a:tr>
            </a:tbl>
          </a:graphicData>
        </a:graphic>
      </p:graphicFrame>
      <p:sp>
        <p:nvSpPr>
          <p:cNvPr id="157" name="Google Shape;157;p9"/>
          <p:cNvSpPr txBox="1"/>
          <p:nvPr/>
        </p:nvSpPr>
        <p:spPr>
          <a:xfrm flipH="1">
            <a:off x="1272994" y="2881726"/>
            <a:ext cx="9515725" cy="3538148"/>
          </a:xfrm>
          <a:prstGeom prst="rect">
            <a:avLst/>
          </a:prstGeom>
          <a:noFill/>
          <a:ln>
            <a:noFill/>
          </a:ln>
        </p:spPr>
        <p:txBody>
          <a:bodyPr anchorCtr="0" anchor="t" bIns="45700" lIns="91425" spcFirstLastPara="1" rIns="91425" wrap="square" tIns="45700">
            <a:spAutoFit/>
          </a:bodyPr>
          <a:lstStyle/>
          <a:p>
            <a:pPr indent="0" lvl="0" marL="0" marR="0" rtl="0" algn="just">
              <a:lnSpc>
                <a:spcPct val="107000"/>
              </a:lnSpc>
              <a:spcBef>
                <a:spcPts val="0"/>
              </a:spcBef>
              <a:spcAft>
                <a:spcPts val="0"/>
              </a:spcAft>
              <a:buClr>
                <a:srgbClr val="000000"/>
              </a:buClr>
              <a:buSzPts val="1800"/>
              <a:buFont typeface="Arial"/>
              <a:buNone/>
            </a:pPr>
            <a:r>
              <a:rPr b="0" i="0" lang="en-US" sz="1800" u="sng" cap="none" strike="noStrike">
                <a:solidFill>
                  <a:schemeClr val="dk1"/>
                </a:solidFill>
                <a:latin typeface="Calibri"/>
                <a:ea typeface="Calibri"/>
                <a:cs typeface="Calibri"/>
                <a:sym typeface="Calibri"/>
              </a:rPr>
              <a:t>Personally, I do not agree with</a:t>
            </a:r>
            <a:r>
              <a:rPr b="0" i="0" lang="en-US" sz="1800" u="none" cap="none" strike="noStrike">
                <a:solidFill>
                  <a:schemeClr val="dk1"/>
                </a:solidFill>
                <a:latin typeface="Calibri"/>
                <a:ea typeface="Calibri"/>
                <a:cs typeface="Calibri"/>
                <a:sym typeface="Calibri"/>
              </a:rPr>
              <a:t> this statement for two main reasons. </a:t>
            </a:r>
            <a:r>
              <a:rPr b="0" i="0" lang="en-US" sz="1800" u="sng" cap="none" strike="noStrike">
                <a:solidFill>
                  <a:schemeClr val="dk1"/>
                </a:solidFill>
                <a:latin typeface="Calibri"/>
                <a:ea typeface="Calibri"/>
                <a:cs typeface="Calibri"/>
                <a:sym typeface="Calibri"/>
              </a:rPr>
              <a:t>First, I think</a:t>
            </a:r>
            <a:r>
              <a:rPr b="0" i="0" lang="en-US" sz="1800" u="none" cap="none" strike="noStrike">
                <a:solidFill>
                  <a:schemeClr val="dk1"/>
                </a:solidFill>
                <a:latin typeface="Calibri"/>
                <a:ea typeface="Calibri"/>
                <a:cs typeface="Calibri"/>
                <a:sym typeface="Calibri"/>
              </a:rPr>
              <a:t> nobody has the right to decide if another person deserves to live or die, even if this person has already killed someone else. </a:t>
            </a:r>
            <a:r>
              <a:rPr b="0" i="0" lang="en-US" sz="1800" u="sng" cap="none" strike="noStrike">
                <a:solidFill>
                  <a:schemeClr val="dk1"/>
                </a:solidFill>
                <a:latin typeface="Calibri"/>
                <a:ea typeface="Calibri"/>
                <a:cs typeface="Calibri"/>
                <a:sym typeface="Calibri"/>
              </a:rPr>
              <a:t>From my point of view</a:t>
            </a:r>
            <a:r>
              <a:rPr b="0" i="0" lang="en-US" sz="1800" u="none" cap="none" strike="noStrike">
                <a:solidFill>
                  <a:schemeClr val="dk1"/>
                </a:solidFill>
                <a:latin typeface="Calibri"/>
                <a:ea typeface="Calibri"/>
                <a:cs typeface="Calibri"/>
                <a:sym typeface="Calibri"/>
              </a:rPr>
              <a:t>, there are other punishments that can be more effective. </a:t>
            </a:r>
            <a:r>
              <a:rPr b="0" i="0" lang="en-US" sz="1800" u="sng" cap="none" strike="noStrike">
                <a:solidFill>
                  <a:schemeClr val="dk1"/>
                </a:solidFill>
                <a:latin typeface="Calibri"/>
                <a:ea typeface="Calibri"/>
                <a:cs typeface="Calibri"/>
                <a:sym typeface="Calibri"/>
              </a:rPr>
              <a:t>For example,</a:t>
            </a:r>
            <a:r>
              <a:rPr b="0" i="0" lang="en-US" sz="1800" u="none" cap="none" strike="noStrike">
                <a:solidFill>
                  <a:schemeClr val="dk1"/>
                </a:solidFill>
                <a:latin typeface="Calibri"/>
                <a:ea typeface="Calibri"/>
                <a:cs typeface="Calibri"/>
                <a:sym typeface="Calibri"/>
              </a:rPr>
              <a:t> life sentence, since the murderer can use this time to think about his/her actions and hopefully, to rehabilitate. </a:t>
            </a:r>
            <a:r>
              <a:rPr b="0" i="0" lang="en-US" sz="1800" u="sng" cap="none" strike="noStrike">
                <a:solidFill>
                  <a:schemeClr val="dk1"/>
                </a:solidFill>
                <a:latin typeface="Calibri"/>
                <a:ea typeface="Calibri"/>
                <a:cs typeface="Calibri"/>
                <a:sym typeface="Calibri"/>
              </a:rPr>
              <a:t>In addition, I believe that</a:t>
            </a:r>
            <a:r>
              <a:rPr b="0" i="0" lang="en-US" sz="1800" u="none" cap="none" strike="noStrike">
                <a:solidFill>
                  <a:schemeClr val="dk1"/>
                </a:solidFill>
                <a:latin typeface="Calibri"/>
                <a:ea typeface="Calibri"/>
                <a:cs typeface="Calibri"/>
                <a:sym typeface="Calibri"/>
              </a:rPr>
              <a:t> killing the murderer does not make us better people, this just makes us his/her equal.</a:t>
            </a:r>
            <a:endParaRPr b="0" i="0" sz="1400" u="none" cap="none" strike="noStrike">
              <a:solidFill>
                <a:srgbClr val="000000"/>
              </a:solidFill>
              <a:latin typeface="Arial"/>
              <a:ea typeface="Arial"/>
              <a:cs typeface="Arial"/>
              <a:sym typeface="Arial"/>
            </a:endParaRPr>
          </a:p>
          <a:p>
            <a:pPr indent="0" lvl="0" marL="0" marR="0" rtl="0" algn="just">
              <a:lnSpc>
                <a:spcPct val="107000"/>
              </a:lnSpc>
              <a:spcBef>
                <a:spcPts val="800"/>
              </a:spcBef>
              <a:spcAft>
                <a:spcPts val="0"/>
              </a:spcAft>
              <a:buClr>
                <a:srgbClr val="000000"/>
              </a:buClr>
              <a:buSzPts val="1800"/>
              <a:buFont typeface="Arial"/>
              <a:buNone/>
            </a:pPr>
            <a:r>
              <a:rPr b="0" i="0" lang="en-US" sz="1800" u="sng" cap="none" strike="noStrike">
                <a:solidFill>
                  <a:schemeClr val="dk1"/>
                </a:solidFill>
                <a:latin typeface="Calibri"/>
                <a:ea typeface="Calibri"/>
                <a:cs typeface="Calibri"/>
                <a:sym typeface="Calibri"/>
              </a:rPr>
              <a:t>Second, </a:t>
            </a:r>
            <a:r>
              <a:rPr b="0" i="0" lang="en-US" sz="1800" u="none" cap="none" strike="noStrike">
                <a:solidFill>
                  <a:schemeClr val="dk1"/>
                </a:solidFill>
                <a:latin typeface="Calibri"/>
                <a:ea typeface="Calibri"/>
                <a:cs typeface="Calibri"/>
                <a:sym typeface="Calibri"/>
              </a:rPr>
              <a:t>the fact that our taxes pay for the prisoners upkeep it is not a problem for me since it is important that our taxes are used for improving health and education services as well as the conditions of jails. </a:t>
            </a:r>
            <a:r>
              <a:rPr b="0" i="0" lang="en-US" sz="1800" u="sng" cap="none" strike="noStrike">
                <a:solidFill>
                  <a:schemeClr val="dk1"/>
                </a:solidFill>
                <a:latin typeface="Calibri"/>
                <a:ea typeface="Calibri"/>
                <a:cs typeface="Calibri"/>
                <a:sym typeface="Calibri"/>
              </a:rPr>
              <a:t>Even though</a:t>
            </a:r>
            <a:r>
              <a:rPr b="0" i="0" lang="en-US" sz="1800" u="none" cap="none" strike="noStrike">
                <a:solidFill>
                  <a:schemeClr val="dk1"/>
                </a:solidFill>
                <a:latin typeface="Calibri"/>
                <a:ea typeface="Calibri"/>
                <a:cs typeface="Calibri"/>
                <a:sym typeface="Calibri"/>
              </a:rPr>
              <a:t> the people who are in prison committed a crime, they are still human beings, and they deserve to live in a safe, clean, and suitable environment.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58" name="Google Shape;158;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2020-07-20T14:57:11Z</dcterms:created>
  <dc:creator>Alberto Catalán</dc:creator>
</cp:coreProperties>
</file>