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312" r:id="rId3"/>
    <p:sldId id="281" r:id="rId4"/>
    <p:sldId id="282" r:id="rId5"/>
    <p:sldId id="283" r:id="rId6"/>
    <p:sldId id="284" r:id="rId7"/>
    <p:sldId id="285" r:id="rId8"/>
    <p:sldId id="286" r:id="rId9"/>
    <p:sldId id="287" r:id="rId10"/>
    <p:sldId id="288" r:id="rId11"/>
    <p:sldId id="289" r:id="rId12"/>
    <p:sldId id="303" r:id="rId13"/>
    <p:sldId id="304" r:id="rId14"/>
    <p:sldId id="290" r:id="rId15"/>
    <p:sldId id="291" r:id="rId16"/>
    <p:sldId id="313" r:id="rId17"/>
    <p:sldId id="314" r:id="rId18"/>
    <p:sldId id="315" r:id="rId19"/>
    <p:sldId id="296" r:id="rId20"/>
    <p:sldId id="297" r:id="rId21"/>
    <p:sldId id="298" r:id="rId22"/>
    <p:sldId id="317" r:id="rId23"/>
    <p:sldId id="318" r:id="rId24"/>
    <p:sldId id="319" r:id="rId25"/>
    <p:sldId id="305" r:id="rId26"/>
    <p:sldId id="280" r:id="rId27"/>
    <p:sldId id="311" r:id="rId28"/>
    <p:sldId id="299" r:id="rId29"/>
    <p:sldId id="316" r:id="rId30"/>
    <p:sldId id="301" r:id="rId31"/>
    <p:sldId id="302" r:id="rId32"/>
    <p:sldId id="293" r:id="rId33"/>
    <p:sldId id="294" r:id="rId34"/>
    <p:sldId id="295" r:id="rId35"/>
    <p:sldId id="309" r:id="rId36"/>
    <p:sldId id="308" r:id="rId37"/>
    <p:sldId id="306" r:id="rId38"/>
    <p:sldId id="310" r:id="rId39"/>
    <p:sldId id="307" r:id="rId40"/>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656" y="-27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package" Target="../embeddings/Hoja_de_c_lculo_de_Microsoft_Excel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CL"/>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ISEW!$C$136:$P$136</c:f>
              <c:strCache>
                <c:ptCount val="1"/>
                <c:pt idx="0">
                  <c:v>PIB per capita</c:v>
                </c:pt>
              </c:strCache>
            </c:strRef>
          </c:tx>
          <c:spPr>
            <a:ln w="38100"/>
          </c:spPr>
          <c:marker>
            <c:symbol val="none"/>
          </c:marker>
          <c:cat>
            <c:numRef>
              <c:f>ISEW!$Q$135:$AI$135</c:f>
              <c:numCache>
                <c:formatCode>General</c:formatCode>
                <c:ptCount val="19"/>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numCache>
            </c:numRef>
          </c:cat>
          <c:val>
            <c:numRef>
              <c:f>ISEW!$Q$136:$AI$136</c:f>
              <c:numCache>
                <c:formatCode>#,##0</c:formatCode>
                <c:ptCount val="19"/>
                <c:pt idx="0">
                  <c:v>9419.9829495591384</c:v>
                </c:pt>
                <c:pt idx="1">
                  <c:v>9622.1536287130893</c:v>
                </c:pt>
                <c:pt idx="2">
                  <c:v>9814.6561349189615</c:v>
                </c:pt>
                <c:pt idx="3">
                  <c:v>10109.668048432241</c:v>
                </c:pt>
                <c:pt idx="4">
                  <c:v>10726.644849932196</c:v>
                </c:pt>
                <c:pt idx="5">
                  <c:v>11225.079949474653</c:v>
                </c:pt>
                <c:pt idx="6">
                  <c:v>11808.834770309288</c:v>
                </c:pt>
                <c:pt idx="7">
                  <c:v>12256.429685979139</c:v>
                </c:pt>
                <c:pt idx="8">
                  <c:v>12553.794836373943</c:v>
                </c:pt>
                <c:pt idx="9">
                  <c:v>12227.214530032859</c:v>
                </c:pt>
                <c:pt idx="10">
                  <c:v>12808.034586422002</c:v>
                </c:pt>
                <c:pt idx="11">
                  <c:v>13455.837812553325</c:v>
                </c:pt>
                <c:pt idx="12">
                  <c:v>14035.679130825978</c:v>
                </c:pt>
                <c:pt idx="13">
                  <c:v>14461.17437757394</c:v>
                </c:pt>
                <c:pt idx="14">
                  <c:v>14561.326164307817</c:v>
                </c:pt>
                <c:pt idx="15">
                  <c:v>14722.366327630984</c:v>
                </c:pt>
                <c:pt idx="16">
                  <c:v>14777.148844894173</c:v>
                </c:pt>
                <c:pt idx="17">
                  <c:v>14741.192495824822</c:v>
                </c:pt>
                <c:pt idx="18">
                  <c:v>15111.695423141644</c:v>
                </c:pt>
              </c:numCache>
            </c:numRef>
          </c:val>
          <c:smooth val="0"/>
        </c:ser>
        <c:ser>
          <c:idx val="1"/>
          <c:order val="1"/>
          <c:tx>
            <c:strRef>
              <c:f>ISEW!$C$137:$P$137</c:f>
              <c:strCache>
                <c:ptCount val="1"/>
                <c:pt idx="0">
                  <c:v>PIB per capita corregido</c:v>
                </c:pt>
              </c:strCache>
            </c:strRef>
          </c:tx>
          <c:spPr>
            <a:ln w="38100">
              <a:solidFill>
                <a:schemeClr val="tx1"/>
              </a:solidFill>
              <a:prstDash val="sysDash"/>
            </a:ln>
          </c:spPr>
          <c:marker>
            <c:symbol val="none"/>
          </c:marker>
          <c:cat>
            <c:numRef>
              <c:f>ISEW!$Q$135:$AI$135</c:f>
              <c:numCache>
                <c:formatCode>General</c:formatCode>
                <c:ptCount val="19"/>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numCache>
            </c:numRef>
          </c:cat>
          <c:val>
            <c:numRef>
              <c:f>ISEW!$Q$137:$AI$137</c:f>
              <c:numCache>
                <c:formatCode>#,##0</c:formatCode>
                <c:ptCount val="19"/>
                <c:pt idx="0">
                  <c:v>8800.1351280122562</c:v>
                </c:pt>
                <c:pt idx="1">
                  <c:v>9039.7591846085488</c:v>
                </c:pt>
                <c:pt idx="2">
                  <c:v>9242.1547977270056</c:v>
                </c:pt>
                <c:pt idx="3">
                  <c:v>9403.5426035594937</c:v>
                </c:pt>
                <c:pt idx="4">
                  <c:v>9483.4583651772609</c:v>
                </c:pt>
                <c:pt idx="5">
                  <c:v>9787.9808994822379</c:v>
                </c:pt>
                <c:pt idx="6">
                  <c:v>9338.7340906339559</c:v>
                </c:pt>
                <c:pt idx="7">
                  <c:v>9716.556198874965</c:v>
                </c:pt>
                <c:pt idx="8">
                  <c:v>10191.382060680675</c:v>
                </c:pt>
                <c:pt idx="9">
                  <c:v>10503.964456774147</c:v>
                </c:pt>
                <c:pt idx="10">
                  <c:v>10580.650593024924</c:v>
                </c:pt>
                <c:pt idx="11">
                  <c:v>11043.553180909228</c:v>
                </c:pt>
                <c:pt idx="12">
                  <c:v>11826.216375357848</c:v>
                </c:pt>
                <c:pt idx="13">
                  <c:v>12368.317826232909</c:v>
                </c:pt>
                <c:pt idx="14">
                  <c:v>12524.75620838203</c:v>
                </c:pt>
                <c:pt idx="15">
                  <c:v>13017.421398171446</c:v>
                </c:pt>
                <c:pt idx="16">
                  <c:v>13353.127144907014</c:v>
                </c:pt>
                <c:pt idx="17">
                  <c:v>13137.549046525766</c:v>
                </c:pt>
                <c:pt idx="18">
                  <c:v>13467.746239248456</c:v>
                </c:pt>
              </c:numCache>
            </c:numRef>
          </c:val>
          <c:smooth val="0"/>
        </c:ser>
        <c:dLbls>
          <c:showLegendKey val="0"/>
          <c:showVal val="0"/>
          <c:showCatName val="0"/>
          <c:showSerName val="0"/>
          <c:showPercent val="0"/>
          <c:showBubbleSize val="0"/>
        </c:dLbls>
        <c:marker val="1"/>
        <c:smooth val="0"/>
        <c:axId val="39362560"/>
        <c:axId val="39364096"/>
      </c:lineChart>
      <c:lineChart>
        <c:grouping val="standard"/>
        <c:varyColors val="0"/>
        <c:ser>
          <c:idx val="2"/>
          <c:order val="2"/>
          <c:tx>
            <c:strRef>
              <c:f>ISEW!$C$138:$P$138</c:f>
              <c:strCache>
                <c:ptCount val="1"/>
                <c:pt idx="0">
                  <c:v>Diferencia (%)</c:v>
                </c:pt>
              </c:strCache>
            </c:strRef>
          </c:tx>
          <c:spPr>
            <a:ln w="38100" cap="sq">
              <a:solidFill>
                <a:schemeClr val="tx1">
                  <a:lumMod val="50000"/>
                  <a:lumOff val="50000"/>
                </a:schemeClr>
              </a:solidFill>
              <a:prstDash val="sysDot"/>
            </a:ln>
          </c:spPr>
          <c:marker>
            <c:symbol val="none"/>
          </c:marker>
          <c:cat>
            <c:numRef>
              <c:f>ISEW!$Q$135:$AI$135</c:f>
              <c:numCache>
                <c:formatCode>General</c:formatCode>
                <c:ptCount val="19"/>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numCache>
            </c:numRef>
          </c:cat>
          <c:val>
            <c:numRef>
              <c:f>ISEW!$Q$138:$AI$138</c:f>
              <c:numCache>
                <c:formatCode>0.0%</c:formatCode>
                <c:ptCount val="19"/>
                <c:pt idx="0">
                  <c:v>7.0436170868991108E-2</c:v>
                </c:pt>
                <c:pt idx="1">
                  <c:v>6.442588040355636E-2</c:v>
                </c:pt>
                <c:pt idx="2">
                  <c:v>6.1944573502789146E-2</c:v>
                </c:pt>
                <c:pt idx="3">
                  <c:v>7.50914282672E-2</c:v>
                </c:pt>
                <c:pt idx="4">
                  <c:v>0.1310899923723868</c:v>
                </c:pt>
                <c:pt idx="5">
                  <c:v>0.14682282942219829</c:v>
                </c:pt>
                <c:pt idx="6">
                  <c:v>0.26450059030513096</c:v>
                </c:pt>
                <c:pt idx="7">
                  <c:v>0.2613964696049671</c:v>
                </c:pt>
                <c:pt idx="8">
                  <c:v>0.23180494673118796</c:v>
                </c:pt>
                <c:pt idx="9">
                  <c:v>0.164057111993307</c:v>
                </c:pt>
                <c:pt idx="10">
                  <c:v>0.21051484252446959</c:v>
                </c:pt>
                <c:pt idx="11">
                  <c:v>0.21843374067452911</c:v>
                </c:pt>
                <c:pt idx="12">
                  <c:v>0.186827526686554</c:v>
                </c:pt>
                <c:pt idx="13">
                  <c:v>0.16921109084875965</c:v>
                </c:pt>
                <c:pt idx="14">
                  <c:v>0.16260356066354717</c:v>
                </c:pt>
                <c:pt idx="15">
                  <c:v>0.13097409059055515</c:v>
                </c:pt>
                <c:pt idx="16">
                  <c:v>0.10664331167776621</c:v>
                </c:pt>
                <c:pt idx="17">
                  <c:v>0.12206564889842525</c:v>
                </c:pt>
                <c:pt idx="18">
                  <c:v>0.12206564889842518</c:v>
                </c:pt>
              </c:numCache>
            </c:numRef>
          </c:val>
          <c:smooth val="0"/>
        </c:ser>
        <c:dLbls>
          <c:showLegendKey val="0"/>
          <c:showVal val="0"/>
          <c:showCatName val="0"/>
          <c:showSerName val="0"/>
          <c:showPercent val="0"/>
          <c:showBubbleSize val="0"/>
        </c:dLbls>
        <c:marker val="1"/>
        <c:smooth val="0"/>
        <c:axId val="39367808"/>
        <c:axId val="39366016"/>
      </c:lineChart>
      <c:catAx>
        <c:axId val="39362560"/>
        <c:scaling>
          <c:orientation val="minMax"/>
        </c:scaling>
        <c:delete val="0"/>
        <c:axPos val="b"/>
        <c:numFmt formatCode="General" sourceLinked="1"/>
        <c:majorTickMark val="out"/>
        <c:minorTickMark val="none"/>
        <c:tickLblPos val="nextTo"/>
        <c:crossAx val="39364096"/>
        <c:crosses val="autoZero"/>
        <c:auto val="1"/>
        <c:lblAlgn val="ctr"/>
        <c:lblOffset val="100"/>
        <c:noMultiLvlLbl val="0"/>
      </c:catAx>
      <c:valAx>
        <c:axId val="39364096"/>
        <c:scaling>
          <c:orientation val="minMax"/>
          <c:min val="5000"/>
        </c:scaling>
        <c:delete val="0"/>
        <c:axPos val="l"/>
        <c:majorGridlines/>
        <c:title>
          <c:tx>
            <c:rich>
              <a:bodyPr/>
              <a:lstStyle/>
              <a:p>
                <a:pPr>
                  <a:defRPr/>
                </a:pPr>
                <a:r>
                  <a:rPr lang="es-CL"/>
                  <a:t>Dólares de 2010</a:t>
                </a:r>
              </a:p>
            </c:rich>
          </c:tx>
          <c:layout/>
          <c:overlay val="0"/>
        </c:title>
        <c:numFmt formatCode="#,##0" sourceLinked="1"/>
        <c:majorTickMark val="none"/>
        <c:minorTickMark val="none"/>
        <c:tickLblPos val="nextTo"/>
        <c:crossAx val="39362560"/>
        <c:crosses val="autoZero"/>
        <c:crossBetween val="between"/>
      </c:valAx>
      <c:valAx>
        <c:axId val="39366016"/>
        <c:scaling>
          <c:orientation val="minMax"/>
        </c:scaling>
        <c:delete val="0"/>
        <c:axPos val="r"/>
        <c:numFmt formatCode="0.0%" sourceLinked="1"/>
        <c:majorTickMark val="out"/>
        <c:minorTickMark val="none"/>
        <c:tickLblPos val="nextTo"/>
        <c:crossAx val="39367808"/>
        <c:crosses val="max"/>
        <c:crossBetween val="between"/>
      </c:valAx>
      <c:catAx>
        <c:axId val="39367808"/>
        <c:scaling>
          <c:orientation val="minMax"/>
        </c:scaling>
        <c:delete val="1"/>
        <c:axPos val="b"/>
        <c:numFmt formatCode="General" sourceLinked="1"/>
        <c:majorTickMark val="out"/>
        <c:minorTickMark val="none"/>
        <c:tickLblPos val="nextTo"/>
        <c:crossAx val="39366016"/>
        <c:crosses val="autoZero"/>
        <c:auto val="1"/>
        <c:lblAlgn val="ctr"/>
        <c:lblOffset val="100"/>
        <c:noMultiLvlLbl val="0"/>
      </c:catAx>
    </c:plotArea>
    <c:legend>
      <c:legendPos val="b"/>
      <c:layout/>
      <c:overlay val="0"/>
    </c:legend>
    <c:plotVisOnly val="1"/>
    <c:dispBlanksAs val="gap"/>
    <c:showDLblsOverMax val="0"/>
  </c:chart>
  <c:externalData r:id="rId2">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6400800" y="6355080"/>
            <a:ext cx="2286000" cy="365760"/>
          </a:xfrm>
        </p:spPr>
        <p:txBody>
          <a:bodyPr/>
          <a:lstStyle>
            <a:lvl1pPr>
              <a:defRPr sz="1400"/>
            </a:lvl1pPr>
          </a:lstStyle>
          <a:p>
            <a:fld id="{33FB4BD8-30D3-4B3A-AFF2-7AFD37CAC153}" type="datetimeFigureOut">
              <a:rPr lang="es-CL" smtClean="0"/>
              <a:t>12-11-2020</a:t>
            </a:fld>
            <a:endParaRPr lang="es-CL"/>
          </a:p>
        </p:txBody>
      </p:sp>
      <p:sp>
        <p:nvSpPr>
          <p:cNvPr id="17" name="16 Marcador de pie de página"/>
          <p:cNvSpPr>
            <a:spLocks noGrp="1"/>
          </p:cNvSpPr>
          <p:nvPr>
            <p:ph type="ftr" sz="quarter" idx="11"/>
          </p:nvPr>
        </p:nvSpPr>
        <p:spPr>
          <a:xfrm>
            <a:off x="2898648" y="6355080"/>
            <a:ext cx="3474720" cy="365760"/>
          </a:xfrm>
        </p:spPr>
        <p:txBody>
          <a:bodyPr/>
          <a:lstStyle/>
          <a:p>
            <a:endParaRPr lang="es-CL"/>
          </a:p>
        </p:txBody>
      </p:sp>
      <p:sp>
        <p:nvSpPr>
          <p:cNvPr id="29" name="28 Marcador de número de diapositiva"/>
          <p:cNvSpPr>
            <a:spLocks noGrp="1"/>
          </p:cNvSpPr>
          <p:nvPr>
            <p:ph type="sldNum" sz="quarter" idx="12"/>
          </p:nvPr>
        </p:nvSpPr>
        <p:spPr>
          <a:xfrm>
            <a:off x="1216152" y="6355080"/>
            <a:ext cx="1219200" cy="365760"/>
          </a:xfrm>
        </p:spPr>
        <p:txBody>
          <a:bodyPr/>
          <a:lstStyle/>
          <a:p>
            <a:fld id="{D6766F1D-6936-4F9C-A6D6-63B9F0C1D1B0}" type="slidenum">
              <a:rPr lang="es-CL" smtClean="0"/>
              <a:t>‹Nº›</a:t>
            </a:fld>
            <a:endParaRPr lang="es-CL"/>
          </a:p>
        </p:txBody>
      </p:sp>
      <p:sp>
        <p:nvSpPr>
          <p:cNvPr id="21" name="20 Rectángulo"/>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Rectángulo"/>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Rectángulo"/>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Rectángulo"/>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3FB4BD8-30D3-4B3A-AFF2-7AFD37CAC153}" type="datetimeFigureOut">
              <a:rPr lang="es-CL" smtClean="0"/>
              <a:t>12-11-2020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D6766F1D-6936-4F9C-A6D6-63B9F0C1D1B0}" type="slidenum">
              <a:rPr lang="es-CL" smtClean="0"/>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3FB4BD8-30D3-4B3A-AFF2-7AFD37CAC153}" type="datetimeFigureOut">
              <a:rPr lang="es-CL" smtClean="0"/>
              <a:t>12-11-2020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D6766F1D-6936-4F9C-A6D6-63B9F0C1D1B0}" type="slidenum">
              <a:rPr lang="es-CL" smtClean="0"/>
              <a:t>‹Nº›</a:t>
            </a:fld>
            <a:endParaRPr lang="es-CL"/>
          </a:p>
        </p:txBody>
      </p:sp>
      <p:sp>
        <p:nvSpPr>
          <p:cNvPr id="7" name="6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Conector recto"/>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33FB4BD8-30D3-4B3A-AFF2-7AFD37CAC153}" type="datetimeFigureOut">
              <a:rPr lang="es-CL" smtClean="0"/>
              <a:t>12-11-2020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D6766F1D-6936-4F9C-A6D6-63B9F0C1D1B0}" type="slidenum">
              <a:rPr lang="es-CL" smtClean="0"/>
              <a:t>‹Nº›</a:t>
            </a:fld>
            <a:endParaRPr lang="es-CL"/>
          </a:p>
        </p:txBody>
      </p:sp>
      <p:sp>
        <p:nvSpPr>
          <p:cNvPr id="8" name="7 Marcador de contenido"/>
          <p:cNvSpPr>
            <a:spLocks noGrp="1"/>
          </p:cNvSpPr>
          <p:nvPr>
            <p:ph sz="quarter" idx="1"/>
          </p:nvPr>
        </p:nvSpPr>
        <p:spPr>
          <a:xfrm>
            <a:off x="457200" y="1219200"/>
            <a:ext cx="8229600" cy="493776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a:xfrm>
            <a:off x="6400800" y="6355080"/>
            <a:ext cx="2286000" cy="365760"/>
          </a:xfrm>
        </p:spPr>
        <p:txBody>
          <a:bodyPr/>
          <a:lstStyle/>
          <a:p>
            <a:fld id="{33FB4BD8-30D3-4B3A-AFF2-7AFD37CAC153}" type="datetimeFigureOut">
              <a:rPr lang="es-CL" smtClean="0"/>
              <a:t>12-11-2020</a:t>
            </a:fld>
            <a:endParaRPr lang="es-CL"/>
          </a:p>
        </p:txBody>
      </p:sp>
      <p:sp>
        <p:nvSpPr>
          <p:cNvPr id="5" name="4 Marcador de pie de página"/>
          <p:cNvSpPr>
            <a:spLocks noGrp="1"/>
          </p:cNvSpPr>
          <p:nvPr>
            <p:ph type="ftr" sz="quarter" idx="11"/>
          </p:nvPr>
        </p:nvSpPr>
        <p:spPr>
          <a:xfrm>
            <a:off x="2898648" y="6355080"/>
            <a:ext cx="3474720" cy="365760"/>
          </a:xfrm>
        </p:spPr>
        <p:txBody>
          <a:bodyPr/>
          <a:lstStyle/>
          <a:p>
            <a:endParaRPr lang="es-CL"/>
          </a:p>
        </p:txBody>
      </p:sp>
      <p:sp>
        <p:nvSpPr>
          <p:cNvPr id="6" name="5 Marcador de número de diapositiva"/>
          <p:cNvSpPr>
            <a:spLocks noGrp="1"/>
          </p:cNvSpPr>
          <p:nvPr>
            <p:ph type="sldNum" sz="quarter" idx="12"/>
          </p:nvPr>
        </p:nvSpPr>
        <p:spPr>
          <a:xfrm>
            <a:off x="1069848" y="6355080"/>
            <a:ext cx="1520952" cy="365760"/>
          </a:xfrm>
        </p:spPr>
        <p:txBody>
          <a:bodyPr/>
          <a:lstStyle/>
          <a:p>
            <a:fld id="{D6766F1D-6936-4F9C-A6D6-63B9F0C1D1B0}" type="slidenum">
              <a:rPr lang="es-CL" smtClean="0"/>
              <a:t>‹Nº›</a:t>
            </a:fld>
            <a:endParaRPr lang="es-CL"/>
          </a:p>
        </p:txBody>
      </p:sp>
      <p:sp>
        <p:nvSpPr>
          <p:cNvPr id="7" name="6 Rectángulo"/>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8229600" cy="914400"/>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33FB4BD8-30D3-4B3A-AFF2-7AFD37CAC153}" type="datetimeFigureOut">
              <a:rPr lang="es-CL" smtClean="0"/>
              <a:t>12-11-2020</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D6766F1D-6936-4F9C-A6D6-63B9F0C1D1B0}" type="slidenum">
              <a:rPr lang="es-CL" smtClean="0"/>
              <a:t>‹Nº›</a:t>
            </a:fld>
            <a:endParaRPr lang="es-CL"/>
          </a:p>
        </p:txBody>
      </p:sp>
      <p:sp>
        <p:nvSpPr>
          <p:cNvPr id="9" name="8 Marcador de contenido"/>
          <p:cNvSpPr>
            <a:spLocks noGrp="1"/>
          </p:cNvSpPr>
          <p:nvPr>
            <p:ph sz="quarter" idx="1"/>
          </p:nvPr>
        </p:nvSpPr>
        <p:spPr>
          <a:xfrm>
            <a:off x="457200" y="1219200"/>
            <a:ext cx="4041648" cy="493776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632198" y="1216152"/>
            <a:ext cx="4041648" cy="493776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8229600" cy="9144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33FB4BD8-30D3-4B3A-AFF2-7AFD37CAC153}" type="datetimeFigureOut">
              <a:rPr lang="es-CL" smtClean="0"/>
              <a:t>12-11-2020</a:t>
            </a:fld>
            <a:endParaRPr lang="es-CL"/>
          </a:p>
        </p:txBody>
      </p:sp>
      <p:sp>
        <p:nvSpPr>
          <p:cNvPr id="8" name="7 Marcador de pie de página"/>
          <p:cNvSpPr>
            <a:spLocks noGrp="1"/>
          </p:cNvSpPr>
          <p:nvPr>
            <p:ph type="ftr" sz="quarter" idx="11"/>
          </p:nvPr>
        </p:nvSpPr>
        <p:spPr/>
        <p:txBody>
          <a:bodyPr/>
          <a:lstStyle/>
          <a:p>
            <a:endParaRPr lang="es-CL"/>
          </a:p>
        </p:txBody>
      </p:sp>
      <p:sp>
        <p:nvSpPr>
          <p:cNvPr id="9" name="8 Marcador de número de diapositiva"/>
          <p:cNvSpPr>
            <a:spLocks noGrp="1"/>
          </p:cNvSpPr>
          <p:nvPr>
            <p:ph type="sldNum" sz="quarter" idx="12"/>
          </p:nvPr>
        </p:nvSpPr>
        <p:spPr/>
        <p:txBody>
          <a:bodyPr/>
          <a:lstStyle/>
          <a:p>
            <a:fld id="{D6766F1D-6936-4F9C-A6D6-63B9F0C1D1B0}" type="slidenum">
              <a:rPr lang="es-CL" smtClean="0"/>
              <a:t>‹Nº›</a:t>
            </a:fld>
            <a:endParaRPr lang="es-CL"/>
          </a:p>
        </p:txBody>
      </p:sp>
      <p:sp>
        <p:nvSpPr>
          <p:cNvPr id="11" name="10 Marcador de contenido"/>
          <p:cNvSpPr>
            <a:spLocks noGrp="1"/>
          </p:cNvSpPr>
          <p:nvPr>
            <p:ph sz="quarter" idx="2"/>
          </p:nvPr>
        </p:nvSpPr>
        <p:spPr>
          <a:xfrm>
            <a:off x="457200" y="2133600"/>
            <a:ext cx="4038600" cy="40386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648200" y="2133600"/>
            <a:ext cx="4038600" cy="40386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8229600" cy="914400"/>
          </a:xfrm>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33FB4BD8-30D3-4B3A-AFF2-7AFD37CAC153}" type="datetimeFigureOut">
              <a:rPr lang="es-CL" smtClean="0"/>
              <a:t>12-11-2020</a:t>
            </a:fld>
            <a:endParaRPr lang="es-CL"/>
          </a:p>
        </p:txBody>
      </p:sp>
      <p:sp>
        <p:nvSpPr>
          <p:cNvPr id="4" name="3 Marcador de pie de página"/>
          <p:cNvSpPr>
            <a:spLocks noGrp="1"/>
          </p:cNvSpPr>
          <p:nvPr>
            <p:ph type="ftr" sz="quarter" idx="11"/>
          </p:nvPr>
        </p:nvSpPr>
        <p:spPr/>
        <p:txBody>
          <a:bodyPr/>
          <a:lstStyle/>
          <a:p>
            <a:endParaRPr lang="es-CL"/>
          </a:p>
        </p:txBody>
      </p:sp>
      <p:sp>
        <p:nvSpPr>
          <p:cNvPr id="5" name="4 Marcador de número de diapositiva"/>
          <p:cNvSpPr>
            <a:spLocks noGrp="1"/>
          </p:cNvSpPr>
          <p:nvPr>
            <p:ph type="sldNum" sz="quarter" idx="12"/>
          </p:nvPr>
        </p:nvSpPr>
        <p:spPr/>
        <p:txBody>
          <a:bodyPr/>
          <a:lstStyle/>
          <a:p>
            <a:fld id="{D6766F1D-6936-4F9C-A6D6-63B9F0C1D1B0}" type="slidenum">
              <a:rPr lang="es-CL" smtClean="0"/>
              <a:t>‹Nº›</a:t>
            </a:fld>
            <a:endParaRPr lang="es-CL"/>
          </a:p>
        </p:txBody>
      </p:sp>
      <p:sp>
        <p:nvSpPr>
          <p:cNvPr id="6" name="5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33FB4BD8-30D3-4B3A-AFF2-7AFD37CAC153}" type="datetimeFigureOut">
              <a:rPr lang="es-CL" smtClean="0"/>
              <a:t>12-11-2020</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p:txBody>
          <a:bodyPr/>
          <a:lstStyle/>
          <a:p>
            <a:fld id="{D6766F1D-6936-4F9C-A6D6-63B9F0C1D1B0}" type="slidenum">
              <a:rPr lang="es-CL" smtClean="0"/>
              <a:t>‹Nº›</a:t>
            </a:fld>
            <a:endParaRPr lang="es-CL"/>
          </a:p>
        </p:txBody>
      </p:sp>
      <p:sp>
        <p:nvSpPr>
          <p:cNvPr id="5" name="4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33FB4BD8-30D3-4B3A-AFF2-7AFD37CAC153}" type="datetimeFigureOut">
              <a:rPr lang="es-CL" smtClean="0"/>
              <a:t>12-11-2020</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D6766F1D-6936-4F9C-A6D6-63B9F0C1D1B0}" type="slidenum">
              <a:rPr lang="es-CL" smtClean="0"/>
              <a:t>‹Nº›</a:t>
            </a:fld>
            <a:endParaRPr lang="es-CL"/>
          </a:p>
        </p:txBody>
      </p:sp>
      <p:sp>
        <p:nvSpPr>
          <p:cNvPr id="8" name="7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Conector recto"/>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Marcador de contenido"/>
          <p:cNvSpPr>
            <a:spLocks noGrp="1"/>
          </p:cNvSpPr>
          <p:nvPr>
            <p:ph sz="quarter" idx="1"/>
          </p:nvPr>
        </p:nvSpPr>
        <p:spPr>
          <a:xfrm>
            <a:off x="304800" y="304800"/>
            <a:ext cx="5715000" cy="5715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33FB4BD8-30D3-4B3A-AFF2-7AFD37CAC153}" type="datetimeFigureOut">
              <a:rPr lang="es-CL" smtClean="0"/>
              <a:t>12-11-2020</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D6766F1D-6936-4F9C-A6D6-63B9F0C1D1B0}" type="slidenum">
              <a:rPr lang="es-CL" smtClean="0"/>
              <a:t>‹Nº›</a:t>
            </a:fld>
            <a:endParaRPr lang="es-CL"/>
          </a:p>
        </p:txBody>
      </p:sp>
      <p:sp>
        <p:nvSpPr>
          <p:cNvPr id="8" name="7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457200" y="152400"/>
            <a:ext cx="8229600" cy="990600"/>
          </a:xfrm>
          <a:prstGeom prst="rect">
            <a:avLst/>
          </a:prstGeom>
        </p:spPr>
        <p:txBody>
          <a:bodyPr vert="horz" anchor="b" anchorCtr="0">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33FB4BD8-30D3-4B3A-AFF2-7AFD37CAC153}" type="datetimeFigureOut">
              <a:rPr lang="es-CL" smtClean="0"/>
              <a:t>12-11-2020</a:t>
            </a:fld>
            <a:endParaRPr lang="es-CL"/>
          </a:p>
        </p:txBody>
      </p:sp>
      <p:sp>
        <p:nvSpPr>
          <p:cNvPr id="3" name="2 Marcador de pie de página"/>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s-CL"/>
          </a:p>
        </p:txBody>
      </p:sp>
      <p:sp>
        <p:nvSpPr>
          <p:cNvPr id="23" name="22 Marcador de número de diapositiva"/>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D6766F1D-6936-4F9C-A6D6-63B9F0C1D1B0}" type="slidenum">
              <a:rPr lang="es-CL" smtClean="0"/>
              <a:t>‹Nº›</a:t>
            </a:fld>
            <a:endParaRPr lang="es-CL"/>
          </a:p>
        </p:txBody>
      </p:sp>
      <p:sp>
        <p:nvSpPr>
          <p:cNvPr id="28" name="27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Conector recto"/>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219200" y="3717032"/>
            <a:ext cx="6858000" cy="990600"/>
          </a:xfrm>
        </p:spPr>
        <p:txBody>
          <a:bodyPr>
            <a:normAutofit fontScale="90000"/>
          </a:bodyPr>
          <a:lstStyle/>
          <a:p>
            <a:pPr algn="ctr"/>
            <a:r>
              <a:rPr lang="en-US" sz="3100" dirty="0"/>
              <a:t>Beyond Growth</a:t>
            </a:r>
            <a:r>
              <a:rPr lang="en-US" sz="2700" dirty="0"/>
              <a:t/>
            </a:r>
            <a:br>
              <a:rPr lang="en-US" sz="2700" dirty="0"/>
            </a:br>
            <a:r>
              <a:rPr lang="en-US" sz="2700" dirty="0"/>
              <a:t/>
            </a:r>
            <a:br>
              <a:rPr lang="en-US" sz="2700" dirty="0"/>
            </a:br>
            <a:r>
              <a:rPr lang="en-US" sz="2200" dirty="0"/>
              <a:t>TOWARDS A NEW ECONOMIC APPROACH</a:t>
            </a:r>
            <a:r>
              <a:rPr lang="es-CL" sz="2200" dirty="0"/>
              <a:t/>
            </a:r>
            <a:br>
              <a:rPr lang="es-CL" sz="2200" dirty="0"/>
            </a:br>
            <a:endParaRPr lang="es-CL" sz="2200" dirty="0"/>
          </a:p>
        </p:txBody>
      </p:sp>
      <p:sp>
        <p:nvSpPr>
          <p:cNvPr id="3" name="2 Subtítulo"/>
          <p:cNvSpPr>
            <a:spLocks noGrp="1"/>
          </p:cNvSpPr>
          <p:nvPr>
            <p:ph type="subTitle" idx="1"/>
          </p:nvPr>
        </p:nvSpPr>
        <p:spPr/>
        <p:txBody>
          <a:bodyPr/>
          <a:lstStyle/>
          <a:p>
            <a:r>
              <a:rPr lang="es-CL" dirty="0" smtClean="0"/>
              <a:t>Noviembre, 2020</a:t>
            </a:r>
            <a:endParaRPr lang="es-CL" dirty="0"/>
          </a:p>
        </p:txBody>
      </p:sp>
      <p:sp>
        <p:nvSpPr>
          <p:cNvPr id="4" name="1 Título"/>
          <p:cNvSpPr txBox="1">
            <a:spLocks/>
          </p:cNvSpPr>
          <p:nvPr/>
        </p:nvSpPr>
        <p:spPr>
          <a:xfrm>
            <a:off x="1187624" y="1124744"/>
            <a:ext cx="6858000" cy="1512168"/>
          </a:xfrm>
          <a:prstGeom prst="rect">
            <a:avLst/>
          </a:prstGeom>
        </p:spPr>
        <p:txBody>
          <a:bodyPr vert="horz" anchor="t" anchorCtr="0">
            <a:normAutofit fontScale="97500"/>
          </a:bodyPr>
          <a:lstStyle>
            <a:lvl1pPr algn="r" rtl="0" eaLnBrk="1" latinLnBrk="0" hangingPunct="1">
              <a:spcBef>
                <a:spcPct val="0"/>
              </a:spcBef>
              <a:buNone/>
              <a:defRPr kumimoji="0" sz="3200" kern="1200">
                <a:solidFill>
                  <a:schemeClr val="tx1"/>
                </a:solidFill>
                <a:latin typeface="+mj-lt"/>
                <a:ea typeface="+mj-ea"/>
                <a:cs typeface="+mj-cs"/>
              </a:defRPr>
            </a:lvl1pPr>
          </a:lstStyle>
          <a:p>
            <a:pPr algn="ctr"/>
            <a:endParaRPr lang="en-US" sz="2800" dirty="0" smtClean="0"/>
          </a:p>
        </p:txBody>
      </p:sp>
      <p:sp>
        <p:nvSpPr>
          <p:cNvPr id="5" name="4 Rectángulo"/>
          <p:cNvSpPr/>
          <p:nvPr/>
        </p:nvSpPr>
        <p:spPr>
          <a:xfrm>
            <a:off x="1907704" y="1280663"/>
            <a:ext cx="5220072" cy="923330"/>
          </a:xfrm>
          <a:prstGeom prst="rect">
            <a:avLst/>
          </a:prstGeom>
        </p:spPr>
        <p:txBody>
          <a:bodyPr wrap="square">
            <a:spAutoFit/>
          </a:bodyPr>
          <a:lstStyle/>
          <a:p>
            <a:pPr algn="ctr"/>
            <a:r>
              <a:rPr lang="es-CL" dirty="0" smtClean="0"/>
              <a:t>Tópicos de Desarrollo </a:t>
            </a:r>
          </a:p>
          <a:p>
            <a:pPr algn="ctr"/>
            <a:r>
              <a:rPr lang="es-CL" dirty="0" smtClean="0"/>
              <a:t>Magíster </a:t>
            </a:r>
            <a:r>
              <a:rPr lang="es-CL" dirty="0"/>
              <a:t>en Desarrollo y Cooperación Internacional</a:t>
            </a:r>
            <a:br>
              <a:rPr lang="es-CL" dirty="0"/>
            </a:br>
            <a:r>
              <a:rPr lang="es-CL" dirty="0"/>
              <a:t>IEI – U. de Chile</a:t>
            </a:r>
          </a:p>
        </p:txBody>
      </p:sp>
    </p:spTree>
    <p:extLst>
      <p:ext uri="{BB962C8B-B14F-4D97-AF65-F5344CB8AC3E}">
        <p14:creationId xmlns:p14="http://schemas.microsoft.com/office/powerpoint/2010/main" val="28377258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t>Los 4 objetivos y las políticas públicas</a:t>
            </a:r>
            <a:endParaRPr lang="es-CL" dirty="0"/>
          </a:p>
        </p:txBody>
      </p:sp>
      <p:sp>
        <p:nvSpPr>
          <p:cNvPr id="3" name="2 Marcador de contenido"/>
          <p:cNvSpPr>
            <a:spLocks noGrp="1"/>
          </p:cNvSpPr>
          <p:nvPr>
            <p:ph sz="quarter" idx="1"/>
          </p:nvPr>
        </p:nvSpPr>
        <p:spPr/>
        <p:txBody>
          <a:bodyPr>
            <a:normAutofit/>
          </a:bodyPr>
          <a:lstStyle/>
          <a:p>
            <a:endParaRPr lang="es-CL" dirty="0" smtClean="0"/>
          </a:p>
          <a:p>
            <a:pPr algn="just"/>
            <a:r>
              <a:rPr lang="es-CL" dirty="0" smtClean="0"/>
              <a:t>3 dimensiones cruciales </a:t>
            </a:r>
          </a:p>
          <a:p>
            <a:pPr lvl="1" algn="just"/>
            <a:r>
              <a:rPr lang="es-CL" dirty="0" smtClean="0"/>
              <a:t>Un conjunto más amplio de indicadores que guíen a los hacedores de política (</a:t>
            </a:r>
            <a:r>
              <a:rPr lang="es-CL" i="1" dirty="0" err="1" smtClean="0"/>
              <a:t>Better</a:t>
            </a:r>
            <a:r>
              <a:rPr lang="es-CL" i="1" dirty="0" smtClean="0"/>
              <a:t> </a:t>
            </a:r>
            <a:r>
              <a:rPr lang="es-CL" i="1" dirty="0" err="1" smtClean="0"/>
              <a:t>Life</a:t>
            </a:r>
            <a:r>
              <a:rPr lang="es-CL" i="1" dirty="0" smtClean="0"/>
              <a:t> </a:t>
            </a:r>
            <a:r>
              <a:rPr lang="es-CL" i="1" dirty="0" err="1" smtClean="0"/>
              <a:t>Index</a:t>
            </a:r>
            <a:r>
              <a:rPr lang="es-CL" i="1" dirty="0" smtClean="0"/>
              <a:t>, </a:t>
            </a:r>
            <a:r>
              <a:rPr lang="es-CL" i="1" dirty="0" err="1" smtClean="0"/>
              <a:t>Index</a:t>
            </a:r>
            <a:r>
              <a:rPr lang="es-CL" i="1" dirty="0" smtClean="0"/>
              <a:t> of </a:t>
            </a:r>
            <a:r>
              <a:rPr lang="es-CL" i="1" dirty="0" err="1" smtClean="0"/>
              <a:t>Sustainable</a:t>
            </a:r>
            <a:r>
              <a:rPr lang="es-CL" i="1" dirty="0" smtClean="0"/>
              <a:t> </a:t>
            </a:r>
            <a:r>
              <a:rPr lang="es-CL" i="1" dirty="0" err="1" smtClean="0"/>
              <a:t>Economic</a:t>
            </a:r>
            <a:r>
              <a:rPr lang="es-CL" i="1" dirty="0" smtClean="0"/>
              <a:t> </a:t>
            </a:r>
            <a:r>
              <a:rPr lang="es-CL" i="1" dirty="0" err="1" smtClean="0"/>
              <a:t>Welfare</a:t>
            </a:r>
            <a:r>
              <a:rPr lang="es-CL" dirty="0" smtClean="0"/>
              <a:t>)</a:t>
            </a:r>
          </a:p>
          <a:p>
            <a:pPr lvl="1" algn="just"/>
            <a:r>
              <a:rPr lang="es-CL" dirty="0" smtClean="0"/>
              <a:t>La adopción y compromiso de los políticos y la sociedad civil respecto a estos indicadores como medida de desempeño económico y social</a:t>
            </a:r>
          </a:p>
          <a:p>
            <a:pPr lvl="1" algn="just"/>
            <a:r>
              <a:rPr lang="es-CL" dirty="0" smtClean="0"/>
              <a:t>Diseño e implementación de políticas públicas coherentes con los indicadores</a:t>
            </a:r>
          </a:p>
          <a:p>
            <a:pPr lvl="1" algn="just"/>
            <a:endParaRPr lang="es-CL" dirty="0" smtClean="0"/>
          </a:p>
          <a:p>
            <a:pPr lvl="1" algn="just"/>
            <a:endParaRPr lang="es-CL" dirty="0"/>
          </a:p>
        </p:txBody>
      </p:sp>
    </p:spTree>
    <p:extLst>
      <p:ext uri="{BB962C8B-B14F-4D97-AF65-F5344CB8AC3E}">
        <p14:creationId xmlns:p14="http://schemas.microsoft.com/office/powerpoint/2010/main" val="32561316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t>Los nuevos marcos teóricos</a:t>
            </a:r>
            <a:endParaRPr lang="es-CL" dirty="0"/>
          </a:p>
        </p:txBody>
      </p:sp>
      <p:sp>
        <p:nvSpPr>
          <p:cNvPr id="3" name="2 Marcador de contenido"/>
          <p:cNvSpPr>
            <a:spLocks noGrp="1"/>
          </p:cNvSpPr>
          <p:nvPr>
            <p:ph sz="quarter" idx="1"/>
          </p:nvPr>
        </p:nvSpPr>
        <p:spPr/>
        <p:txBody>
          <a:bodyPr>
            <a:normAutofit/>
          </a:bodyPr>
          <a:lstStyle/>
          <a:p>
            <a:endParaRPr lang="es-CL" dirty="0" smtClean="0"/>
          </a:p>
          <a:p>
            <a:pPr algn="just"/>
            <a:r>
              <a:rPr lang="es-CL" dirty="0" smtClean="0"/>
              <a:t>Economía del comportamiento: racionalidad limitada, sesgos cognitivos, </a:t>
            </a:r>
            <a:r>
              <a:rPr lang="es-CL" i="1" dirty="0" err="1" smtClean="0"/>
              <a:t>framing</a:t>
            </a:r>
            <a:r>
              <a:rPr lang="es-CL" i="1" dirty="0" smtClean="0"/>
              <a:t>, </a:t>
            </a:r>
            <a:r>
              <a:rPr lang="es-CL" dirty="0" smtClean="0"/>
              <a:t>comportamiento manada</a:t>
            </a:r>
          </a:p>
          <a:p>
            <a:pPr algn="just"/>
            <a:r>
              <a:rPr lang="es-CL" dirty="0" smtClean="0"/>
              <a:t>Mercados, instituciones y Poder</a:t>
            </a:r>
          </a:p>
          <a:p>
            <a:pPr algn="just"/>
            <a:r>
              <a:rPr lang="es-CL" dirty="0" smtClean="0"/>
              <a:t>Evolución y complejidad: la historia importa, no estamos en un vacío institucional (o ecológico)</a:t>
            </a:r>
          </a:p>
          <a:p>
            <a:pPr algn="just"/>
            <a:r>
              <a:rPr lang="es-CL" dirty="0" smtClean="0"/>
              <a:t>Finanzas y macroeconomía: 2008 golpe letal a la hipótesis de los </a:t>
            </a:r>
            <a:r>
              <a:rPr lang="es-CL" i="1" dirty="0" smtClean="0"/>
              <a:t>mercados eficientes</a:t>
            </a:r>
          </a:p>
          <a:p>
            <a:pPr algn="just"/>
            <a:endParaRPr lang="es-CL" dirty="0" smtClean="0"/>
          </a:p>
          <a:p>
            <a:pPr algn="just"/>
            <a:endParaRPr lang="es-CL" dirty="0" smtClean="0"/>
          </a:p>
          <a:p>
            <a:pPr algn="just"/>
            <a:endParaRPr lang="es-CL" dirty="0" smtClean="0"/>
          </a:p>
          <a:p>
            <a:pPr lvl="1" algn="just"/>
            <a:endParaRPr lang="es-CL" dirty="0"/>
          </a:p>
        </p:txBody>
      </p:sp>
    </p:spTree>
    <p:extLst>
      <p:ext uri="{BB962C8B-B14F-4D97-AF65-F5344CB8AC3E}">
        <p14:creationId xmlns:p14="http://schemas.microsoft.com/office/powerpoint/2010/main" val="14901126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t>Los nuevos marcos teóricos</a:t>
            </a:r>
            <a:endParaRPr lang="es-CL" dirty="0"/>
          </a:p>
        </p:txBody>
      </p:sp>
      <p:sp>
        <p:nvSpPr>
          <p:cNvPr id="3" name="2 Marcador de contenido"/>
          <p:cNvSpPr>
            <a:spLocks noGrp="1"/>
          </p:cNvSpPr>
          <p:nvPr>
            <p:ph sz="quarter" idx="1"/>
          </p:nvPr>
        </p:nvSpPr>
        <p:spPr/>
        <p:txBody>
          <a:bodyPr>
            <a:normAutofit/>
          </a:bodyPr>
          <a:lstStyle/>
          <a:p>
            <a:endParaRPr lang="es-CL" dirty="0" smtClean="0"/>
          </a:p>
          <a:p>
            <a:pPr algn="just"/>
            <a:r>
              <a:rPr lang="es-CL" dirty="0" smtClean="0"/>
              <a:t>Medioambiente: </a:t>
            </a:r>
            <a:r>
              <a:rPr lang="es-CL" i="1" dirty="0" err="1" smtClean="0"/>
              <a:t>Ecological</a:t>
            </a:r>
            <a:r>
              <a:rPr lang="es-CL" i="1" dirty="0" smtClean="0"/>
              <a:t> </a:t>
            </a:r>
            <a:r>
              <a:rPr lang="es-CL" i="1" dirty="0" err="1" smtClean="0"/>
              <a:t>Economics</a:t>
            </a:r>
            <a:r>
              <a:rPr lang="es-CL" i="1" dirty="0" smtClean="0"/>
              <a:t>. </a:t>
            </a:r>
            <a:r>
              <a:rPr lang="es-CL" dirty="0" smtClean="0"/>
              <a:t>Informe </a:t>
            </a:r>
            <a:r>
              <a:rPr lang="es-CL" dirty="0" err="1" smtClean="0"/>
              <a:t>Stern</a:t>
            </a:r>
            <a:r>
              <a:rPr lang="es-CL" dirty="0" smtClean="0"/>
              <a:t>.</a:t>
            </a:r>
          </a:p>
          <a:p>
            <a:pPr algn="just"/>
            <a:r>
              <a:rPr lang="es-CL" dirty="0" smtClean="0"/>
              <a:t>Desigualdad</a:t>
            </a:r>
          </a:p>
          <a:p>
            <a:pPr algn="just"/>
            <a:r>
              <a:rPr lang="es-CL" dirty="0" smtClean="0"/>
              <a:t>Género</a:t>
            </a:r>
          </a:p>
          <a:p>
            <a:pPr algn="just"/>
            <a:r>
              <a:rPr lang="es-CL" dirty="0" smtClean="0"/>
              <a:t>Ética y el Rol del Estado: inter e </a:t>
            </a:r>
            <a:r>
              <a:rPr lang="es-CL" dirty="0" err="1" smtClean="0"/>
              <a:t>intrageneracional</a:t>
            </a:r>
            <a:r>
              <a:rPr lang="es-CL" dirty="0" smtClean="0"/>
              <a:t>. (</a:t>
            </a:r>
            <a:r>
              <a:rPr lang="es-CL" i="1" dirty="0" err="1" smtClean="0"/>
              <a:t>Kantian</a:t>
            </a:r>
            <a:r>
              <a:rPr lang="es-CL" i="1" dirty="0" smtClean="0"/>
              <a:t> </a:t>
            </a:r>
            <a:r>
              <a:rPr lang="es-CL" i="1" dirty="0" err="1" smtClean="0"/>
              <a:t>optimization</a:t>
            </a:r>
            <a:r>
              <a:rPr lang="es-CL" dirty="0" smtClean="0"/>
              <a:t>)</a:t>
            </a:r>
          </a:p>
          <a:p>
            <a:pPr algn="just"/>
            <a:endParaRPr lang="es-CL" dirty="0" smtClean="0"/>
          </a:p>
          <a:p>
            <a:pPr algn="just"/>
            <a:endParaRPr lang="es-CL" dirty="0" smtClean="0"/>
          </a:p>
          <a:p>
            <a:pPr algn="just"/>
            <a:endParaRPr lang="es-CL" dirty="0" smtClean="0"/>
          </a:p>
          <a:p>
            <a:pPr lvl="1" algn="just"/>
            <a:endParaRPr lang="es-CL" dirty="0"/>
          </a:p>
        </p:txBody>
      </p:sp>
    </p:spTree>
    <p:extLst>
      <p:ext uri="{BB962C8B-B14F-4D97-AF65-F5344CB8AC3E}">
        <p14:creationId xmlns:p14="http://schemas.microsoft.com/office/powerpoint/2010/main" val="28849031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Nuevos enfoques para la política económica</a:t>
            </a:r>
            <a:endParaRPr lang="es-CL" dirty="0"/>
          </a:p>
        </p:txBody>
      </p:sp>
      <p:sp>
        <p:nvSpPr>
          <p:cNvPr id="3" name="2 Marcador de contenido"/>
          <p:cNvSpPr>
            <a:spLocks noGrp="1"/>
          </p:cNvSpPr>
          <p:nvPr>
            <p:ph sz="quarter" idx="1"/>
          </p:nvPr>
        </p:nvSpPr>
        <p:spPr/>
        <p:txBody>
          <a:bodyPr>
            <a:normAutofit/>
          </a:bodyPr>
          <a:lstStyle/>
          <a:p>
            <a:endParaRPr lang="es-CL" dirty="0" smtClean="0"/>
          </a:p>
          <a:p>
            <a:pPr algn="just"/>
            <a:r>
              <a:rPr lang="es-CL" dirty="0" smtClean="0"/>
              <a:t>Política de Sustentabilidad y </a:t>
            </a:r>
            <a:r>
              <a:rPr lang="es-CL" dirty="0" err="1" smtClean="0"/>
              <a:t>Descarbonización</a:t>
            </a:r>
            <a:endParaRPr lang="es-CL" dirty="0" smtClean="0"/>
          </a:p>
          <a:p>
            <a:pPr algn="just"/>
            <a:r>
              <a:rPr lang="es-CL" dirty="0" smtClean="0"/>
              <a:t>Innovación y política industrial</a:t>
            </a:r>
          </a:p>
          <a:p>
            <a:pPr lvl="1" algn="just"/>
            <a:r>
              <a:rPr lang="es-CL" dirty="0" smtClean="0"/>
              <a:t>Política industrial y macroeconomía (J.A Ocampo)</a:t>
            </a:r>
          </a:p>
          <a:p>
            <a:pPr marL="274320" lvl="1" indent="0" algn="just">
              <a:buNone/>
            </a:pPr>
            <a:endParaRPr lang="es-CL" dirty="0" smtClean="0"/>
          </a:p>
          <a:p>
            <a:pPr algn="just"/>
            <a:r>
              <a:rPr lang="es-CL" dirty="0" smtClean="0"/>
              <a:t>Regulación financiera</a:t>
            </a:r>
          </a:p>
          <a:p>
            <a:pPr algn="just"/>
            <a:r>
              <a:rPr lang="es-CL" dirty="0" smtClean="0"/>
              <a:t>Política de Competencia</a:t>
            </a:r>
          </a:p>
          <a:p>
            <a:pPr algn="just"/>
            <a:r>
              <a:rPr lang="es-CL" dirty="0" smtClean="0"/>
              <a:t>Impuestos</a:t>
            </a:r>
          </a:p>
          <a:p>
            <a:pPr algn="just"/>
            <a:r>
              <a:rPr lang="es-CL" dirty="0" smtClean="0"/>
              <a:t>El problema de la concentración de la riqueza</a:t>
            </a:r>
          </a:p>
          <a:p>
            <a:pPr algn="just"/>
            <a:r>
              <a:rPr lang="es-CL" dirty="0" smtClean="0"/>
              <a:t>Políticas de mercado laboral</a:t>
            </a:r>
            <a:endParaRPr lang="es-CL" dirty="0"/>
          </a:p>
          <a:p>
            <a:pPr algn="just"/>
            <a:endParaRPr lang="es-CL" dirty="0" smtClean="0"/>
          </a:p>
          <a:p>
            <a:pPr algn="just"/>
            <a:endParaRPr lang="es-CL" dirty="0" smtClean="0"/>
          </a:p>
          <a:p>
            <a:pPr lvl="1" algn="just"/>
            <a:endParaRPr lang="es-CL" dirty="0"/>
          </a:p>
        </p:txBody>
      </p:sp>
    </p:spTree>
    <p:extLst>
      <p:ext uri="{BB962C8B-B14F-4D97-AF65-F5344CB8AC3E}">
        <p14:creationId xmlns:p14="http://schemas.microsoft.com/office/powerpoint/2010/main" val="31526677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t>Nuevos indicadores</a:t>
            </a:r>
            <a:endParaRPr lang="es-CL" dirty="0"/>
          </a:p>
        </p:txBody>
      </p:sp>
      <p:sp>
        <p:nvSpPr>
          <p:cNvPr id="3" name="2 Marcador de contenido"/>
          <p:cNvSpPr>
            <a:spLocks noGrp="1"/>
          </p:cNvSpPr>
          <p:nvPr>
            <p:ph sz="quarter" idx="1"/>
          </p:nvPr>
        </p:nvSpPr>
        <p:spPr/>
        <p:txBody>
          <a:bodyPr>
            <a:normAutofit/>
          </a:bodyPr>
          <a:lstStyle/>
          <a:p>
            <a:endParaRPr lang="es-CL" dirty="0" smtClean="0"/>
          </a:p>
          <a:p>
            <a:pPr algn="just"/>
            <a:r>
              <a:rPr lang="es-CL" dirty="0" smtClean="0"/>
              <a:t>Hacia un Indicador de Bienestar Económico Sostenible </a:t>
            </a:r>
          </a:p>
          <a:p>
            <a:pPr lvl="1" algn="just"/>
            <a:endParaRPr lang="es-CL" dirty="0"/>
          </a:p>
        </p:txBody>
      </p:sp>
    </p:spTree>
    <p:extLst>
      <p:ext uri="{BB962C8B-B14F-4D97-AF65-F5344CB8AC3E}">
        <p14:creationId xmlns:p14="http://schemas.microsoft.com/office/powerpoint/2010/main" val="29210772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t>Nuevos indicadores</a:t>
            </a:r>
            <a:endParaRPr lang="es-CL" dirty="0"/>
          </a:p>
        </p:txBody>
      </p:sp>
      <p:sp>
        <p:nvSpPr>
          <p:cNvPr id="3" name="2 Marcador de contenido"/>
          <p:cNvSpPr>
            <a:spLocks noGrp="1"/>
          </p:cNvSpPr>
          <p:nvPr>
            <p:ph sz="quarter" idx="1"/>
          </p:nvPr>
        </p:nvSpPr>
        <p:spPr/>
        <p:txBody>
          <a:bodyPr>
            <a:normAutofit/>
          </a:bodyPr>
          <a:lstStyle/>
          <a:p>
            <a:pPr algn="just"/>
            <a:r>
              <a:rPr lang="es-CL" dirty="0" smtClean="0"/>
              <a:t>Desarrollo sustentable y Paradigma Co-evolutivo</a:t>
            </a:r>
          </a:p>
          <a:p>
            <a:pPr algn="just"/>
            <a:r>
              <a:rPr lang="es-CL" dirty="0" smtClean="0"/>
              <a:t>Paradigma </a:t>
            </a:r>
            <a:r>
              <a:rPr lang="es-CL" dirty="0" err="1" smtClean="0"/>
              <a:t>co</a:t>
            </a:r>
            <a:r>
              <a:rPr lang="es-CL" dirty="0" smtClean="0"/>
              <a:t>-evolutivo</a:t>
            </a:r>
          </a:p>
          <a:p>
            <a:pPr lvl="1" algn="just"/>
            <a:r>
              <a:rPr lang="es-CL" dirty="0" smtClean="0"/>
              <a:t>Énfasis en sistemas, subsistemas y cómo interactúan</a:t>
            </a:r>
          </a:p>
          <a:p>
            <a:pPr lvl="1" algn="just"/>
            <a:r>
              <a:rPr lang="es-CL" dirty="0" smtClean="0"/>
              <a:t>Dada la interdependencia </a:t>
            </a:r>
            <a:r>
              <a:rPr lang="en-US" i="1" dirty="0" smtClean="0"/>
              <a:t>”everything evolves together </a:t>
            </a:r>
            <a:r>
              <a:rPr lang="en-US" i="1" dirty="0"/>
              <a:t>over </a:t>
            </a:r>
            <a:r>
              <a:rPr lang="en-US" i="1" dirty="0" smtClean="0"/>
              <a:t>time”</a:t>
            </a:r>
          </a:p>
          <a:p>
            <a:pPr lvl="1" algn="just"/>
            <a:r>
              <a:rPr lang="en-US" i="1" dirty="0" smtClean="0"/>
              <a:t>Path-</a:t>
            </a:r>
            <a:r>
              <a:rPr lang="en-US" i="1" dirty="0" err="1" smtClean="0"/>
              <a:t>depedency</a:t>
            </a:r>
            <a:r>
              <a:rPr lang="en-US" dirty="0" smtClean="0"/>
              <a:t>. Los </a:t>
            </a:r>
            <a:r>
              <a:rPr lang="en-US" dirty="0" err="1" smtClean="0"/>
              <a:t>sistemas</a:t>
            </a:r>
            <a:r>
              <a:rPr lang="en-US" dirty="0" smtClean="0"/>
              <a:t> </a:t>
            </a:r>
            <a:r>
              <a:rPr lang="en-US" dirty="0" err="1" smtClean="0"/>
              <a:t>exhiben</a:t>
            </a:r>
            <a:r>
              <a:rPr lang="en-US" dirty="0" smtClean="0"/>
              <a:t> </a:t>
            </a:r>
            <a:r>
              <a:rPr lang="en-US" dirty="0" err="1" smtClean="0"/>
              <a:t>intercia</a:t>
            </a:r>
            <a:r>
              <a:rPr lang="en-US" dirty="0" smtClean="0"/>
              <a:t> </a:t>
            </a:r>
            <a:r>
              <a:rPr lang="en-US" dirty="0" err="1" smtClean="0"/>
              <a:t>estructural</a:t>
            </a:r>
            <a:endParaRPr lang="en-US" dirty="0" smtClean="0"/>
          </a:p>
          <a:p>
            <a:pPr lvl="1" algn="just"/>
            <a:r>
              <a:rPr lang="en-US" dirty="0" err="1" smtClean="0"/>
              <a:t>Énfasis</a:t>
            </a:r>
            <a:r>
              <a:rPr lang="en-US" dirty="0" smtClean="0"/>
              <a:t> en </a:t>
            </a:r>
            <a:r>
              <a:rPr lang="en-US" dirty="0" err="1" smtClean="0"/>
              <a:t>desequilibrio</a:t>
            </a:r>
            <a:r>
              <a:rPr lang="en-US" dirty="0" smtClean="0"/>
              <a:t> y </a:t>
            </a:r>
            <a:r>
              <a:rPr lang="en-US" dirty="0" err="1" smtClean="0"/>
              <a:t>cambio</a:t>
            </a:r>
            <a:endParaRPr lang="es-CL" dirty="0" smtClean="0"/>
          </a:p>
          <a:p>
            <a:pPr marL="274320" lvl="1" indent="0" algn="just">
              <a:buNone/>
            </a:pPr>
            <a:endParaRPr lang="es-CL" dirty="0" smtClean="0"/>
          </a:p>
          <a:p>
            <a:pPr lvl="1" algn="just"/>
            <a:endParaRPr lang="es-CL" dirty="0"/>
          </a:p>
        </p:txBody>
      </p:sp>
    </p:spTree>
    <p:extLst>
      <p:ext uri="{BB962C8B-B14F-4D97-AF65-F5344CB8AC3E}">
        <p14:creationId xmlns:p14="http://schemas.microsoft.com/office/powerpoint/2010/main" val="39044158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t>Nuevos indicadores</a:t>
            </a:r>
            <a:endParaRPr lang="es-CL" dirty="0"/>
          </a:p>
        </p:txBody>
      </p:sp>
      <p:sp>
        <p:nvSpPr>
          <p:cNvPr id="3" name="2 Marcador de contenido"/>
          <p:cNvSpPr>
            <a:spLocks noGrp="1"/>
          </p:cNvSpPr>
          <p:nvPr>
            <p:ph sz="quarter" idx="1"/>
          </p:nvPr>
        </p:nvSpPr>
        <p:spPr/>
        <p:txBody>
          <a:bodyPr>
            <a:normAutofit/>
          </a:bodyPr>
          <a:lstStyle/>
          <a:p>
            <a:pPr algn="just"/>
            <a:r>
              <a:rPr lang="es-CL" dirty="0" smtClean="0"/>
              <a:t>Economía, </a:t>
            </a:r>
            <a:r>
              <a:rPr lang="es-CL" dirty="0" err="1" smtClean="0"/>
              <a:t>sociósfera</a:t>
            </a:r>
            <a:r>
              <a:rPr lang="es-CL" dirty="0" smtClean="0"/>
              <a:t>, </a:t>
            </a:r>
            <a:r>
              <a:rPr lang="es-CL" dirty="0" err="1" smtClean="0"/>
              <a:t>ecósfera</a:t>
            </a:r>
            <a:r>
              <a:rPr lang="es-CL" dirty="0" smtClean="0"/>
              <a:t>: Una mirada </a:t>
            </a:r>
            <a:r>
              <a:rPr lang="es-CL" dirty="0" err="1" smtClean="0"/>
              <a:t>co</a:t>
            </a:r>
            <a:r>
              <a:rPr lang="es-CL" dirty="0" smtClean="0"/>
              <a:t>-evolutiva</a:t>
            </a:r>
          </a:p>
          <a:p>
            <a:pPr marL="274320" lvl="1" indent="0" algn="just">
              <a:buNone/>
            </a:pPr>
            <a:endParaRPr lang="es-CL" dirty="0" smtClean="0"/>
          </a:p>
          <a:p>
            <a:pPr lvl="1" algn="just"/>
            <a:endParaRPr lang="es-CL"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1772816"/>
            <a:ext cx="6911509" cy="4464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844293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t>Nuevos indicadores</a:t>
            </a:r>
            <a:endParaRPr lang="es-CL" dirty="0"/>
          </a:p>
        </p:txBody>
      </p:sp>
      <p:sp>
        <p:nvSpPr>
          <p:cNvPr id="3" name="2 Marcador de contenido"/>
          <p:cNvSpPr>
            <a:spLocks noGrp="1"/>
          </p:cNvSpPr>
          <p:nvPr>
            <p:ph sz="quarter" idx="1"/>
          </p:nvPr>
        </p:nvSpPr>
        <p:spPr/>
        <p:txBody>
          <a:bodyPr>
            <a:normAutofit/>
          </a:bodyPr>
          <a:lstStyle/>
          <a:p>
            <a:pPr algn="just"/>
            <a:r>
              <a:rPr lang="es-CL" dirty="0" smtClean="0"/>
              <a:t>La </a:t>
            </a:r>
            <a:r>
              <a:rPr lang="es-CL" dirty="0" err="1" smtClean="0"/>
              <a:t>Sociósfera</a:t>
            </a:r>
            <a:r>
              <a:rPr lang="es-CL" dirty="0" smtClean="0"/>
              <a:t> opera como interfaz entre el sistema económico y la </a:t>
            </a:r>
            <a:r>
              <a:rPr lang="es-CL" dirty="0" err="1" smtClean="0"/>
              <a:t>ecósfera</a:t>
            </a:r>
            <a:r>
              <a:rPr lang="es-CL" dirty="0" smtClean="0"/>
              <a:t>. De ahí el rol crucial del capital social e instituciones adecuadas</a:t>
            </a:r>
          </a:p>
          <a:p>
            <a:pPr marL="274320" lvl="1" indent="0" algn="just">
              <a:buNone/>
            </a:pPr>
            <a:endParaRPr lang="es-CL" dirty="0" smtClean="0"/>
          </a:p>
          <a:p>
            <a:pPr lvl="1" algn="just"/>
            <a:endParaRPr lang="es-CL" dirty="0"/>
          </a:p>
        </p:txBody>
      </p:sp>
    </p:spTree>
    <p:extLst>
      <p:ext uri="{BB962C8B-B14F-4D97-AF65-F5344CB8AC3E}">
        <p14:creationId xmlns:p14="http://schemas.microsoft.com/office/powerpoint/2010/main" val="2278976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t>Nuevos indicadores</a:t>
            </a:r>
            <a:endParaRPr lang="es-CL" dirty="0"/>
          </a:p>
        </p:txBody>
      </p:sp>
      <p:sp>
        <p:nvSpPr>
          <p:cNvPr id="3" name="2 Marcador de contenido"/>
          <p:cNvSpPr>
            <a:spLocks noGrp="1"/>
          </p:cNvSpPr>
          <p:nvPr>
            <p:ph sz="quarter" idx="1"/>
          </p:nvPr>
        </p:nvSpPr>
        <p:spPr/>
        <p:txBody>
          <a:bodyPr>
            <a:normAutofit/>
          </a:bodyPr>
          <a:lstStyle/>
          <a:p>
            <a:pPr marL="274320" lvl="1" indent="0" algn="just">
              <a:buNone/>
            </a:pPr>
            <a:endParaRPr lang="es-CL" dirty="0" smtClean="0"/>
          </a:p>
          <a:p>
            <a:pPr lvl="1" algn="just"/>
            <a:endParaRPr lang="es-CL"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1484784"/>
            <a:ext cx="6768752" cy="47303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37938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t>Nuevos indicadores</a:t>
            </a:r>
            <a:endParaRPr lang="es-CL" dirty="0"/>
          </a:p>
        </p:txBody>
      </p:sp>
      <p:sp>
        <p:nvSpPr>
          <p:cNvPr id="3" name="2 Marcador de contenido"/>
          <p:cNvSpPr>
            <a:spLocks noGrp="1"/>
          </p:cNvSpPr>
          <p:nvPr>
            <p:ph sz="quarter" idx="1"/>
          </p:nvPr>
        </p:nvSpPr>
        <p:spPr/>
        <p:txBody>
          <a:bodyPr>
            <a:normAutofit/>
          </a:bodyPr>
          <a:lstStyle/>
          <a:p>
            <a:pPr algn="just"/>
            <a:r>
              <a:rPr lang="es-CL" dirty="0" smtClean="0"/>
              <a:t>Categorías relevantes: </a:t>
            </a:r>
          </a:p>
          <a:p>
            <a:pPr lvl="1" algn="just"/>
            <a:r>
              <a:rPr lang="es-CL" dirty="0" smtClean="0"/>
              <a:t>Capital Natural</a:t>
            </a:r>
          </a:p>
          <a:p>
            <a:pPr lvl="1" algn="just"/>
            <a:r>
              <a:rPr lang="en-US" dirty="0" smtClean="0"/>
              <a:t>“</a:t>
            </a:r>
            <a:r>
              <a:rPr lang="en-US" i="1" dirty="0" smtClean="0"/>
              <a:t>Throughput</a:t>
            </a:r>
            <a:r>
              <a:rPr lang="en-US" dirty="0" smtClean="0"/>
              <a:t>” de </a:t>
            </a:r>
            <a:r>
              <a:rPr lang="en-US" dirty="0" err="1" smtClean="0"/>
              <a:t>materia-energía</a:t>
            </a:r>
            <a:r>
              <a:rPr lang="en-US" dirty="0" smtClean="0"/>
              <a:t>: </a:t>
            </a:r>
            <a:r>
              <a:rPr lang="en-US" i="1" dirty="0"/>
              <a:t>the input into the </a:t>
            </a:r>
            <a:r>
              <a:rPr lang="en-US" i="1" dirty="0" err="1" smtClean="0"/>
              <a:t>macroeconomy</a:t>
            </a:r>
            <a:r>
              <a:rPr lang="en-US" i="1" dirty="0" smtClean="0"/>
              <a:t> of </a:t>
            </a:r>
            <a:r>
              <a:rPr lang="en-US" i="1" dirty="0"/>
              <a:t>low entropy resources and the subsequent output of </a:t>
            </a:r>
            <a:r>
              <a:rPr lang="en-US" i="1" dirty="0" smtClean="0"/>
              <a:t>high entropy </a:t>
            </a:r>
            <a:r>
              <a:rPr lang="en-US" i="1" dirty="0"/>
              <a:t>wastes</a:t>
            </a:r>
            <a:r>
              <a:rPr lang="en-US" dirty="0" smtClean="0"/>
              <a:t>.</a:t>
            </a:r>
          </a:p>
          <a:p>
            <a:pPr lvl="1" algn="just"/>
            <a:r>
              <a:rPr lang="en-US" dirty="0" smtClean="0"/>
              <a:t>Capital “</a:t>
            </a:r>
            <a:r>
              <a:rPr lang="en-US" dirty="0" err="1" smtClean="0"/>
              <a:t>fabricado</a:t>
            </a:r>
            <a:r>
              <a:rPr lang="en-US" dirty="0" smtClean="0"/>
              <a:t>” (</a:t>
            </a:r>
            <a:r>
              <a:rPr lang="en-US" i="1" dirty="0" smtClean="0"/>
              <a:t>human made capital</a:t>
            </a:r>
            <a:r>
              <a:rPr lang="en-US" dirty="0" smtClean="0"/>
              <a:t>)</a:t>
            </a:r>
          </a:p>
          <a:p>
            <a:pPr lvl="1" algn="just"/>
            <a:r>
              <a:rPr lang="en-US" dirty="0" err="1" smtClean="0"/>
              <a:t>Ingreso</a:t>
            </a:r>
            <a:r>
              <a:rPr lang="en-US" dirty="0" smtClean="0"/>
              <a:t> </a:t>
            </a:r>
            <a:r>
              <a:rPr lang="en-US" dirty="0" err="1" smtClean="0"/>
              <a:t>psíquico</a:t>
            </a:r>
            <a:r>
              <a:rPr lang="en-US" dirty="0" smtClean="0"/>
              <a:t> o </a:t>
            </a:r>
            <a:r>
              <a:rPr lang="en-US" dirty="0" err="1" smtClean="0"/>
              <a:t>bienestar</a:t>
            </a:r>
            <a:r>
              <a:rPr lang="en-US" dirty="0" smtClean="0"/>
              <a:t>: </a:t>
            </a:r>
            <a:r>
              <a:rPr lang="en-US" dirty="0"/>
              <a:t> </a:t>
            </a:r>
            <a:r>
              <a:rPr lang="en-US" dirty="0" smtClean="0"/>
              <a:t>“</a:t>
            </a:r>
            <a:r>
              <a:rPr lang="en-US" i="1" dirty="0" smtClean="0"/>
              <a:t>the true benefit </a:t>
            </a:r>
            <a:r>
              <a:rPr lang="en-US" i="1" dirty="0"/>
              <a:t>of all socio-economic </a:t>
            </a:r>
            <a:r>
              <a:rPr lang="en-US" i="1" dirty="0" smtClean="0"/>
              <a:t>activity”</a:t>
            </a:r>
          </a:p>
          <a:p>
            <a:pPr lvl="1" algn="just"/>
            <a:r>
              <a:rPr lang="en-US" dirty="0" err="1" smtClean="0"/>
              <a:t>Costo</a:t>
            </a:r>
            <a:r>
              <a:rPr lang="en-US" dirty="0" smtClean="0"/>
              <a:t> de la </a:t>
            </a:r>
            <a:r>
              <a:rPr lang="en-US" dirty="0" err="1" smtClean="0"/>
              <a:t>pérdida</a:t>
            </a:r>
            <a:r>
              <a:rPr lang="en-US" dirty="0" smtClean="0"/>
              <a:t> de los </a:t>
            </a:r>
            <a:r>
              <a:rPr lang="en-US" dirty="0" err="1" smtClean="0"/>
              <a:t>servicios</a:t>
            </a:r>
            <a:r>
              <a:rPr lang="en-US" dirty="0" smtClean="0"/>
              <a:t> </a:t>
            </a:r>
            <a:r>
              <a:rPr lang="en-US" dirty="0" err="1" smtClean="0"/>
              <a:t>derivados</a:t>
            </a:r>
            <a:r>
              <a:rPr lang="en-US" dirty="0" smtClean="0"/>
              <a:t> del capital natural</a:t>
            </a:r>
          </a:p>
          <a:p>
            <a:pPr marL="274320" lvl="1" indent="0" algn="just">
              <a:buNone/>
            </a:pPr>
            <a:endParaRPr lang="es-CL" dirty="0" smtClean="0"/>
          </a:p>
          <a:p>
            <a:pPr lvl="1" algn="just"/>
            <a:endParaRPr lang="es-CL" dirty="0"/>
          </a:p>
        </p:txBody>
      </p:sp>
    </p:spTree>
    <p:extLst>
      <p:ext uri="{BB962C8B-B14F-4D97-AF65-F5344CB8AC3E}">
        <p14:creationId xmlns:p14="http://schemas.microsoft.com/office/powerpoint/2010/main" val="11989893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33646" y="1196752"/>
            <a:ext cx="4714618" cy="55128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916610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t>Nuevos indicadores</a:t>
            </a:r>
            <a:endParaRPr lang="es-CL" dirty="0"/>
          </a:p>
        </p:txBody>
      </p:sp>
      <p:sp>
        <p:nvSpPr>
          <p:cNvPr id="3" name="2 Marcador de contenido"/>
          <p:cNvSpPr>
            <a:spLocks noGrp="1"/>
          </p:cNvSpPr>
          <p:nvPr>
            <p:ph sz="quarter" idx="1"/>
          </p:nvPr>
        </p:nvSpPr>
        <p:spPr/>
        <p:txBody>
          <a:bodyPr>
            <a:normAutofit/>
          </a:bodyPr>
          <a:lstStyle/>
          <a:p>
            <a:pPr algn="just"/>
            <a:r>
              <a:rPr lang="es-CL" dirty="0" smtClean="0"/>
              <a:t>Categorías relevantes: </a:t>
            </a:r>
          </a:p>
          <a:p>
            <a:pPr lvl="1" algn="just"/>
            <a:r>
              <a:rPr lang="en-US" dirty="0" smtClean="0"/>
              <a:t>Loss of natural capital services</a:t>
            </a:r>
          </a:p>
          <a:p>
            <a:pPr lvl="1" algn="just"/>
            <a:r>
              <a:rPr lang="en-US" dirty="0"/>
              <a:t>Psychic income is the </a:t>
            </a:r>
            <a:r>
              <a:rPr lang="en-US" dirty="0" smtClean="0"/>
              <a:t>true benefit </a:t>
            </a:r>
            <a:r>
              <a:rPr lang="en-US" dirty="0"/>
              <a:t>of all socio-economic </a:t>
            </a:r>
            <a:r>
              <a:rPr lang="en-US" dirty="0" smtClean="0"/>
              <a:t>activity. Four </a:t>
            </a:r>
            <a:r>
              <a:rPr lang="en-US" dirty="0"/>
              <a:t>main </a:t>
            </a:r>
            <a:r>
              <a:rPr lang="en-US" dirty="0" smtClean="0"/>
              <a:t>sources:</a:t>
            </a:r>
          </a:p>
          <a:p>
            <a:pPr lvl="2" algn="just"/>
            <a:r>
              <a:rPr lang="en-US" dirty="0" smtClean="0"/>
              <a:t>Consumption </a:t>
            </a:r>
            <a:r>
              <a:rPr lang="en-US" dirty="0"/>
              <a:t>and use (</a:t>
            </a:r>
            <a:r>
              <a:rPr lang="en-US" dirty="0" smtClean="0"/>
              <a:t>wearing out</a:t>
            </a:r>
            <a:r>
              <a:rPr lang="en-US" dirty="0"/>
              <a:t>) of human-made capital. </a:t>
            </a:r>
            <a:endParaRPr lang="en-US" dirty="0" smtClean="0"/>
          </a:p>
          <a:p>
            <a:pPr lvl="2" algn="just"/>
            <a:r>
              <a:rPr lang="en-US" dirty="0" smtClean="0"/>
              <a:t>From </a:t>
            </a:r>
            <a:r>
              <a:rPr lang="en-US" dirty="0"/>
              <a:t>being directly engaged in production activities </a:t>
            </a:r>
            <a:endParaRPr lang="en-US" dirty="0" smtClean="0"/>
          </a:p>
          <a:p>
            <a:pPr lvl="2" algn="just"/>
            <a:r>
              <a:rPr lang="en-US" dirty="0" smtClean="0"/>
              <a:t>Non-economic </a:t>
            </a:r>
            <a:r>
              <a:rPr lang="en-US" dirty="0"/>
              <a:t>pursuits such as time spent with </a:t>
            </a:r>
            <a:r>
              <a:rPr lang="en-US" dirty="0" smtClean="0"/>
              <a:t>family and </a:t>
            </a:r>
            <a:r>
              <a:rPr lang="en-US" dirty="0"/>
              <a:t>friends, volunteer work and leisure activities. </a:t>
            </a:r>
            <a:endParaRPr lang="en-US" dirty="0" smtClean="0"/>
          </a:p>
          <a:p>
            <a:pPr lvl="2" algn="just"/>
            <a:r>
              <a:rPr lang="en-US" dirty="0" smtClean="0"/>
              <a:t>The </a:t>
            </a:r>
            <a:r>
              <a:rPr lang="en-US" dirty="0"/>
              <a:t>final source </a:t>
            </a:r>
            <a:r>
              <a:rPr lang="en-US" dirty="0" smtClean="0"/>
              <a:t>of psychic </a:t>
            </a:r>
            <a:r>
              <a:rPr lang="en-US" dirty="0"/>
              <a:t>income flows from the natural environment in terms of its </a:t>
            </a:r>
            <a:r>
              <a:rPr lang="en-US" dirty="0" smtClean="0"/>
              <a:t>aesthetic and </a:t>
            </a:r>
            <a:r>
              <a:rPr lang="en-US" dirty="0"/>
              <a:t>recreational qualities.</a:t>
            </a:r>
            <a:endParaRPr lang="es-CL" dirty="0" smtClean="0"/>
          </a:p>
          <a:p>
            <a:pPr marL="274320" lvl="1" indent="0" algn="just">
              <a:buNone/>
            </a:pPr>
            <a:endParaRPr lang="es-CL" dirty="0" smtClean="0"/>
          </a:p>
          <a:p>
            <a:pPr lvl="1" algn="just"/>
            <a:endParaRPr lang="es-CL" dirty="0"/>
          </a:p>
        </p:txBody>
      </p:sp>
    </p:spTree>
    <p:extLst>
      <p:ext uri="{BB962C8B-B14F-4D97-AF65-F5344CB8AC3E}">
        <p14:creationId xmlns:p14="http://schemas.microsoft.com/office/powerpoint/2010/main" val="3586820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a:t>Índice de Bienestar Económico Sostenible (IBES)</a:t>
            </a:r>
            <a:endParaRPr lang="es-CL" dirty="0"/>
          </a:p>
        </p:txBody>
      </p:sp>
      <p:sp>
        <p:nvSpPr>
          <p:cNvPr id="3" name="2 Marcador de contenido"/>
          <p:cNvSpPr>
            <a:spLocks noGrp="1"/>
          </p:cNvSpPr>
          <p:nvPr>
            <p:ph sz="quarter" idx="1"/>
          </p:nvPr>
        </p:nvSpPr>
        <p:spPr/>
        <p:txBody>
          <a:bodyPr>
            <a:normAutofit/>
          </a:bodyPr>
          <a:lstStyle/>
          <a:p>
            <a:pPr algn="just"/>
            <a:endParaRPr lang="es-CL" dirty="0" smtClean="0"/>
          </a:p>
          <a:p>
            <a:pPr algn="just"/>
            <a:r>
              <a:rPr lang="es-CL" dirty="0" err="1" smtClean="0"/>
              <a:t>Daly</a:t>
            </a:r>
            <a:r>
              <a:rPr lang="es-CL" dirty="0" smtClean="0"/>
              <a:t> y </a:t>
            </a:r>
            <a:r>
              <a:rPr lang="es-CL" dirty="0" err="1" smtClean="0"/>
              <a:t>Cobb</a:t>
            </a:r>
            <a:r>
              <a:rPr lang="es-CL" dirty="0" smtClean="0"/>
              <a:t> (1989) </a:t>
            </a:r>
          </a:p>
          <a:p>
            <a:pPr algn="just"/>
            <a:r>
              <a:rPr lang="es-CL" dirty="0" smtClean="0"/>
              <a:t>Incluye ajustes por distribución del ingreso,  daño ambiental, TDCNR,  agotamiento de RRNN.</a:t>
            </a:r>
          </a:p>
          <a:p>
            <a:pPr algn="just"/>
            <a:r>
              <a:rPr lang="es-CL" dirty="0" smtClean="0"/>
              <a:t>Intento por contrarrestar el «fetiche» del PIB</a:t>
            </a:r>
          </a:p>
          <a:p>
            <a:pPr algn="just"/>
            <a:r>
              <a:rPr lang="es-CL" dirty="0" smtClean="0"/>
              <a:t>Pensar en una contabilidad correcta</a:t>
            </a:r>
          </a:p>
          <a:p>
            <a:pPr marL="274320" lvl="1" indent="0" algn="just">
              <a:buNone/>
            </a:pPr>
            <a:endParaRPr lang="es-CL" dirty="0" smtClean="0"/>
          </a:p>
          <a:p>
            <a:pPr lvl="1" algn="just"/>
            <a:endParaRPr lang="es-CL" dirty="0"/>
          </a:p>
        </p:txBody>
      </p:sp>
    </p:spTree>
    <p:extLst>
      <p:ext uri="{BB962C8B-B14F-4D97-AF65-F5344CB8AC3E}">
        <p14:creationId xmlns:p14="http://schemas.microsoft.com/office/powerpoint/2010/main" val="348072445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a:t>Índice de Bienestar Económico Sostenible (IBES)</a:t>
            </a:r>
            <a:endParaRPr lang="es-CL" dirty="0"/>
          </a:p>
        </p:txBody>
      </p:sp>
      <p:sp>
        <p:nvSpPr>
          <p:cNvPr id="3" name="2 Marcador de contenido"/>
          <p:cNvSpPr>
            <a:spLocks noGrp="1"/>
          </p:cNvSpPr>
          <p:nvPr>
            <p:ph sz="quarter" idx="1"/>
          </p:nvPr>
        </p:nvSpPr>
        <p:spPr/>
        <p:txBody>
          <a:bodyPr>
            <a:normAutofit/>
          </a:bodyPr>
          <a:lstStyle/>
          <a:p>
            <a:pPr algn="just"/>
            <a:endParaRPr lang="es-CL" dirty="0" smtClean="0"/>
          </a:p>
          <a:p>
            <a:pPr algn="just"/>
            <a:r>
              <a:rPr lang="es-CL" dirty="0" smtClean="0"/>
              <a:t>La Hipótesis del Umbral: </a:t>
            </a:r>
            <a:r>
              <a:rPr lang="es-CL" dirty="0" err="1" smtClean="0"/>
              <a:t>Manfred</a:t>
            </a:r>
            <a:r>
              <a:rPr lang="es-CL" dirty="0" smtClean="0"/>
              <a:t> Max-</a:t>
            </a:r>
            <a:r>
              <a:rPr lang="es-CL" dirty="0" err="1" smtClean="0"/>
              <a:t>Neef</a:t>
            </a:r>
            <a:r>
              <a:rPr lang="es-CL" dirty="0" smtClean="0"/>
              <a:t> </a:t>
            </a:r>
            <a:r>
              <a:rPr lang="es-CL" dirty="0" smtClean="0"/>
              <a:t>(</a:t>
            </a:r>
            <a:r>
              <a:rPr lang="es-CL" dirty="0" smtClean="0"/>
              <a:t>1995) </a:t>
            </a:r>
            <a:endParaRPr lang="es-CL" dirty="0" smtClean="0"/>
          </a:p>
          <a:p>
            <a:pPr algn="just"/>
            <a:r>
              <a:rPr lang="es-CL" dirty="0"/>
              <a:t>“</a:t>
            </a:r>
            <a:r>
              <a:rPr lang="es-CL" i="1" dirty="0"/>
              <a:t>para toda sociedad parece existir un periodo para el cual el crecimiento económico (tal como convencionalmente se mide) lleva consigo una mejora en la calidad de vida, pero sólo hasta cierto punto —</a:t>
            </a:r>
            <a:r>
              <a:rPr lang="es-CL" b="1" i="1" dirty="0"/>
              <a:t>el punto umbral</a:t>
            </a:r>
            <a:r>
              <a:rPr lang="es-CL" i="1" dirty="0"/>
              <a:t>— más allá del cual, si se da más crecimiento económico, la calidad de vida podría empezar a deteriorarse</a:t>
            </a:r>
            <a:r>
              <a:rPr lang="es-CL" dirty="0"/>
              <a:t>”</a:t>
            </a:r>
            <a:endParaRPr lang="es-CL" dirty="0" smtClean="0"/>
          </a:p>
          <a:p>
            <a:pPr lvl="1" algn="just"/>
            <a:endParaRPr lang="es-CL" dirty="0"/>
          </a:p>
        </p:txBody>
      </p:sp>
    </p:spTree>
    <p:extLst>
      <p:ext uri="{BB962C8B-B14F-4D97-AF65-F5344CB8AC3E}">
        <p14:creationId xmlns:p14="http://schemas.microsoft.com/office/powerpoint/2010/main" val="20748889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a:t>Índice de Bienestar Económico Sostenible (IBES)</a:t>
            </a:r>
            <a:endParaRPr lang="es-CL" dirty="0"/>
          </a:p>
        </p:txBody>
      </p:sp>
      <p:sp>
        <p:nvSpPr>
          <p:cNvPr id="3" name="2 Marcador de contenido"/>
          <p:cNvSpPr>
            <a:spLocks noGrp="1"/>
          </p:cNvSpPr>
          <p:nvPr>
            <p:ph sz="quarter" idx="1"/>
          </p:nvPr>
        </p:nvSpPr>
        <p:spPr/>
        <p:txBody>
          <a:bodyPr>
            <a:normAutofit/>
          </a:bodyPr>
          <a:lstStyle/>
          <a:p>
            <a:pPr algn="just"/>
            <a:endParaRPr lang="es-CL" dirty="0" smtClean="0"/>
          </a:p>
          <a:p>
            <a:pPr algn="just"/>
            <a:r>
              <a:rPr lang="es-CL" dirty="0" smtClean="0"/>
              <a:t>Estudio anterior para el caso chileno. Castañeda (1999) «</a:t>
            </a:r>
            <a:r>
              <a:rPr lang="es-CL" dirty="0" err="1" smtClean="0"/>
              <a:t>An</a:t>
            </a:r>
            <a:r>
              <a:rPr lang="es-CL" dirty="0" smtClean="0"/>
              <a:t> </a:t>
            </a:r>
            <a:r>
              <a:rPr lang="es-CL" dirty="0" err="1" smtClean="0"/>
              <a:t>Index</a:t>
            </a:r>
            <a:r>
              <a:rPr lang="es-CL" dirty="0" smtClean="0"/>
              <a:t> of </a:t>
            </a:r>
            <a:r>
              <a:rPr lang="es-CL" dirty="0" err="1" smtClean="0"/>
              <a:t>Sustainable</a:t>
            </a:r>
            <a:r>
              <a:rPr lang="es-CL" dirty="0" smtClean="0"/>
              <a:t> </a:t>
            </a:r>
            <a:r>
              <a:rPr lang="es-CL" dirty="0" err="1" smtClean="0"/>
              <a:t>Economic</a:t>
            </a:r>
            <a:r>
              <a:rPr lang="es-CL" dirty="0" smtClean="0"/>
              <a:t> </a:t>
            </a:r>
            <a:r>
              <a:rPr lang="es-CL" dirty="0" err="1" smtClean="0"/>
              <a:t>Welfare</a:t>
            </a:r>
            <a:r>
              <a:rPr lang="es-CL" dirty="0" smtClean="0"/>
              <a:t> (ISEW) </a:t>
            </a:r>
            <a:r>
              <a:rPr lang="es-CL" dirty="0" err="1" smtClean="0"/>
              <a:t>for</a:t>
            </a:r>
            <a:r>
              <a:rPr lang="es-CL" dirty="0" smtClean="0"/>
              <a:t> Chile» </a:t>
            </a:r>
            <a:r>
              <a:rPr lang="es-CL" i="1" dirty="0" err="1" smtClean="0"/>
              <a:t>Ecological</a:t>
            </a:r>
            <a:r>
              <a:rPr lang="es-CL" i="1" dirty="0" smtClean="0"/>
              <a:t> </a:t>
            </a:r>
            <a:r>
              <a:rPr lang="es-CL" i="1" dirty="0" err="1" smtClean="0"/>
              <a:t>Economics</a:t>
            </a:r>
            <a:r>
              <a:rPr lang="es-CL" dirty="0" smtClean="0"/>
              <a:t> </a:t>
            </a:r>
            <a:endParaRPr lang="es-CL" dirty="0" smtClean="0"/>
          </a:p>
          <a:p>
            <a:pPr lvl="1" algn="just"/>
            <a:endParaRPr lang="es-CL" dirty="0"/>
          </a:p>
        </p:txBody>
      </p:sp>
    </p:spTree>
    <p:extLst>
      <p:ext uri="{BB962C8B-B14F-4D97-AF65-F5344CB8AC3E}">
        <p14:creationId xmlns:p14="http://schemas.microsoft.com/office/powerpoint/2010/main" val="2447353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a:t>Índice de Bienestar Económico Sostenible (IBES)</a:t>
            </a:r>
            <a:endParaRPr lang="es-CL"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6" y="1268760"/>
            <a:ext cx="5904656" cy="53242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8360053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a:t>Índice de Bienestar Económico Sostenible (IBES)</a:t>
            </a:r>
            <a:endParaRPr lang="es-CL" dirty="0"/>
          </a:p>
        </p:txBody>
      </p:sp>
      <p:sp>
        <p:nvSpPr>
          <p:cNvPr id="3" name="2 Marcador de contenido"/>
          <p:cNvSpPr>
            <a:spLocks noGrp="1"/>
          </p:cNvSpPr>
          <p:nvPr>
            <p:ph sz="quarter" idx="1"/>
          </p:nvPr>
        </p:nvSpPr>
        <p:spPr/>
        <p:txBody>
          <a:bodyPr>
            <a:normAutofit/>
          </a:bodyPr>
          <a:lstStyle/>
          <a:p>
            <a:pPr algn="just"/>
            <a:endParaRPr lang="es-CL" dirty="0" smtClean="0"/>
          </a:p>
          <a:p>
            <a:pPr algn="just"/>
            <a:r>
              <a:rPr lang="es-CL" dirty="0" smtClean="0"/>
              <a:t>Un primer paso:</a:t>
            </a:r>
          </a:p>
          <a:p>
            <a:pPr algn="just"/>
            <a:r>
              <a:rPr lang="es-CL" dirty="0" smtClean="0"/>
              <a:t>Corregir el PIB por la pérdida de ingresos ocasionada por la pérdida del Recurso Natural no Renovable </a:t>
            </a:r>
          </a:p>
          <a:p>
            <a:pPr algn="just"/>
            <a:r>
              <a:rPr lang="es-CL" dirty="0" smtClean="0"/>
              <a:t>La renta minera en el caso chileno</a:t>
            </a:r>
          </a:p>
          <a:p>
            <a:pPr algn="just"/>
            <a:endParaRPr lang="es-CL" dirty="0" smtClean="0"/>
          </a:p>
          <a:p>
            <a:pPr lvl="1" algn="just"/>
            <a:endParaRPr lang="es-CL" dirty="0"/>
          </a:p>
        </p:txBody>
      </p:sp>
    </p:spTree>
    <p:extLst>
      <p:ext uri="{BB962C8B-B14F-4D97-AF65-F5344CB8AC3E}">
        <p14:creationId xmlns:p14="http://schemas.microsoft.com/office/powerpoint/2010/main" val="352880085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CL" sz="2400" dirty="0" smtClean="0"/>
              <a:t>Resultados</a:t>
            </a:r>
            <a:endParaRPr lang="es-CL"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4423" y="1556792"/>
            <a:ext cx="7335153" cy="4392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520567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CL" sz="2400" dirty="0" smtClean="0"/>
              <a:t>Resultados</a:t>
            </a:r>
            <a:endParaRPr lang="es-CL"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graphicFrame>
        <p:nvGraphicFramePr>
          <p:cNvPr id="5" name="3 Gráfico"/>
          <p:cNvGraphicFramePr>
            <a:graphicFrameLocks/>
          </p:cNvGraphicFramePr>
          <p:nvPr>
            <p:extLst>
              <p:ext uri="{D42A27DB-BD31-4B8C-83A1-F6EECF244321}">
                <p14:modId xmlns:p14="http://schemas.microsoft.com/office/powerpoint/2010/main" val="578928827"/>
              </p:ext>
            </p:extLst>
          </p:nvPr>
        </p:nvGraphicFramePr>
        <p:xfrm>
          <a:off x="971600" y="1484784"/>
          <a:ext cx="6905204" cy="46805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9019625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Índice de Bienestar Económico Sostenible (IBES)</a:t>
            </a:r>
            <a:endParaRPr lang="es-CL" dirty="0"/>
          </a:p>
        </p:txBody>
      </p:sp>
      <p:sp>
        <p:nvSpPr>
          <p:cNvPr id="3" name="2 Marcador de contenido"/>
          <p:cNvSpPr>
            <a:spLocks noGrp="1"/>
          </p:cNvSpPr>
          <p:nvPr>
            <p:ph sz="quarter" idx="1"/>
          </p:nvPr>
        </p:nvSpPr>
        <p:spPr/>
        <p:txBody>
          <a:bodyPr>
            <a:normAutofit/>
          </a:bodyPr>
          <a:lstStyle/>
          <a:p>
            <a:pPr marL="0" indent="0" algn="just">
              <a:buNone/>
            </a:pPr>
            <a:endParaRPr lang="es-CL" dirty="0"/>
          </a:p>
          <a:p>
            <a:pPr marL="0" indent="0" algn="just">
              <a:buNone/>
            </a:pPr>
            <a:endParaRPr lang="es-CL" dirty="0" smtClean="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6929" y="1657350"/>
            <a:ext cx="8791575" cy="3548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8040518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Índice de Bienestar Económico Sostenible (IBES)</a:t>
            </a:r>
            <a:endParaRPr lang="es-CL" dirty="0"/>
          </a:p>
        </p:txBody>
      </p:sp>
      <p:sp>
        <p:nvSpPr>
          <p:cNvPr id="3" name="2 Marcador de contenido"/>
          <p:cNvSpPr>
            <a:spLocks noGrp="1"/>
          </p:cNvSpPr>
          <p:nvPr>
            <p:ph sz="quarter" idx="1"/>
          </p:nvPr>
        </p:nvSpPr>
        <p:spPr/>
        <p:txBody>
          <a:bodyPr>
            <a:normAutofit/>
          </a:bodyPr>
          <a:lstStyle/>
          <a:p>
            <a:pPr marL="0" indent="0" algn="just">
              <a:buNone/>
            </a:pPr>
            <a:endParaRPr lang="es-CL" dirty="0"/>
          </a:p>
          <a:p>
            <a:pPr marL="0" indent="0" algn="just">
              <a:buNone/>
            </a:pPr>
            <a:endParaRPr lang="es-CL" dirty="0" smtClean="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1124744"/>
            <a:ext cx="3816424" cy="5624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95444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CL" dirty="0" smtClean="0"/>
              <a:t>La necesidad de un nuevo enfoque</a:t>
            </a:r>
            <a:endParaRPr lang="es-CL" dirty="0"/>
          </a:p>
        </p:txBody>
      </p:sp>
      <p:sp>
        <p:nvSpPr>
          <p:cNvPr id="3" name="2 Marcador de contenido"/>
          <p:cNvSpPr>
            <a:spLocks noGrp="1"/>
          </p:cNvSpPr>
          <p:nvPr>
            <p:ph sz="quarter" idx="1"/>
          </p:nvPr>
        </p:nvSpPr>
        <p:spPr/>
        <p:txBody>
          <a:bodyPr>
            <a:normAutofit/>
          </a:bodyPr>
          <a:lstStyle/>
          <a:p>
            <a:endParaRPr lang="es-CL" dirty="0" smtClean="0"/>
          </a:p>
          <a:p>
            <a:r>
              <a:rPr lang="es-CL" dirty="0" smtClean="0"/>
              <a:t>Crisis medioambiental acelerándose</a:t>
            </a:r>
          </a:p>
          <a:p>
            <a:r>
              <a:rPr lang="es-CL" dirty="0" smtClean="0"/>
              <a:t>Rápido cambio tecnológico</a:t>
            </a:r>
          </a:p>
          <a:p>
            <a:pPr lvl="1"/>
            <a:r>
              <a:rPr lang="es-CL" dirty="0" smtClean="0"/>
              <a:t>Empleos</a:t>
            </a:r>
          </a:p>
          <a:p>
            <a:pPr lvl="1"/>
            <a:r>
              <a:rPr lang="es-CL" dirty="0" smtClean="0"/>
              <a:t>Plataformas digitales dominan los mercados</a:t>
            </a:r>
          </a:p>
          <a:p>
            <a:r>
              <a:rPr lang="es-CL" dirty="0" smtClean="0"/>
              <a:t>Desafío de los patrones de globalización</a:t>
            </a:r>
          </a:p>
          <a:p>
            <a:r>
              <a:rPr lang="es-CL" dirty="0" smtClean="0"/>
              <a:t>Cambio demográfico</a:t>
            </a:r>
          </a:p>
          <a:p>
            <a:pPr lvl="1"/>
            <a:r>
              <a:rPr lang="es-CL" dirty="0" smtClean="0"/>
              <a:t>Desigualdades intergeneracionales agravadas por desigualdades de ingreso, riqueza,  género y raza</a:t>
            </a:r>
          </a:p>
        </p:txBody>
      </p:sp>
    </p:spTree>
    <p:extLst>
      <p:ext uri="{BB962C8B-B14F-4D97-AF65-F5344CB8AC3E}">
        <p14:creationId xmlns:p14="http://schemas.microsoft.com/office/powerpoint/2010/main" val="9469981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err="1" smtClean="0"/>
              <a:t>Index</a:t>
            </a:r>
            <a:r>
              <a:rPr lang="es-CL" dirty="0" smtClean="0"/>
              <a:t> of </a:t>
            </a:r>
            <a:r>
              <a:rPr lang="es-CL" dirty="0" err="1"/>
              <a:t>S</a:t>
            </a:r>
            <a:r>
              <a:rPr lang="es-CL" dirty="0" err="1" smtClean="0"/>
              <a:t>ustainable</a:t>
            </a:r>
            <a:r>
              <a:rPr lang="es-CL" dirty="0" smtClean="0"/>
              <a:t> </a:t>
            </a:r>
            <a:r>
              <a:rPr lang="es-CL" dirty="0" err="1" smtClean="0"/>
              <a:t>Economic</a:t>
            </a:r>
            <a:r>
              <a:rPr lang="es-CL" dirty="0" smtClean="0"/>
              <a:t> </a:t>
            </a:r>
            <a:r>
              <a:rPr lang="es-CL" dirty="0" err="1" smtClean="0"/>
              <a:t>Welfare</a:t>
            </a:r>
            <a:r>
              <a:rPr lang="es-CL" dirty="0" smtClean="0"/>
              <a:t> (ISEW)</a:t>
            </a:r>
            <a:endParaRPr lang="es-CL" dirty="0"/>
          </a:p>
        </p:txBody>
      </p:sp>
      <p:sp>
        <p:nvSpPr>
          <p:cNvPr id="3" name="2 Marcador de contenido"/>
          <p:cNvSpPr>
            <a:spLocks noGrp="1"/>
          </p:cNvSpPr>
          <p:nvPr>
            <p:ph sz="quarter" idx="1"/>
          </p:nvPr>
        </p:nvSpPr>
        <p:spPr/>
        <p:txBody>
          <a:bodyPr>
            <a:normAutofit/>
          </a:bodyPr>
          <a:lstStyle/>
          <a:p>
            <a:pPr algn="just"/>
            <a:endParaRPr lang="es-CL" dirty="0" smtClean="0"/>
          </a:p>
          <a:p>
            <a:pPr algn="just"/>
            <a:r>
              <a:rPr lang="es-CL" dirty="0" smtClean="0"/>
              <a:t>Costos</a:t>
            </a:r>
            <a:r>
              <a:rPr lang="es-CL" dirty="0"/>
              <a:t>: </a:t>
            </a:r>
            <a:endParaRPr lang="es-CL" dirty="0" smtClean="0"/>
          </a:p>
          <a:p>
            <a:pPr lvl="1" algn="just"/>
            <a:r>
              <a:rPr lang="es-CL" dirty="0" smtClean="0"/>
              <a:t>Crimen (2,2% del PIB)</a:t>
            </a:r>
          </a:p>
          <a:p>
            <a:pPr lvl="1" algn="just"/>
            <a:r>
              <a:rPr lang="es-CL" dirty="0" smtClean="0"/>
              <a:t>accidentes viales (2% del PIB)</a:t>
            </a:r>
          </a:p>
          <a:p>
            <a:pPr lvl="1" algn="just"/>
            <a:r>
              <a:rPr lang="es-CL" dirty="0" smtClean="0"/>
              <a:t>contaminación </a:t>
            </a:r>
            <a:r>
              <a:rPr lang="es-CL" dirty="0"/>
              <a:t>(aire y agua</a:t>
            </a:r>
            <a:r>
              <a:rPr lang="es-CL" dirty="0" smtClean="0"/>
              <a:t>)</a:t>
            </a:r>
          </a:p>
          <a:p>
            <a:pPr lvl="1" algn="just"/>
            <a:r>
              <a:rPr lang="es-CL" dirty="0" smtClean="0"/>
              <a:t>daño </a:t>
            </a:r>
            <a:r>
              <a:rPr lang="es-CL" dirty="0"/>
              <a:t>ambiental de largo </a:t>
            </a:r>
            <a:r>
              <a:rPr lang="es-CL" dirty="0" smtClean="0"/>
              <a:t>plazo (1,5% del PIB)</a:t>
            </a:r>
            <a:endParaRPr lang="es-CL" dirty="0"/>
          </a:p>
          <a:p>
            <a:pPr algn="just"/>
            <a:endParaRPr lang="es-CL" dirty="0" smtClean="0"/>
          </a:p>
          <a:p>
            <a:pPr lvl="1" algn="just"/>
            <a:endParaRPr lang="es-CL" dirty="0"/>
          </a:p>
        </p:txBody>
      </p:sp>
    </p:spTree>
    <p:extLst>
      <p:ext uri="{BB962C8B-B14F-4D97-AF65-F5344CB8AC3E}">
        <p14:creationId xmlns:p14="http://schemas.microsoft.com/office/powerpoint/2010/main" val="385097591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err="1" smtClean="0"/>
              <a:t>Index</a:t>
            </a:r>
            <a:r>
              <a:rPr lang="es-CL" dirty="0" smtClean="0"/>
              <a:t> of </a:t>
            </a:r>
            <a:r>
              <a:rPr lang="es-CL" dirty="0" err="1"/>
              <a:t>S</a:t>
            </a:r>
            <a:r>
              <a:rPr lang="es-CL" dirty="0" err="1" smtClean="0"/>
              <a:t>ustainable</a:t>
            </a:r>
            <a:r>
              <a:rPr lang="es-CL" dirty="0" smtClean="0"/>
              <a:t> </a:t>
            </a:r>
            <a:r>
              <a:rPr lang="es-CL" dirty="0" err="1" smtClean="0"/>
              <a:t>Economic</a:t>
            </a:r>
            <a:r>
              <a:rPr lang="es-CL" dirty="0" smtClean="0"/>
              <a:t> </a:t>
            </a:r>
            <a:r>
              <a:rPr lang="es-CL" dirty="0" err="1" smtClean="0"/>
              <a:t>Welfare</a:t>
            </a:r>
            <a:r>
              <a:rPr lang="es-CL" dirty="0" smtClean="0"/>
              <a:t> (ISEW)</a:t>
            </a:r>
            <a:endParaRPr lang="es-CL" dirty="0"/>
          </a:p>
        </p:txBody>
      </p:sp>
      <p:sp>
        <p:nvSpPr>
          <p:cNvPr id="3" name="2 Marcador de contenido"/>
          <p:cNvSpPr>
            <a:spLocks noGrp="1"/>
          </p:cNvSpPr>
          <p:nvPr>
            <p:ph sz="quarter" idx="1"/>
          </p:nvPr>
        </p:nvSpPr>
        <p:spPr/>
        <p:txBody>
          <a:bodyPr>
            <a:normAutofit/>
          </a:bodyPr>
          <a:lstStyle/>
          <a:p>
            <a:pPr algn="just"/>
            <a:endParaRPr lang="es-CL" dirty="0" smtClean="0"/>
          </a:p>
          <a:p>
            <a:pPr marL="0" indent="0" algn="just">
              <a:buNone/>
            </a:pPr>
            <a:endParaRPr lang="es-CL" dirty="0" smtClean="0"/>
          </a:p>
          <a:p>
            <a:pPr lvl="1" algn="just"/>
            <a:endParaRPr lang="es-CL" dirty="0"/>
          </a:p>
        </p:txBody>
      </p:sp>
      <p:pic>
        <p:nvPicPr>
          <p:cNvPr id="614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060848"/>
            <a:ext cx="8630665" cy="32403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4392657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CL" sz="2400" dirty="0" smtClean="0"/>
              <a:t>Resultados</a:t>
            </a:r>
            <a:endParaRPr lang="es-CL"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1167" y="1569732"/>
            <a:ext cx="7177570" cy="4320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9629192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CL" sz="2400" dirty="0" smtClean="0"/>
              <a:t>Resultados</a:t>
            </a:r>
            <a:endParaRPr lang="es-CL"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8340" y="1628800"/>
            <a:ext cx="7307319" cy="4392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2038922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CL" sz="2400" dirty="0" smtClean="0"/>
              <a:t>Resultados – La importancia del TDCNR</a:t>
            </a:r>
            <a:endParaRPr lang="es-CL"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sp>
        <p:nvSpPr>
          <p:cNvPr id="5" name="2 Marcador de contenido"/>
          <p:cNvSpPr>
            <a:spLocks noGrp="1"/>
          </p:cNvSpPr>
          <p:nvPr>
            <p:ph sz="quarter" idx="1"/>
          </p:nvPr>
        </p:nvSpPr>
        <p:spPr>
          <a:xfrm>
            <a:off x="457200" y="1219200"/>
            <a:ext cx="8229600" cy="4937760"/>
          </a:xfrm>
        </p:spPr>
        <p:txBody>
          <a:bodyPr>
            <a:normAutofit/>
          </a:bodyPr>
          <a:lstStyle/>
          <a:p>
            <a:pPr algn="just"/>
            <a:endParaRPr lang="es-CL" dirty="0" smtClean="0"/>
          </a:p>
          <a:p>
            <a:pPr algn="just"/>
            <a:r>
              <a:rPr lang="es-CL" dirty="0" smtClean="0"/>
              <a:t>Corresponde a cerca del 28% del PIB</a:t>
            </a:r>
          </a:p>
          <a:p>
            <a:pPr algn="just"/>
            <a:r>
              <a:rPr lang="es-CL" dirty="0" smtClean="0"/>
              <a:t>Sería el mayor sector económico </a:t>
            </a:r>
          </a:p>
          <a:p>
            <a:pPr algn="just"/>
            <a:r>
              <a:rPr lang="es-CL" dirty="0" smtClean="0"/>
              <a:t>Casi 70% realizado por mujeres</a:t>
            </a:r>
          </a:p>
          <a:p>
            <a:pPr algn="just"/>
            <a:r>
              <a:rPr lang="es-CL" dirty="0" smtClean="0"/>
              <a:t>No contabilizarlo es </a:t>
            </a:r>
            <a:r>
              <a:rPr lang="es-CL" dirty="0" err="1" smtClean="0"/>
              <a:t>invisibilizar</a:t>
            </a:r>
            <a:r>
              <a:rPr lang="es-CL" dirty="0" smtClean="0"/>
              <a:t> dicha labor</a:t>
            </a:r>
          </a:p>
          <a:p>
            <a:pPr algn="just"/>
            <a:endParaRPr lang="es-CL" dirty="0" smtClean="0"/>
          </a:p>
          <a:p>
            <a:pPr lvl="1" algn="just"/>
            <a:endParaRPr lang="es-CL" dirty="0"/>
          </a:p>
        </p:txBody>
      </p:sp>
    </p:spTree>
    <p:extLst>
      <p:ext uri="{BB962C8B-B14F-4D97-AF65-F5344CB8AC3E}">
        <p14:creationId xmlns:p14="http://schemas.microsoft.com/office/powerpoint/2010/main" val="299453582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CL" sz="2400" dirty="0" smtClean="0"/>
              <a:t>Resultados – La importancia del TDCNR</a:t>
            </a:r>
            <a:endParaRPr lang="es-CL"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1484784"/>
            <a:ext cx="6552728" cy="45469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4367341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CL" sz="2400" dirty="0" smtClean="0"/>
              <a:t>Resultados – La importancia del TDCNR</a:t>
            </a:r>
            <a:endParaRPr lang="es-CL"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1484784"/>
            <a:ext cx="6696744" cy="4715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189744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CL" sz="2400" dirty="0" smtClean="0"/>
              <a:t>Implicancias de política</a:t>
            </a:r>
            <a:endParaRPr lang="es-CL"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sp>
        <p:nvSpPr>
          <p:cNvPr id="5" name="2 Marcador de contenido"/>
          <p:cNvSpPr>
            <a:spLocks noGrp="1"/>
          </p:cNvSpPr>
          <p:nvPr>
            <p:ph sz="quarter" idx="1"/>
          </p:nvPr>
        </p:nvSpPr>
        <p:spPr>
          <a:xfrm>
            <a:off x="457200" y="1219200"/>
            <a:ext cx="8229600" cy="4937760"/>
          </a:xfrm>
        </p:spPr>
        <p:txBody>
          <a:bodyPr>
            <a:normAutofit/>
          </a:bodyPr>
          <a:lstStyle/>
          <a:p>
            <a:pPr algn="just"/>
            <a:endParaRPr lang="es-CL" dirty="0" smtClean="0"/>
          </a:p>
          <a:p>
            <a:pPr algn="just"/>
            <a:r>
              <a:rPr lang="es-CL" dirty="0" smtClean="0"/>
              <a:t>Redefinir la estrategia de crecimiento</a:t>
            </a:r>
          </a:p>
          <a:p>
            <a:pPr algn="just"/>
            <a:r>
              <a:rPr lang="es-CL" dirty="0"/>
              <a:t>Énfasis en políticas que reduzcan la </a:t>
            </a:r>
            <a:r>
              <a:rPr lang="es-CL" dirty="0" smtClean="0"/>
              <a:t>desigualdad</a:t>
            </a:r>
          </a:p>
          <a:p>
            <a:pPr algn="just"/>
            <a:r>
              <a:rPr lang="es-CL" dirty="0" smtClean="0"/>
              <a:t>Énfasis en los subsistemas: social, político, medioambiente, espiritual</a:t>
            </a:r>
          </a:p>
          <a:p>
            <a:pPr algn="just"/>
            <a:r>
              <a:rPr lang="es-CL" dirty="0" smtClean="0"/>
              <a:t>Royalty minero y reinversión de parte de la renta</a:t>
            </a:r>
          </a:p>
          <a:p>
            <a:pPr algn="just"/>
            <a:endParaRPr lang="es-CL" dirty="0" smtClean="0"/>
          </a:p>
          <a:p>
            <a:pPr lvl="1" algn="just"/>
            <a:endParaRPr lang="es-CL" dirty="0"/>
          </a:p>
        </p:txBody>
      </p:sp>
    </p:spTree>
    <p:extLst>
      <p:ext uri="{BB962C8B-B14F-4D97-AF65-F5344CB8AC3E}">
        <p14:creationId xmlns:p14="http://schemas.microsoft.com/office/powerpoint/2010/main" val="139822027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CL" sz="2400" dirty="0" smtClean="0"/>
              <a:t>Resultados</a:t>
            </a:r>
            <a:endParaRPr lang="es-CL"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spTree>
    <p:extLst>
      <p:ext uri="{BB962C8B-B14F-4D97-AF65-F5344CB8AC3E}">
        <p14:creationId xmlns:p14="http://schemas.microsoft.com/office/powerpoint/2010/main" val="319258991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CL" sz="2400" dirty="0" smtClean="0"/>
              <a:t>Resultados</a:t>
            </a:r>
            <a:endParaRPr lang="es-CL"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spTree>
    <p:extLst>
      <p:ext uri="{BB962C8B-B14F-4D97-AF65-F5344CB8AC3E}">
        <p14:creationId xmlns:p14="http://schemas.microsoft.com/office/powerpoint/2010/main" val="30344892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CL" dirty="0" smtClean="0"/>
              <a:t>Elementos para una nueva narrativa</a:t>
            </a:r>
            <a:endParaRPr lang="es-CL" dirty="0"/>
          </a:p>
        </p:txBody>
      </p:sp>
      <p:sp>
        <p:nvSpPr>
          <p:cNvPr id="3" name="2 Marcador de contenido"/>
          <p:cNvSpPr>
            <a:spLocks noGrp="1"/>
          </p:cNvSpPr>
          <p:nvPr>
            <p:ph sz="quarter" idx="1"/>
          </p:nvPr>
        </p:nvSpPr>
        <p:spPr/>
        <p:txBody>
          <a:bodyPr>
            <a:normAutofit/>
          </a:bodyPr>
          <a:lstStyle/>
          <a:p>
            <a:endParaRPr lang="es-CL" dirty="0" smtClean="0"/>
          </a:p>
          <a:p>
            <a:pPr algn="just"/>
            <a:r>
              <a:rPr lang="es-CL" dirty="0" smtClean="0"/>
              <a:t>Redefinir el progreso social y económico: </a:t>
            </a:r>
            <a:r>
              <a:rPr lang="en-US" i="1" dirty="0"/>
              <a:t>a deeper understanding of the </a:t>
            </a:r>
            <a:r>
              <a:rPr lang="en-US" i="1" dirty="0" smtClean="0"/>
              <a:t>relationship between </a:t>
            </a:r>
            <a:r>
              <a:rPr lang="en-US" i="1" dirty="0"/>
              <a:t>growth, human wellbeing, a reduction in inequalities and environmental </a:t>
            </a:r>
            <a:r>
              <a:rPr lang="en-US" i="1" dirty="0" smtClean="0"/>
              <a:t>sustainability, which </a:t>
            </a:r>
            <a:r>
              <a:rPr lang="en-US" i="1" dirty="0"/>
              <a:t>can inform economic policymaking and politics</a:t>
            </a:r>
            <a:endParaRPr lang="es-CL" i="1" dirty="0" smtClean="0"/>
          </a:p>
        </p:txBody>
      </p:sp>
    </p:spTree>
    <p:extLst>
      <p:ext uri="{BB962C8B-B14F-4D97-AF65-F5344CB8AC3E}">
        <p14:creationId xmlns:p14="http://schemas.microsoft.com/office/powerpoint/2010/main" val="34133069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CL" dirty="0" smtClean="0"/>
              <a:t>Elementos para una nueva narrativa</a:t>
            </a:r>
            <a:endParaRPr lang="es-CL" dirty="0"/>
          </a:p>
        </p:txBody>
      </p:sp>
      <p:sp>
        <p:nvSpPr>
          <p:cNvPr id="3" name="2 Marcador de contenido"/>
          <p:cNvSpPr>
            <a:spLocks noGrp="1"/>
          </p:cNvSpPr>
          <p:nvPr>
            <p:ph sz="quarter" idx="1"/>
          </p:nvPr>
        </p:nvSpPr>
        <p:spPr/>
        <p:txBody>
          <a:bodyPr>
            <a:normAutofit/>
          </a:bodyPr>
          <a:lstStyle/>
          <a:p>
            <a:endParaRPr lang="es-CL" dirty="0" smtClean="0"/>
          </a:p>
          <a:p>
            <a:pPr algn="just"/>
            <a:r>
              <a:rPr lang="es-CL" dirty="0" smtClean="0"/>
              <a:t>Nuevos marcos teóricos. Para el análisis y la teoría económica: </a:t>
            </a:r>
            <a:r>
              <a:rPr lang="en-US" i="1" dirty="0"/>
              <a:t>a richer basis of understanding and </a:t>
            </a:r>
            <a:r>
              <a:rPr lang="en-US" i="1" dirty="0" smtClean="0"/>
              <a:t>evidence on </a:t>
            </a:r>
            <a:r>
              <a:rPr lang="en-US" i="1" dirty="0"/>
              <a:t>how economies work, and new tools and techniques to help policymakers devise policy</a:t>
            </a:r>
            <a:endParaRPr lang="es-CL" i="1" dirty="0" smtClean="0"/>
          </a:p>
        </p:txBody>
      </p:sp>
    </p:spTree>
    <p:extLst>
      <p:ext uri="{BB962C8B-B14F-4D97-AF65-F5344CB8AC3E}">
        <p14:creationId xmlns:p14="http://schemas.microsoft.com/office/powerpoint/2010/main" val="9595681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CL" dirty="0" smtClean="0"/>
              <a:t>Elementos para una nueva narrativa</a:t>
            </a:r>
            <a:endParaRPr lang="es-CL" dirty="0"/>
          </a:p>
        </p:txBody>
      </p:sp>
      <p:sp>
        <p:nvSpPr>
          <p:cNvPr id="3" name="2 Marcador de contenido"/>
          <p:cNvSpPr>
            <a:spLocks noGrp="1"/>
          </p:cNvSpPr>
          <p:nvPr>
            <p:ph sz="quarter" idx="1"/>
          </p:nvPr>
        </p:nvSpPr>
        <p:spPr/>
        <p:txBody>
          <a:bodyPr>
            <a:normAutofit/>
          </a:bodyPr>
          <a:lstStyle/>
          <a:p>
            <a:endParaRPr lang="es-CL" dirty="0" smtClean="0"/>
          </a:p>
          <a:p>
            <a:pPr algn="just"/>
            <a:r>
              <a:rPr lang="es-CL" dirty="0" smtClean="0"/>
              <a:t>Nuevos enfoques para la política económica. Pensar </a:t>
            </a:r>
            <a:r>
              <a:rPr lang="es-CL" i="1" dirty="0" smtClean="0"/>
              <a:t>fuera de la caja</a:t>
            </a:r>
            <a:r>
              <a:rPr lang="es-CL" dirty="0" smtClean="0"/>
              <a:t>.</a:t>
            </a:r>
          </a:p>
          <a:p>
            <a:pPr algn="just"/>
            <a:r>
              <a:rPr lang="es-CL" dirty="0" smtClean="0"/>
              <a:t>Se necesitará un conjunto más amplio de reformas institucionales y políticas públicas</a:t>
            </a:r>
          </a:p>
        </p:txBody>
      </p:sp>
    </p:spTree>
    <p:extLst>
      <p:ext uri="{BB962C8B-B14F-4D97-AF65-F5344CB8AC3E}">
        <p14:creationId xmlns:p14="http://schemas.microsoft.com/office/powerpoint/2010/main" val="39947801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CL" dirty="0" smtClean="0"/>
              <a:t>Elementos para una nueva narrativa</a:t>
            </a:r>
            <a:endParaRPr lang="es-CL" dirty="0"/>
          </a:p>
        </p:txBody>
      </p:sp>
      <p:sp>
        <p:nvSpPr>
          <p:cNvPr id="3" name="2 Marcador de contenido"/>
          <p:cNvSpPr>
            <a:spLocks noGrp="1"/>
          </p:cNvSpPr>
          <p:nvPr>
            <p:ph sz="quarter" idx="1"/>
          </p:nvPr>
        </p:nvSpPr>
        <p:spPr/>
        <p:txBody>
          <a:bodyPr>
            <a:normAutofit/>
          </a:bodyPr>
          <a:lstStyle/>
          <a:p>
            <a:endParaRPr lang="es-CL" dirty="0" smtClean="0"/>
          </a:p>
          <a:p>
            <a:pPr algn="just"/>
            <a:r>
              <a:rPr lang="es-CL" dirty="0" smtClean="0"/>
              <a:t>4 objetivos primordiales</a:t>
            </a:r>
          </a:p>
          <a:p>
            <a:pPr algn="just"/>
            <a:endParaRPr lang="es-CL" dirty="0"/>
          </a:p>
          <a:p>
            <a:pPr algn="just">
              <a:buFont typeface="Wingdings" pitchFamily="2" charset="2"/>
              <a:buChar char="Ø"/>
            </a:pPr>
            <a:r>
              <a:rPr lang="es-CL" dirty="0" smtClean="0"/>
              <a:t>Sustentabilidad ambiental: GHG, degradación y agotamiento de RN renovables y no renovables</a:t>
            </a:r>
          </a:p>
          <a:p>
            <a:pPr algn="just">
              <a:buFont typeface="Wingdings" pitchFamily="2" charset="2"/>
              <a:buChar char="Ø"/>
            </a:pPr>
            <a:r>
              <a:rPr lang="es-CL" dirty="0" smtClean="0"/>
              <a:t>Enfocarse en bienestar y calidad de vida. Nivel individual y social.</a:t>
            </a:r>
          </a:p>
          <a:p>
            <a:pPr algn="just">
              <a:buFont typeface="Wingdings" pitchFamily="2" charset="2"/>
              <a:buChar char="Ø"/>
            </a:pPr>
            <a:r>
              <a:rPr lang="es-CL" dirty="0" smtClean="0"/>
              <a:t>Disminución de la desigualdad</a:t>
            </a:r>
          </a:p>
          <a:p>
            <a:pPr algn="just">
              <a:buFont typeface="Wingdings" pitchFamily="2" charset="2"/>
              <a:buChar char="Ø"/>
            </a:pPr>
            <a:r>
              <a:rPr lang="es-CL" dirty="0" err="1" smtClean="0"/>
              <a:t>Resiliencia</a:t>
            </a:r>
            <a:r>
              <a:rPr lang="es-CL" dirty="0" smtClean="0"/>
              <a:t> del sistema: a shocks ambientales, financieros, sanitarios, etc.</a:t>
            </a:r>
          </a:p>
          <a:p>
            <a:pPr algn="just">
              <a:buFont typeface="Wingdings" pitchFamily="2" charset="2"/>
              <a:buChar char="Ø"/>
            </a:pPr>
            <a:endParaRPr lang="es-CL" dirty="0" smtClean="0"/>
          </a:p>
        </p:txBody>
      </p:sp>
    </p:spTree>
    <p:extLst>
      <p:ext uri="{BB962C8B-B14F-4D97-AF65-F5344CB8AC3E}">
        <p14:creationId xmlns:p14="http://schemas.microsoft.com/office/powerpoint/2010/main" val="15349638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Elementos para una nueva narrativa</a:t>
            </a:r>
          </a:p>
        </p:txBody>
      </p:sp>
      <p:sp>
        <p:nvSpPr>
          <p:cNvPr id="3" name="2 Marcador de contenido"/>
          <p:cNvSpPr>
            <a:spLocks noGrp="1"/>
          </p:cNvSpPr>
          <p:nvPr>
            <p:ph sz="quarter" idx="1"/>
          </p:nvPr>
        </p:nvSpPr>
        <p:spPr/>
        <p:txBody>
          <a:bodyPr>
            <a:normAutofit/>
          </a:bodyPr>
          <a:lstStyle/>
          <a:p>
            <a:endParaRPr lang="es-CL" dirty="0" smtClean="0"/>
          </a:p>
          <a:p>
            <a:pPr algn="just"/>
            <a:r>
              <a:rPr lang="es-CL" dirty="0" smtClean="0"/>
              <a:t>4 objetivos primordiales</a:t>
            </a:r>
          </a:p>
          <a:p>
            <a:pPr algn="just"/>
            <a:endParaRPr lang="es-CL" dirty="0"/>
          </a:p>
          <a:p>
            <a:pPr algn="just">
              <a:buFont typeface="Wingdings" pitchFamily="2" charset="2"/>
              <a:buChar char="Ø"/>
            </a:pPr>
            <a:r>
              <a:rPr lang="en-US" i="1" dirty="0"/>
              <a:t>Countries which seek to achieve these four goals, rather than giving overwhelming priority to growth, </a:t>
            </a:r>
            <a:r>
              <a:rPr lang="en-US" i="1" dirty="0" smtClean="0"/>
              <a:t>will experience </a:t>
            </a:r>
            <a:r>
              <a:rPr lang="en-US" i="1" dirty="0"/>
              <a:t>a more balanced path of economic and social development, which will better serve both </a:t>
            </a:r>
            <a:r>
              <a:rPr lang="en-US" i="1" dirty="0" smtClean="0"/>
              <a:t>people and </a:t>
            </a:r>
            <a:r>
              <a:rPr lang="en-US" i="1" dirty="0"/>
              <a:t>planet</a:t>
            </a:r>
            <a:r>
              <a:rPr lang="en-US" i="1" dirty="0" smtClean="0"/>
              <a:t>.</a:t>
            </a:r>
          </a:p>
          <a:p>
            <a:pPr algn="just">
              <a:buFont typeface="Wingdings" pitchFamily="2" charset="2"/>
              <a:buChar char="Ø"/>
            </a:pPr>
            <a:endParaRPr lang="en-US" i="1" dirty="0"/>
          </a:p>
          <a:p>
            <a:pPr algn="just">
              <a:buFont typeface="Wingdings" pitchFamily="2" charset="2"/>
              <a:buChar char="Ø"/>
            </a:pPr>
            <a:r>
              <a:rPr lang="en-US" dirty="0" smtClean="0"/>
              <a:t>La </a:t>
            </a:r>
            <a:r>
              <a:rPr lang="en-US" dirty="0" err="1" smtClean="0"/>
              <a:t>ortodoxia</a:t>
            </a:r>
            <a:r>
              <a:rPr lang="en-US" dirty="0" smtClean="0"/>
              <a:t> </a:t>
            </a:r>
            <a:r>
              <a:rPr lang="en-US" dirty="0" err="1" smtClean="0"/>
              <a:t>económica</a:t>
            </a:r>
            <a:r>
              <a:rPr lang="en-US" dirty="0" smtClean="0"/>
              <a:t> </a:t>
            </a:r>
            <a:r>
              <a:rPr lang="en-US" dirty="0" err="1" smtClean="0"/>
              <a:t>es</a:t>
            </a:r>
            <a:r>
              <a:rPr lang="en-US" dirty="0" smtClean="0"/>
              <a:t> </a:t>
            </a:r>
            <a:r>
              <a:rPr lang="en-US" dirty="0" err="1" smtClean="0"/>
              <a:t>insuficiente</a:t>
            </a:r>
            <a:endParaRPr lang="es-CL" dirty="0" smtClean="0"/>
          </a:p>
        </p:txBody>
      </p:sp>
    </p:spTree>
    <p:extLst>
      <p:ext uri="{BB962C8B-B14F-4D97-AF65-F5344CB8AC3E}">
        <p14:creationId xmlns:p14="http://schemas.microsoft.com/office/powerpoint/2010/main" val="36986333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t>El fetiche del crecimiento económico</a:t>
            </a:r>
            <a:endParaRPr lang="es-CL" dirty="0"/>
          </a:p>
        </p:txBody>
      </p:sp>
      <p:sp>
        <p:nvSpPr>
          <p:cNvPr id="3" name="2 Marcador de contenido"/>
          <p:cNvSpPr>
            <a:spLocks noGrp="1"/>
          </p:cNvSpPr>
          <p:nvPr>
            <p:ph sz="quarter" idx="1"/>
          </p:nvPr>
        </p:nvSpPr>
        <p:spPr/>
        <p:txBody>
          <a:bodyPr>
            <a:normAutofit/>
          </a:bodyPr>
          <a:lstStyle/>
          <a:p>
            <a:endParaRPr lang="es-CL" dirty="0" smtClean="0"/>
          </a:p>
          <a:p>
            <a:pPr algn="just"/>
            <a:r>
              <a:rPr lang="es-CL" dirty="0" smtClean="0"/>
              <a:t>Crecimiento del PIB asociado a: </a:t>
            </a:r>
          </a:p>
          <a:p>
            <a:pPr lvl="1" algn="just"/>
            <a:r>
              <a:rPr lang="es-CL" dirty="0" smtClean="0"/>
              <a:t>Aumento de las desigualdades</a:t>
            </a:r>
          </a:p>
          <a:p>
            <a:pPr lvl="1" algn="just"/>
            <a:r>
              <a:rPr lang="es-CL" dirty="0" smtClean="0"/>
              <a:t>Ya no guarda correlación con el bienestar</a:t>
            </a:r>
          </a:p>
          <a:p>
            <a:pPr lvl="1" algn="just"/>
            <a:r>
              <a:rPr lang="es-CL" dirty="0" smtClean="0"/>
              <a:t>Genera degradación ambiental</a:t>
            </a:r>
          </a:p>
          <a:p>
            <a:pPr lvl="1" algn="just"/>
            <a:endParaRPr lang="es-CL" dirty="0"/>
          </a:p>
          <a:p>
            <a:pPr lvl="1" algn="just"/>
            <a:endParaRPr lang="es-CL" dirty="0" smtClean="0"/>
          </a:p>
          <a:p>
            <a:pPr marL="274320" lvl="1" indent="0" algn="just">
              <a:buNone/>
            </a:pPr>
            <a:r>
              <a:rPr lang="es-CL" i="1" dirty="0"/>
              <a:t>"el bienestar de una nación </a:t>
            </a:r>
            <a:r>
              <a:rPr lang="es-CL" i="1" dirty="0" smtClean="0"/>
              <a:t>difícilmente puede inferirse del ingreso </a:t>
            </a:r>
            <a:r>
              <a:rPr lang="es-CL" i="1" dirty="0"/>
              <a:t>nacional". </a:t>
            </a:r>
            <a:endParaRPr lang="es-CL" i="1" dirty="0" smtClean="0"/>
          </a:p>
          <a:p>
            <a:pPr marL="274320" lvl="1" indent="0" algn="just">
              <a:buNone/>
            </a:pPr>
            <a:r>
              <a:rPr lang="es-CL" i="1" dirty="0"/>
              <a:t>"Si es que existen metas de </a:t>
            </a:r>
            <a:r>
              <a:rPr lang="es-CL" i="1" dirty="0" smtClean="0"/>
              <a:t>crecimiento, estas </a:t>
            </a:r>
            <a:r>
              <a:rPr lang="es-CL" i="1" dirty="0"/>
              <a:t>deberían especificar más crecimiento de qué y para </a:t>
            </a:r>
            <a:r>
              <a:rPr lang="es-CL" i="1" dirty="0" smtClean="0"/>
              <a:t>qué"  (S. </a:t>
            </a:r>
            <a:r>
              <a:rPr lang="es-CL" i="1" dirty="0" err="1" smtClean="0"/>
              <a:t>Kuznets</a:t>
            </a:r>
            <a:r>
              <a:rPr lang="es-CL" i="1" dirty="0" smtClean="0"/>
              <a:t>)</a:t>
            </a:r>
            <a:endParaRPr lang="es-CL" i="1" dirty="0"/>
          </a:p>
        </p:txBody>
      </p:sp>
    </p:spTree>
    <p:extLst>
      <p:ext uri="{BB962C8B-B14F-4D97-AF65-F5344CB8AC3E}">
        <p14:creationId xmlns:p14="http://schemas.microsoft.com/office/powerpoint/2010/main" val="357841559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en">
  <a:themeElements>
    <a:clrScheme name="Orige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e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e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Override1.xml><?xml version="1.0" encoding="utf-8"?>
<a:themeOverride xmlns:a="http://schemas.openxmlformats.org/drawingml/2006/main">
  <a:clrScheme name="Orige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e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e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Override>
</file>

<file path=docProps/app.xml><?xml version="1.0" encoding="utf-8"?>
<Properties xmlns="http://schemas.openxmlformats.org/officeDocument/2006/extended-properties" xmlns:vt="http://schemas.openxmlformats.org/officeDocument/2006/docPropsVTypes">
  <Template>Origin</Template>
  <TotalTime>3032</TotalTime>
  <Words>1107</Words>
  <Application>Microsoft Office PowerPoint</Application>
  <PresentationFormat>Presentación en pantalla (4:3)</PresentationFormat>
  <Paragraphs>163</Paragraphs>
  <Slides>39</Slides>
  <Notes>0</Notes>
  <HiddenSlides>0</HiddenSlides>
  <MMClips>0</MMClips>
  <ScaleCrop>false</ScaleCrop>
  <HeadingPairs>
    <vt:vector size="4" baseType="variant">
      <vt:variant>
        <vt:lpstr>Tema</vt:lpstr>
      </vt:variant>
      <vt:variant>
        <vt:i4>1</vt:i4>
      </vt:variant>
      <vt:variant>
        <vt:lpstr>Títulos de diapositiva</vt:lpstr>
      </vt:variant>
      <vt:variant>
        <vt:i4>39</vt:i4>
      </vt:variant>
    </vt:vector>
  </HeadingPairs>
  <TitlesOfParts>
    <vt:vector size="40" baseType="lpstr">
      <vt:lpstr>Origen</vt:lpstr>
      <vt:lpstr>Beyond Growth  TOWARDS A NEW ECONOMIC APPROACH </vt:lpstr>
      <vt:lpstr>Presentación de PowerPoint</vt:lpstr>
      <vt:lpstr>La necesidad de un nuevo enfoque</vt:lpstr>
      <vt:lpstr>Elementos para una nueva narrativa</vt:lpstr>
      <vt:lpstr>Elementos para una nueva narrativa</vt:lpstr>
      <vt:lpstr>Elementos para una nueva narrativa</vt:lpstr>
      <vt:lpstr>Elementos para una nueva narrativa</vt:lpstr>
      <vt:lpstr>Elementos para una nueva narrativa</vt:lpstr>
      <vt:lpstr>El fetiche del crecimiento económico</vt:lpstr>
      <vt:lpstr>Los 4 objetivos y las políticas públicas</vt:lpstr>
      <vt:lpstr>Los nuevos marcos teóricos</vt:lpstr>
      <vt:lpstr>Los nuevos marcos teóricos</vt:lpstr>
      <vt:lpstr>Nuevos enfoques para la política económica</vt:lpstr>
      <vt:lpstr>Nuevos indicadores</vt:lpstr>
      <vt:lpstr>Nuevos indicadores</vt:lpstr>
      <vt:lpstr>Nuevos indicadores</vt:lpstr>
      <vt:lpstr>Nuevos indicadores</vt:lpstr>
      <vt:lpstr>Nuevos indicadores</vt:lpstr>
      <vt:lpstr>Nuevos indicadores</vt:lpstr>
      <vt:lpstr>Nuevos indicadores</vt:lpstr>
      <vt:lpstr>Índice de Bienestar Económico Sostenible (IBES)</vt:lpstr>
      <vt:lpstr>Índice de Bienestar Económico Sostenible (IBES)</vt:lpstr>
      <vt:lpstr>Índice de Bienestar Económico Sostenible (IBES)</vt:lpstr>
      <vt:lpstr>Índice de Bienestar Económico Sostenible (IBES)</vt:lpstr>
      <vt:lpstr>Índice de Bienestar Económico Sostenible (IBES)</vt:lpstr>
      <vt:lpstr>Resultados</vt:lpstr>
      <vt:lpstr>Resultados</vt:lpstr>
      <vt:lpstr>Índice de Bienestar Económico Sostenible (IBES)</vt:lpstr>
      <vt:lpstr>Índice de Bienestar Económico Sostenible (IBES)</vt:lpstr>
      <vt:lpstr>Index of Sustainable Economic Welfare (ISEW)</vt:lpstr>
      <vt:lpstr>Index of Sustainable Economic Welfare (ISEW)</vt:lpstr>
      <vt:lpstr>Resultados</vt:lpstr>
      <vt:lpstr>Resultados</vt:lpstr>
      <vt:lpstr>Resultados – La importancia del TDCNR</vt:lpstr>
      <vt:lpstr>Resultados – La importancia del TDCNR</vt:lpstr>
      <vt:lpstr>Resultados – La importancia del TDCNR</vt:lpstr>
      <vt:lpstr>Implicancias de política</vt:lpstr>
      <vt:lpstr>Resultados</vt:lpstr>
      <vt:lpstr>Resultados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COMPAQ</dc:creator>
  <cp:lastModifiedBy>COMPAQ</cp:lastModifiedBy>
  <cp:revision>62</cp:revision>
  <dcterms:created xsi:type="dcterms:W3CDTF">2020-08-27T21:07:35Z</dcterms:created>
  <dcterms:modified xsi:type="dcterms:W3CDTF">2020-11-13T01:11:11Z</dcterms:modified>
</cp:coreProperties>
</file>