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61" r:id="rId1"/>
  </p:sldMasterIdLst>
  <p:sldIdLst>
    <p:sldId id="290" r:id="rId2"/>
    <p:sldId id="297" r:id="rId3"/>
    <p:sldId id="257" r:id="rId4"/>
    <p:sldId id="305" r:id="rId5"/>
    <p:sldId id="294" r:id="rId6"/>
    <p:sldId id="304" r:id="rId7"/>
    <p:sldId id="256" r:id="rId8"/>
    <p:sldId id="292" r:id="rId9"/>
    <p:sldId id="301" r:id="rId10"/>
    <p:sldId id="291" r:id="rId11"/>
    <p:sldId id="293" r:id="rId12"/>
    <p:sldId id="302" r:id="rId13"/>
    <p:sldId id="298" r:id="rId14"/>
    <p:sldId id="299" r:id="rId15"/>
    <p:sldId id="303" r:id="rId16"/>
    <p:sldId id="259" r:id="rId17"/>
    <p:sldId id="260" r:id="rId18"/>
    <p:sldId id="261" r:id="rId19"/>
    <p:sldId id="263" r:id="rId20"/>
    <p:sldId id="300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28" autoAdjust="0"/>
    <p:restoredTop sz="94660"/>
  </p:normalViewPr>
  <p:slideViewPr>
    <p:cSldViewPr snapToGrid="0">
      <p:cViewPr varScale="1">
        <p:scale>
          <a:sx n="90" d="100"/>
          <a:sy n="90" d="100"/>
        </p:scale>
        <p:origin x="1056" y="1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smtClean="0"/>
              <a:t>3/17/22</a:t>
            </a:fld>
            <a:endParaRPr lang="en-US" dirty="0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32" name="31 Rectángulo"/>
          <p:cNvSpPr/>
          <p:nvPr/>
        </p:nvSpPr>
        <p:spPr>
          <a:xfrm>
            <a:off x="0" y="-1"/>
            <a:ext cx="48768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38 Rectángulo"/>
          <p:cNvSpPr/>
          <p:nvPr/>
        </p:nvSpPr>
        <p:spPr>
          <a:xfrm>
            <a:off x="412744" y="680477"/>
            <a:ext cx="6096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39 Rectángulo"/>
          <p:cNvSpPr/>
          <p:nvPr/>
        </p:nvSpPr>
        <p:spPr>
          <a:xfrm>
            <a:off x="358764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1" name="40 Rectángulo"/>
          <p:cNvSpPr/>
          <p:nvPr/>
        </p:nvSpPr>
        <p:spPr>
          <a:xfrm>
            <a:off x="333360" y="680477"/>
            <a:ext cx="1219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2" name="41 Rectángulo"/>
          <p:cNvSpPr/>
          <p:nvPr/>
        </p:nvSpPr>
        <p:spPr>
          <a:xfrm>
            <a:off x="295691" y="680477"/>
            <a:ext cx="1219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1219200" y="4343400"/>
            <a:ext cx="103632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19200" y="2834640"/>
            <a:ext cx="103632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  <p:sp>
        <p:nvSpPr>
          <p:cNvPr id="56" name="55 Rectángulo"/>
          <p:cNvSpPr/>
          <p:nvPr/>
        </p:nvSpPr>
        <p:spPr>
          <a:xfrm>
            <a:off x="340388" y="5047394"/>
            <a:ext cx="97536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5" name="64 Rectángulo"/>
          <p:cNvSpPr/>
          <p:nvPr/>
        </p:nvSpPr>
        <p:spPr>
          <a:xfrm>
            <a:off x="340388" y="4796819"/>
            <a:ext cx="97536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6" name="65 Rectángulo"/>
          <p:cNvSpPr/>
          <p:nvPr/>
        </p:nvSpPr>
        <p:spPr>
          <a:xfrm>
            <a:off x="340388" y="4637685"/>
            <a:ext cx="97536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7" name="66 Rectángulo"/>
          <p:cNvSpPr/>
          <p:nvPr/>
        </p:nvSpPr>
        <p:spPr>
          <a:xfrm>
            <a:off x="340388" y="4542559"/>
            <a:ext cx="97536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smtClean="0"/>
              <a:t>3/17/22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641600" cy="5851525"/>
          </a:xfrm>
        </p:spPr>
        <p:txBody>
          <a:bodyPr vert="eaVert" anchor="ctr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812800" y="274640"/>
            <a:ext cx="7823200" cy="5851525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smtClean="0"/>
              <a:t>3/17/22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smtClean="0"/>
              <a:t>3/17/22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Forma libre"/>
          <p:cNvSpPr>
            <a:spLocks/>
          </p:cNvSpPr>
          <p:nvPr/>
        </p:nvSpPr>
        <p:spPr bwMode="auto">
          <a:xfrm>
            <a:off x="6438603" y="1073888"/>
            <a:ext cx="5762848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Forma libre"/>
          <p:cNvSpPr>
            <a:spLocks/>
          </p:cNvSpPr>
          <p:nvPr/>
        </p:nvSpPr>
        <p:spPr bwMode="auto">
          <a:xfrm>
            <a:off x="498621" y="0"/>
            <a:ext cx="7352715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Forma libre"/>
          <p:cNvSpPr>
            <a:spLocks/>
          </p:cNvSpPr>
          <p:nvPr/>
        </p:nvSpPr>
        <p:spPr bwMode="auto">
          <a:xfrm rot="5236414">
            <a:off x="6635304" y="1285480"/>
            <a:ext cx="4114800" cy="158496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Forma libre"/>
          <p:cNvSpPr>
            <a:spLocks/>
          </p:cNvSpPr>
          <p:nvPr/>
        </p:nvSpPr>
        <p:spPr bwMode="auto">
          <a:xfrm>
            <a:off x="7924800" y="0"/>
            <a:ext cx="3657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Forma libre"/>
          <p:cNvSpPr>
            <a:spLocks/>
          </p:cNvSpPr>
          <p:nvPr/>
        </p:nvSpPr>
        <p:spPr bwMode="auto">
          <a:xfrm>
            <a:off x="7924800" y="4267200"/>
            <a:ext cx="42672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Forma libre"/>
          <p:cNvSpPr>
            <a:spLocks/>
          </p:cNvSpPr>
          <p:nvPr/>
        </p:nvSpPr>
        <p:spPr bwMode="auto">
          <a:xfrm>
            <a:off x="7924800" y="0"/>
            <a:ext cx="18288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Forma libre"/>
          <p:cNvSpPr>
            <a:spLocks/>
          </p:cNvSpPr>
          <p:nvPr/>
        </p:nvSpPr>
        <p:spPr bwMode="auto">
          <a:xfrm>
            <a:off x="7931152" y="4246564"/>
            <a:ext cx="2787649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Forma libre"/>
          <p:cNvSpPr>
            <a:spLocks/>
          </p:cNvSpPr>
          <p:nvPr/>
        </p:nvSpPr>
        <p:spPr bwMode="auto">
          <a:xfrm>
            <a:off x="7924800" y="4267200"/>
            <a:ext cx="2133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20 Forma libre"/>
          <p:cNvSpPr>
            <a:spLocks/>
          </p:cNvSpPr>
          <p:nvPr/>
        </p:nvSpPr>
        <p:spPr bwMode="auto">
          <a:xfrm>
            <a:off x="7924800" y="1371600"/>
            <a:ext cx="42672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Forma libre"/>
          <p:cNvSpPr>
            <a:spLocks/>
          </p:cNvSpPr>
          <p:nvPr/>
        </p:nvSpPr>
        <p:spPr bwMode="auto">
          <a:xfrm>
            <a:off x="7924800" y="1752600"/>
            <a:ext cx="42672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3" name="22 Forma libre"/>
          <p:cNvSpPr>
            <a:spLocks/>
          </p:cNvSpPr>
          <p:nvPr/>
        </p:nvSpPr>
        <p:spPr bwMode="auto">
          <a:xfrm>
            <a:off x="1320800" y="4267200"/>
            <a:ext cx="660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4" name="23 Forma libre"/>
          <p:cNvSpPr>
            <a:spLocks/>
          </p:cNvSpPr>
          <p:nvPr/>
        </p:nvSpPr>
        <p:spPr bwMode="auto">
          <a:xfrm>
            <a:off x="711200" y="4267200"/>
            <a:ext cx="7112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5" name="24 Forma libre"/>
          <p:cNvSpPr>
            <a:spLocks/>
          </p:cNvSpPr>
          <p:nvPr/>
        </p:nvSpPr>
        <p:spPr bwMode="auto">
          <a:xfrm>
            <a:off x="489099" y="2438400"/>
            <a:ext cx="75184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6" name="25 Forma libre"/>
          <p:cNvSpPr>
            <a:spLocks/>
          </p:cNvSpPr>
          <p:nvPr/>
        </p:nvSpPr>
        <p:spPr bwMode="auto">
          <a:xfrm>
            <a:off x="489099" y="2133600"/>
            <a:ext cx="75184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Forma libre"/>
          <p:cNvSpPr>
            <a:spLocks/>
          </p:cNvSpPr>
          <p:nvPr/>
        </p:nvSpPr>
        <p:spPr bwMode="auto">
          <a:xfrm>
            <a:off x="6096000" y="4267200"/>
            <a:ext cx="18288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42536" y="1351672"/>
            <a:ext cx="7624064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smtClean="0"/>
              <a:t>3/17/22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7" name="6 Rectángulo"/>
          <p:cNvSpPr/>
          <p:nvPr/>
        </p:nvSpPr>
        <p:spPr>
          <a:xfrm>
            <a:off x="484213" y="402265"/>
            <a:ext cx="1133856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42536" y="512064"/>
            <a:ext cx="10875264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 flipH="1">
            <a:off x="495384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8 Rectángulo"/>
          <p:cNvSpPr/>
          <p:nvPr/>
        </p:nvSpPr>
        <p:spPr>
          <a:xfrm flipH="1">
            <a:off x="548145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9 Rectángulo"/>
          <p:cNvSpPr/>
          <p:nvPr/>
        </p:nvSpPr>
        <p:spPr>
          <a:xfrm flipH="1">
            <a:off x="597933" y="680477"/>
            <a:ext cx="1219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 flipH="1">
            <a:off x="635603" y="680477"/>
            <a:ext cx="1219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11 Rectángulo"/>
          <p:cNvSpPr/>
          <p:nvPr/>
        </p:nvSpPr>
        <p:spPr>
          <a:xfrm>
            <a:off x="667304" y="680477"/>
            <a:ext cx="48768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512064"/>
            <a:ext cx="10972800" cy="914400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19125" y="17705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207125" y="17705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smtClean="0"/>
              <a:t>3/17/22</a:t>
            </a:fld>
            <a:endParaRPr lang="en-U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Rectángulo"/>
          <p:cNvSpPr/>
          <p:nvPr/>
        </p:nvSpPr>
        <p:spPr>
          <a:xfrm>
            <a:off x="0" y="402266"/>
            <a:ext cx="11822773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73099" y="512064"/>
            <a:ext cx="103632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809750"/>
            <a:ext cx="5386917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6193368" y="1809750"/>
            <a:ext cx="5389033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609600" y="2459037"/>
            <a:ext cx="5386917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3368" y="2459037"/>
            <a:ext cx="5389033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smtClean="0"/>
              <a:t>3/17/22</a:t>
            </a:fld>
            <a:endParaRPr lang="en-U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16" name="15 Rectángulo"/>
          <p:cNvSpPr/>
          <p:nvPr/>
        </p:nvSpPr>
        <p:spPr>
          <a:xfrm>
            <a:off x="117053" y="680477"/>
            <a:ext cx="6096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7" name="16 Rectángulo"/>
          <p:cNvSpPr/>
          <p:nvPr/>
        </p:nvSpPr>
        <p:spPr>
          <a:xfrm>
            <a:off x="63073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Rectángulo"/>
          <p:cNvSpPr/>
          <p:nvPr/>
        </p:nvSpPr>
        <p:spPr>
          <a:xfrm>
            <a:off x="37669" y="680477"/>
            <a:ext cx="1219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>
          <a:xfrm>
            <a:off x="0" y="680477"/>
            <a:ext cx="1219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Rectángulo"/>
          <p:cNvSpPr/>
          <p:nvPr/>
        </p:nvSpPr>
        <p:spPr>
          <a:xfrm flipH="1">
            <a:off x="199693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Rectángulo"/>
          <p:cNvSpPr/>
          <p:nvPr/>
        </p:nvSpPr>
        <p:spPr>
          <a:xfrm flipH="1">
            <a:off x="252455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Rectángulo"/>
          <p:cNvSpPr/>
          <p:nvPr/>
        </p:nvSpPr>
        <p:spPr>
          <a:xfrm flipH="1">
            <a:off x="302243" y="680477"/>
            <a:ext cx="1219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Rectángulo"/>
          <p:cNvSpPr/>
          <p:nvPr/>
        </p:nvSpPr>
        <p:spPr>
          <a:xfrm flipH="1">
            <a:off x="339912" y="680477"/>
            <a:ext cx="1219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29 Rectángulo"/>
          <p:cNvSpPr/>
          <p:nvPr/>
        </p:nvSpPr>
        <p:spPr>
          <a:xfrm>
            <a:off x="371613" y="680477"/>
            <a:ext cx="48768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219200" y="512064"/>
            <a:ext cx="103632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F1133-3259-4C45-BABA-5B62D9C6F78D}" type="datetimeFigureOut">
              <a:rPr lang="en-US" smtClean="0"/>
              <a:t>3/17/22</a:t>
            </a:fld>
            <a:endParaRPr lang="en-U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smtClean="0"/>
              <a:t>3/17/22</a:t>
            </a:fld>
            <a:endParaRPr lang="en-U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109728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435100"/>
            <a:ext cx="33528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0" y="1435100"/>
            <a:ext cx="73152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smtClean="0"/>
              <a:t>3/17/22</a:t>
            </a:fld>
            <a:endParaRPr lang="en-U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490709" y="0"/>
            <a:ext cx="1170432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9" name="8 Conector recto"/>
          <p:cNvCxnSpPr/>
          <p:nvPr/>
        </p:nvCxnSpPr>
        <p:spPr>
          <a:xfrm flipV="1">
            <a:off x="484260" y="1885028"/>
            <a:ext cx="11710163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9 Grupo"/>
          <p:cNvGrpSpPr/>
          <p:nvPr/>
        </p:nvGrpSpPr>
        <p:grpSpPr>
          <a:xfrm rot="5400000">
            <a:off x="11374903" y="1197789"/>
            <a:ext cx="132763" cy="171288"/>
            <a:chOff x="6668087" y="1297746"/>
            <a:chExt cx="161840" cy="156602"/>
          </a:xfrm>
        </p:grpSpPr>
        <p:cxnSp>
          <p:nvCxnSpPr>
            <p:cNvPr id="15" name="14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15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16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1 Título"/>
          <p:cNvSpPr>
            <a:spLocks noGrp="1"/>
          </p:cNvSpPr>
          <p:nvPr>
            <p:ph type="title"/>
          </p:nvPr>
        </p:nvSpPr>
        <p:spPr bwMode="grayWhite">
          <a:xfrm>
            <a:off x="1219200" y="441252"/>
            <a:ext cx="9144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90709" y="1893781"/>
            <a:ext cx="1170432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/>
              <a:t>Haga clic en el icono para agregar una imagen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 bwMode="grayWhite">
          <a:xfrm>
            <a:off x="1219200" y="1150144"/>
            <a:ext cx="9144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grpSp>
        <p:nvGrpSpPr>
          <p:cNvPr id="14" name="13 Grupo"/>
          <p:cNvGrpSpPr/>
          <p:nvPr/>
        </p:nvGrpSpPr>
        <p:grpSpPr>
          <a:xfrm rot="5400000">
            <a:off x="11578103" y="1350189"/>
            <a:ext cx="132763" cy="171288"/>
            <a:chOff x="6668087" y="1297746"/>
            <a:chExt cx="161840" cy="156602"/>
          </a:xfrm>
        </p:grpSpPr>
        <p:cxnSp>
          <p:nvCxnSpPr>
            <p:cNvPr id="11" name="10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11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12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17 Grupo"/>
          <p:cNvGrpSpPr/>
          <p:nvPr/>
        </p:nvGrpSpPr>
        <p:grpSpPr>
          <a:xfrm rot="5400000">
            <a:off x="11115579" y="1453352"/>
            <a:ext cx="132763" cy="171288"/>
            <a:chOff x="6668087" y="1297746"/>
            <a:chExt cx="161840" cy="156602"/>
          </a:xfrm>
        </p:grpSpPr>
        <p:cxnSp>
          <p:nvCxnSpPr>
            <p:cNvPr id="19" name="18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19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20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8636000" y="55499"/>
            <a:ext cx="2844800" cy="365125"/>
          </a:xfrm>
        </p:spPr>
        <p:txBody>
          <a:bodyPr/>
          <a:lstStyle/>
          <a:p>
            <a:fld id="{1471A834-4F3C-4AF9-9C74-05EC35A0F292}" type="datetimeFigureOut">
              <a:rPr lang="en-US" smtClean="0"/>
              <a:t>3/17/22</a:t>
            </a:fld>
            <a:endParaRPr lang="en-U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219200" y="55499"/>
            <a:ext cx="7416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1480800" y="55499"/>
            <a:ext cx="609600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0" y="-1"/>
            <a:ext cx="48768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340388" y="5047394"/>
            <a:ext cx="97536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340388" y="4796819"/>
            <a:ext cx="97536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340388" y="4637685"/>
            <a:ext cx="97536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340388" y="4542559"/>
            <a:ext cx="97536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11 Rectángulo"/>
          <p:cNvSpPr/>
          <p:nvPr/>
        </p:nvSpPr>
        <p:spPr>
          <a:xfrm>
            <a:off x="412744" y="680477"/>
            <a:ext cx="6096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14 Rectángulo"/>
          <p:cNvSpPr/>
          <p:nvPr/>
        </p:nvSpPr>
        <p:spPr>
          <a:xfrm>
            <a:off x="358764" y="680477"/>
            <a:ext cx="36576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6" name="15 Rectángulo"/>
          <p:cNvSpPr/>
          <p:nvPr/>
        </p:nvSpPr>
        <p:spPr>
          <a:xfrm>
            <a:off x="333360" y="680477"/>
            <a:ext cx="1219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7" name="16 Rectángulo"/>
          <p:cNvSpPr/>
          <p:nvPr/>
        </p:nvSpPr>
        <p:spPr>
          <a:xfrm>
            <a:off x="295691" y="680477"/>
            <a:ext cx="1219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1219200" y="512064"/>
            <a:ext cx="10363200" cy="914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1219200" y="1783560"/>
            <a:ext cx="10363200" cy="457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8636000" y="6416676"/>
            <a:ext cx="28448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1CF1133-3259-4C45-BABA-5B62D9C6F78D}" type="datetimeFigureOut">
              <a:rPr lang="en-US" smtClean="0"/>
              <a:t>3/17/22</a:t>
            </a:fld>
            <a:endParaRPr lang="en-U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1219200" y="6416676"/>
            <a:ext cx="74168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1480800" y="6416676"/>
            <a:ext cx="609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62" r:id="rId1"/>
    <p:sldLayoutId id="2147483863" r:id="rId2"/>
    <p:sldLayoutId id="2147483864" r:id="rId3"/>
    <p:sldLayoutId id="2147483865" r:id="rId4"/>
    <p:sldLayoutId id="2147483866" r:id="rId5"/>
    <p:sldLayoutId id="2147483867" r:id="rId6"/>
    <p:sldLayoutId id="2147483868" r:id="rId7"/>
    <p:sldLayoutId id="2147483869" r:id="rId8"/>
    <p:sldLayoutId id="2147483870" r:id="rId9"/>
    <p:sldLayoutId id="2147483871" r:id="rId10"/>
    <p:sldLayoutId id="2147483872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Marcador de contenido 13"/>
          <p:cNvSpPr>
            <a:spLocks noGrp="1"/>
          </p:cNvSpPr>
          <p:nvPr>
            <p:ph idx="1"/>
          </p:nvPr>
        </p:nvSpPr>
        <p:spPr>
          <a:xfrm>
            <a:off x="1138335" y="1738637"/>
            <a:ext cx="10520265" cy="45720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s-MX" sz="4300" dirty="0"/>
              <a:t> </a:t>
            </a:r>
            <a:r>
              <a:rPr lang="es-MX" sz="4300" dirty="0">
                <a:latin typeface="Calisto MT" panose="02040603050505030304" pitchFamily="18" charset="0"/>
              </a:rPr>
              <a:t>Estructuras Involucradas en la Producción Vocal.</a:t>
            </a:r>
            <a:endParaRPr lang="es-MX" dirty="0">
              <a:latin typeface="Calisto MT" panose="02040603050505030304" pitchFamily="18" charset="0"/>
            </a:endParaRPr>
          </a:p>
          <a:p>
            <a:pPr marL="0" indent="0">
              <a:buNone/>
            </a:pPr>
            <a:endParaRPr lang="es-MX" dirty="0">
              <a:latin typeface="Calisto MT" panose="02040603050505030304" pitchFamily="18" charset="0"/>
            </a:endParaRPr>
          </a:p>
          <a:p>
            <a:pPr marL="0" indent="0">
              <a:buNone/>
            </a:pPr>
            <a:endParaRPr lang="es-MX" dirty="0">
              <a:latin typeface="Calisto MT" panose="02040603050505030304" pitchFamily="18" charset="0"/>
            </a:endParaRPr>
          </a:p>
          <a:p>
            <a:pPr marL="0" indent="0">
              <a:buNone/>
            </a:pPr>
            <a:endParaRPr lang="es-MX" dirty="0">
              <a:latin typeface="Calisto MT" panose="02040603050505030304" pitchFamily="18" charset="0"/>
            </a:endParaRPr>
          </a:p>
          <a:p>
            <a:pPr marL="0" indent="0">
              <a:buNone/>
            </a:pPr>
            <a:r>
              <a:rPr lang="es-MX" sz="2800" dirty="0">
                <a:latin typeface="Calisto MT" panose="02040603050505030304" pitchFamily="18" charset="0"/>
              </a:rPr>
              <a:t>Docente : Pamela Diaz</a:t>
            </a:r>
          </a:p>
          <a:p>
            <a:pPr marL="0" indent="0">
              <a:buNone/>
            </a:pPr>
            <a:r>
              <a:rPr lang="es-MX" sz="2800" dirty="0">
                <a:latin typeface="Calisto MT" panose="02040603050505030304" pitchFamily="18" charset="0"/>
              </a:rPr>
              <a:t>Electivo Salud y Educación Vocal </a:t>
            </a:r>
          </a:p>
          <a:p>
            <a:pPr marL="0" indent="0">
              <a:buNone/>
            </a:pPr>
            <a:r>
              <a:rPr lang="es-MX" sz="2800" dirty="0">
                <a:latin typeface="Calisto MT" panose="02040603050505030304" pitchFamily="18" charset="0"/>
              </a:rPr>
              <a:t>Facultad de Derecho  Universidad  de Chile </a:t>
            </a:r>
          </a:p>
          <a:p>
            <a:pPr marL="0" indent="0">
              <a:buNone/>
            </a:pPr>
            <a:r>
              <a:rPr lang="es-MX" sz="2800" dirty="0">
                <a:latin typeface="Calisto MT" panose="02040603050505030304" pitchFamily="18" charset="0"/>
              </a:rPr>
              <a:t>Primer Semestre 2022</a:t>
            </a:r>
          </a:p>
          <a:p>
            <a:pPr marL="0" indent="0">
              <a:buNone/>
            </a:pPr>
            <a:r>
              <a:rPr lang="es-MX" sz="2800" dirty="0">
                <a:latin typeface="Calisto MT" panose="02040603050505030304" pitchFamily="18" charset="0"/>
              </a:rPr>
              <a:t>    </a:t>
            </a:r>
          </a:p>
          <a:p>
            <a:pPr marL="0" indent="0">
              <a:buNone/>
            </a:pPr>
            <a:r>
              <a:rPr lang="es-MX" sz="2000" dirty="0"/>
              <a:t>                                                                           </a:t>
            </a:r>
          </a:p>
        </p:txBody>
      </p:sp>
      <p:sp>
        <p:nvSpPr>
          <p:cNvPr id="25" name="Marcador de contenido 13"/>
          <p:cNvSpPr txBox="1">
            <a:spLocks/>
          </p:cNvSpPr>
          <p:nvPr/>
        </p:nvSpPr>
        <p:spPr>
          <a:xfrm>
            <a:off x="1424800" y="1959299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s-MX"/>
          </a:p>
          <a:p>
            <a:pPr marL="0" indent="0">
              <a:buFont typeface="Arial" panose="020B0604020202020204" pitchFamily="34" charset="0"/>
              <a:buNone/>
            </a:pPr>
            <a:r>
              <a:rPr lang="es-MX"/>
              <a:t> </a:t>
            </a:r>
            <a:endParaRPr lang="es-CL" dirty="0"/>
          </a:p>
        </p:txBody>
      </p:sp>
      <p:sp>
        <p:nvSpPr>
          <p:cNvPr id="26" name="Marcador de contenido 13"/>
          <p:cNvSpPr txBox="1">
            <a:spLocks/>
          </p:cNvSpPr>
          <p:nvPr/>
        </p:nvSpPr>
        <p:spPr>
          <a:xfrm>
            <a:off x="1424800" y="21304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s-MX"/>
          </a:p>
          <a:p>
            <a:pPr marL="0" indent="0">
              <a:buFont typeface="Arial" panose="020B0604020202020204" pitchFamily="34" charset="0"/>
              <a:buNone/>
            </a:pPr>
            <a:r>
              <a:rPr lang="es-MX"/>
              <a:t> </a:t>
            </a:r>
            <a:endParaRPr lang="es-CL" dirty="0"/>
          </a:p>
        </p:txBody>
      </p:sp>
      <p:sp>
        <p:nvSpPr>
          <p:cNvPr id="28" name="CuadroTexto 27"/>
          <p:cNvSpPr txBox="1"/>
          <p:nvPr/>
        </p:nvSpPr>
        <p:spPr>
          <a:xfrm>
            <a:off x="1272402" y="197802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CL" dirty="0"/>
          </a:p>
        </p:txBody>
      </p:sp>
      <p:pic>
        <p:nvPicPr>
          <p:cNvPr id="2" name="1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4491" y="3061664"/>
            <a:ext cx="4194109" cy="2488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65303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251926"/>
            <a:ext cx="11873131" cy="1762611"/>
          </a:xfrm>
        </p:spPr>
        <p:txBody>
          <a:bodyPr>
            <a:normAutofit/>
          </a:bodyPr>
          <a:lstStyle/>
          <a:p>
            <a:r>
              <a:rPr lang="es-MX" sz="3100" b="1" dirty="0"/>
              <a:t>           </a:t>
            </a:r>
            <a:br>
              <a:rPr lang="es-MX" sz="3100" b="1" dirty="0"/>
            </a:br>
            <a:r>
              <a:rPr lang="es-MX" sz="3100" b="1" dirty="0"/>
              <a:t>          </a:t>
            </a:r>
            <a:r>
              <a:rPr lang="es-MX" sz="2700" b="1" dirty="0">
                <a:latin typeface="Calisto MT" panose="02040603050505030304" pitchFamily="18" charset="0"/>
              </a:rPr>
              <a:t>Los 5  Procesos Motores Básicos  intervinientes en el habla son </a:t>
            </a:r>
            <a:br>
              <a:rPr lang="es-MX" sz="2700" b="1" dirty="0">
                <a:latin typeface="Calisto MT" panose="02040603050505030304" pitchFamily="18" charset="0"/>
              </a:rPr>
            </a:br>
            <a:r>
              <a:rPr lang="es-MX" sz="2700" b="1" dirty="0">
                <a:latin typeface="Calisto MT" panose="02040603050505030304" pitchFamily="18" charset="0"/>
              </a:rPr>
              <a:t>                            articulación , respiración  ,  fonación , resonancia y  la  masticación . </a:t>
            </a:r>
            <a:endParaRPr lang="es-CL" sz="2700" b="1" dirty="0">
              <a:latin typeface="Calisto MT" panose="02040603050505030304" pitchFamily="18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07706" y="1791478"/>
            <a:ext cx="10532706" cy="4814595"/>
          </a:xfrm>
        </p:spPr>
        <p:txBody>
          <a:bodyPr>
            <a:normAutofit/>
          </a:bodyPr>
          <a:lstStyle/>
          <a:p>
            <a:endParaRPr lang="es-ES" b="1" u="sng" dirty="0"/>
          </a:p>
          <a:p>
            <a:pPr marL="571500" indent="-571500">
              <a:buAutoNum type="romanUcPeriod"/>
            </a:pPr>
            <a:r>
              <a:rPr lang="es-ES" sz="2400" b="1" dirty="0">
                <a:latin typeface="Calisto MT" panose="02040603050505030304" pitchFamily="18" charset="0"/>
              </a:rPr>
              <a:t>La respiración :</a:t>
            </a:r>
          </a:p>
          <a:p>
            <a:pPr marL="0" indent="0">
              <a:buNone/>
            </a:pPr>
            <a:r>
              <a:rPr lang="es-ES" sz="2400" dirty="0">
                <a:latin typeface="Calisto MT" panose="02040603050505030304" pitchFamily="18" charset="0"/>
              </a:rPr>
              <a:t> se realiza en tres fases, inspiratoria (toma de aire) pausa o retención  y fase espiratoria (expulsión de aire) ambas representan un ciclo respiratorio.</a:t>
            </a:r>
          </a:p>
          <a:p>
            <a:pPr marL="0" indent="0">
              <a:buNone/>
            </a:pPr>
            <a:r>
              <a:rPr lang="es-ES" sz="2400" dirty="0">
                <a:latin typeface="Calisto MT" panose="02040603050505030304" pitchFamily="18" charset="0"/>
              </a:rPr>
              <a:t> </a:t>
            </a:r>
            <a:r>
              <a:rPr lang="es-ES" sz="2400" u="sng" dirty="0">
                <a:latin typeface="Calisto MT" panose="02040603050505030304" pitchFamily="18" charset="0"/>
              </a:rPr>
              <a:t>Los ciclos </a:t>
            </a:r>
            <a:r>
              <a:rPr lang="es-ES" sz="2400" dirty="0">
                <a:latin typeface="Calisto MT" panose="02040603050505030304" pitchFamily="18" charset="0"/>
              </a:rPr>
              <a:t>variaran de acuerdo al objetivo de la respiración. </a:t>
            </a:r>
          </a:p>
          <a:p>
            <a:pPr marL="0" indent="0">
              <a:buNone/>
            </a:pPr>
            <a:endParaRPr lang="es-ES" sz="2400" b="1" u="sng" dirty="0">
              <a:latin typeface="Calisto MT" panose="02040603050505030304" pitchFamily="18" charset="0"/>
            </a:endParaRPr>
          </a:p>
          <a:p>
            <a:pPr marL="0" indent="0">
              <a:buNone/>
            </a:pPr>
            <a:endParaRPr lang="es-ES" sz="2400" b="1" u="sng" dirty="0">
              <a:latin typeface="Calisto MT" panose="02040603050505030304" pitchFamily="18" charset="0"/>
            </a:endParaRPr>
          </a:p>
          <a:p>
            <a:pPr marL="0" indent="0">
              <a:buNone/>
            </a:pPr>
            <a:r>
              <a:rPr lang="es-ES" sz="2400" b="1" u="sng" dirty="0">
                <a:latin typeface="Calisto MT" panose="02040603050505030304" pitchFamily="18" charset="0"/>
              </a:rPr>
              <a:t> </a:t>
            </a:r>
          </a:p>
          <a:p>
            <a:pPr marL="0" indent="0">
              <a:buNone/>
            </a:pPr>
            <a:r>
              <a:rPr lang="es-ES" sz="2400" b="1" u="sng" dirty="0">
                <a:latin typeface="Calisto MT" panose="02040603050505030304" pitchFamily="18" charset="0"/>
              </a:rPr>
              <a:t>Tipo y modo respiratorio </a:t>
            </a:r>
            <a:r>
              <a:rPr lang="es-ES" sz="2400" b="1" dirty="0">
                <a:latin typeface="Calisto MT" panose="02040603050505030304" pitchFamily="18" charset="0"/>
              </a:rPr>
              <a:t>: </a:t>
            </a:r>
          </a:p>
          <a:p>
            <a:pPr marL="0" indent="0">
              <a:buNone/>
            </a:pPr>
            <a:r>
              <a:rPr lang="es-ES" sz="2400" dirty="0">
                <a:latin typeface="Calisto MT" panose="02040603050505030304" pitchFamily="18" charset="0"/>
              </a:rPr>
              <a:t>Tipo : nasal / oral / = mixto </a:t>
            </a:r>
          </a:p>
          <a:p>
            <a:pPr marL="0" indent="0">
              <a:buNone/>
            </a:pPr>
            <a:endParaRPr lang="es-ES" sz="11200" b="1" dirty="0">
              <a:latin typeface="Calisto MT" panose="02040603050505030304" pitchFamily="18" charset="0"/>
            </a:endParaRPr>
          </a:p>
          <a:p>
            <a:pPr marL="68580" indent="0">
              <a:buNone/>
            </a:pPr>
            <a:endParaRPr lang="es-ES" sz="11200" dirty="0">
              <a:latin typeface="Calisto MT" panose="02040603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8063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231967" y="485192"/>
            <a:ext cx="10233800" cy="62141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dirty="0"/>
              <a:t> </a:t>
            </a:r>
            <a:endParaRPr lang="es-MX" sz="2600" dirty="0">
              <a:latin typeface="Calisto MT" panose="02040603050505030304" pitchFamily="18" charset="0"/>
            </a:endParaRPr>
          </a:p>
          <a:p>
            <a:pPr marL="571500" indent="-571500">
              <a:buAutoNum type="romanUcPeriod" startAt="2"/>
            </a:pPr>
            <a:r>
              <a:rPr lang="es-ES" sz="2600" b="1" dirty="0">
                <a:latin typeface="Calisto MT" panose="02040603050505030304" pitchFamily="18" charset="0"/>
              </a:rPr>
              <a:t>Fonación :  </a:t>
            </a:r>
          </a:p>
          <a:p>
            <a:pPr marL="0" indent="0">
              <a:buNone/>
            </a:pPr>
            <a:r>
              <a:rPr lang="es-ES" sz="2600" dirty="0">
                <a:latin typeface="Calisto MT" panose="02040603050505030304" pitchFamily="18" charset="0"/>
              </a:rPr>
              <a:t>Sonidos que se  emiten en  el tracto vocal, por la vibración   de los pliegues ( laringe). </a:t>
            </a:r>
          </a:p>
          <a:p>
            <a:endParaRPr lang="es-ES" sz="2600" dirty="0">
              <a:latin typeface="Calisto MT" panose="02040603050505030304" pitchFamily="18" charset="0"/>
            </a:endParaRPr>
          </a:p>
          <a:p>
            <a:pPr marL="0" indent="0">
              <a:buNone/>
            </a:pPr>
            <a:r>
              <a:rPr lang="es-MX" sz="2600" dirty="0">
                <a:latin typeface="Calisto MT" panose="02040603050505030304" pitchFamily="18" charset="0"/>
              </a:rPr>
              <a:t>III.  Articulación :</a:t>
            </a:r>
          </a:p>
          <a:p>
            <a:pPr marL="0" indent="0">
              <a:buNone/>
            </a:pPr>
            <a:r>
              <a:rPr lang="es-MX" sz="2600" dirty="0">
                <a:latin typeface="Calisto MT" panose="02040603050505030304" pitchFamily="18" charset="0"/>
              </a:rPr>
              <a:t>  los órganos  pasivos y activos ( lengua , dientes , mejillas ,  labios , paladar)  ambos  hacen contacto para producir el sonido en un punto de articulación .</a:t>
            </a:r>
          </a:p>
          <a:p>
            <a:pPr marL="0" indent="0">
              <a:buNone/>
            </a:pPr>
            <a:r>
              <a:rPr lang="es-MX" sz="2600" dirty="0">
                <a:latin typeface="Calisto MT" panose="02040603050505030304" pitchFamily="18" charset="0"/>
              </a:rPr>
              <a:t>Ejemplo: </a:t>
            </a:r>
          </a:p>
          <a:p>
            <a:pPr marL="0" indent="0">
              <a:buNone/>
            </a:pPr>
            <a:r>
              <a:rPr lang="es-MX" sz="2600" dirty="0">
                <a:latin typeface="Calisto MT" panose="02040603050505030304" pitchFamily="18" charset="0"/>
              </a:rPr>
              <a:t>Fonema bilabial =  b/m/p  producido por el contacto de los labios .</a:t>
            </a:r>
          </a:p>
          <a:p>
            <a:pPr marL="0" indent="0">
              <a:buNone/>
            </a:pPr>
            <a:endParaRPr lang="es-MX" sz="2600" dirty="0">
              <a:latin typeface="Calisto MT" panose="02040603050505030304" pitchFamily="18" charset="0"/>
            </a:endParaRPr>
          </a:p>
          <a:p>
            <a:pPr marL="0" indent="0">
              <a:buNone/>
            </a:pPr>
            <a:endParaRPr lang="es-CL" sz="2600" dirty="0">
              <a:latin typeface="Calisto MT" panose="02040603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00241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212979" y="1320368"/>
            <a:ext cx="9946433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800" dirty="0">
                <a:latin typeface="Calisto MT" panose="02040603050505030304" pitchFamily="18" charset="0"/>
              </a:rPr>
              <a:t>IV. Prosodia : </a:t>
            </a:r>
          </a:p>
          <a:p>
            <a:r>
              <a:rPr lang="es-MX" sz="2800" dirty="0">
                <a:latin typeface="Calisto MT" panose="02040603050505030304" pitchFamily="18" charset="0"/>
              </a:rPr>
              <a:t>Es la melodía y ritmo de la voz  .</a:t>
            </a:r>
          </a:p>
          <a:p>
            <a:endParaRPr lang="es-MX" sz="2800" b="1" dirty="0">
              <a:latin typeface="Calisto MT" panose="02040603050505030304" pitchFamily="18" charset="0"/>
            </a:endParaRPr>
          </a:p>
          <a:p>
            <a:r>
              <a:rPr lang="es-MX" sz="2800" b="1" dirty="0">
                <a:latin typeface="Calisto MT" panose="02040603050505030304" pitchFamily="18" charset="0"/>
              </a:rPr>
              <a:t> V. Resonancia :</a:t>
            </a:r>
          </a:p>
          <a:p>
            <a:r>
              <a:rPr lang="es-MX" sz="2800" dirty="0">
                <a:latin typeface="Calisto MT" panose="02040603050505030304" pitchFamily="18" charset="0"/>
              </a:rPr>
              <a:t>Corresponde a la </a:t>
            </a:r>
            <a:r>
              <a:rPr lang="es-ES" sz="2800" dirty="0">
                <a:latin typeface="Calisto MT" panose="02040603050505030304" pitchFamily="18" charset="0"/>
              </a:rPr>
              <a:t>cavidad oral situada inferiormente a la cavidad nasal.  </a:t>
            </a:r>
          </a:p>
          <a:p>
            <a:r>
              <a:rPr lang="es-ES" sz="2800" dirty="0">
                <a:latin typeface="Calisto MT" panose="02040603050505030304" pitchFamily="18" charset="0"/>
              </a:rPr>
              <a:t>Es una cavidad irregular cubierta de mucosa que modifica su tamaño  de acuerdo a la proximidad existente entre el maxilar superior  y  la mandíbula .</a:t>
            </a:r>
          </a:p>
          <a:p>
            <a:endParaRPr lang="es-CL" sz="2400" dirty="0">
              <a:latin typeface="Calisto MT" panose="02040603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68904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3600" dirty="0">
                <a:latin typeface="Calisto MT" panose="02040603050505030304" pitchFamily="18" charset="0"/>
              </a:rPr>
              <a:t>       </a:t>
            </a:r>
            <a:br>
              <a:rPr lang="es-MX" sz="3600" dirty="0">
                <a:latin typeface="Calisto MT" panose="02040603050505030304" pitchFamily="18" charset="0"/>
              </a:rPr>
            </a:br>
            <a:r>
              <a:rPr lang="es-MX" sz="3600" dirty="0">
                <a:latin typeface="Calisto MT" panose="02040603050505030304" pitchFamily="18" charset="0"/>
              </a:rPr>
              <a:t>          </a:t>
            </a:r>
            <a:br>
              <a:rPr lang="es-MX" sz="3600" dirty="0">
                <a:latin typeface="Calisto MT" panose="02040603050505030304" pitchFamily="18" charset="0"/>
              </a:rPr>
            </a:br>
            <a:r>
              <a:rPr lang="es-MX" sz="3600" dirty="0">
                <a:latin typeface="Calisto MT" panose="02040603050505030304" pitchFamily="18" charset="0"/>
              </a:rPr>
              <a:t>                     </a:t>
            </a:r>
            <a:r>
              <a:rPr lang="es-MX" sz="3600" u="sng" dirty="0">
                <a:latin typeface="Calisto MT" panose="02040603050505030304" pitchFamily="18" charset="0"/>
              </a:rPr>
              <a:t>La laringe 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>
                <a:latin typeface="Calisto MT" panose="02040603050505030304" pitchFamily="18" charset="0"/>
              </a:rPr>
              <a:t>La laringe esta ubicada en la línea media el cuello </a:t>
            </a:r>
          </a:p>
          <a:p>
            <a:pPr marL="0" indent="0">
              <a:buNone/>
            </a:pPr>
            <a:r>
              <a:rPr lang="es-ES" dirty="0">
                <a:latin typeface="Calisto MT" panose="02040603050505030304" pitchFamily="18" charset="0"/>
              </a:rPr>
              <a:t>mide entre 5 a 7 cms. </a:t>
            </a:r>
          </a:p>
          <a:p>
            <a:pPr marL="0" indent="0">
              <a:buNone/>
            </a:pPr>
            <a:r>
              <a:rPr lang="es-ES" dirty="0">
                <a:latin typeface="Calisto MT" panose="02040603050505030304" pitchFamily="18" charset="0"/>
              </a:rPr>
              <a:t>Es un órgano muscular y cartilaginoso de la fonación , que se encuentra en el punto mas inferior del tracto vocal, se conecta inferiormente a la tráquea y superiormente a la faringe . </a:t>
            </a:r>
          </a:p>
          <a:p>
            <a:pPr marL="0" indent="0">
              <a:buNone/>
            </a:pPr>
            <a:r>
              <a:rPr lang="es-ES" dirty="0">
                <a:latin typeface="Calisto MT" panose="02040603050505030304" pitchFamily="18" charset="0"/>
              </a:rPr>
              <a:t>Su función es respiratoria y digestiva.</a:t>
            </a:r>
          </a:p>
          <a:p>
            <a:pPr marL="0" indent="0">
              <a:buNone/>
            </a:pPr>
            <a:r>
              <a:rPr lang="es-ES" dirty="0">
                <a:latin typeface="Calisto MT" panose="02040603050505030304" pitchFamily="18" charset="0"/>
              </a:rPr>
              <a:t>https://</a:t>
            </a:r>
            <a:r>
              <a:rPr lang="es-ES" dirty="0" err="1">
                <a:latin typeface="Calisto MT" panose="02040603050505030304" pitchFamily="18" charset="0"/>
              </a:rPr>
              <a:t>www.youtube.com</a:t>
            </a:r>
            <a:r>
              <a:rPr lang="es-ES" dirty="0">
                <a:latin typeface="Calisto MT" panose="02040603050505030304" pitchFamily="18" charset="0"/>
              </a:rPr>
              <a:t>/</a:t>
            </a:r>
            <a:r>
              <a:rPr lang="es-ES" dirty="0" err="1">
                <a:latin typeface="Calisto MT" panose="02040603050505030304" pitchFamily="18" charset="0"/>
              </a:rPr>
              <a:t>watch?v</a:t>
            </a:r>
            <a:r>
              <a:rPr lang="es-ES" dirty="0">
                <a:latin typeface="Calisto MT" panose="02040603050505030304" pitchFamily="18" charset="0"/>
              </a:rPr>
              <a:t>=IdDFkkxUTJ0</a:t>
            </a:r>
          </a:p>
          <a:p>
            <a:pPr marL="0" indent="0">
              <a:buNone/>
            </a:pPr>
            <a:endParaRPr lang="es-ES" dirty="0">
              <a:latin typeface="Calisto MT" panose="02040603050505030304" pitchFamily="18" charset="0"/>
            </a:endParaRPr>
          </a:p>
          <a:p>
            <a:pPr marL="0" indent="0">
              <a:buNone/>
            </a:pPr>
            <a:endParaRPr lang="es-ES" dirty="0">
              <a:latin typeface="Calisto MT" panose="02040603050505030304" pitchFamily="18" charset="0"/>
            </a:endParaRPr>
          </a:p>
          <a:p>
            <a:endParaRPr lang="es-MX" dirty="0">
              <a:latin typeface="Calisto MT" panose="02040603050505030304" pitchFamily="18" charset="0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0939" y="597159"/>
            <a:ext cx="3307993" cy="1642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17194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           </a:t>
            </a:r>
            <a:r>
              <a:rPr lang="es-MX" sz="3200" dirty="0">
                <a:latin typeface="Calisto MT" panose="02040603050505030304" pitchFamily="18" charset="0"/>
              </a:rPr>
              <a:t>Las Cuerdas Vocales 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219200" y="1343608"/>
            <a:ext cx="10363200" cy="5337110"/>
          </a:xfrm>
        </p:spPr>
        <p:txBody>
          <a:bodyPr>
            <a:normAutofit fontScale="85000" lnSpcReduction="20000"/>
          </a:bodyPr>
          <a:lstStyle/>
          <a:p>
            <a:pPr marL="68580" indent="0" fontAlgn="base">
              <a:buNone/>
            </a:pPr>
            <a:endParaRPr lang="es-MX" dirty="0"/>
          </a:p>
          <a:p>
            <a:pPr marL="68580" indent="0" fontAlgn="base">
              <a:buNone/>
            </a:pPr>
            <a:r>
              <a:rPr lang="es-MX" dirty="0">
                <a:latin typeface="Calisto MT" panose="02040603050505030304" pitchFamily="18" charset="0"/>
              </a:rPr>
              <a:t>La cuerda vocal se puede dividir en dos capas de tejido el cuerpo y la cubierta. </a:t>
            </a:r>
          </a:p>
          <a:p>
            <a:pPr marL="68580" indent="0" fontAlgn="base">
              <a:buNone/>
            </a:pPr>
            <a:endParaRPr lang="es-MX" dirty="0">
              <a:latin typeface="Calisto MT" panose="02040603050505030304" pitchFamily="18" charset="0"/>
            </a:endParaRPr>
          </a:p>
          <a:p>
            <a:pPr marL="68580" indent="0" fontAlgn="base">
              <a:buNone/>
            </a:pPr>
            <a:r>
              <a:rPr lang="es-MX" dirty="0">
                <a:latin typeface="Calisto MT" panose="02040603050505030304" pitchFamily="18" charset="0"/>
              </a:rPr>
              <a:t> El cuerpo es músculo más o menos rígido que está conectado a las capas más  superficiales que forman la cubierta. </a:t>
            </a:r>
          </a:p>
          <a:p>
            <a:pPr marL="68580" indent="0" fontAlgn="base">
              <a:buNone/>
            </a:pPr>
            <a:endParaRPr lang="es-MX" dirty="0">
              <a:latin typeface="Calisto MT" panose="02040603050505030304" pitchFamily="18" charset="0"/>
            </a:endParaRPr>
          </a:p>
          <a:p>
            <a:pPr marL="68580" indent="0" fontAlgn="base">
              <a:buNone/>
            </a:pPr>
            <a:r>
              <a:rPr lang="es-MX" dirty="0">
                <a:latin typeface="Calisto MT" panose="02040603050505030304" pitchFamily="18" charset="0"/>
              </a:rPr>
              <a:t>La cubierta es una capa muy elástica recubierta de mucosa. </a:t>
            </a:r>
          </a:p>
          <a:p>
            <a:pPr marL="68580" indent="0" fontAlgn="base">
              <a:buNone/>
            </a:pPr>
            <a:r>
              <a:rPr lang="es-MX" dirty="0">
                <a:latin typeface="Calisto MT" panose="02040603050505030304" pitchFamily="18" charset="0"/>
              </a:rPr>
              <a:t>Así las cuerdas vocales comienzan a separarse poco a poco desde abajo, hasta que solo queda en contacto la parte superior y finalmente quedan totalmente separadas. </a:t>
            </a:r>
          </a:p>
          <a:p>
            <a:pPr marL="68580" indent="0" fontAlgn="base">
              <a:buNone/>
            </a:pPr>
            <a:r>
              <a:rPr lang="es-MX" dirty="0">
                <a:latin typeface="Calisto MT" panose="02040603050505030304" pitchFamily="18" charset="0"/>
              </a:rPr>
              <a:t>Este movimiento se produce por las contracciones musculares y la propia elasticidad de las cuerdas.</a:t>
            </a:r>
          </a:p>
          <a:p>
            <a:endParaRPr lang="es-MX" dirty="0">
              <a:latin typeface="Calisto MT" panose="02040603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72071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          </a:t>
            </a:r>
            <a:r>
              <a:rPr lang="es-MX" dirty="0">
                <a:latin typeface="Calisto MT" panose="02040603050505030304" pitchFamily="18" charset="0"/>
              </a:rPr>
              <a:t>Cuerdas Vocales </a:t>
            </a:r>
          </a:p>
        </p:txBody>
      </p:sp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689" y="1511559"/>
            <a:ext cx="5150497" cy="4460033"/>
          </a:xfrm>
        </p:spPr>
      </p:pic>
      <p:pic>
        <p:nvPicPr>
          <p:cNvPr id="5" name="4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2521" y="1511266"/>
            <a:ext cx="4478695" cy="4304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1655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3283" y="209258"/>
            <a:ext cx="10515600" cy="1325563"/>
          </a:xfrm>
        </p:spPr>
        <p:txBody>
          <a:bodyPr>
            <a:normAutofit/>
          </a:bodyPr>
          <a:lstStyle/>
          <a:p>
            <a:r>
              <a:rPr lang="es-MX" dirty="0">
                <a:latin typeface="Calisto MT" panose="02040603050505030304" pitchFamily="18" charset="0"/>
              </a:rPr>
              <a:t>            Clasificación según la exigencia vocal . </a:t>
            </a:r>
            <a:endParaRPr lang="es-CL" dirty="0">
              <a:latin typeface="Calisto MT" panose="02040603050505030304" pitchFamily="18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96443" y="1631852"/>
            <a:ext cx="10233800" cy="5219114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r>
              <a:rPr lang="es-MX" dirty="0"/>
              <a:t>Resistencia al sobreesfuerzo moderada pero si no protegemos y  entrenamos de forma adecuada .</a:t>
            </a:r>
          </a:p>
          <a:p>
            <a:r>
              <a:rPr lang="es-MX" dirty="0"/>
              <a:t>seguimos de forma correcta y frecuente los pasos de la pauta de higene de la voz para profesionales además de eliminar hábitos de uso y mal uso vocal , alimentación y actidad  física se sugiere la practica de </a:t>
            </a:r>
            <a:r>
              <a:rPr lang="es-MX" i="1" dirty="0"/>
              <a:t>bhati-yoga</a:t>
            </a:r>
            <a:r>
              <a:rPr lang="es-MX" dirty="0"/>
              <a:t> y / técnicas de relajación . </a:t>
            </a:r>
          </a:p>
          <a:p>
            <a:r>
              <a:rPr lang="es-MX" dirty="0"/>
              <a:t> </a:t>
            </a:r>
          </a:p>
        </p:txBody>
      </p:sp>
      <p:sp>
        <p:nvSpPr>
          <p:cNvPr id="4" name="object 3"/>
          <p:cNvSpPr>
            <a:spLocks/>
          </p:cNvSpPr>
          <p:nvPr/>
        </p:nvSpPr>
        <p:spPr bwMode="auto">
          <a:xfrm>
            <a:off x="2886391" y="1759487"/>
            <a:ext cx="0" cy="452438"/>
          </a:xfrm>
          <a:custGeom>
            <a:avLst/>
            <a:gdLst>
              <a:gd name="T0" fmla="*/ 452433 h 452119"/>
              <a:gd name="T1" fmla="*/ 0 h 452119"/>
              <a:gd name="T2" fmla="*/ 0 60000 65536"/>
              <a:gd name="T3" fmla="*/ 0 60000 65536"/>
            </a:gdLst>
            <a:ahLst/>
            <a:cxnLst>
              <a:cxn ang="T2">
                <a:pos x="0" y="T0"/>
              </a:cxn>
              <a:cxn ang="T3">
                <a:pos x="0" y="T1"/>
              </a:cxn>
            </a:cxnLst>
            <a:rect l="0" t="0" r="r" b="b"/>
            <a:pathLst>
              <a:path h="452119">
                <a:moveTo>
                  <a:pt x="0" y="452114"/>
                </a:moveTo>
                <a:lnTo>
                  <a:pt x="0" y="0"/>
                </a:ln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s-CL"/>
          </a:p>
        </p:txBody>
      </p:sp>
      <p:sp>
        <p:nvSpPr>
          <p:cNvPr id="6" name="object 5"/>
          <p:cNvSpPr>
            <a:spLocks noChangeArrowheads="1"/>
          </p:cNvSpPr>
          <p:nvPr/>
        </p:nvSpPr>
        <p:spPr bwMode="auto">
          <a:xfrm>
            <a:off x="2886392" y="1221306"/>
            <a:ext cx="5976117" cy="4200844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s-CL" altLang="es-CL"/>
          </a:p>
        </p:txBody>
      </p:sp>
    </p:spTree>
    <p:extLst>
      <p:ext uri="{BB962C8B-B14F-4D97-AF65-F5344CB8AC3E}">
        <p14:creationId xmlns:p14="http://schemas.microsoft.com/office/powerpoint/2010/main" val="12132934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0677" y="365127"/>
            <a:ext cx="11213123" cy="1325563"/>
          </a:xfrm>
        </p:spPr>
        <p:txBody>
          <a:bodyPr>
            <a:normAutofit fontScale="90000"/>
          </a:bodyPr>
          <a:lstStyle/>
          <a:p>
            <a:r>
              <a:rPr lang="es-MX" dirty="0"/>
              <a:t>    </a:t>
            </a:r>
            <a:br>
              <a:rPr lang="es-MX" dirty="0"/>
            </a:br>
            <a:r>
              <a:rPr lang="es-MX" dirty="0"/>
              <a:t>    </a:t>
            </a:r>
            <a:r>
              <a:rPr lang="es-MX" sz="4400" dirty="0">
                <a:latin typeface="Calisto MT" panose="02040603050505030304" pitchFamily="18" charset="0"/>
              </a:rPr>
              <a:t>Patologías por alta exigencia Vocal.</a:t>
            </a:r>
            <a:br>
              <a:rPr lang="es-MX" dirty="0">
                <a:latin typeface="Calisto MT" panose="02040603050505030304" pitchFamily="18" charset="0"/>
              </a:rPr>
            </a:br>
            <a:endParaRPr lang="es-CL" dirty="0">
              <a:latin typeface="Calisto MT" panose="02040603050505030304" pitchFamily="18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95738" y="1951511"/>
            <a:ext cx="11296261" cy="4572000"/>
          </a:xfrm>
        </p:spPr>
        <p:txBody>
          <a:bodyPr/>
          <a:lstStyle/>
          <a:p>
            <a:pPr marL="68580" indent="0">
              <a:buNone/>
            </a:pPr>
            <a:endParaRPr lang="es-MX" dirty="0"/>
          </a:p>
          <a:p>
            <a:pPr marL="571500" indent="-571500">
              <a:buFont typeface="+mj-lt"/>
              <a:buAutoNum type="romanUcPeriod"/>
            </a:pPr>
            <a:r>
              <a:rPr lang="es-MX" dirty="0">
                <a:latin typeface="Calisto MT" panose="02040603050505030304" pitchFamily="18" charset="0"/>
              </a:rPr>
              <a:t>Disfonía Psicógena </a:t>
            </a:r>
          </a:p>
          <a:p>
            <a:pPr marL="571500" indent="-571500">
              <a:buFont typeface="+mj-lt"/>
              <a:buAutoNum type="romanUcPeriod"/>
            </a:pPr>
            <a:r>
              <a:rPr lang="es-MX" dirty="0">
                <a:latin typeface="Calisto MT" panose="02040603050505030304" pitchFamily="18" charset="0"/>
              </a:rPr>
              <a:t>Disfonía Músculo Tensional (DM )</a:t>
            </a:r>
          </a:p>
          <a:p>
            <a:pPr marL="0" indent="0">
              <a:buNone/>
            </a:pPr>
            <a:r>
              <a:rPr lang="es-MX" dirty="0">
                <a:latin typeface="Calisto MT" panose="02040603050505030304" pitchFamily="18" charset="0"/>
              </a:rPr>
              <a:t>III. Disfonías Orgánicas ( Nódulos , pólipos , quistes ) .</a:t>
            </a:r>
          </a:p>
          <a:p>
            <a:pPr marL="0" indent="0">
              <a:buNone/>
            </a:pPr>
            <a:endParaRPr lang="es-MX" dirty="0">
              <a:latin typeface="Calisto MT" panose="02040603050505030304" pitchFamily="18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9159" y="1000223"/>
            <a:ext cx="2771336" cy="2089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67177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07964" y="365127"/>
            <a:ext cx="10945837" cy="1325563"/>
          </a:xfrm>
        </p:spPr>
        <p:txBody>
          <a:bodyPr>
            <a:normAutofit/>
          </a:bodyPr>
          <a:lstStyle/>
          <a:p>
            <a:r>
              <a:rPr lang="es-MX" sz="3200" dirty="0">
                <a:latin typeface="Calisto MT" panose="02040603050505030304" pitchFamily="18" charset="0"/>
              </a:rPr>
              <a:t>                     </a:t>
            </a:r>
            <a:br>
              <a:rPr lang="es-MX" sz="3200" dirty="0">
                <a:latin typeface="Calisto MT" panose="02040603050505030304" pitchFamily="18" charset="0"/>
              </a:rPr>
            </a:br>
            <a:r>
              <a:rPr lang="es-MX" sz="3200" dirty="0">
                <a:latin typeface="Calisto MT" panose="02040603050505030304" pitchFamily="18" charset="0"/>
              </a:rPr>
              <a:t>                          Conductas de mal uso y abuso vocal. </a:t>
            </a:r>
            <a:endParaRPr lang="es-CL" sz="3200" dirty="0">
              <a:latin typeface="Calisto MT" panose="02040603050505030304" pitchFamily="18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360716" y="1082351"/>
            <a:ext cx="11048999" cy="5775649"/>
          </a:xfrm>
        </p:spPr>
        <p:txBody>
          <a:bodyPr>
            <a:normAutofit fontScale="92500" lnSpcReduction="10000"/>
          </a:bodyPr>
          <a:lstStyle/>
          <a:p>
            <a:endParaRPr lang="es-MX" dirty="0"/>
          </a:p>
          <a:p>
            <a:pPr marL="0" indent="0">
              <a:buNone/>
            </a:pPr>
            <a:r>
              <a:rPr lang="es-MX" sz="2800" i="1" dirty="0">
                <a:latin typeface="Calisto MT" panose="02040603050505030304" pitchFamily="18" charset="0"/>
              </a:rPr>
              <a:t>Factores desencadenantes que influyen en el rendimiento del estado vocal</a:t>
            </a:r>
          </a:p>
          <a:p>
            <a:pPr marL="0" indent="0">
              <a:buNone/>
            </a:pPr>
            <a:r>
              <a:rPr lang="es-MX" sz="2800" i="1" dirty="0">
                <a:latin typeface="Calisto MT" panose="02040603050505030304" pitchFamily="18" charset="0"/>
              </a:rPr>
              <a:t> y su salud : </a:t>
            </a:r>
          </a:p>
          <a:p>
            <a:pPr marL="514350" indent="-514350">
              <a:buFont typeface="+mj-lt"/>
              <a:buAutoNum type="arabicPeriod"/>
            </a:pPr>
            <a:r>
              <a:rPr lang="es-MX" sz="2800" dirty="0">
                <a:latin typeface="Calisto MT" panose="02040603050505030304" pitchFamily="18" charset="0"/>
              </a:rPr>
              <a:t>stress , fatiga </a:t>
            </a:r>
          </a:p>
          <a:p>
            <a:pPr marL="0" indent="0">
              <a:buNone/>
            </a:pPr>
            <a:r>
              <a:rPr lang="es-MX" sz="2800" dirty="0">
                <a:latin typeface="Calisto MT" panose="02040603050505030304" pitchFamily="18" charset="0"/>
              </a:rPr>
              <a:t>3.   alcohol </a:t>
            </a:r>
          </a:p>
          <a:p>
            <a:pPr marL="0" indent="0">
              <a:buNone/>
            </a:pPr>
            <a:r>
              <a:rPr lang="es-MX" sz="2800" dirty="0">
                <a:latin typeface="Calisto MT" panose="02040603050505030304" pitchFamily="18" charset="0"/>
              </a:rPr>
              <a:t>4.   acidez , reflujo  gastroesofágico </a:t>
            </a:r>
          </a:p>
          <a:p>
            <a:pPr marL="0" indent="0">
              <a:buNone/>
            </a:pPr>
            <a:r>
              <a:rPr lang="es-MX" sz="2800" dirty="0">
                <a:latin typeface="Calisto MT" panose="02040603050505030304" pitchFamily="18" charset="0"/>
              </a:rPr>
              <a:t>5.   alimentos irritantes , condimentados </a:t>
            </a:r>
          </a:p>
          <a:p>
            <a:pPr marL="0" indent="0">
              <a:buNone/>
            </a:pPr>
            <a:r>
              <a:rPr lang="es-MX" sz="2800" dirty="0">
                <a:latin typeface="Calisto MT" panose="02040603050505030304" pitchFamily="18" charset="0"/>
              </a:rPr>
              <a:t>6.   sustancias nocivas </a:t>
            </a:r>
          </a:p>
          <a:p>
            <a:pPr marL="0" indent="0">
              <a:buNone/>
            </a:pPr>
            <a:r>
              <a:rPr lang="es-MX" sz="2800" dirty="0">
                <a:solidFill>
                  <a:schemeClr val="tx2"/>
                </a:solidFill>
                <a:latin typeface="Calisto MT" panose="02040603050505030304" pitchFamily="18" charset="0"/>
              </a:rPr>
              <a:t>7.   respirador bucal </a:t>
            </a:r>
          </a:p>
          <a:p>
            <a:pPr marL="0" indent="0">
              <a:buNone/>
            </a:pPr>
            <a:r>
              <a:rPr lang="es-MX" sz="2800" dirty="0">
                <a:latin typeface="Calisto MT" panose="02040603050505030304" pitchFamily="18" charset="0"/>
              </a:rPr>
              <a:t>8.   ambientes ruidosos </a:t>
            </a:r>
          </a:p>
          <a:p>
            <a:pPr marL="0" indent="0">
              <a:buNone/>
            </a:pPr>
            <a:r>
              <a:rPr lang="es-MX" sz="2800" dirty="0">
                <a:latin typeface="Calisto MT" panose="02040603050505030304" pitchFamily="18" charset="0"/>
              </a:rPr>
              <a:t>9.   estados alérgicos </a:t>
            </a:r>
          </a:p>
          <a:p>
            <a:pPr marL="0" indent="0">
              <a:buNone/>
            </a:pPr>
            <a:r>
              <a:rPr lang="es-MX" sz="2800" dirty="0">
                <a:latin typeface="Calisto MT" panose="02040603050505030304" pitchFamily="18" charset="0"/>
              </a:rPr>
              <a:t>10. ambientes calefaccionados</a:t>
            </a:r>
          </a:p>
          <a:p>
            <a:pPr marL="514350" indent="-514350">
              <a:buFont typeface="+mj-lt"/>
              <a:buAutoNum type="arabicPeriod"/>
            </a:pPr>
            <a:endParaRPr lang="es-MX" sz="11200" dirty="0">
              <a:latin typeface="Calisto MT" panose="02040603050505030304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es-MX" sz="11200" dirty="0">
              <a:latin typeface="Calisto MT" panose="02040603050505030304" pitchFamily="18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4314" y="4363112"/>
            <a:ext cx="3209487" cy="1514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22251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10065" y="295311"/>
            <a:ext cx="10032106" cy="1325563"/>
          </a:xfrm>
        </p:spPr>
        <p:txBody>
          <a:bodyPr>
            <a:normAutofit/>
          </a:bodyPr>
          <a:lstStyle/>
          <a:p>
            <a:r>
              <a:rPr lang="es-MX" sz="2000" i="1" dirty="0"/>
              <a:t>                            </a:t>
            </a:r>
            <a:br>
              <a:rPr lang="es-MX" sz="2000" i="1" dirty="0"/>
            </a:br>
            <a:r>
              <a:rPr lang="es-MX" sz="2400" i="1" dirty="0"/>
              <a:t>                      </a:t>
            </a:r>
            <a:r>
              <a:rPr lang="es-MX" sz="2800" b="1" dirty="0">
                <a:latin typeface="Calisto MT" panose="02040603050505030304" pitchFamily="18" charset="0"/>
              </a:rPr>
              <a:t>Lo que nunca debemos olvidar!! </a:t>
            </a:r>
            <a:endParaRPr lang="es-CL" sz="2800" b="1" dirty="0">
              <a:latin typeface="Calisto MT" panose="02040603050505030304" pitchFamily="18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02433" y="298580"/>
            <a:ext cx="11949403" cy="602767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s-MX" i="1" dirty="0"/>
              <a:t>           </a:t>
            </a:r>
          </a:p>
          <a:p>
            <a:pPr marL="0" indent="0">
              <a:buNone/>
            </a:pPr>
            <a:r>
              <a:rPr lang="es-MX" i="1" dirty="0"/>
              <a:t> </a:t>
            </a:r>
            <a:endParaRPr lang="es-MX" sz="3100" i="1" dirty="0"/>
          </a:p>
          <a:p>
            <a:pPr marL="0" indent="0">
              <a:buNone/>
            </a:pPr>
            <a:endParaRPr lang="es-MX" sz="3100" dirty="0"/>
          </a:p>
          <a:p>
            <a:pPr marL="514350" indent="-514350">
              <a:buFont typeface="+mj-lt"/>
              <a:buAutoNum type="arabicPeriod"/>
            </a:pPr>
            <a:r>
              <a:rPr lang="es-MX" sz="3100" dirty="0">
                <a:latin typeface="Calisto MT" panose="02040603050505030304" pitchFamily="18" charset="0"/>
              </a:rPr>
              <a:t>evitar conflictos y relaciones insanas </a:t>
            </a:r>
          </a:p>
          <a:p>
            <a:pPr marL="514350" indent="-514350">
              <a:buFont typeface="+mj-lt"/>
              <a:buAutoNum type="arabicPeriod"/>
            </a:pPr>
            <a:r>
              <a:rPr lang="es-MX" sz="3100" dirty="0">
                <a:latin typeface="Calisto MT" panose="02040603050505030304" pitchFamily="18" charset="0"/>
              </a:rPr>
              <a:t>equilibrio   mente sana = cuerpo sano = voz normal </a:t>
            </a:r>
          </a:p>
          <a:p>
            <a:pPr marL="514350" indent="-514350">
              <a:buFont typeface="+mj-lt"/>
              <a:buAutoNum type="arabicPeriod"/>
            </a:pPr>
            <a:r>
              <a:rPr lang="es-MX" sz="3100" dirty="0">
                <a:latin typeface="Calisto MT" panose="02040603050505030304" pitchFamily="18" charset="0"/>
              </a:rPr>
              <a:t>alimentación / hidratación </a:t>
            </a:r>
          </a:p>
          <a:p>
            <a:pPr marL="514350" indent="-514350">
              <a:buFont typeface="+mj-lt"/>
              <a:buAutoNum type="arabicPeriod"/>
            </a:pPr>
            <a:r>
              <a:rPr lang="es-MX" sz="3100" dirty="0">
                <a:latin typeface="Calisto MT" panose="02040603050505030304" pitchFamily="18" charset="0"/>
              </a:rPr>
              <a:t>eliminar la excesiva ansiedad </a:t>
            </a:r>
          </a:p>
          <a:p>
            <a:pPr marL="514350" indent="-514350">
              <a:buFont typeface="+mj-lt"/>
              <a:buAutoNum type="arabicPeriod"/>
            </a:pPr>
            <a:r>
              <a:rPr lang="es-MX" sz="3100" dirty="0">
                <a:latin typeface="Calisto MT" panose="02040603050505030304" pitchFamily="18" charset="0"/>
              </a:rPr>
              <a:t>eliminar azucares y grasas </a:t>
            </a:r>
          </a:p>
          <a:p>
            <a:pPr marL="514350" indent="-514350">
              <a:buFont typeface="+mj-lt"/>
              <a:buAutoNum type="arabicPeriod"/>
            </a:pPr>
            <a:r>
              <a:rPr lang="es-MX" sz="3100" dirty="0">
                <a:latin typeface="Calisto MT" panose="02040603050505030304" pitchFamily="18" charset="0"/>
              </a:rPr>
              <a:t>no gritar </a:t>
            </a:r>
          </a:p>
          <a:p>
            <a:pPr marL="514350" indent="-514350">
              <a:buFont typeface="+mj-lt"/>
              <a:buAutoNum type="arabicPeriod"/>
            </a:pPr>
            <a:r>
              <a:rPr lang="es-MX" sz="3100" dirty="0">
                <a:latin typeface="Calisto MT" panose="02040603050505030304" pitchFamily="18" charset="0"/>
              </a:rPr>
              <a:t>meditar </a:t>
            </a:r>
          </a:p>
          <a:p>
            <a:pPr marL="514350" indent="-514350">
              <a:buFont typeface="+mj-lt"/>
              <a:buAutoNum type="arabicPeriod"/>
            </a:pPr>
            <a:r>
              <a:rPr lang="es-MX" sz="3100" dirty="0">
                <a:latin typeface="Calisto MT" panose="02040603050505030304" pitchFamily="18" charset="0"/>
              </a:rPr>
              <a:t>uso diario  de  la pauta de higiene de la voz .</a:t>
            </a:r>
          </a:p>
          <a:p>
            <a:pPr marL="514350" indent="-514350">
              <a:buFont typeface="+mj-lt"/>
              <a:buAutoNum type="arabicPeriod"/>
            </a:pPr>
            <a:r>
              <a:rPr lang="es-MX" sz="3100" dirty="0">
                <a:latin typeface="Calisto MT" panose="02040603050505030304" pitchFamily="18" charset="0"/>
              </a:rPr>
              <a:t>entrenamiento vocal </a:t>
            </a:r>
          </a:p>
          <a:p>
            <a:pPr marL="0" indent="0">
              <a:buNone/>
            </a:pPr>
            <a:r>
              <a:rPr lang="es-MX" sz="3100" dirty="0">
                <a:latin typeface="Calisto MT" panose="02040603050505030304" pitchFamily="18" charset="0"/>
              </a:rPr>
              <a:t>10. descansar  ( oxigenación del sistema nervioso , reparación celular) </a:t>
            </a:r>
          </a:p>
          <a:p>
            <a:pPr marL="0" indent="0">
              <a:buNone/>
            </a:pPr>
            <a:r>
              <a:rPr lang="es-MX" sz="3100" dirty="0">
                <a:latin typeface="Calisto MT" panose="02040603050505030304" pitchFamily="18" charset="0"/>
              </a:rPr>
              <a:t>        </a:t>
            </a:r>
          </a:p>
          <a:p>
            <a:pPr marL="0" indent="0">
              <a:buNone/>
            </a:pPr>
            <a:r>
              <a:rPr lang="es-MX" sz="3100" dirty="0">
                <a:latin typeface="Calisto MT" panose="02040603050505030304" pitchFamily="18" charset="0"/>
              </a:rPr>
              <a:t>                    ” vida simple , pensamiento elevado .  Mantenerse positivo </a:t>
            </a:r>
          </a:p>
          <a:p>
            <a:pPr marL="514350" indent="-514350">
              <a:buFont typeface="+mj-lt"/>
              <a:buAutoNum type="arabicPeriod"/>
            </a:pPr>
            <a:endParaRPr lang="es-MX" sz="6200" dirty="0">
              <a:latin typeface="Calisto MT" panose="02040603050505030304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es-CL" sz="6200" i="1" dirty="0">
              <a:latin typeface="Calisto MT" panose="02040603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73318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4400" i="1" dirty="0">
                <a:latin typeface="Calisto MT" panose="02040603050505030304" pitchFamily="18" charset="0"/>
              </a:rPr>
              <a:t>Breve historia de la Voz ..</a:t>
            </a:r>
            <a:endParaRPr lang="es-CL" sz="4400" i="1" dirty="0">
              <a:latin typeface="Calisto MT" panose="02040603050505030304" pitchFamily="18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>
                <a:latin typeface="Calisto MT" panose="02040603050505030304" pitchFamily="18" charset="0"/>
              </a:rPr>
              <a:t>´¨Todo comienza con Platón cuando describe la voz humana como un impacto de aire ,  que llega por los sonidos del alma.¨</a:t>
            </a:r>
          </a:p>
          <a:p>
            <a:pPr marL="0" indent="0">
              <a:buNone/>
            </a:pPr>
            <a:endParaRPr lang="es-MX" dirty="0">
              <a:latin typeface="Calisto MT" panose="02040603050505030304" pitchFamily="18" charset="0"/>
            </a:endParaRPr>
          </a:p>
          <a:p>
            <a:pPr marL="0" indent="0">
              <a:buNone/>
            </a:pPr>
            <a:r>
              <a:rPr lang="es-MX" dirty="0">
                <a:latin typeface="Calisto MT" panose="02040603050505030304" pitchFamily="18" charset="0"/>
              </a:rPr>
              <a:t>Posteriormente en el año  1940 Leonardo Da Vinci realiza extensos trabajos con laringes humanas , las cuales nos dan cuenta con mucha más  precisión ,  de la que se conocía sobre sus particularidades anatómicas .</a:t>
            </a:r>
            <a:endParaRPr lang="es-CL" dirty="0">
              <a:latin typeface="Calisto MT" panose="02040603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77463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>
                <a:latin typeface="Calisto MT" panose="02040603050505030304" pitchFamily="18" charset="0"/>
              </a:rPr>
              <a:t>                         Muchas Gracias !! </a:t>
            </a:r>
          </a:p>
        </p:txBody>
      </p:sp>
      <p:pic>
        <p:nvPicPr>
          <p:cNvPr id="7" name="6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0743" y="1716833"/>
            <a:ext cx="3854515" cy="4329404"/>
          </a:xfrm>
        </p:spPr>
      </p:pic>
    </p:spTree>
    <p:extLst>
      <p:ext uri="{BB962C8B-B14F-4D97-AF65-F5344CB8AC3E}">
        <p14:creationId xmlns:p14="http://schemas.microsoft.com/office/powerpoint/2010/main" val="20828032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bject 3"/>
          <p:cNvSpPr>
            <a:spLocks/>
          </p:cNvSpPr>
          <p:nvPr/>
        </p:nvSpPr>
        <p:spPr bwMode="auto">
          <a:xfrm>
            <a:off x="2849404" y="1571339"/>
            <a:ext cx="5529486" cy="3721878"/>
          </a:xfrm>
          <a:custGeom>
            <a:avLst/>
            <a:gdLst>
              <a:gd name="T0" fmla="*/ 2946394 w 2946400"/>
              <a:gd name="T1" fmla="*/ 6 h 3390900"/>
              <a:gd name="T2" fmla="*/ 2946394 w 2946400"/>
              <a:gd name="T3" fmla="*/ 3390901 h 3390900"/>
              <a:gd name="T4" fmla="*/ 0 w 2946400"/>
              <a:gd name="T5" fmla="*/ 3390901 h 3390900"/>
              <a:gd name="T6" fmla="*/ 0 w 2946400"/>
              <a:gd name="T7" fmla="*/ 6 h 33909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946400" h="3390900">
                <a:moveTo>
                  <a:pt x="2946394" y="6"/>
                </a:moveTo>
                <a:lnTo>
                  <a:pt x="2946394" y="3390901"/>
                </a:lnTo>
                <a:lnTo>
                  <a:pt x="0" y="3390901"/>
                </a:lnTo>
                <a:lnTo>
                  <a:pt x="0" y="6"/>
                </a:lnTo>
              </a:path>
            </a:pathLst>
          </a:custGeom>
          <a:noFill/>
          <a:ln w="12719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s-CL"/>
          </a:p>
        </p:txBody>
      </p:sp>
      <p:sp>
        <p:nvSpPr>
          <p:cNvPr id="22" name="object 4"/>
          <p:cNvSpPr>
            <a:spLocks noChangeArrowheads="1"/>
          </p:cNvSpPr>
          <p:nvPr/>
        </p:nvSpPr>
        <p:spPr bwMode="auto">
          <a:xfrm>
            <a:off x="1871302" y="2524796"/>
            <a:ext cx="1340153" cy="1449732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s-CL" altLang="es-CL"/>
          </a:p>
        </p:txBody>
      </p:sp>
      <p:sp>
        <p:nvSpPr>
          <p:cNvPr id="23" name="object 5"/>
          <p:cNvSpPr>
            <a:spLocks/>
          </p:cNvSpPr>
          <p:nvPr/>
        </p:nvSpPr>
        <p:spPr bwMode="auto">
          <a:xfrm>
            <a:off x="4379771" y="1704689"/>
            <a:ext cx="1079500" cy="800100"/>
          </a:xfrm>
          <a:custGeom>
            <a:avLst/>
            <a:gdLst>
              <a:gd name="T0" fmla="*/ 0 w 1079500"/>
              <a:gd name="T1" fmla="*/ 80010 h 800100"/>
              <a:gd name="T2" fmla="*/ 11135 w 1079500"/>
              <a:gd name="T3" fmla="*/ 39206 h 800100"/>
              <a:gd name="T4" fmla="*/ 40338 w 1079500"/>
              <a:gd name="T5" fmla="*/ 10433 h 800100"/>
              <a:gd name="T6" fmla="*/ 999773 w 1079500"/>
              <a:gd name="T7" fmla="*/ 0 h 800100"/>
              <a:gd name="T8" fmla="*/ 1014269 w 1079500"/>
              <a:gd name="T9" fmla="*/ 1319 h 800100"/>
              <a:gd name="T10" fmla="*/ 1051634 w 1079500"/>
              <a:gd name="T11" fmla="*/ 19240 h 800100"/>
              <a:gd name="T12" fmla="*/ 1074910 w 1079500"/>
              <a:gd name="T13" fmla="*/ 53185 h 800100"/>
              <a:gd name="T14" fmla="*/ 1079502 w 1079500"/>
              <a:gd name="T15" fmla="*/ 720097 h 800100"/>
              <a:gd name="T16" fmla="*/ 1078187 w 1079500"/>
              <a:gd name="T17" fmla="*/ 734645 h 800100"/>
              <a:gd name="T18" fmla="*/ 1060329 w 1079500"/>
              <a:gd name="T19" fmla="*/ 772142 h 800100"/>
              <a:gd name="T20" fmla="*/ 1026504 w 1079500"/>
              <a:gd name="T21" fmla="*/ 795499 h 800100"/>
              <a:gd name="T22" fmla="*/ 79729 w 1079500"/>
              <a:gd name="T23" fmla="*/ 800108 h 800100"/>
              <a:gd name="T24" fmla="*/ 65233 w 1079500"/>
              <a:gd name="T25" fmla="*/ 798789 h 800100"/>
              <a:gd name="T26" fmla="*/ 27868 w 1079500"/>
              <a:gd name="T27" fmla="*/ 780868 h 800100"/>
              <a:gd name="T28" fmla="*/ 4592 w 1079500"/>
              <a:gd name="T29" fmla="*/ 746923 h 800100"/>
              <a:gd name="T30" fmla="*/ 0 w 1079500"/>
              <a:gd name="T31" fmla="*/ 80010 h 800100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1079500" h="800100">
                <a:moveTo>
                  <a:pt x="0" y="80010"/>
                </a:moveTo>
                <a:lnTo>
                  <a:pt x="11135" y="39206"/>
                </a:lnTo>
                <a:lnTo>
                  <a:pt x="40338" y="10433"/>
                </a:lnTo>
                <a:lnTo>
                  <a:pt x="999773" y="0"/>
                </a:lnTo>
                <a:lnTo>
                  <a:pt x="1014269" y="1319"/>
                </a:lnTo>
                <a:lnTo>
                  <a:pt x="1051634" y="19240"/>
                </a:lnTo>
                <a:lnTo>
                  <a:pt x="1074910" y="53185"/>
                </a:lnTo>
                <a:lnTo>
                  <a:pt x="1079502" y="720097"/>
                </a:lnTo>
                <a:lnTo>
                  <a:pt x="1078187" y="734645"/>
                </a:lnTo>
                <a:lnTo>
                  <a:pt x="1060329" y="772142"/>
                </a:lnTo>
                <a:lnTo>
                  <a:pt x="1026504" y="795499"/>
                </a:lnTo>
                <a:lnTo>
                  <a:pt x="79729" y="800108"/>
                </a:lnTo>
                <a:lnTo>
                  <a:pt x="65233" y="798789"/>
                </a:lnTo>
                <a:lnTo>
                  <a:pt x="27868" y="780868"/>
                </a:lnTo>
                <a:lnTo>
                  <a:pt x="4592" y="746923"/>
                </a:lnTo>
                <a:lnTo>
                  <a:pt x="0" y="80010"/>
                </a:lnTo>
                <a:close/>
              </a:path>
            </a:pathLst>
          </a:custGeom>
          <a:noFill/>
          <a:ln w="1272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s-CL"/>
          </a:p>
        </p:txBody>
      </p:sp>
      <p:sp>
        <p:nvSpPr>
          <p:cNvPr id="26" name="object 8"/>
          <p:cNvSpPr>
            <a:spLocks noChangeArrowheads="1"/>
          </p:cNvSpPr>
          <p:nvPr/>
        </p:nvSpPr>
        <p:spPr bwMode="auto">
          <a:xfrm>
            <a:off x="5367973" y="2504789"/>
            <a:ext cx="1412512" cy="1469739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s-CL" altLang="es-CL"/>
          </a:p>
        </p:txBody>
      </p:sp>
      <p:sp>
        <p:nvSpPr>
          <p:cNvPr id="29" name="object 11"/>
          <p:cNvSpPr>
            <a:spLocks/>
          </p:cNvSpPr>
          <p:nvPr/>
        </p:nvSpPr>
        <p:spPr bwMode="auto">
          <a:xfrm>
            <a:off x="4767121" y="3704939"/>
            <a:ext cx="292100" cy="355600"/>
          </a:xfrm>
          <a:custGeom>
            <a:avLst/>
            <a:gdLst>
              <a:gd name="T0" fmla="*/ 292093 w 292100"/>
              <a:gd name="T1" fmla="*/ 209028 h 355600"/>
              <a:gd name="T2" fmla="*/ 146046 w 292100"/>
              <a:gd name="T3" fmla="*/ 355602 h 355600"/>
              <a:gd name="T4" fmla="*/ 0 w 292100"/>
              <a:gd name="T5" fmla="*/ 209028 h 355600"/>
              <a:gd name="T6" fmla="*/ 73023 w 292100"/>
              <a:gd name="T7" fmla="*/ 209028 h 355600"/>
              <a:gd name="T8" fmla="*/ 73023 w 292100"/>
              <a:gd name="T9" fmla="*/ 146561 h 355600"/>
              <a:gd name="T10" fmla="*/ 0 w 292100"/>
              <a:gd name="T11" fmla="*/ 146561 h 355600"/>
              <a:gd name="T12" fmla="*/ 146046 w 292100"/>
              <a:gd name="T13" fmla="*/ 0 h 355600"/>
              <a:gd name="T14" fmla="*/ 292093 w 292100"/>
              <a:gd name="T15" fmla="*/ 146561 h 355600"/>
              <a:gd name="T16" fmla="*/ 219069 w 292100"/>
              <a:gd name="T17" fmla="*/ 146561 h 355600"/>
              <a:gd name="T18" fmla="*/ 219069 w 292100"/>
              <a:gd name="T19" fmla="*/ 209028 h 355600"/>
              <a:gd name="T20" fmla="*/ 292093 w 292100"/>
              <a:gd name="T21" fmla="*/ 209028 h 3556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92100" h="355600">
                <a:moveTo>
                  <a:pt x="292093" y="209028"/>
                </a:moveTo>
                <a:lnTo>
                  <a:pt x="146046" y="355602"/>
                </a:lnTo>
                <a:lnTo>
                  <a:pt x="0" y="209028"/>
                </a:lnTo>
                <a:lnTo>
                  <a:pt x="73023" y="209028"/>
                </a:lnTo>
                <a:lnTo>
                  <a:pt x="73023" y="146561"/>
                </a:lnTo>
                <a:lnTo>
                  <a:pt x="0" y="146561"/>
                </a:lnTo>
                <a:lnTo>
                  <a:pt x="146046" y="0"/>
                </a:lnTo>
                <a:lnTo>
                  <a:pt x="292093" y="146561"/>
                </a:lnTo>
                <a:lnTo>
                  <a:pt x="219069" y="146561"/>
                </a:lnTo>
                <a:lnTo>
                  <a:pt x="219069" y="209028"/>
                </a:lnTo>
                <a:lnTo>
                  <a:pt x="292093" y="209028"/>
                </a:lnTo>
                <a:close/>
              </a:path>
            </a:pathLst>
          </a:custGeom>
          <a:noFill/>
          <a:ln w="1271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s-CL"/>
          </a:p>
        </p:txBody>
      </p:sp>
      <p:sp>
        <p:nvSpPr>
          <p:cNvPr id="30" name="object 12"/>
          <p:cNvSpPr>
            <a:spLocks noChangeArrowheads="1"/>
          </p:cNvSpPr>
          <p:nvPr/>
        </p:nvSpPr>
        <p:spPr bwMode="auto">
          <a:xfrm>
            <a:off x="9372816" y="2439557"/>
            <a:ext cx="1450695" cy="1443181"/>
          </a:xfrm>
          <a:prstGeom prst="rect">
            <a:avLst/>
          </a:prstGeom>
          <a:blipFill dpi="0" rotWithShape="1">
            <a:blip r:embed="rId4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s-CL" altLang="es-CL"/>
          </a:p>
        </p:txBody>
      </p:sp>
      <p:sp>
        <p:nvSpPr>
          <p:cNvPr id="31" name="object 13"/>
          <p:cNvSpPr>
            <a:spLocks/>
          </p:cNvSpPr>
          <p:nvPr/>
        </p:nvSpPr>
        <p:spPr bwMode="auto">
          <a:xfrm>
            <a:off x="4379771" y="4092289"/>
            <a:ext cx="1079500" cy="800100"/>
          </a:xfrm>
          <a:custGeom>
            <a:avLst/>
            <a:gdLst>
              <a:gd name="T0" fmla="*/ 0 w 1079500"/>
              <a:gd name="T1" fmla="*/ 80010 h 800100"/>
              <a:gd name="T2" fmla="*/ 11135 w 1079500"/>
              <a:gd name="T3" fmla="*/ 39206 h 800100"/>
              <a:gd name="T4" fmla="*/ 40338 w 1079500"/>
              <a:gd name="T5" fmla="*/ 10433 h 800100"/>
              <a:gd name="T6" fmla="*/ 999773 w 1079500"/>
              <a:gd name="T7" fmla="*/ 0 h 800100"/>
              <a:gd name="T8" fmla="*/ 1014269 w 1079500"/>
              <a:gd name="T9" fmla="*/ 1319 h 800100"/>
              <a:gd name="T10" fmla="*/ 1051634 w 1079500"/>
              <a:gd name="T11" fmla="*/ 19240 h 800100"/>
              <a:gd name="T12" fmla="*/ 1074910 w 1079500"/>
              <a:gd name="T13" fmla="*/ 53185 h 800100"/>
              <a:gd name="T14" fmla="*/ 1079502 w 1079500"/>
              <a:gd name="T15" fmla="*/ 720097 h 800100"/>
              <a:gd name="T16" fmla="*/ 1078187 w 1079500"/>
              <a:gd name="T17" fmla="*/ 734645 h 800100"/>
              <a:gd name="T18" fmla="*/ 1060329 w 1079500"/>
              <a:gd name="T19" fmla="*/ 772142 h 800100"/>
              <a:gd name="T20" fmla="*/ 1026504 w 1079500"/>
              <a:gd name="T21" fmla="*/ 795499 h 800100"/>
              <a:gd name="T22" fmla="*/ 79729 w 1079500"/>
              <a:gd name="T23" fmla="*/ 800108 h 800100"/>
              <a:gd name="T24" fmla="*/ 65233 w 1079500"/>
              <a:gd name="T25" fmla="*/ 798789 h 800100"/>
              <a:gd name="T26" fmla="*/ 27868 w 1079500"/>
              <a:gd name="T27" fmla="*/ 780868 h 800100"/>
              <a:gd name="T28" fmla="*/ 4592 w 1079500"/>
              <a:gd name="T29" fmla="*/ 746923 h 800100"/>
              <a:gd name="T30" fmla="*/ 0 w 1079500"/>
              <a:gd name="T31" fmla="*/ 80010 h 800100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1079500" h="800100">
                <a:moveTo>
                  <a:pt x="0" y="80010"/>
                </a:moveTo>
                <a:lnTo>
                  <a:pt x="11135" y="39206"/>
                </a:lnTo>
                <a:lnTo>
                  <a:pt x="40338" y="10433"/>
                </a:lnTo>
                <a:lnTo>
                  <a:pt x="999773" y="0"/>
                </a:lnTo>
                <a:lnTo>
                  <a:pt x="1014269" y="1319"/>
                </a:lnTo>
                <a:lnTo>
                  <a:pt x="1051634" y="19240"/>
                </a:lnTo>
                <a:lnTo>
                  <a:pt x="1074910" y="53185"/>
                </a:lnTo>
                <a:lnTo>
                  <a:pt x="1079502" y="720097"/>
                </a:lnTo>
                <a:lnTo>
                  <a:pt x="1078187" y="734645"/>
                </a:lnTo>
                <a:lnTo>
                  <a:pt x="1060329" y="772142"/>
                </a:lnTo>
                <a:lnTo>
                  <a:pt x="1026504" y="795499"/>
                </a:lnTo>
                <a:lnTo>
                  <a:pt x="79729" y="800108"/>
                </a:lnTo>
                <a:lnTo>
                  <a:pt x="65233" y="798789"/>
                </a:lnTo>
                <a:lnTo>
                  <a:pt x="27868" y="780868"/>
                </a:lnTo>
                <a:lnTo>
                  <a:pt x="4592" y="746923"/>
                </a:lnTo>
                <a:lnTo>
                  <a:pt x="0" y="80010"/>
                </a:lnTo>
                <a:close/>
              </a:path>
            </a:pathLst>
          </a:custGeom>
          <a:noFill/>
          <a:ln w="1272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s-CL"/>
          </a:p>
        </p:txBody>
      </p:sp>
      <p:sp>
        <p:nvSpPr>
          <p:cNvPr id="37" name="object 19"/>
          <p:cNvSpPr>
            <a:spLocks/>
          </p:cNvSpPr>
          <p:nvPr/>
        </p:nvSpPr>
        <p:spPr bwMode="auto">
          <a:xfrm>
            <a:off x="1324948" y="1550170"/>
            <a:ext cx="9498563" cy="4026382"/>
          </a:xfrm>
          <a:custGeom>
            <a:avLst/>
            <a:gdLst>
              <a:gd name="T0" fmla="*/ 0 w 5994400"/>
              <a:gd name="T1" fmla="*/ 3378200 h 3378200"/>
              <a:gd name="T2" fmla="*/ 5994400 w 5994400"/>
              <a:gd name="T3" fmla="*/ 3378200 h 3378200"/>
              <a:gd name="T4" fmla="*/ 5994400 w 5994400"/>
              <a:gd name="T5" fmla="*/ 0 h 3378200"/>
              <a:gd name="T6" fmla="*/ 0 w 5994400"/>
              <a:gd name="T7" fmla="*/ 0 h 3378200"/>
              <a:gd name="T8" fmla="*/ 0 w 5994400"/>
              <a:gd name="T9" fmla="*/ 3378200 h 33782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994400" h="3378200">
                <a:moveTo>
                  <a:pt x="0" y="3378200"/>
                </a:moveTo>
                <a:lnTo>
                  <a:pt x="5994400" y="3378200"/>
                </a:lnTo>
                <a:lnTo>
                  <a:pt x="5994400" y="0"/>
                </a:lnTo>
                <a:lnTo>
                  <a:pt x="0" y="0"/>
                </a:lnTo>
                <a:lnTo>
                  <a:pt x="0" y="3378200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s-CL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>
                <a:latin typeface="Calisto MT" panose="02040603050505030304" pitchFamily="18" charset="0"/>
              </a:rPr>
              <a:t>Estructuras relacionadas a la Producción Vocal . 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8279395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         </a:t>
            </a:r>
            <a:r>
              <a:rPr lang="es-MX" dirty="0">
                <a:latin typeface="Calisto MT" panose="02040603050505030304" pitchFamily="18" charset="0"/>
              </a:rPr>
              <a:t>Objetivo de la Clase 2 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 dirty="0"/>
          </a:p>
          <a:p>
            <a:endParaRPr lang="es-MX" dirty="0"/>
          </a:p>
          <a:p>
            <a:r>
              <a:rPr lang="es-MX" dirty="0">
                <a:latin typeface="Calisto MT" panose="02040603050505030304" pitchFamily="18" charset="0"/>
              </a:rPr>
              <a:t>Conocer el sistema vocal humano</a:t>
            </a:r>
            <a:r>
              <a:rPr lang="es-MX" dirty="0"/>
              <a:t>.</a:t>
            </a:r>
          </a:p>
          <a:p>
            <a:endParaRPr lang="es-MX" dirty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1410" y="512064"/>
            <a:ext cx="3174352" cy="2635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17666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3600" dirty="0">
                <a:latin typeface="Calisto MT" panose="02040603050505030304" pitchFamily="18" charset="0"/>
              </a:rPr>
              <a:t>     Sistemas involucrados en la producción de la Voz </a:t>
            </a:r>
            <a:r>
              <a:rPr lang="es-MX" dirty="0"/>
              <a:t>. 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 dirty="0"/>
          </a:p>
          <a:p>
            <a:r>
              <a:rPr lang="es-MX" dirty="0">
                <a:latin typeface="Calisto MT" panose="02040603050505030304" pitchFamily="18" charset="0"/>
              </a:rPr>
              <a:t>Respiratorio </a:t>
            </a:r>
          </a:p>
          <a:p>
            <a:r>
              <a:rPr lang="es-MX" dirty="0">
                <a:latin typeface="Calisto MT" panose="02040603050505030304" pitchFamily="18" charset="0"/>
              </a:rPr>
              <a:t>Resonancia </a:t>
            </a:r>
          </a:p>
          <a:p>
            <a:r>
              <a:rPr lang="es-MX" dirty="0">
                <a:latin typeface="Calisto MT" panose="02040603050505030304" pitchFamily="18" charset="0"/>
              </a:rPr>
              <a:t>Articulatorio      </a:t>
            </a:r>
          </a:p>
          <a:p>
            <a:r>
              <a:rPr lang="es-MX" dirty="0">
                <a:latin typeface="Calisto MT" panose="02040603050505030304" pitchFamily="18" charset="0"/>
              </a:rPr>
              <a:t>Psicológico</a:t>
            </a:r>
          </a:p>
          <a:p>
            <a:r>
              <a:rPr lang="es-MX" dirty="0">
                <a:latin typeface="Calisto MT" panose="02040603050505030304" pitchFamily="18" charset="0"/>
              </a:rPr>
              <a:t>Neurológico </a:t>
            </a:r>
          </a:p>
          <a:p>
            <a:r>
              <a:rPr lang="es-MX" dirty="0">
                <a:latin typeface="Calisto MT" panose="02040603050505030304" pitchFamily="18" charset="0"/>
              </a:rPr>
              <a:t>Auditivo </a:t>
            </a:r>
          </a:p>
          <a:p>
            <a:r>
              <a:rPr lang="es-MX" dirty="0">
                <a:latin typeface="Calisto MT" panose="02040603050505030304" pitchFamily="18" charset="0"/>
              </a:rPr>
              <a:t>Fonatorio</a:t>
            </a:r>
          </a:p>
          <a:p>
            <a:endParaRPr lang="es-MX" dirty="0">
              <a:latin typeface="Calisto MT" panose="02040603050505030304" pitchFamily="18" charset="0"/>
            </a:endParaRPr>
          </a:p>
        </p:txBody>
      </p:sp>
      <p:pic>
        <p:nvPicPr>
          <p:cNvPr id="6" name="5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0362" y="2127380"/>
            <a:ext cx="4879132" cy="4254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13694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384" y="0"/>
            <a:ext cx="10114383" cy="6858000"/>
          </a:xfrm>
        </p:spPr>
      </p:pic>
    </p:spTree>
    <p:extLst>
      <p:ext uri="{BB962C8B-B14F-4D97-AF65-F5344CB8AC3E}">
        <p14:creationId xmlns:p14="http://schemas.microsoft.com/office/powerpoint/2010/main" val="29086338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95740" y="370354"/>
            <a:ext cx="10017292" cy="1350498"/>
          </a:xfrm>
        </p:spPr>
        <p:txBody>
          <a:bodyPr>
            <a:normAutofit/>
          </a:bodyPr>
          <a:lstStyle/>
          <a:p>
            <a:r>
              <a:rPr lang="es-MX" sz="2400" b="1" dirty="0">
                <a:latin typeface="Calisto MT" panose="02040603050505030304" pitchFamily="18" charset="0"/>
              </a:rPr>
              <a:t>       Sistemas involucrados en la Producción Vocal. </a:t>
            </a:r>
            <a:endParaRPr lang="es-CL" sz="2400" b="1" dirty="0">
              <a:latin typeface="Calisto MT" panose="02040603050505030304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18320" y="951723"/>
            <a:ext cx="10801595" cy="5691674"/>
          </a:xfrm>
        </p:spPr>
        <p:txBody>
          <a:bodyPr>
            <a:normAutofit/>
          </a:bodyPr>
          <a:lstStyle/>
          <a:p>
            <a:r>
              <a:rPr lang="es-MX" sz="2600" dirty="0">
                <a:solidFill>
                  <a:schemeClr val="bg2">
                    <a:lumMod val="20000"/>
                    <a:lumOff val="80000"/>
                  </a:schemeClr>
                </a:solidFill>
                <a:latin typeface="Calisto MT" panose="02040603050505030304" pitchFamily="18" charset="0"/>
              </a:rPr>
              <a:t>El sistema encargado de la producción de la voz son el sistema      respiratorio , resonadores y articuladores , fonador . </a:t>
            </a:r>
          </a:p>
          <a:p>
            <a:endParaRPr lang="es-MX" sz="2600" dirty="0">
              <a:solidFill>
                <a:schemeClr val="bg2">
                  <a:lumMod val="20000"/>
                  <a:lumOff val="80000"/>
                </a:schemeClr>
              </a:solidFill>
              <a:latin typeface="Calisto MT" panose="0204060305050503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MX" sz="2600" dirty="0">
                <a:solidFill>
                  <a:schemeClr val="bg2">
                    <a:lumMod val="20000"/>
                    <a:lumOff val="80000"/>
                  </a:schemeClr>
                </a:solidFill>
                <a:latin typeface="Calisto MT" panose="02040603050505030304" pitchFamily="18" charset="0"/>
              </a:rPr>
              <a:t>El sistema respiratorio a  través  de una espiración activa produce 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MX" sz="2600" dirty="0">
                <a:solidFill>
                  <a:schemeClr val="bg2">
                    <a:lumMod val="20000"/>
                    <a:lumOff val="80000"/>
                  </a:schemeClr>
                </a:solidFill>
                <a:latin typeface="Calisto MT" panose="02040603050505030304" pitchFamily="18" charset="0"/>
              </a:rPr>
              <a:t>el aire necesario para producir el movimiento de las cuerdas vocales  que generan  un sonido que es ampliado </a:t>
            </a:r>
            <a:r>
              <a:rPr lang="es-MX" sz="2600" dirty="0">
                <a:latin typeface="Calisto MT" panose="02040603050505030304" pitchFamily="18" charset="0"/>
              </a:rPr>
              <a:t>y modificado en las cavidades de resonancia (orales y nasales).</a:t>
            </a:r>
          </a:p>
          <a:p>
            <a:endParaRPr lang="es-MX" sz="2600" dirty="0">
              <a:latin typeface="Calisto MT" panose="02040603050505030304" pitchFamily="18" charset="0"/>
            </a:endParaRPr>
          </a:p>
          <a:p>
            <a:r>
              <a:rPr lang="es-MX" sz="2600" dirty="0">
                <a:latin typeface="Calisto MT" panose="02040603050505030304" pitchFamily="18" charset="0"/>
              </a:rPr>
              <a:t>  La teoría mas aceptada con respecto a la vibración laríngea es la</a:t>
            </a:r>
          </a:p>
          <a:p>
            <a:r>
              <a:rPr lang="es-MX" sz="2600" dirty="0">
                <a:latin typeface="Calisto MT" panose="02040603050505030304" pitchFamily="18" charset="0"/>
              </a:rPr>
              <a:t>  teoría mioelástica ,  la presión  debe </a:t>
            </a:r>
          </a:p>
          <a:p>
            <a:r>
              <a:rPr lang="es-MX" sz="2600" dirty="0">
                <a:latin typeface="Calisto MT" panose="02040603050505030304" pitchFamily="18" charset="0"/>
              </a:rPr>
              <a:t> superar  a la tensión ejercida por los pliegues vocales.</a:t>
            </a:r>
          </a:p>
          <a:p>
            <a:r>
              <a:rPr lang="es-MX" sz="2600" dirty="0">
                <a:latin typeface="Calisto MT" panose="02040603050505030304" pitchFamily="18" charset="0"/>
              </a:rPr>
              <a:t> cuando la epiglotis de encuentra cerrada .  </a:t>
            </a:r>
            <a:endParaRPr lang="es-CL" sz="2600" dirty="0">
              <a:latin typeface="Calisto MT" panose="02040603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31893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65714" y="188216"/>
            <a:ext cx="7331374" cy="838152"/>
          </a:xfrm>
        </p:spPr>
        <p:txBody>
          <a:bodyPr>
            <a:normAutofit fontScale="90000"/>
          </a:bodyPr>
          <a:lstStyle/>
          <a:p>
            <a:br>
              <a:rPr lang="es-MX" sz="3600" b="1" dirty="0"/>
            </a:br>
            <a:endParaRPr lang="es-CL" sz="4000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373224"/>
            <a:ext cx="10233800" cy="598471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CL" sz="2800" b="1" u="sng" dirty="0">
                <a:latin typeface="Calisto MT" panose="02040603050505030304" pitchFamily="18" charset="0"/>
              </a:rPr>
              <a:t>1.</a:t>
            </a:r>
            <a:r>
              <a:rPr lang="es-CL" sz="2800" b="1" dirty="0">
                <a:latin typeface="Calisto MT" panose="02040603050505030304" pitchFamily="18" charset="0"/>
              </a:rPr>
              <a:t>Nariz </a:t>
            </a:r>
            <a:r>
              <a:rPr lang="es-CL" sz="2800" dirty="0">
                <a:latin typeface="Calisto MT" panose="02040603050505030304" pitchFamily="18" charset="0"/>
              </a:rPr>
              <a:t>:</a:t>
            </a:r>
          </a:p>
          <a:p>
            <a:pPr marL="582930" indent="-514350">
              <a:buFont typeface="+mj-lt"/>
              <a:buAutoNum type="arabicPeriod"/>
            </a:pPr>
            <a:r>
              <a:rPr lang="es-CL" sz="2800" dirty="0">
                <a:latin typeface="Calisto MT" panose="02040603050505030304" pitchFamily="18" charset="0"/>
              </a:rPr>
              <a:t> conducción del aire</a:t>
            </a:r>
          </a:p>
          <a:p>
            <a:pPr marL="582930" indent="-514350">
              <a:buFont typeface="+mj-lt"/>
              <a:buAutoNum type="arabicPeriod"/>
            </a:pPr>
            <a:r>
              <a:rPr lang="es-CL" sz="2800" dirty="0">
                <a:latin typeface="Calisto MT" panose="02040603050505030304" pitchFamily="18" charset="0"/>
              </a:rPr>
              <a:t> humidificación , calentamiento o enfriamiento </a:t>
            </a:r>
          </a:p>
          <a:p>
            <a:pPr marL="582930" indent="-514350">
              <a:buFont typeface="+mj-lt"/>
              <a:buAutoNum type="arabicPeriod"/>
            </a:pPr>
            <a:r>
              <a:rPr lang="es-CL" sz="2800" dirty="0">
                <a:latin typeface="Calisto MT" panose="02040603050505030304" pitchFamily="18" charset="0"/>
              </a:rPr>
              <a:t> filtración</a:t>
            </a:r>
          </a:p>
          <a:p>
            <a:pPr marL="582930" indent="-514350">
              <a:buFont typeface="+mj-lt"/>
              <a:buAutoNum type="arabicPeriod"/>
            </a:pPr>
            <a:r>
              <a:rPr lang="es-CL" sz="2800" dirty="0">
                <a:latin typeface="Calisto MT" panose="02040603050505030304" pitchFamily="18" charset="0"/>
              </a:rPr>
              <a:t> transporte </a:t>
            </a:r>
            <a:r>
              <a:rPr lang="es-CL" sz="2800" dirty="0" err="1">
                <a:latin typeface="Calisto MT" panose="02040603050505030304" pitchFamily="18" charset="0"/>
              </a:rPr>
              <a:t>mucociliar</a:t>
            </a:r>
            <a:r>
              <a:rPr lang="es-CL" sz="2800" dirty="0">
                <a:latin typeface="Calisto MT" panose="02040603050505030304" pitchFamily="18" charset="0"/>
              </a:rPr>
              <a:t> </a:t>
            </a:r>
          </a:p>
          <a:p>
            <a:pPr marL="0" indent="0">
              <a:buNone/>
            </a:pPr>
            <a:r>
              <a:rPr lang="es-CL" sz="2800" b="1" dirty="0">
                <a:latin typeface="Calisto MT" panose="02040603050505030304" pitchFamily="18" charset="0"/>
              </a:rPr>
              <a:t>2.Faringe </a:t>
            </a:r>
            <a:r>
              <a:rPr lang="es-CL" sz="2800" dirty="0">
                <a:latin typeface="Calisto MT" panose="02040603050505030304" pitchFamily="18" charset="0"/>
              </a:rPr>
              <a:t>:</a:t>
            </a:r>
          </a:p>
          <a:p>
            <a:pPr marL="582930" indent="-514350">
              <a:buFont typeface="+mj-lt"/>
              <a:buAutoNum type="arabicPeriod"/>
            </a:pPr>
            <a:r>
              <a:rPr lang="es-CL" sz="2800" dirty="0">
                <a:latin typeface="Calisto MT" panose="02040603050505030304" pitchFamily="18" charset="0"/>
              </a:rPr>
              <a:t>conducción </a:t>
            </a:r>
          </a:p>
          <a:p>
            <a:pPr marL="582930" indent="-514350">
              <a:buFont typeface="+mj-lt"/>
              <a:buAutoNum type="arabicPeriod"/>
            </a:pPr>
            <a:r>
              <a:rPr lang="es-CL" sz="2800" dirty="0">
                <a:latin typeface="Calisto MT" panose="02040603050505030304" pitchFamily="18" charset="0"/>
              </a:rPr>
              <a:t>humidificación  (en menor grado que la nariz) .</a:t>
            </a:r>
          </a:p>
          <a:p>
            <a:pPr marL="582930" indent="-514350">
              <a:buFont typeface="+mj-lt"/>
              <a:buAutoNum type="arabicPeriod"/>
            </a:pPr>
            <a:r>
              <a:rPr lang="es-CL" sz="2800" dirty="0">
                <a:latin typeface="Calisto MT" panose="02040603050505030304" pitchFamily="18" charset="0"/>
              </a:rPr>
              <a:t>calentamiento </a:t>
            </a:r>
          </a:p>
          <a:p>
            <a:pPr marL="68580" indent="0">
              <a:buNone/>
            </a:pPr>
            <a:r>
              <a:rPr lang="es-CL" sz="2800" b="1" u="sng" dirty="0">
                <a:latin typeface="Calisto MT" panose="02040603050505030304" pitchFamily="18" charset="0"/>
              </a:rPr>
              <a:t>3</a:t>
            </a:r>
            <a:r>
              <a:rPr lang="es-CL" sz="2800" b="1" dirty="0">
                <a:latin typeface="Calisto MT" panose="02040603050505030304" pitchFamily="18" charset="0"/>
              </a:rPr>
              <a:t>. Laringe</a:t>
            </a:r>
            <a:r>
              <a:rPr lang="es-CL" sz="2800" dirty="0">
                <a:latin typeface="Calisto MT" panose="02040603050505030304" pitchFamily="18" charset="0"/>
              </a:rPr>
              <a:t> :</a:t>
            </a:r>
          </a:p>
          <a:p>
            <a:pPr marL="582930" indent="-514350">
              <a:buFont typeface="+mj-lt"/>
              <a:buAutoNum type="arabicPeriod"/>
            </a:pPr>
            <a:r>
              <a:rPr lang="es-CL" sz="2800" dirty="0">
                <a:latin typeface="Calisto MT" panose="02040603050505030304" pitchFamily="18" charset="0"/>
              </a:rPr>
              <a:t>protección de la vía aérea inferior </a:t>
            </a:r>
          </a:p>
          <a:p>
            <a:pPr marL="582930" indent="-514350">
              <a:buFont typeface="+mj-lt"/>
              <a:buAutoNum type="arabicPeriod"/>
            </a:pPr>
            <a:r>
              <a:rPr lang="es-CL" sz="2800" dirty="0">
                <a:latin typeface="Calisto MT" panose="02040603050505030304" pitchFamily="18" charset="0"/>
              </a:rPr>
              <a:t>órgano de la fonación</a:t>
            </a:r>
          </a:p>
        </p:txBody>
      </p:sp>
    </p:spTree>
    <p:extLst>
      <p:ext uri="{BB962C8B-B14F-4D97-AF65-F5344CB8AC3E}">
        <p14:creationId xmlns:p14="http://schemas.microsoft.com/office/powerpoint/2010/main" val="36961559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331167" y="1783560"/>
            <a:ext cx="10363200" cy="45720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CL" sz="2800" b="1" u="sng" dirty="0">
                <a:latin typeface="Calisto MT" panose="02040603050505030304" pitchFamily="18" charset="0"/>
              </a:rPr>
              <a:t>4</a:t>
            </a:r>
            <a:r>
              <a:rPr lang="es-CL" sz="2800" b="1" dirty="0">
                <a:latin typeface="Calisto MT" panose="02040603050505030304" pitchFamily="18" charset="0"/>
              </a:rPr>
              <a:t>.Tráquea</a:t>
            </a:r>
            <a:r>
              <a:rPr lang="es-CL" sz="2800" dirty="0">
                <a:latin typeface="Calisto MT" panose="02040603050505030304" pitchFamily="18" charset="0"/>
              </a:rPr>
              <a:t> :</a:t>
            </a:r>
          </a:p>
          <a:p>
            <a:pPr marL="514350" indent="-514350">
              <a:buFont typeface="+mj-lt"/>
              <a:buAutoNum type="arabicPeriod"/>
            </a:pPr>
            <a:r>
              <a:rPr lang="es-CL" sz="2800" dirty="0">
                <a:latin typeface="Calisto MT" panose="02040603050505030304" pitchFamily="18" charset="0"/>
              </a:rPr>
              <a:t> conducción del aire </a:t>
            </a:r>
          </a:p>
          <a:p>
            <a:pPr marL="514350" indent="-514350">
              <a:buFont typeface="+mj-lt"/>
              <a:buAutoNum type="arabicPeriod"/>
            </a:pPr>
            <a:r>
              <a:rPr lang="es-CL" sz="2800" dirty="0">
                <a:latin typeface="Calisto MT" panose="02040603050505030304" pitchFamily="18" charset="0"/>
              </a:rPr>
              <a:t>humidificación y calentamiento en menor grado que la nariz.</a:t>
            </a:r>
          </a:p>
          <a:p>
            <a:pPr marL="68580" indent="0">
              <a:buNone/>
            </a:pPr>
            <a:r>
              <a:rPr lang="es-CL" sz="2800" b="1" u="sng" dirty="0">
                <a:latin typeface="Calisto MT" panose="02040603050505030304" pitchFamily="18" charset="0"/>
              </a:rPr>
              <a:t>5. </a:t>
            </a:r>
            <a:r>
              <a:rPr lang="es-CL" sz="2800" b="1" dirty="0">
                <a:latin typeface="Calisto MT" panose="02040603050505030304" pitchFamily="18" charset="0"/>
              </a:rPr>
              <a:t>Pulmones :</a:t>
            </a:r>
            <a:endParaRPr lang="es-CL" sz="2800" dirty="0">
              <a:latin typeface="Calisto MT" panose="02040603050505030304" pitchFamily="18" charset="0"/>
            </a:endParaRPr>
          </a:p>
          <a:p>
            <a:pPr marL="582930" indent="-514350">
              <a:buFont typeface="+mj-lt"/>
              <a:buAutoNum type="arabicPeriod"/>
            </a:pPr>
            <a:r>
              <a:rPr lang="es-CL" sz="2800" dirty="0">
                <a:latin typeface="Calisto MT" panose="02040603050505030304" pitchFamily="18" charset="0"/>
              </a:rPr>
              <a:t>Almacenamiento del aire para la producción del habla y la fonación. </a:t>
            </a:r>
          </a:p>
          <a:p>
            <a:pPr marL="582930" indent="-514350">
              <a:buFont typeface="+mj-lt"/>
              <a:buAutoNum type="arabicPeriod"/>
            </a:pPr>
            <a:r>
              <a:rPr lang="es-CL" sz="2800" dirty="0">
                <a:latin typeface="Calisto MT" panose="02040603050505030304" pitchFamily="18" charset="0"/>
              </a:rPr>
              <a:t>Intercambio de oxigeno , ventilación . </a:t>
            </a:r>
          </a:p>
          <a:p>
            <a:pPr marL="582930" indent="-514350">
              <a:buFont typeface="+mj-lt"/>
              <a:buAutoNum type="arabicPeriod"/>
            </a:pPr>
            <a:r>
              <a:rPr lang="es-CL" sz="2800" dirty="0">
                <a:latin typeface="Calisto MT" panose="02040603050505030304" pitchFamily="18" charset="0"/>
              </a:rPr>
              <a:t>consta de tres  ciclos : </a:t>
            </a:r>
          </a:p>
          <a:p>
            <a:r>
              <a:rPr lang="es-CL" sz="2800" dirty="0">
                <a:latin typeface="Calisto MT" panose="02040603050505030304" pitchFamily="18" charset="0"/>
              </a:rPr>
              <a:t>Inspiración  </a:t>
            </a:r>
          </a:p>
          <a:p>
            <a:pPr marL="68580" indent="0">
              <a:buNone/>
            </a:pPr>
            <a:r>
              <a:rPr lang="es-CL" sz="2800" dirty="0">
                <a:latin typeface="Calisto MT" panose="02040603050505030304" pitchFamily="18" charset="0"/>
              </a:rPr>
              <a:t>    Retención  </a:t>
            </a:r>
          </a:p>
          <a:p>
            <a:r>
              <a:rPr lang="es-CL" sz="2800" dirty="0">
                <a:latin typeface="Calisto MT" panose="02040603050505030304" pitchFamily="18" charset="0"/>
              </a:rPr>
              <a:t>Expiración </a:t>
            </a:r>
          </a:p>
          <a:p>
            <a:endParaRPr lang="es-CL" sz="2800" dirty="0">
              <a:latin typeface="Calisto MT" panose="02040603050505030304" pitchFamily="18" charset="0"/>
            </a:endParaRPr>
          </a:p>
          <a:p>
            <a:endParaRPr lang="es-MX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2277" y="525653"/>
            <a:ext cx="3174419" cy="2161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34670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9152</TotalTime>
  <Words>969</Words>
  <Application>Microsoft Macintosh PowerPoint</Application>
  <PresentationFormat>Panorámica</PresentationFormat>
  <Paragraphs>170</Paragraphs>
  <Slides>20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9" baseType="lpstr">
      <vt:lpstr>Arial</vt:lpstr>
      <vt:lpstr>Calibri</vt:lpstr>
      <vt:lpstr>Calisto MT</vt:lpstr>
      <vt:lpstr>Consolas</vt:lpstr>
      <vt:lpstr>Corbel</vt:lpstr>
      <vt:lpstr>Wingdings</vt:lpstr>
      <vt:lpstr>Wingdings 2</vt:lpstr>
      <vt:lpstr>Wingdings 3</vt:lpstr>
      <vt:lpstr>Metro</vt:lpstr>
      <vt:lpstr>Presentación de PowerPoint</vt:lpstr>
      <vt:lpstr>Breve historia de la Voz ..</vt:lpstr>
      <vt:lpstr>Estructuras relacionadas a la Producción Vocal . </vt:lpstr>
      <vt:lpstr>         Objetivo de la Clase 2 </vt:lpstr>
      <vt:lpstr>     Sistemas involucrados en la producción de la Voz . </vt:lpstr>
      <vt:lpstr>Presentación de PowerPoint</vt:lpstr>
      <vt:lpstr>       Sistemas involucrados en la Producción Vocal. </vt:lpstr>
      <vt:lpstr> </vt:lpstr>
      <vt:lpstr>Presentación de PowerPoint</vt:lpstr>
      <vt:lpstr>                      Los 5  Procesos Motores Básicos  intervinientes en el habla son                              articulación , respiración  ,  fonación , resonancia y  la  masticación . </vt:lpstr>
      <vt:lpstr>Presentación de PowerPoint</vt:lpstr>
      <vt:lpstr>Presentación de PowerPoint</vt:lpstr>
      <vt:lpstr>                                        La laringe </vt:lpstr>
      <vt:lpstr>           Las Cuerdas Vocales </vt:lpstr>
      <vt:lpstr>          Cuerdas Vocales </vt:lpstr>
      <vt:lpstr>            Clasificación según la exigencia vocal . </vt:lpstr>
      <vt:lpstr>         Patologías por alta exigencia Vocal. </vt:lpstr>
      <vt:lpstr>                                                Conductas de mal uso y abuso vocal. </vt:lpstr>
      <vt:lpstr>                                                   Lo que nunca debemos olvidar!! </vt:lpstr>
      <vt:lpstr>                         Muchas Gracias !!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pamela</dc:creator>
  <cp:lastModifiedBy>13676</cp:lastModifiedBy>
  <cp:revision>88</cp:revision>
  <dcterms:created xsi:type="dcterms:W3CDTF">2020-04-16T01:19:46Z</dcterms:created>
  <dcterms:modified xsi:type="dcterms:W3CDTF">2022-03-22T14:53:01Z</dcterms:modified>
</cp:coreProperties>
</file>