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5" r:id="rId3"/>
    <p:sldId id="266" r:id="rId4"/>
    <p:sldId id="270" r:id="rId5"/>
    <p:sldId id="268" r:id="rId6"/>
    <p:sldId id="274" r:id="rId7"/>
    <p:sldId id="269" r:id="rId8"/>
    <p:sldId id="275" r:id="rId9"/>
    <p:sldId id="271" r:id="rId10"/>
    <p:sldId id="272" r:id="rId11"/>
    <p:sldId id="273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5" r:id="rId20"/>
    <p:sldId id="283" r:id="rId21"/>
    <p:sldId id="282" r:id="rId22"/>
  </p:sldIdLst>
  <p:sldSz cx="9144000" cy="6858000" type="screen4x3"/>
  <p:notesSz cx="6858000" cy="92408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61751-F0B7-4D71-B466-FE0D10FFBCF5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5700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95E3-E3CA-45FA-B5AA-A2A55D4AD4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91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17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275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18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400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04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84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299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1799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85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1058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05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8387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E0AB1F4-FBAA-4C5C-AEC8-C38EE0FC4F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8D8094F-B19D-4AFD-8587-7F434DECAC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F976B5D-8299-40E2-BB1F-849C979BD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6067AC-0509-4AA4-B4A0-39658E48E2CE}" type="slidenum">
              <a:rPr lang="es-CL" altLang="es-CL"/>
              <a:pPr>
                <a:spcBef>
                  <a:spcPct val="0"/>
                </a:spcBef>
              </a:pPr>
              <a:t>20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79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34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53741B0-C065-4B60-B4DD-4C136797B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D256E0-0997-4B66-A7BF-B1B4D92073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8991CBF-8AB2-4924-8011-71C9C0955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5A6977-4B95-479F-905F-0D4676D41267}" type="slidenum">
              <a:rPr lang="es-CL" altLang="es-CL"/>
              <a:pPr>
                <a:spcBef>
                  <a:spcPct val="0"/>
                </a:spcBef>
              </a:pPr>
              <a:t>4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562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996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15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95E3-E3CA-45FA-B5AA-A2A55D4AD41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16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DE9D1FD-9828-48D8-80E5-C0018236E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124DB44-48EF-4F88-BFB7-6C672FF44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8F5C949-5145-45C1-8210-99B82E5D9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CFFBE5-6EED-4C0F-B54E-8A2ADA8A9091}" type="slidenum">
              <a:rPr lang="es-CL" altLang="es-CL"/>
              <a:pPr>
                <a:spcBef>
                  <a:spcPct val="0"/>
                </a:spcBef>
              </a:pPr>
              <a:t>9</a:t>
            </a:fld>
            <a:endParaRPr lang="es-CL" alt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6856" y="692696"/>
            <a:ext cx="8157592" cy="504056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rgbClr val="0078A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544" y="2492896"/>
            <a:ext cx="8136904" cy="3672408"/>
          </a:xfrm>
          <a:prstGeom prst="rect">
            <a:avLst/>
          </a:prstGeom>
        </p:spPr>
        <p:txBody>
          <a:bodyPr numCol="2" spcCol="360000"/>
          <a:lstStyle>
            <a:lvl1pPr marL="0" indent="0" algn="just">
              <a:spcBef>
                <a:spcPts val="600"/>
              </a:spcBef>
              <a:buNone/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  <a:lvl2pPr marL="0" indent="0">
              <a:buNone/>
              <a:defRPr sz="1200">
                <a:latin typeface="Arial Narrow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7AD3AFD-F40C-4327-8845-C15F5005F6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23C0-FFA8-4FDD-827C-9D0E1F10A1C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59707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78BDEB7-87AF-4874-BD85-71AE4DB77B74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8BFDD8A-9740-496A-A0A3-C67762E31A9D}" type="datetimeFigureOut">
              <a:rPr lang="es-CL" smtClean="0"/>
              <a:t>21-04-2022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TÉCNICAS DE ESCRITURACIÓN LEGAL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5517232"/>
            <a:ext cx="6461760" cy="1066800"/>
          </a:xfrm>
        </p:spPr>
        <p:txBody>
          <a:bodyPr/>
          <a:lstStyle/>
          <a:p>
            <a:r>
              <a:rPr lang="es-CL" dirty="0"/>
              <a:t>Jueves 21 de abril de </a:t>
            </a:r>
            <a:r>
              <a:rPr lang="es-CL" dirty="0" smtClean="0"/>
              <a:t>2022 </a:t>
            </a:r>
            <a:r>
              <a:rPr lang="es-CL" dirty="0"/>
              <a:t>– Clínicas Jurídicas I</a:t>
            </a:r>
          </a:p>
        </p:txBody>
      </p:sp>
    </p:spTree>
    <p:extLst>
      <p:ext uri="{BB962C8B-B14F-4D97-AF65-F5344CB8AC3E}">
        <p14:creationId xmlns:p14="http://schemas.microsoft.com/office/powerpoint/2010/main" val="17020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3928418C-96FB-4DF3-8702-5C5ABE003D13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D6A0E2-51F0-43C4-BE79-A433B6F3CE08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10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CAF10999-B353-4241-A581-F948EBFD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0350"/>
            <a:ext cx="3889375" cy="6021388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7F110DA-1F2C-4E25-8B0B-54D27A6509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 u="sng"/>
              <a:t>Capítulo fundamental</a:t>
            </a:r>
            <a:r>
              <a:rPr lang="es-CL" altLang="es-CL"/>
              <a:t>: resumen de los argumentos de la contraria.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B7234-0678-4234-B03F-3BEFC0A3A4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856" y="1773238"/>
            <a:ext cx="8135937" cy="3673475"/>
          </a:xfrm>
        </p:spPr>
        <p:txBody>
          <a:bodyPr/>
          <a:lstStyle/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Debe encontrarse siempre presente en escritos de discusión relevantes, y de mayor extensión (contestación, réplica, dúplica, recurso de apelación, se rechace recurso de apelación, recurso de casación en la forma, reconsideración ,entre otros.).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Debe insertarse inmediatamente después del párrafo preliminar.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Debe ser corto, preciso, sencillo y conciso.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endParaRPr lang="es-CL" dirty="0"/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endParaRPr lang="es-CL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6A0DDEA-1D5F-4A48-85EB-55DA4BA6FA7B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2B4B6D-3560-4503-B8FA-885107F45DC3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11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905A4-8E8E-43DA-AD04-47B14645D412}"/>
              </a:ext>
            </a:extLst>
          </p:cNvPr>
          <p:cNvSpPr txBox="1"/>
          <p:nvPr/>
        </p:nvSpPr>
        <p:spPr>
          <a:xfrm>
            <a:off x="4427984" y="3741738"/>
            <a:ext cx="3924300" cy="2303462"/>
          </a:xfrm>
          <a:prstGeom prst="rect">
            <a:avLst/>
          </a:prstGeom>
          <a:ln>
            <a:solidFill>
              <a:srgbClr val="0078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b="1" dirty="0">
                <a:solidFill>
                  <a:srgbClr val="0078A7"/>
                </a:solidFill>
                <a:latin typeface="Arial Narrow" pitchFamily="34" charset="0"/>
              </a:rPr>
              <a:t>Objetivos</a:t>
            </a:r>
            <a:r>
              <a:rPr lang="es-CL" sz="1200" dirty="0">
                <a:latin typeface="Arial Narrow" pitchFamily="34" charset="0"/>
              </a:rPr>
              <a:t>:</a:t>
            </a:r>
          </a:p>
          <a:p>
            <a:pPr eaLnBrk="1" hangingPunct="1">
              <a:defRPr/>
            </a:pPr>
            <a:r>
              <a:rPr lang="es-CL" sz="1400" dirty="0">
                <a:latin typeface="Arial Narrow" pitchFamily="34" charset="0"/>
              </a:rPr>
              <a:t>Mostrar las debilidades de la otra parte.</a:t>
            </a:r>
          </a:p>
          <a:p>
            <a:pPr eaLnBrk="1" hangingPunct="1">
              <a:defRPr/>
            </a:pPr>
            <a:r>
              <a:rPr lang="es-CL" sz="1400" dirty="0">
                <a:latin typeface="Arial Narrow" pitchFamily="34" charset="0"/>
              </a:rPr>
              <a:t>Reflejar las falencias del escrito del contendor.</a:t>
            </a:r>
          </a:p>
          <a:p>
            <a:pPr eaLnBrk="1" hangingPunct="1">
              <a:defRPr/>
            </a:pPr>
            <a:r>
              <a:rPr lang="es-CL" sz="1400" dirty="0">
                <a:latin typeface="Arial Narrow" pitchFamily="34" charset="0"/>
              </a:rPr>
              <a:t>Indicar los hechos que son reconocidos por la contraria, y por tanto no controvertidos.</a:t>
            </a:r>
          </a:p>
          <a:p>
            <a:pPr eaLnBrk="1" hangingPunct="1">
              <a:defRPr/>
            </a:pPr>
            <a:r>
              <a:rPr lang="es-CL" sz="1400" dirty="0">
                <a:latin typeface="Arial Narrow" pitchFamily="34" charset="0"/>
              </a:rPr>
              <a:t>Reconocer hechos propios.</a:t>
            </a:r>
          </a:p>
          <a:p>
            <a:pPr eaLnBrk="1" hangingPunct="1">
              <a:defRPr/>
            </a:pPr>
            <a:r>
              <a:rPr lang="es-CL" sz="1400" dirty="0">
                <a:latin typeface="Arial Narrow" pitchFamily="34" charset="0"/>
              </a:rPr>
              <a:t>Convencer al lector de los problemas de la contraria e interesarlo en el escrito.</a:t>
            </a:r>
          </a:p>
          <a:p>
            <a:pPr eaLnBrk="1" hangingPunct="1">
              <a:defRPr/>
            </a:pPr>
            <a:r>
              <a:rPr lang="es-CL" sz="1400" b="1" dirty="0">
                <a:latin typeface="Arial Narrow" pitchFamily="34" charset="0"/>
              </a:rPr>
              <a:t>No tiene por finalidad ordenar y arreglar los argumentos de la contraparte</a:t>
            </a:r>
            <a:r>
              <a:rPr lang="es-CL" sz="1400" dirty="0">
                <a:latin typeface="Arial Narrow" pitchFamily="34" charset="0"/>
              </a:rPr>
              <a:t>. </a:t>
            </a:r>
          </a:p>
          <a:p>
            <a:pPr eaLnBrk="1" hangingPunct="1">
              <a:defRPr/>
            </a:pPr>
            <a:endParaRPr lang="es-CL" sz="1200" dirty="0">
              <a:latin typeface="Arial Narrow" pitchFamily="34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2DED34EC-C4D7-4829-9ADD-4D7982AF4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089275" cy="4579937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F1573CF-DA53-4167-821A-6E28699795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Resumen…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6F0281CF-15F3-484B-9B51-F26C18D2444C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6F0DD-79D6-4164-ABC3-218CB2070F78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12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E7C5F837-F5EF-48CE-9519-FEE27663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72338" cy="489902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49270D6-47F7-4D4A-8E7A-4F0EF92B51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3. Títulos y párrafos.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B69D9-57B3-4F83-A652-30BAE05AB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1484784"/>
            <a:ext cx="8208912" cy="46085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s-CL" dirty="0">
                <a:solidFill>
                  <a:srgbClr val="0078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Títulos (nombre de Capítulos):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Deben ser televisivos y periodísticos. 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Llamativos e interesantes.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Contienen la síntesis de lo que se expresará.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Se deben bastar así mismos.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Su sólo lectura debe bastar para entender el argumento.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r>
              <a:rPr lang="es-CL" dirty="0">
                <a:solidFill>
                  <a:srgbClr val="0078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Deben seguir el mismo orden y ser idénticos a la estructura inicial o índice, expresado preliminarmente.</a:t>
            </a:r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5D68DC8-209A-4A9D-8496-A6CEC7C8D0B0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5C7F91-5D71-4ADF-81F6-D498E62E4D63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13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EF4AAE1E-2463-4357-9495-1E785863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904875"/>
            <a:ext cx="3600450" cy="760413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6" name="Picture 3">
            <a:extLst>
              <a:ext uri="{FF2B5EF4-FFF2-40B4-BE49-F238E27FC236}">
                <a16:creationId xmlns:a16="http://schemas.microsoft.com/office/drawing/2014/main" id="{CFEBB488-79F9-457D-9613-BFD83A4E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852738"/>
            <a:ext cx="3600450" cy="623887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7" name="Picture 4">
            <a:extLst>
              <a:ext uri="{FF2B5EF4-FFF2-40B4-BE49-F238E27FC236}">
                <a16:creationId xmlns:a16="http://schemas.microsoft.com/office/drawing/2014/main" id="{351D5FAB-BF7A-413A-8C48-EE65BEEA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5091113"/>
            <a:ext cx="3097212" cy="941387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8" name="Picture 6">
            <a:extLst>
              <a:ext uri="{FF2B5EF4-FFF2-40B4-BE49-F238E27FC236}">
                <a16:creationId xmlns:a16="http://schemas.microsoft.com/office/drawing/2014/main" id="{82803838-A13F-4028-B279-1B80117D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92538"/>
            <a:ext cx="3095625" cy="101282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9" name="Picture 7">
            <a:extLst>
              <a:ext uri="{FF2B5EF4-FFF2-40B4-BE49-F238E27FC236}">
                <a16:creationId xmlns:a16="http://schemas.microsoft.com/office/drawing/2014/main" id="{F8F8443A-A0A4-48A2-8C19-AD5C5AC4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873250"/>
            <a:ext cx="3600450" cy="742950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0" name="Picture 8">
            <a:extLst>
              <a:ext uri="{FF2B5EF4-FFF2-40B4-BE49-F238E27FC236}">
                <a16:creationId xmlns:a16="http://schemas.microsoft.com/office/drawing/2014/main" id="{C984BAE1-9E1D-4542-9DFE-CE7A168B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3498850" cy="115887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EAF02CA-F43C-4537-8C2B-AF87BF6709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Títulos…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5887FB8C-70B4-46EE-9687-D63645116131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897998-E260-4EF5-AA96-5BD3978C7DD9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14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0BD4BF75-90D7-4AE6-A414-4737CC44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22388"/>
            <a:ext cx="7058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600" b="1">
                <a:solidFill>
                  <a:srgbClr val="0078A7"/>
                </a:solidFill>
                <a:latin typeface="Arial Narrow" panose="020B0606020202030204" pitchFamily="34" charset="0"/>
              </a:rPr>
              <a:t>Tanta es su relevancia, que incluso, son tomados de -forma casi idéntica- por el juez en sus resoluciones, para resolver la cuestión debatida.</a:t>
            </a:r>
            <a:endParaRPr lang="es-CL" altLang="es-CL" sz="1200">
              <a:latin typeface="Arial Narrow" panose="020B0606020202030204" pitchFamily="34" charset="0"/>
            </a:endParaRPr>
          </a:p>
        </p:txBody>
      </p:sp>
      <p:sp>
        <p:nvSpPr>
          <p:cNvPr id="21509" name="TextBox 5">
            <a:extLst>
              <a:ext uri="{FF2B5EF4-FFF2-40B4-BE49-F238E27FC236}">
                <a16:creationId xmlns:a16="http://schemas.microsoft.com/office/drawing/2014/main" id="{ACEFBEDC-068C-42DB-B0C7-9E3065F2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133600"/>
            <a:ext cx="1439863" cy="287338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>
                <a:latin typeface="Arial Narrow" panose="020B0606020202030204" pitchFamily="34" charset="0"/>
              </a:rPr>
              <a:t>Título del escrito</a:t>
            </a:r>
            <a:endParaRPr lang="es-CL" altLang="es-CL" sz="1200">
              <a:latin typeface="Arial Narrow" panose="020B0606020202030204" pitchFamily="34" charset="0"/>
            </a:endParaRPr>
          </a:p>
        </p:txBody>
      </p:sp>
      <p:sp>
        <p:nvSpPr>
          <p:cNvPr id="21510" name="TextBox 6">
            <a:extLst>
              <a:ext uri="{FF2B5EF4-FFF2-40B4-BE49-F238E27FC236}">
                <a16:creationId xmlns:a16="http://schemas.microsoft.com/office/drawing/2014/main" id="{A690750F-3414-4AAE-98E3-5D060FA3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1441450" cy="287338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>
                <a:latin typeface="Arial Narrow" panose="020B0606020202030204" pitchFamily="34" charset="0"/>
              </a:rPr>
              <a:t>Resolución</a:t>
            </a:r>
          </a:p>
        </p:txBody>
      </p:sp>
      <p:pic>
        <p:nvPicPr>
          <p:cNvPr id="21511" name="Picture 2">
            <a:extLst>
              <a:ext uri="{FF2B5EF4-FFF2-40B4-BE49-F238E27FC236}">
                <a16:creationId xmlns:a16="http://schemas.microsoft.com/office/drawing/2014/main" id="{34081B39-95B1-4725-864C-FFCD75C0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24175"/>
            <a:ext cx="3600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image002">
            <a:extLst>
              <a:ext uri="{FF2B5EF4-FFF2-40B4-BE49-F238E27FC236}">
                <a16:creationId xmlns:a16="http://schemas.microsoft.com/office/drawing/2014/main" id="{469D253A-FFCC-475A-920F-F868B9E9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38" y="2995867"/>
            <a:ext cx="36004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>
            <a:extLst>
              <a:ext uri="{FF2B5EF4-FFF2-40B4-BE49-F238E27FC236}">
                <a16:creationId xmlns:a16="http://schemas.microsoft.com/office/drawing/2014/main" id="{EFAFA9C0-A54C-4B9A-AEAB-82BDECCD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49725"/>
            <a:ext cx="36004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5">
            <a:extLst>
              <a:ext uri="{FF2B5EF4-FFF2-40B4-BE49-F238E27FC236}">
                <a16:creationId xmlns:a16="http://schemas.microsoft.com/office/drawing/2014/main" id="{064F3B9D-2DA7-4D7C-8C18-F2C53C0A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93" y="4236722"/>
            <a:ext cx="35988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6">
            <a:extLst>
              <a:ext uri="{FF2B5EF4-FFF2-40B4-BE49-F238E27FC236}">
                <a16:creationId xmlns:a16="http://schemas.microsoft.com/office/drawing/2014/main" id="{BDAD7F2A-14A8-4456-90A8-12A72B9D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08550"/>
            <a:ext cx="34337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hevron 11">
            <a:extLst>
              <a:ext uri="{FF2B5EF4-FFF2-40B4-BE49-F238E27FC236}">
                <a16:creationId xmlns:a16="http://schemas.microsoft.com/office/drawing/2014/main" id="{DBF7428A-9634-4489-A3B2-61E6AB5ACAE3}"/>
              </a:ext>
            </a:extLst>
          </p:cNvPr>
          <p:cNvSpPr/>
          <p:nvPr/>
        </p:nvSpPr>
        <p:spPr>
          <a:xfrm>
            <a:off x="4227512" y="4513595"/>
            <a:ext cx="344488" cy="3889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EE8899B-BC2A-42FA-A842-C839C2FCF489}"/>
              </a:ext>
            </a:extLst>
          </p:cNvPr>
          <p:cNvSpPr/>
          <p:nvPr/>
        </p:nvSpPr>
        <p:spPr>
          <a:xfrm>
            <a:off x="4167981" y="3170191"/>
            <a:ext cx="576263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3646CA42-AA9A-44DC-842F-F05E427FEB68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C2935C-AF1D-4607-B9D7-16A0BDF209E1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15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C54D5D29-55D6-46C5-BFA4-9715D916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600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>
            <a:extLst>
              <a:ext uri="{FF2B5EF4-FFF2-40B4-BE49-F238E27FC236}">
                <a16:creationId xmlns:a16="http://schemas.microsoft.com/office/drawing/2014/main" id="{44918AEF-8883-4C0D-A7AC-7F82B3308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92150"/>
            <a:ext cx="1439862" cy="28892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>
                <a:latin typeface="Arial Narrow" panose="020B0606020202030204" pitchFamily="34" charset="0"/>
              </a:rPr>
              <a:t>Título escrito</a:t>
            </a:r>
            <a:endParaRPr lang="es-CL" altLang="es-CL" sz="1200">
              <a:latin typeface="Arial Narrow" panose="020B0606020202030204" pitchFamily="34" charset="0"/>
            </a:endParaRP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51DF360A-3509-47ED-8774-D64DF9EA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506" y="689292"/>
            <a:ext cx="1439863" cy="28892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 dirty="0">
                <a:latin typeface="Arial Narrow" panose="020B0606020202030204" pitchFamily="34" charset="0"/>
              </a:rPr>
              <a:t>Resolución</a:t>
            </a:r>
          </a:p>
        </p:txBody>
      </p:sp>
      <p:pic>
        <p:nvPicPr>
          <p:cNvPr id="22534" name="Picture 3">
            <a:extLst>
              <a:ext uri="{FF2B5EF4-FFF2-40B4-BE49-F238E27FC236}">
                <a16:creationId xmlns:a16="http://schemas.microsoft.com/office/drawing/2014/main" id="{2879D777-E74A-4232-B639-9A0804EA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13" y="1322388"/>
            <a:ext cx="36004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>
            <a:extLst>
              <a:ext uri="{FF2B5EF4-FFF2-40B4-BE49-F238E27FC236}">
                <a16:creationId xmlns:a16="http://schemas.microsoft.com/office/drawing/2014/main" id="{009FAB4A-E2A3-4947-A430-0799733BA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54288"/>
            <a:ext cx="36004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>
            <a:extLst>
              <a:ext uri="{FF2B5EF4-FFF2-40B4-BE49-F238E27FC236}">
                <a16:creationId xmlns:a16="http://schemas.microsoft.com/office/drawing/2014/main" id="{158E1295-2B00-4FEA-A7F0-C8168DD31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62347"/>
            <a:ext cx="36004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>
            <a:extLst>
              <a:ext uri="{FF2B5EF4-FFF2-40B4-BE49-F238E27FC236}">
                <a16:creationId xmlns:a16="http://schemas.microsoft.com/office/drawing/2014/main" id="{AE8F7F1D-5E46-4CEF-8D67-32D12B37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617913"/>
            <a:ext cx="36004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9">
            <a:extLst>
              <a:ext uri="{FF2B5EF4-FFF2-40B4-BE49-F238E27FC236}">
                <a16:creationId xmlns:a16="http://schemas.microsoft.com/office/drawing/2014/main" id="{08125523-EC60-4FD5-A531-CB8279B8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38" y="3503127"/>
            <a:ext cx="36004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>
            <a:extLst>
              <a:ext uri="{FF2B5EF4-FFF2-40B4-BE49-F238E27FC236}">
                <a16:creationId xmlns:a16="http://schemas.microsoft.com/office/drawing/2014/main" id="{A7E58179-5ACE-486A-89FA-D5185A57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910138"/>
            <a:ext cx="35988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0" name="Group 7">
            <a:extLst>
              <a:ext uri="{FF2B5EF4-FFF2-40B4-BE49-F238E27FC236}">
                <a16:creationId xmlns:a16="http://schemas.microsoft.com/office/drawing/2014/main" id="{C9047666-68B3-46AC-A84E-0A2CD3096420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1664494"/>
            <a:ext cx="4584700" cy="4692650"/>
            <a:chOff x="4283968" y="1664804"/>
            <a:chExt cx="4585637" cy="4692372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BFE2CA78-2D60-4FEC-99BA-DA1D63BA713C}"/>
                </a:ext>
              </a:extLst>
            </p:cNvPr>
            <p:cNvSpPr/>
            <p:nvPr/>
          </p:nvSpPr>
          <p:spPr>
            <a:xfrm>
              <a:off x="4283968" y="1664804"/>
              <a:ext cx="489050" cy="2492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/>
            </a:p>
          </p:txBody>
        </p:sp>
        <p:pic>
          <p:nvPicPr>
            <p:cNvPr id="22542" name="Picture 7">
              <a:extLst>
                <a:ext uri="{FF2B5EF4-FFF2-40B4-BE49-F238E27FC236}">
                  <a16:creationId xmlns:a16="http://schemas.microsoft.com/office/drawing/2014/main" id="{6802C658-4F2A-4715-A285-DE5D951D8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797" y="2636912"/>
              <a:ext cx="517525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3" name="Picture 10">
              <a:extLst>
                <a:ext uri="{FF2B5EF4-FFF2-40B4-BE49-F238E27FC236}">
                  <a16:creationId xmlns:a16="http://schemas.microsoft.com/office/drawing/2014/main" id="{979D0795-65D8-4992-9CA9-B5D22B14E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796" y="3775439"/>
              <a:ext cx="517525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4" name="Picture 11">
              <a:extLst>
                <a:ext uri="{FF2B5EF4-FFF2-40B4-BE49-F238E27FC236}">
                  <a16:creationId xmlns:a16="http://schemas.microsoft.com/office/drawing/2014/main" id="{FFD345C9-0FA4-4A05-A419-8985266D1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605" y="4653136"/>
              <a:ext cx="3600000" cy="170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13">
              <a:extLst>
                <a:ext uri="{FF2B5EF4-FFF2-40B4-BE49-F238E27FC236}">
                  <a16:creationId xmlns:a16="http://schemas.microsoft.com/office/drawing/2014/main" id="{B15975AA-ECE1-4BE8-A6FF-B09EB4879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144" y="5132180"/>
              <a:ext cx="517525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DC438AF-39FE-4B09-BD1B-2F6E5D501C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Párrafos: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11CAC-D46C-44FB-8432-E0992D99AD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4" y="1916832"/>
            <a:ext cx="7632848" cy="4536504"/>
          </a:xfrm>
        </p:spPr>
        <p:txBody>
          <a:bodyPr/>
          <a:lstStyle/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Los párrafos que desarrollan el capítulo o título, no pueden contener varias ideas. 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Con ello se evita ser reiterativo y redundante, es decir, repetir constantemente las mismos argumentos en el escrito.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Debe contener la información esencial. 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Debe cerrarse con una pequeña conclusión de lo expuesto  }9sumamente resumido).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BDAED8C-B2C6-420C-BB8D-964EEC8B0141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EE8BCC-C58D-45C6-8686-5BDB79B54E64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16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4FE42-0840-4F9C-8338-A8AFE7904CA0}"/>
              </a:ext>
            </a:extLst>
          </p:cNvPr>
          <p:cNvSpPr txBox="1"/>
          <p:nvPr/>
        </p:nvSpPr>
        <p:spPr>
          <a:xfrm>
            <a:off x="3492500" y="836613"/>
            <a:ext cx="3240088" cy="338137"/>
          </a:xfrm>
          <a:prstGeom prst="rect">
            <a:avLst/>
          </a:prstGeom>
          <a:noFill/>
          <a:ln>
            <a:solidFill>
              <a:srgbClr val="0078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Sólo una idea por párrafo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BED16-0210-409E-AC64-B048B90F30A5}"/>
              </a:ext>
            </a:extLst>
          </p:cNvPr>
          <p:cNvSpPr txBox="1"/>
          <p:nvPr/>
        </p:nvSpPr>
        <p:spPr>
          <a:xfrm>
            <a:off x="684213" y="4386263"/>
            <a:ext cx="3311525" cy="831850"/>
          </a:xfrm>
          <a:prstGeom prst="rect">
            <a:avLst/>
          </a:prstGeom>
          <a:ln>
            <a:solidFill>
              <a:srgbClr val="0078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CL" sz="1200" b="1" dirty="0">
                <a:solidFill>
                  <a:srgbClr val="0078A7"/>
                </a:solidFill>
                <a:latin typeface="Arial Narrow" pitchFamily="34" charset="0"/>
              </a:rPr>
              <a:t>Precisos y acotados</a:t>
            </a:r>
            <a:r>
              <a:rPr lang="es-CL" sz="1200" dirty="0">
                <a:latin typeface="Arial Narrow" pitchFamily="34" charset="0"/>
              </a:rPr>
              <a:t>. Toda información irrelevante, no sustancial o reiterativa debe ir a pie de página, por su carácter accesorio. Con ello, el destinario del escrito no se confunde ni se pierde al leerlo.</a:t>
            </a:r>
          </a:p>
        </p:txBody>
      </p:sp>
      <p:pic>
        <p:nvPicPr>
          <p:cNvPr id="23559" name="Picture 2">
            <a:extLst>
              <a:ext uri="{FF2B5EF4-FFF2-40B4-BE49-F238E27FC236}">
                <a16:creationId xmlns:a16="http://schemas.microsoft.com/office/drawing/2014/main" id="{9B082054-275E-438B-B524-3287FC9D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69" y="2204864"/>
            <a:ext cx="3657600" cy="2952750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E281C46B-7144-4C61-8734-BFED5141E11E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1220DB-5B43-47BF-851A-7D9CBC4DC2AD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17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E8B24C7-2282-472B-BD73-0E107695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624762" cy="5400675"/>
          </a:xfrm>
          <a:prstGeom prst="rect">
            <a:avLst/>
          </a:prstGeom>
          <a:solidFill>
            <a:srgbClr val="0078A7"/>
          </a:solidFill>
          <a:ln w="9525">
            <a:solidFill>
              <a:srgbClr val="0078A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4D9D018-324A-4DCE-A8DA-C1F5FC0A0F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Párrafos:</a:t>
            </a:r>
            <a:br>
              <a:rPr lang="es-CL" altLang="es-CL"/>
            </a:br>
            <a:r>
              <a:rPr lang="es-CL" altLang="es-CL"/>
              <a:t/>
            </a:r>
            <a:br>
              <a:rPr lang="es-CL" altLang="es-CL"/>
            </a:br>
            <a:r>
              <a:rPr lang="es-CL" altLang="es-CL" sz="2400"/>
              <a:t>Puede ser útil el método argumentativo IRAC: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85AACFF4-ECCE-4BAA-B3AE-7EB70CE1A795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C3DA1C-63C0-461E-AE86-CE2A0E294BDC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18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234BC-2C57-43BC-82DB-13112515B269}"/>
              </a:ext>
            </a:extLst>
          </p:cNvPr>
          <p:cNvSpPr txBox="1"/>
          <p:nvPr/>
        </p:nvSpPr>
        <p:spPr>
          <a:xfrm>
            <a:off x="1331913" y="2636838"/>
            <a:ext cx="1511300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000" b="1" dirty="0" err="1">
                <a:latin typeface="Arial Narrow" pitchFamily="34" charset="0"/>
              </a:rPr>
              <a:t>I</a:t>
            </a:r>
            <a:r>
              <a:rPr lang="es-CL" sz="2000" dirty="0" err="1">
                <a:latin typeface="Arial Narrow" pitchFamily="34" charset="0"/>
              </a:rPr>
              <a:t>ssue</a:t>
            </a:r>
            <a:endParaRPr lang="es-CL" sz="2000" dirty="0"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A2C05-89F3-4F73-8AEE-741132F264EF}"/>
              </a:ext>
            </a:extLst>
          </p:cNvPr>
          <p:cNvSpPr txBox="1"/>
          <p:nvPr/>
        </p:nvSpPr>
        <p:spPr>
          <a:xfrm>
            <a:off x="5076825" y="2636838"/>
            <a:ext cx="2951163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000" dirty="0">
                <a:latin typeface="Arial Narrow" pitchFamily="34" charset="0"/>
              </a:rPr>
              <a:t>Problema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C03D0-7698-4F18-AEC6-0940985C33B7}"/>
              </a:ext>
            </a:extLst>
          </p:cNvPr>
          <p:cNvSpPr txBox="1"/>
          <p:nvPr/>
        </p:nvSpPr>
        <p:spPr>
          <a:xfrm>
            <a:off x="1327150" y="3429000"/>
            <a:ext cx="1511300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000" b="1" dirty="0">
                <a:latin typeface="Arial Narrow" pitchFamily="34" charset="0"/>
              </a:rPr>
              <a:t>R</a:t>
            </a:r>
            <a:r>
              <a:rPr lang="es-CL" sz="2000" dirty="0">
                <a:latin typeface="Arial Narrow" pitchFamily="34" charset="0"/>
              </a:rPr>
              <a:t>ules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639D0E-6763-42E2-9E19-F41900523D8C}"/>
              </a:ext>
            </a:extLst>
          </p:cNvPr>
          <p:cNvSpPr txBox="1"/>
          <p:nvPr/>
        </p:nvSpPr>
        <p:spPr>
          <a:xfrm>
            <a:off x="5087938" y="3305175"/>
            <a:ext cx="2951162" cy="708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000" dirty="0">
                <a:latin typeface="Arial Narrow" pitchFamily="34" charset="0"/>
              </a:rPr>
              <a:t>Reglas o normas jurídicas aplicables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633899-D3FA-4E92-A0C1-363C3D5D3F7C}"/>
              </a:ext>
            </a:extLst>
          </p:cNvPr>
          <p:cNvSpPr txBox="1"/>
          <p:nvPr/>
        </p:nvSpPr>
        <p:spPr>
          <a:xfrm>
            <a:off x="1331913" y="4292600"/>
            <a:ext cx="1511300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000" b="1" dirty="0" err="1">
                <a:latin typeface="Arial Narrow" pitchFamily="34" charset="0"/>
              </a:rPr>
              <a:t>A</a:t>
            </a:r>
            <a:r>
              <a:rPr lang="es-CL" sz="2000" dirty="0" err="1">
                <a:latin typeface="Arial Narrow" pitchFamily="34" charset="0"/>
              </a:rPr>
              <a:t>pplication</a:t>
            </a:r>
            <a:endParaRPr lang="es-CL" sz="2000" dirty="0">
              <a:latin typeface="Arial Narrow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96757-C1A9-421C-BB60-37ABA9E6B1D6}"/>
              </a:ext>
            </a:extLst>
          </p:cNvPr>
          <p:cNvSpPr txBox="1"/>
          <p:nvPr/>
        </p:nvSpPr>
        <p:spPr>
          <a:xfrm>
            <a:off x="1303338" y="5084763"/>
            <a:ext cx="1512887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000" b="1" dirty="0" err="1">
                <a:latin typeface="Arial Narrow" pitchFamily="34" charset="0"/>
              </a:rPr>
              <a:t>C</a:t>
            </a:r>
            <a:r>
              <a:rPr lang="es-CL" sz="2000" dirty="0" err="1">
                <a:latin typeface="Arial Narrow" pitchFamily="34" charset="0"/>
              </a:rPr>
              <a:t>onclusion</a:t>
            </a:r>
            <a:endParaRPr lang="es-CL" sz="2000" dirty="0">
              <a:latin typeface="Arial Narrow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E20BA-4403-4365-8B93-EF9A94315FCC}"/>
              </a:ext>
            </a:extLst>
          </p:cNvPr>
          <p:cNvSpPr txBox="1"/>
          <p:nvPr/>
        </p:nvSpPr>
        <p:spPr>
          <a:xfrm>
            <a:off x="5087938" y="4273550"/>
            <a:ext cx="2951162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000" dirty="0">
                <a:latin typeface="Arial Narrow" pitchFamily="34" charset="0"/>
              </a:rPr>
              <a:t>Aplicación y análisis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57EF0-C8CD-4C3B-8EED-2A6944BBF249}"/>
              </a:ext>
            </a:extLst>
          </p:cNvPr>
          <p:cNvSpPr txBox="1"/>
          <p:nvPr/>
        </p:nvSpPr>
        <p:spPr>
          <a:xfrm>
            <a:off x="5087938" y="5013325"/>
            <a:ext cx="2951162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000" dirty="0">
                <a:latin typeface="Arial Narrow" pitchFamily="34" charset="0"/>
              </a:rPr>
              <a:t>Conclusión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6FB95FB-3AA7-46C6-B69D-4A7D9739EA68}"/>
              </a:ext>
            </a:extLst>
          </p:cNvPr>
          <p:cNvSpPr/>
          <p:nvPr/>
        </p:nvSpPr>
        <p:spPr>
          <a:xfrm>
            <a:off x="3203575" y="2730500"/>
            <a:ext cx="1008063" cy="3048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99C51127-CB37-4E8C-84FA-9FFACBD7843B}"/>
              </a:ext>
            </a:extLst>
          </p:cNvPr>
          <p:cNvSpPr/>
          <p:nvPr/>
        </p:nvSpPr>
        <p:spPr>
          <a:xfrm>
            <a:off x="3203575" y="3452813"/>
            <a:ext cx="1008063" cy="3032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/>
          </a:p>
        </p:txBody>
      </p:sp>
      <p:pic>
        <p:nvPicPr>
          <p:cNvPr id="25614" name="Picture 12">
            <a:extLst>
              <a:ext uri="{FF2B5EF4-FFF2-40B4-BE49-F238E27FC236}">
                <a16:creationId xmlns:a16="http://schemas.microsoft.com/office/drawing/2014/main" id="{83C0563F-8F80-4761-B4BF-00499871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4313238"/>
            <a:ext cx="10366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3">
            <a:extLst>
              <a:ext uri="{FF2B5EF4-FFF2-40B4-BE49-F238E27FC236}">
                <a16:creationId xmlns:a16="http://schemas.microsoft.com/office/drawing/2014/main" id="{9F1677D2-C68E-40A1-BE2F-09CA53A1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5049838"/>
            <a:ext cx="10366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BDD0882-F169-4838-BD65-49CFF4C7B3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Redacción del escrito judicial: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1B095-A4AE-4516-B3E9-99B8D07B19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4" y="1484784"/>
            <a:ext cx="8208912" cy="4608512"/>
          </a:xfrm>
        </p:spPr>
        <p:txBody>
          <a:bodyPr/>
          <a:lstStyle/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b="1" dirty="0"/>
              <a:t>El escrito judicial debe ser corto y preciso. No debe aburrir al destinatario</a:t>
            </a:r>
            <a:r>
              <a:rPr lang="es-CL" dirty="0"/>
              <a:t>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Lenguaje claro y simple. Sencillez expositiva.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Se debe prescindir de lo innecesario.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No utilizar aricamos, frases redundantes y ritualistas, desprovistas de verdadero contenido.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Eliminar retorica excesivamente formal.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Utilizar el mismo tiempo verbal en todo el escrito.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Debe ser entretenido, periodístico y comunicativo.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Para resaltar argumentos se pueden utilizar distintos recursos comunicativos, tales como: ironía, preguntas, fotografías, imágenes, gráficos, estadísticas, información encontrada en sitios web, entre otras cosas, siempre que sean relevante para la discusión. No abusar.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Una vez terminado, es necesario revisarlo. Se recomienda imprimir y corregir a mano. En el papel se observan errores que no se identifican en el computador.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Si trabajan en él más de una persona, sólo una debe revisarlo, para darle coherencia, sentido y arreglar los detalles.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40D79E3-8D2F-40D6-862A-F5ED27231B80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7DCB03-8F91-4A08-A677-8E7F3D5338BE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19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8A280-76BF-4524-A9D2-E209C02A3984}"/>
              </a:ext>
            </a:extLst>
          </p:cNvPr>
          <p:cNvSpPr txBox="1"/>
          <p:nvPr/>
        </p:nvSpPr>
        <p:spPr>
          <a:xfrm>
            <a:off x="5148063" y="2117254"/>
            <a:ext cx="3097213" cy="1384300"/>
          </a:xfrm>
          <a:prstGeom prst="rect">
            <a:avLst/>
          </a:prstGeom>
          <a:ln>
            <a:solidFill>
              <a:srgbClr val="0078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b="1" dirty="0">
                <a:solidFill>
                  <a:srgbClr val="0078A7"/>
                </a:solidFill>
                <a:latin typeface="Arial Narrow" pitchFamily="34" charset="0"/>
              </a:rPr>
              <a:t>Cualquier persona debe ser capaz de comprenderlo. </a:t>
            </a:r>
          </a:p>
          <a:p>
            <a:pPr algn="ctr" eaLnBrk="1" hangingPunct="1">
              <a:defRPr/>
            </a:pPr>
            <a:r>
              <a:rPr lang="es-CL" sz="1400" dirty="0">
                <a:solidFill>
                  <a:schemeClr val="tx1"/>
                </a:solidFill>
                <a:latin typeface="Arial Narrow" pitchFamily="34" charset="0"/>
              </a:rPr>
              <a:t>Al momento de redactar, debemos abstraernos de nuestros conocimientos y pensar que nuestro destinatario no sabe absolutamente nada sobre el asunto.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8F77F-54C8-4D9C-8EE3-5A8FF2E9F05F}"/>
              </a:ext>
            </a:extLst>
          </p:cNvPr>
          <p:cNvSpPr txBox="1"/>
          <p:nvPr/>
        </p:nvSpPr>
        <p:spPr>
          <a:xfrm>
            <a:off x="5153987" y="3789040"/>
            <a:ext cx="3097213" cy="1384300"/>
          </a:xfrm>
          <a:prstGeom prst="rect">
            <a:avLst/>
          </a:prstGeom>
          <a:ln>
            <a:solidFill>
              <a:srgbClr val="0078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b="1" dirty="0">
                <a:solidFill>
                  <a:srgbClr val="0078A7"/>
                </a:solidFill>
                <a:latin typeface="Arial Narrow" pitchFamily="34" charset="0"/>
              </a:rPr>
              <a:t>El escrito judicial debe madurar.</a:t>
            </a:r>
          </a:p>
          <a:p>
            <a:pPr algn="ctr" eaLnBrk="1" hangingPunct="1">
              <a:defRPr/>
            </a:pPr>
            <a:r>
              <a:rPr lang="es-CL" sz="1400" dirty="0">
                <a:solidFill>
                  <a:schemeClr val="tx1"/>
                </a:solidFill>
                <a:latin typeface="Arial Narrow" pitchFamily="34" charset="0"/>
              </a:rPr>
              <a:t>Una vez terminado el escrito, es necesario soltarlo un tiempo antes de su presentación.  Para que transcurrido dicho tiempo, se vuelva a retomar, y de forma más despejada y clara se revise completamente.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3E041-DA8E-496F-AF06-00747F9BC434}"/>
              </a:ext>
            </a:extLst>
          </p:cNvPr>
          <p:cNvSpPr txBox="1"/>
          <p:nvPr/>
        </p:nvSpPr>
        <p:spPr>
          <a:xfrm>
            <a:off x="5148064" y="1554162"/>
            <a:ext cx="3097213" cy="307975"/>
          </a:xfrm>
          <a:prstGeom prst="rect">
            <a:avLst/>
          </a:prstGeom>
          <a:solidFill>
            <a:srgbClr val="0078A7"/>
          </a:solidFill>
          <a:ln>
            <a:solidFill>
              <a:srgbClr val="0078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400" b="1" dirty="0">
                <a:solidFill>
                  <a:schemeClr val="bg1"/>
                </a:solidFill>
                <a:latin typeface="Arial Narrow" pitchFamily="34" charset="0"/>
              </a:rPr>
              <a:t>Busca convencer </a:t>
            </a:r>
            <a:r>
              <a:rPr lang="es-CL" sz="1400" b="1" dirty="0">
                <a:solidFill>
                  <a:srgbClr val="0078A7"/>
                </a:solidFill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8B9BCA0-D07E-4C6B-8A7D-DF22043C99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 dirty="0"/>
              <a:t>La comunicación: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DDBBD23-D10F-414C-B6FC-D91381CF57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323850" y="2133600"/>
            <a:ext cx="3959225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altLang="es-CL" dirty="0"/>
          </a:p>
          <a:p>
            <a:endParaRPr lang="es-CL" altLang="es-CL" dirty="0"/>
          </a:p>
          <a:p>
            <a:r>
              <a:rPr lang="es-CL" altLang="es-CL" dirty="0"/>
              <a:t>“</a:t>
            </a:r>
            <a:r>
              <a:rPr lang="es-CL" altLang="es-CL" i="1" dirty="0"/>
              <a:t>Trato, correspondencia entre dos o más personas</a:t>
            </a:r>
            <a:r>
              <a:rPr lang="es-CL" altLang="es-CL" dirty="0"/>
              <a:t>”. </a:t>
            </a:r>
          </a:p>
          <a:p>
            <a:endParaRPr lang="es-CL" altLang="es-CL" dirty="0"/>
          </a:p>
          <a:p>
            <a:r>
              <a:rPr lang="es-CL" altLang="es-CL" dirty="0"/>
              <a:t>“</a:t>
            </a:r>
            <a:r>
              <a:rPr lang="es-CL" altLang="es-CL" i="1" dirty="0"/>
              <a:t>Transmisión de señales mediante un código común al emisor y al receptor</a:t>
            </a:r>
            <a:r>
              <a:rPr lang="es-CL" altLang="es-CL" dirty="0"/>
              <a:t>”.</a:t>
            </a:r>
          </a:p>
          <a:p>
            <a:endParaRPr lang="es-CL" altLang="es-CL" dirty="0"/>
          </a:p>
          <a:p>
            <a:r>
              <a:rPr lang="es-CL" altLang="es-CL" dirty="0"/>
              <a:t>“</a:t>
            </a:r>
            <a:r>
              <a:rPr lang="es-CL" altLang="es-CL" i="1" dirty="0"/>
              <a:t>Papel escrito en que se comunica algo oficialmente</a:t>
            </a:r>
            <a:r>
              <a:rPr lang="es-CL" altLang="es-CL" dirty="0"/>
              <a:t>”.</a:t>
            </a:r>
          </a:p>
          <a:p>
            <a:endParaRPr lang="es-CL" altLang="es-CL" dirty="0"/>
          </a:p>
          <a:p>
            <a:r>
              <a:rPr lang="es-CL" altLang="es-CL" i="1" dirty="0"/>
              <a:t>“Escrito sobre un tema determinado que el autor presenta a un congreso o reunión de especialistas para su conocimiento y discusión”</a:t>
            </a:r>
            <a:r>
              <a:rPr lang="es-CL" altLang="es-CL" dirty="0"/>
              <a:t>.</a:t>
            </a:r>
          </a:p>
          <a:p>
            <a:endParaRPr lang="es-CL" altLang="es-CL" dirty="0"/>
          </a:p>
          <a:p>
            <a:endParaRPr lang="es-CL" altLang="es-CL" dirty="0"/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B15C6B5B-BBE7-482C-8F69-4AFCF5C76F66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68EC3-E7F6-45D0-9CB1-6671F6862FD6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2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73503051-B716-4774-8499-E8A3F777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63675"/>
            <a:ext cx="51133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CL" altLang="es-CL" sz="1200" dirty="0">
                <a:solidFill>
                  <a:srgbClr val="57708F"/>
                </a:solidFill>
                <a:latin typeface="Verdana" panose="020B0604030504040204" pitchFamily="34" charset="0"/>
              </a:rPr>
              <a:t>Conforme a la Real Academia Española, corresponde a:</a:t>
            </a:r>
          </a:p>
        </p:txBody>
      </p:sp>
      <p:pic>
        <p:nvPicPr>
          <p:cNvPr id="7174" name="Picture 5">
            <a:extLst>
              <a:ext uri="{FF2B5EF4-FFF2-40B4-BE49-F238E27FC236}">
                <a16:creationId xmlns:a16="http://schemas.microsoft.com/office/drawing/2014/main" id="{C674877F-0D52-4EDB-958E-5E22518C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76475"/>
            <a:ext cx="4157662" cy="2928938"/>
          </a:xfrm>
          <a:prstGeom prst="rect">
            <a:avLst/>
          </a:prstGeom>
          <a:noFill/>
          <a:ln w="2857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D94A063-41C0-40C4-8CB9-690621DACB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 dirty="0"/>
              <a:t>Formato del escrito judicial: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DDF3-D415-45CD-8318-D968B0FD99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552" y="2132856"/>
            <a:ext cx="8136904" cy="3672408"/>
          </a:xfrm>
        </p:spPr>
        <p:txBody>
          <a:bodyPr/>
          <a:lstStyle/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Utilizar el mismo formato en todo el escrito. En cuanto a:</a:t>
            </a:r>
          </a:p>
          <a:p>
            <a:pPr marL="228600" indent="-228600">
              <a:buClr>
                <a:srgbClr val="0078A7"/>
              </a:buClr>
              <a:buFont typeface="+mj-lt"/>
              <a:buAutoNum type="arabicParenR"/>
              <a:defRPr/>
            </a:pPr>
            <a:r>
              <a:rPr lang="es-CL" dirty="0"/>
              <a:t>Enumeración.</a:t>
            </a:r>
          </a:p>
          <a:p>
            <a:pPr marL="228600" indent="-228600">
              <a:buClr>
                <a:srgbClr val="0078A7"/>
              </a:buClr>
              <a:buFont typeface="+mj-lt"/>
              <a:buAutoNum type="arabicParenR"/>
              <a:defRPr/>
            </a:pPr>
            <a:r>
              <a:rPr lang="es-CL" dirty="0"/>
              <a:t>Citas Bibliografías.</a:t>
            </a:r>
          </a:p>
          <a:p>
            <a:pPr marL="228600" indent="-228600">
              <a:buClr>
                <a:srgbClr val="0078A7"/>
              </a:buClr>
              <a:buFont typeface="+mj-lt"/>
              <a:buAutoNum type="arabicParenR"/>
              <a:defRPr/>
            </a:pPr>
            <a:r>
              <a:rPr lang="es-CL" dirty="0"/>
              <a:t>Forma de destacar (utilizando negrita o subrayado).</a:t>
            </a:r>
          </a:p>
          <a:p>
            <a:pPr marL="228600" indent="-22860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Seguir reglas ortográficas de puntuación.</a:t>
            </a:r>
          </a:p>
          <a:p>
            <a:pPr marL="228600" indent="-22860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En escritos largos, los párrafos deben enumerarse.</a:t>
            </a:r>
          </a:p>
          <a:p>
            <a:pPr marL="228600" indent="-22860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Las citas deben destacarse en el texto (margen mayor, cambiar letra y tamaño).</a:t>
            </a:r>
          </a:p>
          <a:p>
            <a:pPr marL="228600" indent="-22860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No abusar de citas jurisprudenciales o doctrinales, obscurece el argumento. Se recomienda: reproducir sólo la idea central, y la parte directamente relacionada con el caso; o bien, parafrasear su contenido indicando su fuente.</a:t>
            </a:r>
          </a:p>
          <a:p>
            <a:pPr marL="228600" indent="-22860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Utilizar mismo tiempos verbales. Evitar gerundios. Por ejemplo: “habiendo trabajado” por “trabajó”.</a:t>
            </a:r>
          </a:p>
          <a:p>
            <a:pPr marL="228600" indent="-22860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endParaRPr lang="es-CL" dirty="0"/>
          </a:p>
          <a:p>
            <a:pPr marL="228600" indent="-22860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endParaRPr lang="es-CL" dirty="0"/>
          </a:p>
          <a:p>
            <a:pPr marL="228600" indent="-228600">
              <a:buClr>
                <a:srgbClr val="0078A7"/>
              </a:buClr>
              <a:buFont typeface="+mj-lt"/>
              <a:buAutoNum type="arabicParenR"/>
              <a:defRPr/>
            </a:pPr>
            <a:endParaRPr lang="es-CL" dirty="0"/>
          </a:p>
          <a:p>
            <a:pPr marL="228600" indent="-228600">
              <a:buClr>
                <a:srgbClr val="0078A7"/>
              </a:buClr>
              <a:buFont typeface="+mj-lt"/>
              <a:buAutoNum type="arabicParenR"/>
              <a:defRPr/>
            </a:pPr>
            <a:endParaRPr lang="es-CL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33B758C-4791-4902-887D-E5DF3FB49418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A85982-61D9-45F0-AC6A-03314C1ED8B9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20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6B4D84A7-E580-4CF5-B270-685391C02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00334"/>
            <a:ext cx="3551238" cy="367347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63B6608-8CED-44D1-8C56-DF29212219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Redacción del escrito judicial: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BC77B-69CE-488B-B8BF-85C93FF647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560" y="1772816"/>
            <a:ext cx="7992888" cy="43924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s-CL" sz="1800" b="1" dirty="0"/>
              <a:t>En definitivas cuentas, un escrito judicial debe ser técnico y persuasivo, pero a su vez comunicativo, entretenido, claro y conciso</a:t>
            </a:r>
            <a:r>
              <a:rPr lang="es-CL" sz="1600" dirty="0"/>
              <a:t>.</a:t>
            </a:r>
          </a:p>
          <a:p>
            <a:pPr>
              <a:buFont typeface="Arial" charset="0"/>
              <a:buNone/>
              <a:defRPr/>
            </a:pPr>
            <a:endParaRPr lang="es-CL" sz="1600" dirty="0"/>
          </a:p>
          <a:p>
            <a:pPr algn="ctr">
              <a:buFont typeface="Arial" charset="0"/>
              <a:buNone/>
              <a:defRPr/>
            </a:pPr>
            <a:r>
              <a:rPr lang="es-CL" sz="1600" dirty="0"/>
              <a:t>No perdamos ni olvidemos el sentido de las palabras, del arte de comunicar, el que constituye un elemento esencial en el mundo del derecho.</a:t>
            </a:r>
          </a:p>
          <a:p>
            <a:pPr algn="ctr">
              <a:buFont typeface="Arial" charset="0"/>
              <a:buNone/>
              <a:defRPr/>
            </a:pPr>
            <a:endParaRPr lang="es-CL" sz="1600" dirty="0"/>
          </a:p>
          <a:p>
            <a:pPr algn="ctr">
              <a:buFont typeface="Arial" charset="0"/>
              <a:buNone/>
              <a:defRPr/>
            </a:pPr>
            <a:endParaRPr lang="es-CL" sz="1600" dirty="0"/>
          </a:p>
          <a:p>
            <a:pPr algn="ctr">
              <a:buFont typeface="Arial" charset="0"/>
              <a:buNone/>
              <a:defRPr/>
            </a:pPr>
            <a:r>
              <a:rPr lang="es-CL" sz="1800" b="1" dirty="0">
                <a:solidFill>
                  <a:srgbClr val="0078A7"/>
                </a:solidFill>
              </a:rPr>
              <a:t>La abogacía también es arte.</a:t>
            </a:r>
          </a:p>
          <a:p>
            <a:pPr>
              <a:buFont typeface="Arial" charset="0"/>
              <a:buNone/>
              <a:defRPr/>
            </a:pPr>
            <a:endParaRPr lang="es-CL" sz="1600" dirty="0"/>
          </a:p>
          <a:p>
            <a:pPr>
              <a:buFont typeface="Arial" charset="0"/>
              <a:buNone/>
              <a:defRPr/>
            </a:pPr>
            <a:endParaRPr lang="es-CL" sz="1600" dirty="0"/>
          </a:p>
          <a:p>
            <a:pPr>
              <a:buFont typeface="Arial" charset="0"/>
              <a:buNone/>
              <a:defRPr/>
            </a:pPr>
            <a:endParaRPr lang="es-CL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1A70656-26A0-4E3A-BDB1-DF7DB5A3BE1F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12880C-F9EA-4193-B75D-0B26B24C89B0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21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545BDEA0-A813-4FB8-982B-7A54FC122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438" y="2012950"/>
            <a:ext cx="3816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600" dirty="0">
                <a:solidFill>
                  <a:srgbClr val="0078A7"/>
                </a:solidFill>
              </a:rPr>
              <a:t>“</a:t>
            </a:r>
            <a:r>
              <a:rPr lang="es-CL" altLang="es-CL" sz="1600" i="1" dirty="0">
                <a:solidFill>
                  <a:srgbClr val="0078A7"/>
                </a:solidFill>
              </a:rPr>
              <a:t>La abogacía es, por eso, al mismo tiempo, arte y política, ética y acción.</a:t>
            </a:r>
          </a:p>
          <a:p>
            <a:pPr eaLnBrk="1" hangingPunct="1"/>
            <a:endParaRPr lang="es-CL" altLang="es-CL" sz="1600" i="1" dirty="0">
              <a:solidFill>
                <a:srgbClr val="0078A7"/>
              </a:solidFill>
            </a:endParaRPr>
          </a:p>
          <a:p>
            <a:pPr eaLnBrk="1" hangingPunct="1"/>
            <a:r>
              <a:rPr lang="es-CL" altLang="es-CL" sz="1600" i="1" dirty="0">
                <a:solidFill>
                  <a:srgbClr val="0078A7"/>
                </a:solidFill>
              </a:rPr>
              <a:t>Como arte, tiene sus reglas; pero éstas, al igual que todas las reglas del arte, no son absolutas, sino que quedan libradas a la inagotable aptitud creadora del hombre. El abogado esta hecho para el derecho y no el derecho para el abogado. El arte del manejo de las leyes esta sustentado, antes que nada, en la exquisita dignidad de la materia confiada a las manos del artist</a:t>
            </a:r>
            <a:r>
              <a:rPr lang="es-CL" altLang="es-CL" sz="1600" dirty="0">
                <a:solidFill>
                  <a:srgbClr val="0078A7"/>
                </a:solidFill>
              </a:rPr>
              <a:t>a”. </a:t>
            </a:r>
          </a:p>
          <a:p>
            <a:pPr eaLnBrk="1" hangingPunct="1"/>
            <a:endParaRPr lang="es-CL" altLang="es-CL" sz="1600" dirty="0">
              <a:solidFill>
                <a:srgbClr val="0078A7"/>
              </a:solidFill>
            </a:endParaRPr>
          </a:p>
          <a:p>
            <a:pPr eaLnBrk="1" hangingPunct="1"/>
            <a:r>
              <a:rPr lang="es-CL" altLang="es-CL" sz="1600" i="1" dirty="0">
                <a:solidFill>
                  <a:srgbClr val="0078A7"/>
                </a:solidFill>
              </a:rPr>
              <a:t>Eduardo Couture, los mandamientos del abogado</a:t>
            </a:r>
            <a:r>
              <a:rPr lang="es-CL" altLang="es-CL" sz="1600" dirty="0">
                <a:solidFill>
                  <a:srgbClr val="0078A7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4521738-D916-4D93-9947-3D4D0A7A5D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L" altLang="es-CL" dirty="0"/>
              <a:t>Importancia de la comunicación escrita en el proceso: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82E3-E43A-44B5-AF81-05F9D568E8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3" y="2060575"/>
            <a:ext cx="8135937" cy="4176713"/>
          </a:xfrm>
        </p:spPr>
        <p:txBody>
          <a:bodyPr numCol="1"/>
          <a:lstStyle/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Se mantiene en el tiempo. Es más perdurable que la comunicación oral.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Debe comprenderse inequívocamente.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Permite explicar claramente lo pedido.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Permite efectuar un análisis exhaustivo de normas jurídicas, doctrina y jurisprudencia.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Permite efectuar una argumentación total y completa de lo solicitado al Tribunal.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Debe contener un lenguaje sencillo y coherente.</a:t>
            </a:r>
          </a:p>
          <a:p>
            <a:pPr marL="171450" indent="-171450">
              <a:buClr>
                <a:srgbClr val="0078A7"/>
              </a:buClr>
              <a:buFont typeface="Wingdings" panose="05000000000000000000" pitchFamily="2" charset="2"/>
              <a:buChar char="§"/>
              <a:defRPr/>
            </a:pPr>
            <a:endParaRPr lang="es-CL" dirty="0"/>
          </a:p>
          <a:p>
            <a:pPr marL="171450" indent="-171450">
              <a:buClr>
                <a:srgbClr val="0078A7"/>
              </a:buClr>
              <a:buFont typeface="Wingdings" panose="05000000000000000000" pitchFamily="2" charset="2"/>
              <a:buChar char="§"/>
              <a:defRPr/>
            </a:pPr>
            <a:endParaRPr lang="es-CL" dirty="0"/>
          </a:p>
          <a:p>
            <a:pPr marL="171450" indent="-171450">
              <a:buClr>
                <a:srgbClr val="0078A7"/>
              </a:buClr>
              <a:buFont typeface="Wingdings" panose="05000000000000000000" pitchFamily="2" charset="2"/>
              <a:buChar char="§"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 algn="ctr">
              <a:buClr>
                <a:srgbClr val="0078A7"/>
              </a:buClr>
              <a:buFont typeface="Arial" charset="0"/>
              <a:buNone/>
              <a:defRPr/>
            </a:pPr>
            <a:r>
              <a:rPr lang="es-CL" b="1" dirty="0">
                <a:solidFill>
                  <a:srgbClr val="0078A7"/>
                </a:solidFill>
              </a:rPr>
              <a:t>                                                                                A diferencia de los procedimientos orales</a:t>
            </a:r>
          </a:p>
          <a:p>
            <a:pPr marL="171450" indent="-171450">
              <a:buClr>
                <a:srgbClr val="0078A7"/>
              </a:buClr>
              <a:buFont typeface="Wingdings" panose="05000000000000000000" pitchFamily="2" charset="2"/>
              <a:buChar char="§"/>
              <a:defRPr/>
            </a:pPr>
            <a:endParaRPr lang="es-CL" dirty="0"/>
          </a:p>
          <a:p>
            <a:pPr marL="171450" indent="-171450">
              <a:buClr>
                <a:srgbClr val="0078A7"/>
              </a:buClr>
              <a:buFont typeface="Wingdings" panose="05000000000000000000" pitchFamily="2" charset="2"/>
              <a:buChar char="§"/>
              <a:defRPr/>
            </a:pPr>
            <a:endParaRPr lang="es-CL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9C7A7EC-3127-48A5-BA08-1396BD2DCFB8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5F4A9-5F1E-45EE-97DD-5ED9FA8D7BFD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3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3BBA5B5C-BC40-4DA0-AB15-923BDF633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2857500" cy="1905000"/>
          </a:xfrm>
          <a:prstGeom prst="rect">
            <a:avLst/>
          </a:prstGeom>
          <a:solidFill>
            <a:srgbClr val="0078A7"/>
          </a:solidFill>
          <a:ln w="28575">
            <a:solidFill>
              <a:srgbClr val="0078A7"/>
            </a:solidFill>
            <a:miter lim="800000"/>
            <a:headEnd/>
            <a:tailEnd/>
          </a:ln>
        </p:spPr>
      </p:pic>
      <p:pic>
        <p:nvPicPr>
          <p:cNvPr id="8198" name="Picture 3">
            <a:extLst>
              <a:ext uri="{FF2B5EF4-FFF2-40B4-BE49-F238E27FC236}">
                <a16:creationId xmlns:a16="http://schemas.microsoft.com/office/drawing/2014/main" id="{7F67360F-CDD7-4AD3-A534-4CAA2FE93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1884362" cy="1898650"/>
          </a:xfrm>
          <a:prstGeom prst="rect">
            <a:avLst/>
          </a:prstGeom>
          <a:noFill/>
          <a:ln w="2857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214B447-404C-45E0-9BD7-2F7C0A04AB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 dirty="0"/>
              <a:t>El Escrito Judicial:</a:t>
            </a:r>
            <a:br>
              <a:rPr lang="es-CL" altLang="es-CL" dirty="0"/>
            </a:br>
            <a:r>
              <a:rPr lang="es-CL" altLang="es-CL" dirty="0"/>
              <a:t/>
            </a:r>
            <a:br>
              <a:rPr lang="es-CL" altLang="es-CL" dirty="0"/>
            </a:br>
            <a:endParaRPr lang="es-CL" altLang="es-CL" dirty="0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74F45BAB-1B65-428B-8FBB-FDD873810B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276225" y="2566987"/>
            <a:ext cx="8137525" cy="367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L" altLang="es-CL" sz="1600">
                <a:solidFill>
                  <a:srgbClr val="002060"/>
                </a:solidFill>
              </a:rPr>
              <a:t>Estructura</a:t>
            </a:r>
          </a:p>
          <a:p>
            <a:pPr algn="ctr"/>
            <a:endParaRPr lang="es-CL" altLang="es-CL" sz="1600">
              <a:solidFill>
                <a:srgbClr val="002060"/>
              </a:solidFill>
            </a:endParaRPr>
          </a:p>
          <a:p>
            <a:pPr algn="ctr"/>
            <a:endParaRPr lang="es-CL" altLang="es-CL" sz="1600">
              <a:solidFill>
                <a:srgbClr val="002060"/>
              </a:solidFill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C381D16-B6F6-4449-AED8-56111CF36269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EA8752-68F1-4DF3-B084-362675D14030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4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9221" name="TextBox 4">
            <a:extLst>
              <a:ext uri="{FF2B5EF4-FFF2-40B4-BE49-F238E27FC236}">
                <a16:creationId xmlns:a16="http://schemas.microsoft.com/office/drawing/2014/main" id="{4BD8CAF5-3AAD-4A3C-AE15-F1A6F5C7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412875"/>
            <a:ext cx="83153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i="1" dirty="0">
                <a:solidFill>
                  <a:srgbClr val="0078A7"/>
                </a:solidFill>
                <a:latin typeface="Verdana" panose="020B0604030504040204" pitchFamily="34" charset="0"/>
              </a:rPr>
              <a:t>Documento que se presenta en cualquier tribunal para participar de un proceso y realizar peticiones al juez. </a:t>
            </a:r>
          </a:p>
          <a:p>
            <a:pPr eaLnBrk="1" hangingPunct="1"/>
            <a:endParaRPr lang="es-CL" altLang="es-CL" sz="1200" i="1" dirty="0">
              <a:solidFill>
                <a:srgbClr val="0078A7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s-CL" altLang="es-CL" sz="900" i="1" dirty="0">
                <a:solidFill>
                  <a:srgbClr val="002060"/>
                </a:solidFill>
                <a:latin typeface="Verdana" panose="020B0604030504040204" pitchFamily="34" charset="0"/>
              </a:rPr>
              <a:t>Glosario de términos legales realizado por la Comisión del Lenguaje Claro y Sencillo del Poder Judicial, 2015.</a:t>
            </a:r>
          </a:p>
        </p:txBody>
      </p:sp>
      <p:pic>
        <p:nvPicPr>
          <p:cNvPr id="9222" name="Picture 5">
            <a:extLst>
              <a:ext uri="{FF2B5EF4-FFF2-40B4-BE49-F238E27FC236}">
                <a16:creationId xmlns:a16="http://schemas.microsoft.com/office/drawing/2014/main" id="{43E3AB7E-DB0A-47A7-8983-16F35B41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146425"/>
            <a:ext cx="4500563" cy="3092450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E01B2815-34F1-4E29-961C-32626A54F28C}"/>
              </a:ext>
            </a:extLst>
          </p:cNvPr>
          <p:cNvSpPr/>
          <p:nvPr/>
        </p:nvSpPr>
        <p:spPr>
          <a:xfrm>
            <a:off x="1835150" y="3141663"/>
            <a:ext cx="288925" cy="15446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9224" name="TextBox 6">
            <a:extLst>
              <a:ext uri="{FF2B5EF4-FFF2-40B4-BE49-F238E27FC236}">
                <a16:creationId xmlns:a16="http://schemas.microsoft.com/office/drawing/2014/main" id="{20F63DBF-C2E8-4EAC-BB4E-44129074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343275"/>
            <a:ext cx="1223962" cy="1138238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>
                <a:latin typeface="Arial Narrow" panose="020B0606020202030204" pitchFamily="34" charset="0"/>
              </a:rPr>
              <a:t>Presuma</a:t>
            </a:r>
            <a:r>
              <a:rPr lang="es-CL" altLang="es-CL" sz="1200">
                <a:latin typeface="Arial Narrow" panose="020B0606020202030204" pitchFamily="34" charset="0"/>
              </a:rPr>
              <a:t>. Identificación de la causa.</a:t>
            </a:r>
          </a:p>
          <a:p>
            <a:pPr algn="ctr" eaLnBrk="1" hangingPunct="1"/>
            <a:r>
              <a:rPr lang="es-CL" altLang="es-CL" sz="800">
                <a:latin typeface="Arial Narrow" panose="020B0606020202030204" pitchFamily="34" charset="0"/>
              </a:rPr>
              <a:t>(obligatorio demandas Nuevas. AA Corte de Apelaciones de Santiago de 1989)</a:t>
            </a:r>
          </a:p>
        </p:txBody>
      </p:sp>
      <p:sp>
        <p:nvSpPr>
          <p:cNvPr id="9225" name="TextBox 7">
            <a:extLst>
              <a:ext uri="{FF2B5EF4-FFF2-40B4-BE49-F238E27FC236}">
                <a16:creationId xmlns:a16="http://schemas.microsoft.com/office/drawing/2014/main" id="{4228E8F6-7B2E-40C1-AF7F-667228D93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300663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 sz="1200">
              <a:latin typeface="Arial Narrow" panose="020B0606020202030204" pitchFamily="34" charset="0"/>
            </a:endParaRPr>
          </a:p>
        </p:txBody>
      </p:sp>
      <p:pic>
        <p:nvPicPr>
          <p:cNvPr id="9226" name="Picture 6">
            <a:extLst>
              <a:ext uri="{FF2B5EF4-FFF2-40B4-BE49-F238E27FC236}">
                <a16:creationId xmlns:a16="http://schemas.microsoft.com/office/drawing/2014/main" id="{C9FF14B9-994D-4930-9399-D4BFD746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4868863"/>
            <a:ext cx="292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TextBox 13">
            <a:extLst>
              <a:ext uri="{FF2B5EF4-FFF2-40B4-BE49-F238E27FC236}">
                <a16:creationId xmlns:a16="http://schemas.microsoft.com/office/drawing/2014/main" id="{25E8CDC6-791A-4D3E-A91E-37BFBF38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0913"/>
            <a:ext cx="1223963" cy="969962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>
                <a:latin typeface="Arial Narrow" panose="020B0606020202030204" pitchFamily="34" charset="0"/>
              </a:rPr>
              <a:t>Suma</a:t>
            </a:r>
            <a:r>
              <a:rPr lang="es-CL" altLang="es-CL" sz="1200">
                <a:latin typeface="Arial Narrow" panose="020B0606020202030204" pitchFamily="34" charset="0"/>
              </a:rPr>
              <a:t>. Identificación rápida de la solicitud.</a:t>
            </a:r>
          </a:p>
          <a:p>
            <a:pPr algn="ctr" eaLnBrk="1" hangingPunct="1"/>
            <a:r>
              <a:rPr lang="es-CL" altLang="es-CL" sz="900">
                <a:latin typeface="Arial Narrow" panose="020B0606020202030204" pitchFamily="34" charset="0"/>
              </a:rPr>
              <a:t>(Articulo 30 CPC)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4AC4B19-2E18-4268-8FCF-F8696A8A5558}"/>
              </a:ext>
            </a:extLst>
          </p:cNvPr>
          <p:cNvSpPr/>
          <p:nvPr/>
        </p:nvSpPr>
        <p:spPr>
          <a:xfrm>
            <a:off x="6875463" y="3357563"/>
            <a:ext cx="504825" cy="2801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9229" name="TextBox 15">
            <a:extLst>
              <a:ext uri="{FF2B5EF4-FFF2-40B4-BE49-F238E27FC236}">
                <a16:creationId xmlns:a16="http://schemas.microsoft.com/office/drawing/2014/main" id="{0F90EDB2-C62C-4B68-84B4-52FF86EF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4" y="3954463"/>
            <a:ext cx="1223963" cy="1200150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 dirty="0">
                <a:latin typeface="Arial Narrow" panose="020B0606020202030204" pitchFamily="34" charset="0"/>
              </a:rPr>
              <a:t>Contenido</a:t>
            </a:r>
            <a:r>
              <a:rPr lang="es-CL" altLang="es-CL" sz="1200" dirty="0">
                <a:latin typeface="Arial Narrow" panose="020B0606020202030204" pitchFamily="34" charset="0"/>
              </a:rPr>
              <a:t>. Exposición de antecedentes de hecho y fundamentos de derecho.</a:t>
            </a:r>
            <a:endParaRPr lang="es-CL" altLang="es-CL" sz="800" dirty="0">
              <a:latin typeface="Arial Narrow" panose="020B0606020202030204" pitchFamily="34" charset="0"/>
            </a:endParaRPr>
          </a:p>
        </p:txBody>
      </p:sp>
      <p:pic>
        <p:nvPicPr>
          <p:cNvPr id="9230" name="Picture 14">
            <a:extLst>
              <a:ext uri="{FF2B5EF4-FFF2-40B4-BE49-F238E27FC236}">
                <a16:creationId xmlns:a16="http://schemas.microsoft.com/office/drawing/2014/main" id="{EB04F9E3-2EF9-4E10-B5CD-7986B3AF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908050"/>
            <a:ext cx="312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FFFDD6-63D7-4B08-8A55-3203C904C1FF}"/>
              </a:ext>
            </a:extLst>
          </p:cNvPr>
          <p:cNvSpPr/>
          <p:nvPr/>
        </p:nvSpPr>
        <p:spPr>
          <a:xfrm>
            <a:off x="2443994" y="5532756"/>
            <a:ext cx="449188" cy="457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60DA7AC-893E-4FC3-80A1-F52F49E3B4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L" altLang="es-CL"/>
              <a:t>Estructura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6837E9F4-3925-4076-ACC9-81EC5B82834B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248709-F4D5-427F-BB36-9EE73D03051A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5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EAE46A5-B773-4A58-9235-0DC9F3B55B93}"/>
              </a:ext>
            </a:extLst>
          </p:cNvPr>
          <p:cNvSpPr/>
          <p:nvPr/>
        </p:nvSpPr>
        <p:spPr>
          <a:xfrm>
            <a:off x="1547813" y="1700213"/>
            <a:ext cx="71437" cy="5048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1269" name="TextBox 6">
            <a:extLst>
              <a:ext uri="{FF2B5EF4-FFF2-40B4-BE49-F238E27FC236}">
                <a16:creationId xmlns:a16="http://schemas.microsoft.com/office/drawing/2014/main" id="{E4C71651-296C-4808-8702-13222ABF1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36700"/>
            <a:ext cx="1225550" cy="831850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>
                <a:latin typeface="Arial Narrow" panose="020B0606020202030204" pitchFamily="34" charset="0"/>
              </a:rPr>
              <a:t>Presuma</a:t>
            </a:r>
            <a:r>
              <a:rPr lang="es-CL" altLang="es-CL" sz="1200">
                <a:latin typeface="Arial Narrow" panose="020B0606020202030204" pitchFamily="34" charset="0"/>
              </a:rPr>
              <a:t>. Identificación rápida de la causa.</a:t>
            </a:r>
          </a:p>
        </p:txBody>
      </p:sp>
      <p:pic>
        <p:nvPicPr>
          <p:cNvPr id="11270" name="Picture 3">
            <a:extLst>
              <a:ext uri="{FF2B5EF4-FFF2-40B4-BE49-F238E27FC236}">
                <a16:creationId xmlns:a16="http://schemas.microsoft.com/office/drawing/2014/main" id="{0F646715-59EB-4ACF-8C6C-E8422DE1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58938"/>
            <a:ext cx="3117850" cy="393382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1F903220-CD89-498A-B696-5F644B448C10}"/>
              </a:ext>
            </a:extLst>
          </p:cNvPr>
          <p:cNvSpPr/>
          <p:nvPr/>
        </p:nvSpPr>
        <p:spPr>
          <a:xfrm>
            <a:off x="1554163" y="2532063"/>
            <a:ext cx="71437" cy="5032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1272" name="TextBox 10">
            <a:extLst>
              <a:ext uri="{FF2B5EF4-FFF2-40B4-BE49-F238E27FC236}">
                <a16:creationId xmlns:a16="http://schemas.microsoft.com/office/drawing/2014/main" id="{39D120D9-AEF3-45F5-9291-C091B9BB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2520950"/>
            <a:ext cx="1223962" cy="646113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>
                <a:latin typeface="Arial Narrow" panose="020B0606020202030204" pitchFamily="34" charset="0"/>
              </a:rPr>
              <a:t>Otrosíes</a:t>
            </a:r>
            <a:r>
              <a:rPr lang="es-CL" altLang="es-CL" sz="1200">
                <a:latin typeface="Arial Narrow" panose="020B0606020202030204" pitchFamily="34" charset="0"/>
              </a:rPr>
              <a:t>.</a:t>
            </a:r>
          </a:p>
          <a:p>
            <a:pPr algn="ctr" eaLnBrk="1" hangingPunct="1"/>
            <a:r>
              <a:rPr lang="es-CL" altLang="es-CL" sz="1200">
                <a:latin typeface="Arial Narrow" panose="020B0606020202030204" pitchFamily="34" charset="0"/>
              </a:rPr>
              <a:t>Solicitudes anexas.</a:t>
            </a:r>
          </a:p>
        </p:txBody>
      </p:sp>
      <p:pic>
        <p:nvPicPr>
          <p:cNvPr id="11273" name="Picture 4">
            <a:extLst>
              <a:ext uri="{FF2B5EF4-FFF2-40B4-BE49-F238E27FC236}">
                <a16:creationId xmlns:a16="http://schemas.microsoft.com/office/drawing/2014/main" id="{AA892CA7-EA9D-4957-A12B-4DF1C2F3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70138"/>
            <a:ext cx="2320925" cy="1346200"/>
          </a:xfrm>
          <a:prstGeom prst="rect">
            <a:avLst/>
          </a:prstGeom>
          <a:solidFill>
            <a:srgbClr val="0078A7"/>
          </a:solidFill>
          <a:ln w="9525">
            <a:solidFill>
              <a:srgbClr val="0078A7"/>
            </a:solidFill>
            <a:miter lim="800000"/>
            <a:headEnd/>
            <a:tailEnd/>
          </a:ln>
        </p:spPr>
      </p:pic>
      <p:sp>
        <p:nvSpPr>
          <p:cNvPr id="11274" name="TextBox 13">
            <a:extLst>
              <a:ext uri="{FF2B5EF4-FFF2-40B4-BE49-F238E27FC236}">
                <a16:creationId xmlns:a16="http://schemas.microsoft.com/office/drawing/2014/main" id="{ECDE54CD-FAE0-45E2-9B0D-A43A12582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143" y="3152775"/>
            <a:ext cx="1223963" cy="27622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200" b="1">
                <a:latin typeface="Arial Narrow" panose="020B0606020202030204" pitchFamily="34" charset="0"/>
              </a:rPr>
              <a:t>Petitorio</a:t>
            </a:r>
            <a:r>
              <a:rPr lang="es-CL" altLang="es-CL" sz="120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9B09C99-1690-4C38-9580-144A8E0CD9C1}"/>
              </a:ext>
            </a:extLst>
          </p:cNvPr>
          <p:cNvSpPr/>
          <p:nvPr/>
        </p:nvSpPr>
        <p:spPr>
          <a:xfrm>
            <a:off x="7399338" y="2930525"/>
            <a:ext cx="76200" cy="695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pic>
        <p:nvPicPr>
          <p:cNvPr id="11276" name="Picture 6">
            <a:extLst>
              <a:ext uri="{FF2B5EF4-FFF2-40B4-BE49-F238E27FC236}">
                <a16:creationId xmlns:a16="http://schemas.microsoft.com/office/drawing/2014/main" id="{7E91968E-E6C6-4557-9F9D-67258C0D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2339975" cy="812800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7" name="Picture 8">
            <a:extLst>
              <a:ext uri="{FF2B5EF4-FFF2-40B4-BE49-F238E27FC236}">
                <a16:creationId xmlns:a16="http://schemas.microsoft.com/office/drawing/2014/main" id="{A0286ABE-9C5E-4B39-A877-7E234461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4483100"/>
            <a:ext cx="460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9">
            <a:extLst>
              <a:ext uri="{FF2B5EF4-FFF2-40B4-BE49-F238E27FC236}">
                <a16:creationId xmlns:a16="http://schemas.microsoft.com/office/drawing/2014/main" id="{27BA413C-69BF-4C39-BD13-D90EE0BA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23" y="4524375"/>
            <a:ext cx="1238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4FD6888-D62D-4339-A05C-13FA31838E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L" altLang="es-CL"/>
              <a:t>Contenido</a:t>
            </a:r>
            <a:br>
              <a:rPr lang="es-CL" altLang="es-CL"/>
            </a:br>
            <a:r>
              <a:rPr lang="es-CL" altLang="es-CL"/>
              <a:t/>
            </a:r>
            <a:br>
              <a:rPr lang="es-CL" altLang="es-CL"/>
            </a:br>
            <a:endParaRPr lang="es-CL" altLang="es-CL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EF3EB-1846-4EAB-B690-9F0A403E3E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204" y="2453319"/>
            <a:ext cx="8136904" cy="367240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En base a él se comenzará a redactar.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Permite ordenar las ideas principales.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Permite distinguir argumentos esenciales de secundarios.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Permite definir la estrategia que se utilizara.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Facilita su redacción.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Mayor rapidez y fluidez en su construcción.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dirty="0"/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Puede irse modificando mientras se va desarrollando el escrito, pero las ideas centrales se mantienen.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Permite trabajar en equipo. Distribución de temas por integrante.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BEC9C93-CA4F-4E3D-BFE2-9871F221A4B6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C7DF8D-18D9-4E03-91B9-C0D065D10D0D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6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FCBC8-DAEE-445B-91AE-A03C109AEE9B}"/>
              </a:ext>
            </a:extLst>
          </p:cNvPr>
          <p:cNvSpPr txBox="1"/>
          <p:nvPr/>
        </p:nvSpPr>
        <p:spPr>
          <a:xfrm>
            <a:off x="755650" y="1441450"/>
            <a:ext cx="7432675" cy="708025"/>
          </a:xfrm>
          <a:prstGeom prst="rect">
            <a:avLst/>
          </a:prstGeom>
          <a:ln>
            <a:solidFill>
              <a:srgbClr val="0078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CL" sz="2000" dirty="0">
                <a:solidFill>
                  <a:srgbClr val="0078A7"/>
                </a:solidFill>
                <a:latin typeface="Arial Narrow" pitchFamily="34" charset="0"/>
              </a:rPr>
              <a:t>Antes de comenzar a escribir, es necesario realizar una estructura del escrito.</a:t>
            </a:r>
          </a:p>
          <a:p>
            <a:pPr algn="ctr" eaLnBrk="1" hangingPunct="1">
              <a:defRPr/>
            </a:pPr>
            <a:r>
              <a:rPr lang="es-CL" sz="2000" dirty="0">
                <a:solidFill>
                  <a:srgbClr val="0078A7"/>
                </a:solidFill>
                <a:latin typeface="Arial Narrow" pitchFamily="34" charset="0"/>
              </a:rPr>
              <a:t>Su esqueleto</a:t>
            </a:r>
            <a:r>
              <a:rPr lang="es-CL" sz="1200" dirty="0">
                <a:solidFill>
                  <a:srgbClr val="0078A7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2294" name="TextBox 5">
            <a:extLst>
              <a:ext uri="{FF2B5EF4-FFF2-40B4-BE49-F238E27FC236}">
                <a16:creationId xmlns:a16="http://schemas.microsoft.com/office/drawing/2014/main" id="{6EEFC33A-29F8-476F-BC8F-7AE8D7BA6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4170362"/>
            <a:ext cx="3632200" cy="584200"/>
          </a:xfrm>
          <a:prstGeom prst="rect">
            <a:avLst/>
          </a:prstGeom>
          <a:noFill/>
          <a:ln w="19050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600">
                <a:latin typeface="Arial Narrow" panose="020B0606020202030204" pitchFamily="34" charset="0"/>
              </a:rPr>
              <a:t>El escrito no puede ser un devenir de la mente.</a:t>
            </a:r>
          </a:p>
        </p:txBody>
      </p:sp>
      <p:pic>
        <p:nvPicPr>
          <p:cNvPr id="12295" name="Picture 5">
            <a:extLst>
              <a:ext uri="{FF2B5EF4-FFF2-40B4-BE49-F238E27FC236}">
                <a16:creationId xmlns:a16="http://schemas.microsoft.com/office/drawing/2014/main" id="{70391413-0D94-4E62-810D-82BD9D631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2" y="2571750"/>
            <a:ext cx="4767262" cy="3197225"/>
          </a:xfrm>
          <a:prstGeom prst="rect">
            <a:avLst/>
          </a:prstGeom>
          <a:solidFill>
            <a:srgbClr val="0078A7"/>
          </a:solidFill>
          <a:ln w="9525">
            <a:solidFill>
              <a:srgbClr val="0078A7"/>
            </a:solidFill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5E4DEA-694C-4902-800A-8363A920E629}"/>
              </a:ext>
            </a:extLst>
          </p:cNvPr>
          <p:cNvSpPr/>
          <p:nvPr/>
        </p:nvSpPr>
        <p:spPr>
          <a:xfrm>
            <a:off x="262602" y="3481865"/>
            <a:ext cx="504130" cy="847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D19D071-1A40-42C3-9392-257D2CAAEB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L" altLang="es-CL"/>
              <a:t>Contenido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3213-B918-401C-B03A-7C1EB9F241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552" y="1484784"/>
            <a:ext cx="8064896" cy="4680520"/>
          </a:xfrm>
        </p:spPr>
        <p:txBody>
          <a:bodyPr/>
          <a:lstStyle/>
          <a:p>
            <a:pPr marL="228600" indent="-228600">
              <a:buClr>
                <a:srgbClr val="0078A7"/>
              </a:buClr>
              <a:buFont typeface="+mj-lt"/>
              <a:buAutoNum type="arabicPeriod"/>
              <a:defRPr/>
            </a:pPr>
            <a:r>
              <a:rPr lang="es-CL" sz="1600" dirty="0">
                <a:solidFill>
                  <a:srgbClr val="0078A7"/>
                </a:solidFill>
                <a:sym typeface="Wingdings" panose="05000000000000000000" pitchFamily="2" charset="2"/>
              </a:rPr>
              <a:t>Párrafo preliminar</a:t>
            </a:r>
            <a:r>
              <a:rPr lang="es-CL" sz="1600" dirty="0">
                <a:sym typeface="Wingdings" panose="05000000000000000000" pitchFamily="2" charset="2"/>
              </a:rPr>
              <a:t>.  </a:t>
            </a:r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sz="1600" dirty="0">
              <a:sym typeface="Wingdings" panose="05000000000000000000" pitchFamily="2" charset="2"/>
            </a:endParaRPr>
          </a:p>
          <a:p>
            <a:pPr marL="285750" indent="-2857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ym typeface="Wingdings" panose="05000000000000000000" pitchFamily="2" charset="2"/>
              </a:rPr>
              <a:t>Debe interesar al lector, debe ser sumamente atractivo.</a:t>
            </a:r>
          </a:p>
          <a:p>
            <a:pPr marL="285750" indent="-2857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ym typeface="Wingdings" panose="05000000000000000000" pitchFamily="2" charset="2"/>
              </a:rPr>
              <a:t>Resume los argumentos que se expondrán en el desarrollo del escrito.</a:t>
            </a:r>
          </a:p>
          <a:p>
            <a:pPr marL="285750" indent="-2857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ym typeface="Wingdings" panose="05000000000000000000" pitchFamily="2" charset="2"/>
              </a:rPr>
              <a:t>Tiene la finalidad de comunicar la idea principal.</a:t>
            </a:r>
          </a:p>
          <a:p>
            <a:pPr marL="285750" indent="-2857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ym typeface="Wingdings" panose="05000000000000000000" pitchFamily="2" charset="2"/>
              </a:rPr>
              <a:t>Corto, preciso y contundente. </a:t>
            </a:r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sz="1400" dirty="0">
              <a:sym typeface="Wingdings" panose="05000000000000000000" pitchFamily="2" charset="2"/>
            </a:endParaRPr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sz="1400" dirty="0">
              <a:sym typeface="Wingdings" panose="05000000000000000000" pitchFamily="2" charset="2"/>
            </a:endParaRPr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sz="1400" dirty="0">
              <a:sym typeface="Wingdings" panose="05000000000000000000" pitchFamily="2" charset="2"/>
            </a:endParaRPr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sz="1600" u="sng" dirty="0">
              <a:solidFill>
                <a:srgbClr val="0078A7"/>
              </a:solidFill>
              <a:sym typeface="Wingdings" panose="05000000000000000000" pitchFamily="2" charset="2"/>
            </a:endParaRPr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r>
              <a:rPr lang="es-CL" sz="1600" u="sng" dirty="0">
                <a:solidFill>
                  <a:srgbClr val="0078A7"/>
                </a:solidFill>
                <a:sym typeface="Wingdings" panose="05000000000000000000" pitchFamily="2" charset="2"/>
              </a:rPr>
              <a:t>Importante</a:t>
            </a:r>
            <a:r>
              <a:rPr lang="es-CL" sz="1600" dirty="0">
                <a:solidFill>
                  <a:srgbClr val="0078A7"/>
                </a:solidFill>
                <a:sym typeface="Wingdings" panose="05000000000000000000" pitchFamily="2" charset="2"/>
              </a:rPr>
              <a:t>:</a:t>
            </a:r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r>
              <a:rPr lang="es-CL" sz="1400" dirty="0">
                <a:sym typeface="Wingdings" panose="05000000000000000000" pitchFamily="2" charset="2"/>
              </a:rPr>
              <a:t>Se debe escribir una vez terminado el escrito, luego de analizados todos los argumentos expuestos.</a:t>
            </a:r>
          </a:p>
          <a:p>
            <a:pPr>
              <a:buClr>
                <a:srgbClr val="0078A7"/>
              </a:buClr>
              <a:buFont typeface="Arial" charset="0"/>
              <a:buNone/>
              <a:defRPr/>
            </a:pPr>
            <a:endParaRPr lang="es-CL" sz="1600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20AF711-72CD-4A7C-B206-FCEC834843D7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94D924-C08B-4D67-99B2-3676E32B5544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7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FAA5F-99FE-4D71-BFF7-429C06265B35}"/>
              </a:ext>
            </a:extLst>
          </p:cNvPr>
          <p:cNvSpPr txBox="1"/>
          <p:nvPr/>
        </p:nvSpPr>
        <p:spPr>
          <a:xfrm>
            <a:off x="684213" y="3992563"/>
            <a:ext cx="2879725" cy="739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CL" sz="1400" b="1" dirty="0">
                <a:latin typeface="Arial Narrow" pitchFamily="34" charset="0"/>
              </a:rPr>
              <a:t>Combo para la contraria</a:t>
            </a:r>
            <a:r>
              <a:rPr lang="es-CL" sz="1400" dirty="0">
                <a:latin typeface="Arial Narrow" pitchFamily="34" charset="0"/>
              </a:rPr>
              <a:t>. </a:t>
            </a:r>
            <a:r>
              <a:rPr lang="es-CL" sz="1400" b="1" dirty="0">
                <a:latin typeface="Arial Narrow" pitchFamily="34" charset="0"/>
              </a:rPr>
              <a:t>El veneno</a:t>
            </a:r>
            <a:r>
              <a:rPr lang="es-CL" sz="1400" dirty="0">
                <a:latin typeface="Arial Narrow" pitchFamily="34" charset="0"/>
              </a:rPr>
              <a:t>. En este escrito se va a controvertir lo expuesto por dicha parte.</a:t>
            </a: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EC6521A6-344F-48EE-9A73-1E387496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/>
          <a:stretch>
            <a:fillRect/>
          </a:stretch>
        </p:blipFill>
        <p:spPr bwMode="auto">
          <a:xfrm>
            <a:off x="4411662" y="3105906"/>
            <a:ext cx="4048125" cy="143827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4EEC92E-9BBC-498C-8F11-0AE9EB3A10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Párrafo preliminar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C2AD8F4D-A938-4404-A456-A6287FFBAF7B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CD45EC-13A0-4E38-A42E-384A0136AC59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8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16827DAC-D6A9-4FC3-ADEB-26DFC042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7691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A6E513-DDD5-4E14-A0A3-8CA560C8539A}"/>
              </a:ext>
            </a:extLst>
          </p:cNvPr>
          <p:cNvSpPr/>
          <p:nvPr/>
        </p:nvSpPr>
        <p:spPr>
          <a:xfrm>
            <a:off x="1259632" y="2924944"/>
            <a:ext cx="792088" cy="1440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B293CB9-7A29-47A0-B70D-A136D6AA83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6088" y="692150"/>
            <a:ext cx="8158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/>
              <a:t>2. Argumentos que serán desarrollados en el escrito: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C40E3-1F5D-43A1-9B33-73D0E11ADC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s-CL" sz="1600" dirty="0">
                <a:solidFill>
                  <a:srgbClr val="0078A7"/>
                </a:solidFill>
              </a:rPr>
              <a:t>Preliminarmente…</a:t>
            </a:r>
          </a:p>
          <a:p>
            <a:pPr>
              <a:buFont typeface="Arial" charset="0"/>
              <a:buNone/>
              <a:defRPr/>
            </a:pPr>
            <a:endParaRPr lang="es-CL" sz="1600" dirty="0">
              <a:solidFill>
                <a:srgbClr val="0078A7"/>
              </a:solidFill>
            </a:endParaRP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El escrito debe dividirse en capítulos o títulos, los que contendrán los argumentos que se expondrán.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Cada capítulo se puede subdividir en subcapítulos que desarrollaran el argumento principal (según necesidades).</a:t>
            </a:r>
          </a:p>
          <a:p>
            <a:pPr marL="171450" indent="-171450">
              <a:buClr>
                <a:srgbClr val="0078A7"/>
              </a:buClr>
              <a:buFont typeface="Arial" panose="020B0604020202020204" pitchFamily="34" charset="0"/>
              <a:buChar char="•"/>
              <a:defRPr/>
            </a:pPr>
            <a:r>
              <a:rPr lang="es-CL" dirty="0"/>
              <a:t>Si la división o extensión del escrito es muy larga, se requiere de un índice que permita orientar al lector, para que él decida que argumento desea revisar, y le sea más fácil buscar contenidos específicos.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s-CL" dirty="0"/>
          </a:p>
          <a:p>
            <a:pPr>
              <a:buFont typeface="Arial" charset="0"/>
              <a:buNone/>
              <a:defRPr/>
            </a:pPr>
            <a:endParaRPr lang="es-CL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693B6C6-85BA-4D6D-9727-3B5CD4FD4108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190845-BE94-46D3-AA7B-ECFC22E31526}" type="slidenum">
              <a:rPr lang="es-CL" altLang="es-CL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9</a:t>
            </a:fld>
            <a:endParaRPr lang="es-CL" altLang="es-CL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99877A0A-F583-462C-9810-AFC3E458B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724400"/>
            <a:ext cx="185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 sz="120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C412B-DD9E-4DAC-BF90-51FA661F23D0}"/>
              </a:ext>
            </a:extLst>
          </p:cNvPr>
          <p:cNvSpPr txBox="1"/>
          <p:nvPr/>
        </p:nvSpPr>
        <p:spPr>
          <a:xfrm>
            <a:off x="1100138" y="5002213"/>
            <a:ext cx="2376487" cy="6111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CL" sz="1200" dirty="0">
                <a:latin typeface="Arial Narrow" panose="020B0606020202030204" pitchFamily="34" charset="0"/>
              </a:rPr>
              <a:t>Orden. Consistencia. Revisión rápida y eficiente. Distinción los argumentos principales de secundarios.</a:t>
            </a:r>
          </a:p>
          <a:p>
            <a:pPr eaLnBrk="1" hangingPunct="1">
              <a:defRPr/>
            </a:pPr>
            <a:endParaRPr lang="es-CL" sz="1200" dirty="0">
              <a:latin typeface="Arial Narrow" panose="020B0606020202030204" pitchFamily="34" charset="0"/>
            </a:endParaRPr>
          </a:p>
        </p:txBody>
      </p:sp>
      <p:pic>
        <p:nvPicPr>
          <p:cNvPr id="15367" name="Picture 3">
            <a:extLst>
              <a:ext uri="{FF2B5EF4-FFF2-40B4-BE49-F238E27FC236}">
                <a16:creationId xmlns:a16="http://schemas.microsoft.com/office/drawing/2014/main" id="{A6897694-8B38-4B08-87E3-4A491D23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624262" cy="2809875"/>
          </a:xfrm>
          <a:prstGeom prst="rect">
            <a:avLst/>
          </a:prstGeom>
          <a:noFill/>
          <a:ln w="9525">
            <a:solidFill>
              <a:srgbClr val="0078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325</TotalTime>
  <Words>1434</Words>
  <Application>Microsoft Office PowerPoint</Application>
  <PresentationFormat>Presentación en pantalla (4:3)</PresentationFormat>
  <Paragraphs>232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Cambria</vt:lpstr>
      <vt:lpstr>Verdana</vt:lpstr>
      <vt:lpstr>Wingdings</vt:lpstr>
      <vt:lpstr>Adyacencia</vt:lpstr>
      <vt:lpstr>TÉCNICAS DE ESCRITURACIÓN LEGAL</vt:lpstr>
      <vt:lpstr>La comunicación:</vt:lpstr>
      <vt:lpstr>Importancia de la comunicación escrita en el proceso:</vt:lpstr>
      <vt:lpstr>El Escrito Judicial:  </vt:lpstr>
      <vt:lpstr>Estructura</vt:lpstr>
      <vt:lpstr>Contenido  </vt:lpstr>
      <vt:lpstr>Contenido </vt:lpstr>
      <vt:lpstr>Párrafo preliminar</vt:lpstr>
      <vt:lpstr>2. Argumentos que serán desarrollados en el escrito:</vt:lpstr>
      <vt:lpstr>Presentación de PowerPoint</vt:lpstr>
      <vt:lpstr>Capítulo fundamental: resumen de los argumentos de la contraria.</vt:lpstr>
      <vt:lpstr>Resumen…</vt:lpstr>
      <vt:lpstr>3. Títulos y párrafos. </vt:lpstr>
      <vt:lpstr>Títulos…</vt:lpstr>
      <vt:lpstr>Presentación de PowerPoint</vt:lpstr>
      <vt:lpstr>Párrafos:</vt:lpstr>
      <vt:lpstr>Presentación de PowerPoint</vt:lpstr>
      <vt:lpstr>Párrafos:  Puede ser útil el método argumentativo IRAC:</vt:lpstr>
      <vt:lpstr>Redacción del escrito judicial:</vt:lpstr>
      <vt:lpstr>Formato del escrito judicial:</vt:lpstr>
      <vt:lpstr>Redacción del escrito judicial: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ESCRITURACIÓN LEGAL</dc:title>
  <dc:creator>ANDALUE</dc:creator>
  <cp:lastModifiedBy>Docentes</cp:lastModifiedBy>
  <cp:revision>20</cp:revision>
  <cp:lastPrinted>2019-04-18T00:03:30Z</cp:lastPrinted>
  <dcterms:created xsi:type="dcterms:W3CDTF">2016-10-20T15:15:53Z</dcterms:created>
  <dcterms:modified xsi:type="dcterms:W3CDTF">2022-04-21T21:23:26Z</dcterms:modified>
</cp:coreProperties>
</file>