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80"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1" r:id="rId19"/>
    <p:sldId id="273" r:id="rId20"/>
    <p:sldId id="274" r:id="rId21"/>
    <p:sldId id="277" r:id="rId22"/>
    <p:sldId id="278" r:id="rId23"/>
    <p:sldId id="281" r:id="rId24"/>
    <p:sldId id="282" r:id="rId25"/>
    <p:sldId id="283" r:id="rId26"/>
    <p:sldId id="285" r:id="rId27"/>
    <p:sldId id="286" r:id="rId28"/>
    <p:sldId id="284" r:id="rId2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99FF"/>
    <a:srgbClr val="99CCFF"/>
    <a:srgbClr val="CCECFF"/>
    <a:srgbClr val="CCFFFF"/>
    <a:srgbClr val="FFCCFF"/>
    <a:srgbClr val="FF99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3"/>
    <p:restoredTop sz="94656"/>
  </p:normalViewPr>
  <p:slideViewPr>
    <p:cSldViewPr snapToGrid="0">
      <p:cViewPr varScale="1">
        <p:scale>
          <a:sx n="107" d="100"/>
          <a:sy n="107" d="100"/>
        </p:scale>
        <p:origin x="3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C697A-85F1-E440-BCE0-871F1E0B9CE2}" type="datetimeFigureOut">
              <a:rPr lang="es-CL" smtClean="0"/>
              <a:t>22-03-22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6E627-94AF-074D-BE7B-C44E7862F743}" type="slidenum">
              <a:rPr lang="es-CL" smtClean="0"/>
              <a:t>‹Nº›</a:t>
            </a:fld>
            <a:endParaRPr lang="es-CL"/>
          </a:p>
        </p:txBody>
      </p:sp>
    </p:spTree>
    <p:extLst>
      <p:ext uri="{BB962C8B-B14F-4D97-AF65-F5344CB8AC3E}">
        <p14:creationId xmlns:p14="http://schemas.microsoft.com/office/powerpoint/2010/main" val="207777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3B6E627-94AF-074D-BE7B-C44E7862F743}" type="slidenum">
              <a:rPr lang="es-CL" smtClean="0"/>
              <a:t>5</a:t>
            </a:fld>
            <a:endParaRPr lang="es-CL"/>
          </a:p>
        </p:txBody>
      </p:sp>
    </p:spTree>
    <p:extLst>
      <p:ext uri="{BB962C8B-B14F-4D97-AF65-F5344CB8AC3E}">
        <p14:creationId xmlns:p14="http://schemas.microsoft.com/office/powerpoint/2010/main" val="235209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D17D-6366-4047-B62A-15757BFA06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L"/>
          </a:p>
        </p:txBody>
      </p:sp>
      <p:sp>
        <p:nvSpPr>
          <p:cNvPr id="3" name="Subtitle 2">
            <a:extLst>
              <a:ext uri="{FF2B5EF4-FFF2-40B4-BE49-F238E27FC236}">
                <a16:creationId xmlns:a16="http://schemas.microsoft.com/office/drawing/2014/main" id="{A95F5B80-6355-4A7B-A8FE-26A59018E9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L"/>
          </a:p>
        </p:txBody>
      </p:sp>
      <p:sp>
        <p:nvSpPr>
          <p:cNvPr id="4" name="Date Placeholder 3">
            <a:extLst>
              <a:ext uri="{FF2B5EF4-FFF2-40B4-BE49-F238E27FC236}">
                <a16:creationId xmlns:a16="http://schemas.microsoft.com/office/drawing/2014/main" id="{3535D4DF-8588-489F-8969-4C302B8B85E5}"/>
              </a:ext>
            </a:extLst>
          </p:cNvPr>
          <p:cNvSpPr>
            <a:spLocks noGrp="1"/>
          </p:cNvSpPr>
          <p:nvPr>
            <p:ph type="dt" sz="half" idx="10"/>
          </p:nvPr>
        </p:nvSpPr>
        <p:spPr/>
        <p:txBody>
          <a:bodyPr/>
          <a:lstStyle/>
          <a:p>
            <a:fld id="{D0605C70-B17A-452A-B99D-9D96D459A1BA}" type="datetimeFigureOut">
              <a:rPr lang="es-CL" smtClean="0"/>
              <a:t>22-03-22</a:t>
            </a:fld>
            <a:endParaRPr lang="es-CL"/>
          </a:p>
        </p:txBody>
      </p:sp>
      <p:sp>
        <p:nvSpPr>
          <p:cNvPr id="5" name="Footer Placeholder 4">
            <a:extLst>
              <a:ext uri="{FF2B5EF4-FFF2-40B4-BE49-F238E27FC236}">
                <a16:creationId xmlns:a16="http://schemas.microsoft.com/office/drawing/2014/main" id="{B2CD55E1-85D8-4E52-817C-D0E14CA9A2FC}"/>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CE1B0C69-63DC-4746-87CC-C95125132C7E}"/>
              </a:ext>
            </a:extLst>
          </p:cNvPr>
          <p:cNvSpPr>
            <a:spLocks noGrp="1"/>
          </p:cNvSpPr>
          <p:nvPr>
            <p:ph type="sldNum" sz="quarter" idx="12"/>
          </p:nvPr>
        </p:nvSpPr>
        <p:spPr/>
        <p:txBody>
          <a:bodyPr/>
          <a:lstStyle/>
          <a:p>
            <a:fld id="{76252938-6C81-4CC7-88B5-BD19CB9E8E03}" type="slidenum">
              <a:rPr lang="es-CL" smtClean="0"/>
              <a:t>‹Nº›</a:t>
            </a:fld>
            <a:endParaRPr lang="es-CL"/>
          </a:p>
        </p:txBody>
      </p:sp>
    </p:spTree>
    <p:extLst>
      <p:ext uri="{BB962C8B-B14F-4D97-AF65-F5344CB8AC3E}">
        <p14:creationId xmlns:p14="http://schemas.microsoft.com/office/powerpoint/2010/main" val="394000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1B15-9CC9-4866-94C8-E92A1F86943F}"/>
              </a:ext>
            </a:extLst>
          </p:cNvPr>
          <p:cNvSpPr>
            <a:spLocks noGrp="1"/>
          </p:cNvSpPr>
          <p:nvPr>
            <p:ph type="title"/>
          </p:nvPr>
        </p:nvSpPr>
        <p:spPr/>
        <p:txBody>
          <a:bodyPr/>
          <a:lstStyle/>
          <a:p>
            <a:r>
              <a:rPr lang="en-US"/>
              <a:t>Click to edit Master title style</a:t>
            </a:r>
            <a:endParaRPr lang="es-CL"/>
          </a:p>
        </p:txBody>
      </p:sp>
      <p:sp>
        <p:nvSpPr>
          <p:cNvPr id="3" name="Vertical Text Placeholder 2">
            <a:extLst>
              <a:ext uri="{FF2B5EF4-FFF2-40B4-BE49-F238E27FC236}">
                <a16:creationId xmlns:a16="http://schemas.microsoft.com/office/drawing/2014/main" id="{0336FC14-65DD-4BC7-9D2B-9CFA96D573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A44C543D-34BD-4C83-B78F-A2FF5CCDCA5C}"/>
              </a:ext>
            </a:extLst>
          </p:cNvPr>
          <p:cNvSpPr>
            <a:spLocks noGrp="1"/>
          </p:cNvSpPr>
          <p:nvPr>
            <p:ph type="dt" sz="half" idx="10"/>
          </p:nvPr>
        </p:nvSpPr>
        <p:spPr/>
        <p:txBody>
          <a:bodyPr/>
          <a:lstStyle/>
          <a:p>
            <a:fld id="{D0605C70-B17A-452A-B99D-9D96D459A1BA}" type="datetimeFigureOut">
              <a:rPr lang="es-CL" smtClean="0"/>
              <a:t>22-03-22</a:t>
            </a:fld>
            <a:endParaRPr lang="es-CL"/>
          </a:p>
        </p:txBody>
      </p:sp>
      <p:sp>
        <p:nvSpPr>
          <p:cNvPr id="5" name="Footer Placeholder 4">
            <a:extLst>
              <a:ext uri="{FF2B5EF4-FFF2-40B4-BE49-F238E27FC236}">
                <a16:creationId xmlns:a16="http://schemas.microsoft.com/office/drawing/2014/main" id="{185328BD-AB6E-4720-854B-B4A2EFFF1604}"/>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53CAE1D5-62F8-46D4-A7C6-6208161681DF}"/>
              </a:ext>
            </a:extLst>
          </p:cNvPr>
          <p:cNvSpPr>
            <a:spLocks noGrp="1"/>
          </p:cNvSpPr>
          <p:nvPr>
            <p:ph type="sldNum" sz="quarter" idx="12"/>
          </p:nvPr>
        </p:nvSpPr>
        <p:spPr/>
        <p:txBody>
          <a:bodyPr/>
          <a:lstStyle/>
          <a:p>
            <a:fld id="{76252938-6C81-4CC7-88B5-BD19CB9E8E03}" type="slidenum">
              <a:rPr lang="es-CL" smtClean="0"/>
              <a:t>‹Nº›</a:t>
            </a:fld>
            <a:endParaRPr lang="es-CL"/>
          </a:p>
        </p:txBody>
      </p:sp>
    </p:spTree>
    <p:extLst>
      <p:ext uri="{BB962C8B-B14F-4D97-AF65-F5344CB8AC3E}">
        <p14:creationId xmlns:p14="http://schemas.microsoft.com/office/powerpoint/2010/main" val="117348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AA035D-0F34-464D-8CD9-555B210C73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L"/>
          </a:p>
        </p:txBody>
      </p:sp>
      <p:sp>
        <p:nvSpPr>
          <p:cNvPr id="3" name="Vertical Text Placeholder 2">
            <a:extLst>
              <a:ext uri="{FF2B5EF4-FFF2-40B4-BE49-F238E27FC236}">
                <a16:creationId xmlns:a16="http://schemas.microsoft.com/office/drawing/2014/main" id="{8294CCE4-100F-4709-B967-9DC623E29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0DC52323-370E-43FD-8440-157785D14AAB}"/>
              </a:ext>
            </a:extLst>
          </p:cNvPr>
          <p:cNvSpPr>
            <a:spLocks noGrp="1"/>
          </p:cNvSpPr>
          <p:nvPr>
            <p:ph type="dt" sz="half" idx="10"/>
          </p:nvPr>
        </p:nvSpPr>
        <p:spPr/>
        <p:txBody>
          <a:bodyPr/>
          <a:lstStyle/>
          <a:p>
            <a:fld id="{D0605C70-B17A-452A-B99D-9D96D459A1BA}" type="datetimeFigureOut">
              <a:rPr lang="es-CL" smtClean="0"/>
              <a:t>22-03-22</a:t>
            </a:fld>
            <a:endParaRPr lang="es-CL"/>
          </a:p>
        </p:txBody>
      </p:sp>
      <p:sp>
        <p:nvSpPr>
          <p:cNvPr id="5" name="Footer Placeholder 4">
            <a:extLst>
              <a:ext uri="{FF2B5EF4-FFF2-40B4-BE49-F238E27FC236}">
                <a16:creationId xmlns:a16="http://schemas.microsoft.com/office/drawing/2014/main" id="{780E3AB5-A88C-4E9B-BA01-4B0849F668C2}"/>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98780903-3505-4EAA-B35C-3E2103F7109C}"/>
              </a:ext>
            </a:extLst>
          </p:cNvPr>
          <p:cNvSpPr>
            <a:spLocks noGrp="1"/>
          </p:cNvSpPr>
          <p:nvPr>
            <p:ph type="sldNum" sz="quarter" idx="12"/>
          </p:nvPr>
        </p:nvSpPr>
        <p:spPr/>
        <p:txBody>
          <a:bodyPr/>
          <a:lstStyle/>
          <a:p>
            <a:fld id="{76252938-6C81-4CC7-88B5-BD19CB9E8E03}" type="slidenum">
              <a:rPr lang="es-CL" smtClean="0"/>
              <a:t>‹Nº›</a:t>
            </a:fld>
            <a:endParaRPr lang="es-CL"/>
          </a:p>
        </p:txBody>
      </p:sp>
    </p:spTree>
    <p:extLst>
      <p:ext uri="{BB962C8B-B14F-4D97-AF65-F5344CB8AC3E}">
        <p14:creationId xmlns:p14="http://schemas.microsoft.com/office/powerpoint/2010/main" val="124697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A9DE-95F9-4FB9-A2B8-DA5ACFAAE602}"/>
              </a:ext>
            </a:extLst>
          </p:cNvPr>
          <p:cNvSpPr>
            <a:spLocks noGrp="1"/>
          </p:cNvSpPr>
          <p:nvPr>
            <p:ph type="title"/>
          </p:nvPr>
        </p:nvSpPr>
        <p:spPr/>
        <p:txBody>
          <a:bodyPr/>
          <a:lstStyle/>
          <a:p>
            <a:r>
              <a:rPr lang="en-US"/>
              <a:t>Click to edit Master title style</a:t>
            </a:r>
            <a:endParaRPr lang="es-CL"/>
          </a:p>
        </p:txBody>
      </p:sp>
      <p:sp>
        <p:nvSpPr>
          <p:cNvPr id="3" name="Content Placeholder 2">
            <a:extLst>
              <a:ext uri="{FF2B5EF4-FFF2-40B4-BE49-F238E27FC236}">
                <a16:creationId xmlns:a16="http://schemas.microsoft.com/office/drawing/2014/main" id="{2C2FE9F7-39A8-40A4-832E-0E53C18C75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0AD720F4-355B-4557-A9F6-8DB221A58E61}"/>
              </a:ext>
            </a:extLst>
          </p:cNvPr>
          <p:cNvSpPr>
            <a:spLocks noGrp="1"/>
          </p:cNvSpPr>
          <p:nvPr>
            <p:ph type="dt" sz="half" idx="10"/>
          </p:nvPr>
        </p:nvSpPr>
        <p:spPr/>
        <p:txBody>
          <a:bodyPr/>
          <a:lstStyle/>
          <a:p>
            <a:fld id="{D0605C70-B17A-452A-B99D-9D96D459A1BA}" type="datetimeFigureOut">
              <a:rPr lang="es-CL" smtClean="0"/>
              <a:t>22-03-22</a:t>
            </a:fld>
            <a:endParaRPr lang="es-CL"/>
          </a:p>
        </p:txBody>
      </p:sp>
      <p:sp>
        <p:nvSpPr>
          <p:cNvPr id="5" name="Footer Placeholder 4">
            <a:extLst>
              <a:ext uri="{FF2B5EF4-FFF2-40B4-BE49-F238E27FC236}">
                <a16:creationId xmlns:a16="http://schemas.microsoft.com/office/drawing/2014/main" id="{1A93E4E0-C570-41BE-98B3-5111B37FA8E8}"/>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B4636448-20DD-4CD7-8E98-F07291147280}"/>
              </a:ext>
            </a:extLst>
          </p:cNvPr>
          <p:cNvSpPr>
            <a:spLocks noGrp="1"/>
          </p:cNvSpPr>
          <p:nvPr>
            <p:ph type="sldNum" sz="quarter" idx="12"/>
          </p:nvPr>
        </p:nvSpPr>
        <p:spPr/>
        <p:txBody>
          <a:bodyPr/>
          <a:lstStyle/>
          <a:p>
            <a:fld id="{76252938-6C81-4CC7-88B5-BD19CB9E8E03}" type="slidenum">
              <a:rPr lang="es-CL" smtClean="0"/>
              <a:t>‹Nº›</a:t>
            </a:fld>
            <a:endParaRPr lang="es-CL"/>
          </a:p>
        </p:txBody>
      </p:sp>
    </p:spTree>
    <p:extLst>
      <p:ext uri="{BB962C8B-B14F-4D97-AF65-F5344CB8AC3E}">
        <p14:creationId xmlns:p14="http://schemas.microsoft.com/office/powerpoint/2010/main" val="332916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B910-E993-446C-AB0B-279895E579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L"/>
          </a:p>
        </p:txBody>
      </p:sp>
      <p:sp>
        <p:nvSpPr>
          <p:cNvPr id="3" name="Text Placeholder 2">
            <a:extLst>
              <a:ext uri="{FF2B5EF4-FFF2-40B4-BE49-F238E27FC236}">
                <a16:creationId xmlns:a16="http://schemas.microsoft.com/office/drawing/2014/main" id="{E4446B10-7B43-43CD-B2FC-2C1E31EA4A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C04B03-7093-4081-9048-DD7C49006523}"/>
              </a:ext>
            </a:extLst>
          </p:cNvPr>
          <p:cNvSpPr>
            <a:spLocks noGrp="1"/>
          </p:cNvSpPr>
          <p:nvPr>
            <p:ph type="dt" sz="half" idx="10"/>
          </p:nvPr>
        </p:nvSpPr>
        <p:spPr/>
        <p:txBody>
          <a:bodyPr/>
          <a:lstStyle/>
          <a:p>
            <a:fld id="{D0605C70-B17A-452A-B99D-9D96D459A1BA}" type="datetimeFigureOut">
              <a:rPr lang="es-CL" smtClean="0"/>
              <a:t>22-03-22</a:t>
            </a:fld>
            <a:endParaRPr lang="es-CL"/>
          </a:p>
        </p:txBody>
      </p:sp>
      <p:sp>
        <p:nvSpPr>
          <p:cNvPr id="5" name="Footer Placeholder 4">
            <a:extLst>
              <a:ext uri="{FF2B5EF4-FFF2-40B4-BE49-F238E27FC236}">
                <a16:creationId xmlns:a16="http://schemas.microsoft.com/office/drawing/2014/main" id="{2C665165-48D1-4CC9-A5B2-ECF6CC856FC5}"/>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80047D37-D660-49FC-93F9-7A139DBB9A89}"/>
              </a:ext>
            </a:extLst>
          </p:cNvPr>
          <p:cNvSpPr>
            <a:spLocks noGrp="1"/>
          </p:cNvSpPr>
          <p:nvPr>
            <p:ph type="sldNum" sz="quarter" idx="12"/>
          </p:nvPr>
        </p:nvSpPr>
        <p:spPr/>
        <p:txBody>
          <a:bodyPr/>
          <a:lstStyle/>
          <a:p>
            <a:fld id="{76252938-6C81-4CC7-88B5-BD19CB9E8E03}" type="slidenum">
              <a:rPr lang="es-CL" smtClean="0"/>
              <a:t>‹Nº›</a:t>
            </a:fld>
            <a:endParaRPr lang="es-CL"/>
          </a:p>
        </p:txBody>
      </p:sp>
    </p:spTree>
    <p:extLst>
      <p:ext uri="{BB962C8B-B14F-4D97-AF65-F5344CB8AC3E}">
        <p14:creationId xmlns:p14="http://schemas.microsoft.com/office/powerpoint/2010/main" val="248752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756D-BEDC-4B74-B15B-AC6A6E3F1064}"/>
              </a:ext>
            </a:extLst>
          </p:cNvPr>
          <p:cNvSpPr>
            <a:spLocks noGrp="1"/>
          </p:cNvSpPr>
          <p:nvPr>
            <p:ph type="title"/>
          </p:nvPr>
        </p:nvSpPr>
        <p:spPr/>
        <p:txBody>
          <a:bodyPr/>
          <a:lstStyle/>
          <a:p>
            <a:r>
              <a:rPr lang="en-US"/>
              <a:t>Click to edit Master title style</a:t>
            </a:r>
            <a:endParaRPr lang="es-CL"/>
          </a:p>
        </p:txBody>
      </p:sp>
      <p:sp>
        <p:nvSpPr>
          <p:cNvPr id="3" name="Content Placeholder 2">
            <a:extLst>
              <a:ext uri="{FF2B5EF4-FFF2-40B4-BE49-F238E27FC236}">
                <a16:creationId xmlns:a16="http://schemas.microsoft.com/office/drawing/2014/main" id="{607C109B-F884-4CCA-862F-39F0DB2DC1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Content Placeholder 3">
            <a:extLst>
              <a:ext uri="{FF2B5EF4-FFF2-40B4-BE49-F238E27FC236}">
                <a16:creationId xmlns:a16="http://schemas.microsoft.com/office/drawing/2014/main" id="{297531BA-98BF-4AF7-9156-A917DF65A5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Date Placeholder 4">
            <a:extLst>
              <a:ext uri="{FF2B5EF4-FFF2-40B4-BE49-F238E27FC236}">
                <a16:creationId xmlns:a16="http://schemas.microsoft.com/office/drawing/2014/main" id="{9037D880-6324-4F6D-A562-B6E623DE7CDB}"/>
              </a:ext>
            </a:extLst>
          </p:cNvPr>
          <p:cNvSpPr>
            <a:spLocks noGrp="1"/>
          </p:cNvSpPr>
          <p:nvPr>
            <p:ph type="dt" sz="half" idx="10"/>
          </p:nvPr>
        </p:nvSpPr>
        <p:spPr/>
        <p:txBody>
          <a:bodyPr/>
          <a:lstStyle/>
          <a:p>
            <a:fld id="{D0605C70-B17A-452A-B99D-9D96D459A1BA}" type="datetimeFigureOut">
              <a:rPr lang="es-CL" smtClean="0"/>
              <a:t>22-03-22</a:t>
            </a:fld>
            <a:endParaRPr lang="es-CL"/>
          </a:p>
        </p:txBody>
      </p:sp>
      <p:sp>
        <p:nvSpPr>
          <p:cNvPr id="6" name="Footer Placeholder 5">
            <a:extLst>
              <a:ext uri="{FF2B5EF4-FFF2-40B4-BE49-F238E27FC236}">
                <a16:creationId xmlns:a16="http://schemas.microsoft.com/office/drawing/2014/main" id="{72C9236D-0633-4513-9170-FC1E07C737AB}"/>
              </a:ext>
            </a:extLst>
          </p:cNvPr>
          <p:cNvSpPr>
            <a:spLocks noGrp="1"/>
          </p:cNvSpPr>
          <p:nvPr>
            <p:ph type="ftr" sz="quarter" idx="11"/>
          </p:nvPr>
        </p:nvSpPr>
        <p:spPr/>
        <p:txBody>
          <a:bodyPr/>
          <a:lstStyle/>
          <a:p>
            <a:endParaRPr lang="es-CL"/>
          </a:p>
        </p:txBody>
      </p:sp>
      <p:sp>
        <p:nvSpPr>
          <p:cNvPr id="7" name="Slide Number Placeholder 6">
            <a:extLst>
              <a:ext uri="{FF2B5EF4-FFF2-40B4-BE49-F238E27FC236}">
                <a16:creationId xmlns:a16="http://schemas.microsoft.com/office/drawing/2014/main" id="{D72999A7-126C-4CFE-82CC-43D99EC0CBC2}"/>
              </a:ext>
            </a:extLst>
          </p:cNvPr>
          <p:cNvSpPr>
            <a:spLocks noGrp="1"/>
          </p:cNvSpPr>
          <p:nvPr>
            <p:ph type="sldNum" sz="quarter" idx="12"/>
          </p:nvPr>
        </p:nvSpPr>
        <p:spPr/>
        <p:txBody>
          <a:bodyPr/>
          <a:lstStyle/>
          <a:p>
            <a:fld id="{76252938-6C81-4CC7-88B5-BD19CB9E8E03}" type="slidenum">
              <a:rPr lang="es-CL" smtClean="0"/>
              <a:t>‹Nº›</a:t>
            </a:fld>
            <a:endParaRPr lang="es-CL"/>
          </a:p>
        </p:txBody>
      </p:sp>
    </p:spTree>
    <p:extLst>
      <p:ext uri="{BB962C8B-B14F-4D97-AF65-F5344CB8AC3E}">
        <p14:creationId xmlns:p14="http://schemas.microsoft.com/office/powerpoint/2010/main" val="99898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CF74-252C-439A-88B9-95678F3E652B}"/>
              </a:ext>
            </a:extLst>
          </p:cNvPr>
          <p:cNvSpPr>
            <a:spLocks noGrp="1"/>
          </p:cNvSpPr>
          <p:nvPr>
            <p:ph type="title"/>
          </p:nvPr>
        </p:nvSpPr>
        <p:spPr>
          <a:xfrm>
            <a:off x="839788" y="365125"/>
            <a:ext cx="10515600" cy="1325563"/>
          </a:xfrm>
        </p:spPr>
        <p:txBody>
          <a:bodyPr/>
          <a:lstStyle/>
          <a:p>
            <a:r>
              <a:rPr lang="en-US"/>
              <a:t>Click to edit Master title style</a:t>
            </a:r>
            <a:endParaRPr lang="es-CL"/>
          </a:p>
        </p:txBody>
      </p:sp>
      <p:sp>
        <p:nvSpPr>
          <p:cNvPr id="3" name="Text Placeholder 2">
            <a:extLst>
              <a:ext uri="{FF2B5EF4-FFF2-40B4-BE49-F238E27FC236}">
                <a16:creationId xmlns:a16="http://schemas.microsoft.com/office/drawing/2014/main" id="{2653E59D-FCDC-47FE-9CE0-2DDD6B0A2E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3E8742-3E6F-4A6D-A640-D85B5BF14B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Text Placeholder 4">
            <a:extLst>
              <a:ext uri="{FF2B5EF4-FFF2-40B4-BE49-F238E27FC236}">
                <a16:creationId xmlns:a16="http://schemas.microsoft.com/office/drawing/2014/main" id="{B458D87C-6E5C-4D8B-9608-BCA2AB1B95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90D9BD-13BF-4A5A-968F-0CC6211637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7" name="Date Placeholder 6">
            <a:extLst>
              <a:ext uri="{FF2B5EF4-FFF2-40B4-BE49-F238E27FC236}">
                <a16:creationId xmlns:a16="http://schemas.microsoft.com/office/drawing/2014/main" id="{149DAD81-AEB2-4C90-B578-A7B69FD90F4B}"/>
              </a:ext>
            </a:extLst>
          </p:cNvPr>
          <p:cNvSpPr>
            <a:spLocks noGrp="1"/>
          </p:cNvSpPr>
          <p:nvPr>
            <p:ph type="dt" sz="half" idx="10"/>
          </p:nvPr>
        </p:nvSpPr>
        <p:spPr/>
        <p:txBody>
          <a:bodyPr/>
          <a:lstStyle/>
          <a:p>
            <a:fld id="{D0605C70-B17A-452A-B99D-9D96D459A1BA}" type="datetimeFigureOut">
              <a:rPr lang="es-CL" smtClean="0"/>
              <a:t>22-03-22</a:t>
            </a:fld>
            <a:endParaRPr lang="es-CL"/>
          </a:p>
        </p:txBody>
      </p:sp>
      <p:sp>
        <p:nvSpPr>
          <p:cNvPr id="8" name="Footer Placeholder 7">
            <a:extLst>
              <a:ext uri="{FF2B5EF4-FFF2-40B4-BE49-F238E27FC236}">
                <a16:creationId xmlns:a16="http://schemas.microsoft.com/office/drawing/2014/main" id="{B9CA20BC-F0A3-431B-B10F-5B8A39C1E78B}"/>
              </a:ext>
            </a:extLst>
          </p:cNvPr>
          <p:cNvSpPr>
            <a:spLocks noGrp="1"/>
          </p:cNvSpPr>
          <p:nvPr>
            <p:ph type="ftr" sz="quarter" idx="11"/>
          </p:nvPr>
        </p:nvSpPr>
        <p:spPr/>
        <p:txBody>
          <a:bodyPr/>
          <a:lstStyle/>
          <a:p>
            <a:endParaRPr lang="es-CL"/>
          </a:p>
        </p:txBody>
      </p:sp>
      <p:sp>
        <p:nvSpPr>
          <p:cNvPr id="9" name="Slide Number Placeholder 8">
            <a:extLst>
              <a:ext uri="{FF2B5EF4-FFF2-40B4-BE49-F238E27FC236}">
                <a16:creationId xmlns:a16="http://schemas.microsoft.com/office/drawing/2014/main" id="{3821025A-B08B-4801-AA78-63B3007901DA}"/>
              </a:ext>
            </a:extLst>
          </p:cNvPr>
          <p:cNvSpPr>
            <a:spLocks noGrp="1"/>
          </p:cNvSpPr>
          <p:nvPr>
            <p:ph type="sldNum" sz="quarter" idx="12"/>
          </p:nvPr>
        </p:nvSpPr>
        <p:spPr/>
        <p:txBody>
          <a:bodyPr/>
          <a:lstStyle/>
          <a:p>
            <a:fld id="{76252938-6C81-4CC7-88B5-BD19CB9E8E03}" type="slidenum">
              <a:rPr lang="es-CL" smtClean="0"/>
              <a:t>‹Nº›</a:t>
            </a:fld>
            <a:endParaRPr lang="es-CL"/>
          </a:p>
        </p:txBody>
      </p:sp>
    </p:spTree>
    <p:extLst>
      <p:ext uri="{BB962C8B-B14F-4D97-AF65-F5344CB8AC3E}">
        <p14:creationId xmlns:p14="http://schemas.microsoft.com/office/powerpoint/2010/main" val="184181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6D96-BEE6-4636-A0F2-415EFD8230AC}"/>
              </a:ext>
            </a:extLst>
          </p:cNvPr>
          <p:cNvSpPr>
            <a:spLocks noGrp="1"/>
          </p:cNvSpPr>
          <p:nvPr>
            <p:ph type="title"/>
          </p:nvPr>
        </p:nvSpPr>
        <p:spPr/>
        <p:txBody>
          <a:bodyPr/>
          <a:lstStyle/>
          <a:p>
            <a:r>
              <a:rPr lang="en-US"/>
              <a:t>Click to edit Master title style</a:t>
            </a:r>
            <a:endParaRPr lang="es-CL"/>
          </a:p>
        </p:txBody>
      </p:sp>
      <p:sp>
        <p:nvSpPr>
          <p:cNvPr id="3" name="Date Placeholder 2">
            <a:extLst>
              <a:ext uri="{FF2B5EF4-FFF2-40B4-BE49-F238E27FC236}">
                <a16:creationId xmlns:a16="http://schemas.microsoft.com/office/drawing/2014/main" id="{B1D40978-7BDD-4E7A-8564-721C15DE3CA8}"/>
              </a:ext>
            </a:extLst>
          </p:cNvPr>
          <p:cNvSpPr>
            <a:spLocks noGrp="1"/>
          </p:cNvSpPr>
          <p:nvPr>
            <p:ph type="dt" sz="half" idx="10"/>
          </p:nvPr>
        </p:nvSpPr>
        <p:spPr/>
        <p:txBody>
          <a:bodyPr/>
          <a:lstStyle/>
          <a:p>
            <a:fld id="{D0605C70-B17A-452A-B99D-9D96D459A1BA}" type="datetimeFigureOut">
              <a:rPr lang="es-CL" smtClean="0"/>
              <a:t>22-03-22</a:t>
            </a:fld>
            <a:endParaRPr lang="es-CL"/>
          </a:p>
        </p:txBody>
      </p:sp>
      <p:sp>
        <p:nvSpPr>
          <p:cNvPr id="4" name="Footer Placeholder 3">
            <a:extLst>
              <a:ext uri="{FF2B5EF4-FFF2-40B4-BE49-F238E27FC236}">
                <a16:creationId xmlns:a16="http://schemas.microsoft.com/office/drawing/2014/main" id="{4A062CBD-C51E-4A1B-9F25-DC5EC55B0BAB}"/>
              </a:ext>
            </a:extLst>
          </p:cNvPr>
          <p:cNvSpPr>
            <a:spLocks noGrp="1"/>
          </p:cNvSpPr>
          <p:nvPr>
            <p:ph type="ftr" sz="quarter" idx="11"/>
          </p:nvPr>
        </p:nvSpPr>
        <p:spPr/>
        <p:txBody>
          <a:bodyPr/>
          <a:lstStyle/>
          <a:p>
            <a:endParaRPr lang="es-CL"/>
          </a:p>
        </p:txBody>
      </p:sp>
      <p:sp>
        <p:nvSpPr>
          <p:cNvPr id="5" name="Slide Number Placeholder 4">
            <a:extLst>
              <a:ext uri="{FF2B5EF4-FFF2-40B4-BE49-F238E27FC236}">
                <a16:creationId xmlns:a16="http://schemas.microsoft.com/office/drawing/2014/main" id="{F7F11637-C743-432B-AC8A-12D6AEAE3774}"/>
              </a:ext>
            </a:extLst>
          </p:cNvPr>
          <p:cNvSpPr>
            <a:spLocks noGrp="1"/>
          </p:cNvSpPr>
          <p:nvPr>
            <p:ph type="sldNum" sz="quarter" idx="12"/>
          </p:nvPr>
        </p:nvSpPr>
        <p:spPr/>
        <p:txBody>
          <a:bodyPr/>
          <a:lstStyle/>
          <a:p>
            <a:fld id="{76252938-6C81-4CC7-88B5-BD19CB9E8E03}" type="slidenum">
              <a:rPr lang="es-CL" smtClean="0"/>
              <a:t>‹Nº›</a:t>
            </a:fld>
            <a:endParaRPr lang="es-CL"/>
          </a:p>
        </p:txBody>
      </p:sp>
    </p:spTree>
    <p:extLst>
      <p:ext uri="{BB962C8B-B14F-4D97-AF65-F5344CB8AC3E}">
        <p14:creationId xmlns:p14="http://schemas.microsoft.com/office/powerpoint/2010/main" val="221181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060D0-F916-499E-8ACF-C9824C79FA6A}"/>
              </a:ext>
            </a:extLst>
          </p:cNvPr>
          <p:cNvSpPr>
            <a:spLocks noGrp="1"/>
          </p:cNvSpPr>
          <p:nvPr>
            <p:ph type="dt" sz="half" idx="10"/>
          </p:nvPr>
        </p:nvSpPr>
        <p:spPr/>
        <p:txBody>
          <a:bodyPr/>
          <a:lstStyle/>
          <a:p>
            <a:fld id="{D0605C70-B17A-452A-B99D-9D96D459A1BA}" type="datetimeFigureOut">
              <a:rPr lang="es-CL" smtClean="0"/>
              <a:t>22-03-22</a:t>
            </a:fld>
            <a:endParaRPr lang="es-CL"/>
          </a:p>
        </p:txBody>
      </p:sp>
      <p:sp>
        <p:nvSpPr>
          <p:cNvPr id="3" name="Footer Placeholder 2">
            <a:extLst>
              <a:ext uri="{FF2B5EF4-FFF2-40B4-BE49-F238E27FC236}">
                <a16:creationId xmlns:a16="http://schemas.microsoft.com/office/drawing/2014/main" id="{CE4AFE67-22DB-4F4C-A68D-0C88A6BA0BDE}"/>
              </a:ext>
            </a:extLst>
          </p:cNvPr>
          <p:cNvSpPr>
            <a:spLocks noGrp="1"/>
          </p:cNvSpPr>
          <p:nvPr>
            <p:ph type="ftr" sz="quarter" idx="11"/>
          </p:nvPr>
        </p:nvSpPr>
        <p:spPr/>
        <p:txBody>
          <a:bodyPr/>
          <a:lstStyle/>
          <a:p>
            <a:endParaRPr lang="es-CL"/>
          </a:p>
        </p:txBody>
      </p:sp>
      <p:sp>
        <p:nvSpPr>
          <p:cNvPr id="4" name="Slide Number Placeholder 3">
            <a:extLst>
              <a:ext uri="{FF2B5EF4-FFF2-40B4-BE49-F238E27FC236}">
                <a16:creationId xmlns:a16="http://schemas.microsoft.com/office/drawing/2014/main" id="{00171CD7-DEE6-4A45-89A2-ABF861BDDBF9}"/>
              </a:ext>
            </a:extLst>
          </p:cNvPr>
          <p:cNvSpPr>
            <a:spLocks noGrp="1"/>
          </p:cNvSpPr>
          <p:nvPr>
            <p:ph type="sldNum" sz="quarter" idx="12"/>
          </p:nvPr>
        </p:nvSpPr>
        <p:spPr/>
        <p:txBody>
          <a:bodyPr/>
          <a:lstStyle/>
          <a:p>
            <a:fld id="{76252938-6C81-4CC7-88B5-BD19CB9E8E03}" type="slidenum">
              <a:rPr lang="es-CL" smtClean="0"/>
              <a:t>‹Nº›</a:t>
            </a:fld>
            <a:endParaRPr lang="es-CL"/>
          </a:p>
        </p:txBody>
      </p:sp>
    </p:spTree>
    <p:extLst>
      <p:ext uri="{BB962C8B-B14F-4D97-AF65-F5344CB8AC3E}">
        <p14:creationId xmlns:p14="http://schemas.microsoft.com/office/powerpoint/2010/main" val="100617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88B6-9E45-456B-8D3F-E0F8C92E9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L"/>
          </a:p>
        </p:txBody>
      </p:sp>
      <p:sp>
        <p:nvSpPr>
          <p:cNvPr id="3" name="Content Placeholder 2">
            <a:extLst>
              <a:ext uri="{FF2B5EF4-FFF2-40B4-BE49-F238E27FC236}">
                <a16:creationId xmlns:a16="http://schemas.microsoft.com/office/drawing/2014/main" id="{23C6F9B4-6973-41C4-8747-032C50239C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Text Placeholder 3">
            <a:extLst>
              <a:ext uri="{FF2B5EF4-FFF2-40B4-BE49-F238E27FC236}">
                <a16:creationId xmlns:a16="http://schemas.microsoft.com/office/drawing/2014/main" id="{5A11D871-2313-4DA5-9759-B3F36B5F9D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288E65-656B-4348-A8C4-92B8ADF61593}"/>
              </a:ext>
            </a:extLst>
          </p:cNvPr>
          <p:cNvSpPr>
            <a:spLocks noGrp="1"/>
          </p:cNvSpPr>
          <p:nvPr>
            <p:ph type="dt" sz="half" idx="10"/>
          </p:nvPr>
        </p:nvSpPr>
        <p:spPr/>
        <p:txBody>
          <a:bodyPr/>
          <a:lstStyle/>
          <a:p>
            <a:fld id="{D0605C70-B17A-452A-B99D-9D96D459A1BA}" type="datetimeFigureOut">
              <a:rPr lang="es-CL" smtClean="0"/>
              <a:t>22-03-22</a:t>
            </a:fld>
            <a:endParaRPr lang="es-CL"/>
          </a:p>
        </p:txBody>
      </p:sp>
      <p:sp>
        <p:nvSpPr>
          <p:cNvPr id="6" name="Footer Placeholder 5">
            <a:extLst>
              <a:ext uri="{FF2B5EF4-FFF2-40B4-BE49-F238E27FC236}">
                <a16:creationId xmlns:a16="http://schemas.microsoft.com/office/drawing/2014/main" id="{B6664FB7-6D3F-4447-BF39-8A734E5BD657}"/>
              </a:ext>
            </a:extLst>
          </p:cNvPr>
          <p:cNvSpPr>
            <a:spLocks noGrp="1"/>
          </p:cNvSpPr>
          <p:nvPr>
            <p:ph type="ftr" sz="quarter" idx="11"/>
          </p:nvPr>
        </p:nvSpPr>
        <p:spPr/>
        <p:txBody>
          <a:bodyPr/>
          <a:lstStyle/>
          <a:p>
            <a:endParaRPr lang="es-CL"/>
          </a:p>
        </p:txBody>
      </p:sp>
      <p:sp>
        <p:nvSpPr>
          <p:cNvPr id="7" name="Slide Number Placeholder 6">
            <a:extLst>
              <a:ext uri="{FF2B5EF4-FFF2-40B4-BE49-F238E27FC236}">
                <a16:creationId xmlns:a16="http://schemas.microsoft.com/office/drawing/2014/main" id="{C684ECCC-CC40-44E7-99F0-2148103766E5}"/>
              </a:ext>
            </a:extLst>
          </p:cNvPr>
          <p:cNvSpPr>
            <a:spLocks noGrp="1"/>
          </p:cNvSpPr>
          <p:nvPr>
            <p:ph type="sldNum" sz="quarter" idx="12"/>
          </p:nvPr>
        </p:nvSpPr>
        <p:spPr/>
        <p:txBody>
          <a:bodyPr/>
          <a:lstStyle/>
          <a:p>
            <a:fld id="{76252938-6C81-4CC7-88B5-BD19CB9E8E03}" type="slidenum">
              <a:rPr lang="es-CL" smtClean="0"/>
              <a:t>‹Nº›</a:t>
            </a:fld>
            <a:endParaRPr lang="es-CL"/>
          </a:p>
        </p:txBody>
      </p:sp>
    </p:spTree>
    <p:extLst>
      <p:ext uri="{BB962C8B-B14F-4D97-AF65-F5344CB8AC3E}">
        <p14:creationId xmlns:p14="http://schemas.microsoft.com/office/powerpoint/2010/main" val="368045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99100-0061-48BA-AF7C-F2DCDB4BD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L"/>
          </a:p>
        </p:txBody>
      </p:sp>
      <p:sp>
        <p:nvSpPr>
          <p:cNvPr id="3" name="Picture Placeholder 2">
            <a:extLst>
              <a:ext uri="{FF2B5EF4-FFF2-40B4-BE49-F238E27FC236}">
                <a16:creationId xmlns:a16="http://schemas.microsoft.com/office/drawing/2014/main" id="{24B6835E-481E-4656-8FE0-5B51D8F0ED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Text Placeholder 3">
            <a:extLst>
              <a:ext uri="{FF2B5EF4-FFF2-40B4-BE49-F238E27FC236}">
                <a16:creationId xmlns:a16="http://schemas.microsoft.com/office/drawing/2014/main" id="{16EEBFC7-5E8D-4AD5-AC85-406976EA0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E1BBD-A57F-4836-820F-106B3FFA31D6}"/>
              </a:ext>
            </a:extLst>
          </p:cNvPr>
          <p:cNvSpPr>
            <a:spLocks noGrp="1"/>
          </p:cNvSpPr>
          <p:nvPr>
            <p:ph type="dt" sz="half" idx="10"/>
          </p:nvPr>
        </p:nvSpPr>
        <p:spPr/>
        <p:txBody>
          <a:bodyPr/>
          <a:lstStyle/>
          <a:p>
            <a:fld id="{D0605C70-B17A-452A-B99D-9D96D459A1BA}" type="datetimeFigureOut">
              <a:rPr lang="es-CL" smtClean="0"/>
              <a:t>22-03-22</a:t>
            </a:fld>
            <a:endParaRPr lang="es-CL"/>
          </a:p>
        </p:txBody>
      </p:sp>
      <p:sp>
        <p:nvSpPr>
          <p:cNvPr id="6" name="Footer Placeholder 5">
            <a:extLst>
              <a:ext uri="{FF2B5EF4-FFF2-40B4-BE49-F238E27FC236}">
                <a16:creationId xmlns:a16="http://schemas.microsoft.com/office/drawing/2014/main" id="{B85EFE9F-7B80-42C8-8984-B6CB57B69C79}"/>
              </a:ext>
            </a:extLst>
          </p:cNvPr>
          <p:cNvSpPr>
            <a:spLocks noGrp="1"/>
          </p:cNvSpPr>
          <p:nvPr>
            <p:ph type="ftr" sz="quarter" idx="11"/>
          </p:nvPr>
        </p:nvSpPr>
        <p:spPr/>
        <p:txBody>
          <a:bodyPr/>
          <a:lstStyle/>
          <a:p>
            <a:endParaRPr lang="es-CL"/>
          </a:p>
        </p:txBody>
      </p:sp>
      <p:sp>
        <p:nvSpPr>
          <p:cNvPr id="7" name="Slide Number Placeholder 6">
            <a:extLst>
              <a:ext uri="{FF2B5EF4-FFF2-40B4-BE49-F238E27FC236}">
                <a16:creationId xmlns:a16="http://schemas.microsoft.com/office/drawing/2014/main" id="{D877244F-0C0F-4EE3-98EF-D4A49C66F5CB}"/>
              </a:ext>
            </a:extLst>
          </p:cNvPr>
          <p:cNvSpPr>
            <a:spLocks noGrp="1"/>
          </p:cNvSpPr>
          <p:nvPr>
            <p:ph type="sldNum" sz="quarter" idx="12"/>
          </p:nvPr>
        </p:nvSpPr>
        <p:spPr/>
        <p:txBody>
          <a:bodyPr/>
          <a:lstStyle/>
          <a:p>
            <a:fld id="{76252938-6C81-4CC7-88B5-BD19CB9E8E03}" type="slidenum">
              <a:rPr lang="es-CL" smtClean="0"/>
              <a:t>‹Nº›</a:t>
            </a:fld>
            <a:endParaRPr lang="es-CL"/>
          </a:p>
        </p:txBody>
      </p:sp>
    </p:spTree>
    <p:extLst>
      <p:ext uri="{BB962C8B-B14F-4D97-AF65-F5344CB8AC3E}">
        <p14:creationId xmlns:p14="http://schemas.microsoft.com/office/powerpoint/2010/main" val="25723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AA5CEA-4FAF-4AE8-87D0-AF0F55EC8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L"/>
          </a:p>
        </p:txBody>
      </p:sp>
      <p:sp>
        <p:nvSpPr>
          <p:cNvPr id="3" name="Text Placeholder 2">
            <a:extLst>
              <a:ext uri="{FF2B5EF4-FFF2-40B4-BE49-F238E27FC236}">
                <a16:creationId xmlns:a16="http://schemas.microsoft.com/office/drawing/2014/main" id="{C1E01A66-3561-437F-BC28-679DB26055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1B37F449-394E-46A1-8489-D2E339F5E0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05C70-B17A-452A-B99D-9D96D459A1BA}" type="datetimeFigureOut">
              <a:rPr lang="es-CL" smtClean="0"/>
              <a:t>22-03-22</a:t>
            </a:fld>
            <a:endParaRPr lang="es-CL"/>
          </a:p>
        </p:txBody>
      </p:sp>
      <p:sp>
        <p:nvSpPr>
          <p:cNvPr id="5" name="Footer Placeholder 4">
            <a:extLst>
              <a:ext uri="{FF2B5EF4-FFF2-40B4-BE49-F238E27FC236}">
                <a16:creationId xmlns:a16="http://schemas.microsoft.com/office/drawing/2014/main" id="{3F611549-86DA-4BC1-A5F2-2220F0A4E3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a:extLst>
              <a:ext uri="{FF2B5EF4-FFF2-40B4-BE49-F238E27FC236}">
                <a16:creationId xmlns:a16="http://schemas.microsoft.com/office/drawing/2014/main" id="{5F4BED64-B5A5-4C7A-854A-6CDA13172C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52938-6C81-4CC7-88B5-BD19CB9E8E03}" type="slidenum">
              <a:rPr lang="es-CL" smtClean="0"/>
              <a:t>‹Nº›</a:t>
            </a:fld>
            <a:endParaRPr lang="es-CL"/>
          </a:p>
        </p:txBody>
      </p:sp>
    </p:spTree>
    <p:extLst>
      <p:ext uri="{BB962C8B-B14F-4D97-AF65-F5344CB8AC3E}">
        <p14:creationId xmlns:p14="http://schemas.microsoft.com/office/powerpoint/2010/main" val="386272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ficinajudicialvirtual.pjud.cl/home/index.php"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0672-A73A-4019-9892-47B354EA36B4}"/>
              </a:ext>
            </a:extLst>
          </p:cNvPr>
          <p:cNvSpPr>
            <a:spLocks noGrp="1"/>
          </p:cNvSpPr>
          <p:nvPr>
            <p:ph type="ctrTitle"/>
          </p:nvPr>
        </p:nvSpPr>
        <p:spPr/>
        <p:txBody>
          <a:bodyPr/>
          <a:lstStyle/>
          <a:p>
            <a:r>
              <a:rPr lang="es-CL" dirty="0">
                <a:latin typeface="Times New Roman" panose="02020603050405020304" pitchFamily="18" charset="0"/>
                <a:cs typeface="Times New Roman" panose="02020603050405020304" pitchFamily="18" charset="0"/>
              </a:rPr>
              <a:t>Funcionamiento Oficina Judicial Virtual</a:t>
            </a:r>
          </a:p>
        </p:txBody>
      </p:sp>
      <p:sp>
        <p:nvSpPr>
          <p:cNvPr id="3" name="Subtitle 2">
            <a:extLst>
              <a:ext uri="{FF2B5EF4-FFF2-40B4-BE49-F238E27FC236}">
                <a16:creationId xmlns:a16="http://schemas.microsoft.com/office/drawing/2014/main" id="{FA37A8F7-9DF1-4229-A91B-AFE974631AB3}"/>
              </a:ext>
            </a:extLst>
          </p:cNvPr>
          <p:cNvSpPr>
            <a:spLocks noGrp="1"/>
          </p:cNvSpPr>
          <p:nvPr>
            <p:ph type="subTitle" idx="1"/>
          </p:nvPr>
        </p:nvSpPr>
        <p:spPr/>
        <p:txBody>
          <a:bodyPr>
            <a:noAutofit/>
          </a:bodyPr>
          <a:lstStyle/>
          <a:p>
            <a:r>
              <a:rPr lang="es-CL" dirty="0">
                <a:latin typeface="Times New Roman" panose="02020603050405020304" pitchFamily="18" charset="0"/>
                <a:cs typeface="Times New Roman" panose="02020603050405020304" pitchFamily="18" charset="0"/>
              </a:rPr>
              <a:t>Presentación de Demandas, Escritos y Revisión de causas.</a:t>
            </a:r>
          </a:p>
          <a:p>
            <a:r>
              <a:rPr lang="es-CL" dirty="0">
                <a:latin typeface="Times New Roman" panose="02020603050405020304" pitchFamily="18" charset="0"/>
                <a:cs typeface="Times New Roman" panose="02020603050405020304" pitchFamily="18" charset="0"/>
              </a:rPr>
              <a:t>Facultad de Derecho de la Universidad de Chile</a:t>
            </a:r>
          </a:p>
          <a:p>
            <a:r>
              <a:rPr lang="es-CL" dirty="0">
                <a:latin typeface="Times New Roman" panose="02020603050405020304" pitchFamily="18" charset="0"/>
                <a:cs typeface="Times New Roman" panose="02020603050405020304" pitchFamily="18" charset="0"/>
              </a:rPr>
              <a:t>Departamento de Enseñanza Clínica del Derecho</a:t>
            </a:r>
          </a:p>
          <a:p>
            <a:r>
              <a:rPr lang="es-CL" dirty="0">
                <a:latin typeface="Times New Roman" panose="02020603050405020304" pitchFamily="18" charset="0"/>
                <a:cs typeface="Times New Roman" panose="02020603050405020304" pitchFamily="18" charset="0"/>
              </a:rPr>
              <a:t>Clínica Jurídica I</a:t>
            </a:r>
          </a:p>
          <a:p>
            <a:r>
              <a:rPr lang="es-CL" dirty="0">
                <a:latin typeface="Times New Roman" panose="02020603050405020304" pitchFamily="18" charset="0"/>
                <a:cs typeface="Times New Roman" panose="02020603050405020304" pitchFamily="18" charset="0"/>
              </a:rPr>
              <a:t>Profesora Ximena Tudela.</a:t>
            </a:r>
          </a:p>
          <a:p>
            <a:r>
              <a:rPr lang="es-CL" dirty="0">
                <a:latin typeface="Times New Roman" panose="02020603050405020304" pitchFamily="18" charset="0"/>
                <a:cs typeface="Times New Roman" panose="02020603050405020304" pitchFamily="18" charset="0"/>
              </a:rPr>
              <a:t>Primer Semestre 2022</a:t>
            </a:r>
          </a:p>
        </p:txBody>
      </p:sp>
    </p:spTree>
    <p:extLst>
      <p:ext uri="{BB962C8B-B14F-4D97-AF65-F5344CB8AC3E}">
        <p14:creationId xmlns:p14="http://schemas.microsoft.com/office/powerpoint/2010/main" val="301764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B2E30-6F8E-4DD4-9D0A-75335585DF19}"/>
              </a:ext>
            </a:extLst>
          </p:cNvPr>
          <p:cNvSpPr txBox="1"/>
          <p:nvPr/>
        </p:nvSpPr>
        <p:spPr>
          <a:xfrm>
            <a:off x="1058777" y="753979"/>
            <a:ext cx="10074443" cy="1107996"/>
          </a:xfrm>
          <a:prstGeom prst="rect">
            <a:avLst/>
          </a:prstGeom>
          <a:noFill/>
        </p:spPr>
        <p:txBody>
          <a:bodyPr wrap="square" rtlCol="0">
            <a:spAutoFit/>
          </a:bodyPr>
          <a:lstStyle/>
          <a:p>
            <a:pPr algn="just"/>
            <a:r>
              <a:rPr lang="es-CL" sz="2200" dirty="0">
                <a:latin typeface="Times New Roman" panose="02020603050405020304" pitchFamily="18" charset="0"/>
                <a:cs typeface="Times New Roman" panose="02020603050405020304" pitchFamily="18" charset="0"/>
              </a:rPr>
              <a:t>Esta es la página principal del portal de usuario de la Oficina Judicial Virtual. En ella, encontraran todas las opciones para realizar cualquier presentación para el Poder Judicial.</a:t>
            </a:r>
          </a:p>
        </p:txBody>
      </p:sp>
      <p:pic>
        <p:nvPicPr>
          <p:cNvPr id="5" name="Imagen 4">
            <a:extLst>
              <a:ext uri="{FF2B5EF4-FFF2-40B4-BE49-F238E27FC236}">
                <a16:creationId xmlns:a16="http://schemas.microsoft.com/office/drawing/2014/main" id="{B482FAFF-7FD7-084B-9BFF-7417A5DC8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471" y="2182010"/>
            <a:ext cx="10641054" cy="3668781"/>
          </a:xfrm>
          <a:prstGeom prst="rect">
            <a:avLst/>
          </a:prstGeom>
        </p:spPr>
      </p:pic>
    </p:spTree>
    <p:extLst>
      <p:ext uri="{BB962C8B-B14F-4D97-AF65-F5344CB8AC3E}">
        <p14:creationId xmlns:p14="http://schemas.microsoft.com/office/powerpoint/2010/main" val="674759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94C6-757A-4675-95ED-4A537AE9D8DC}"/>
              </a:ext>
            </a:extLst>
          </p:cNvPr>
          <p:cNvSpPr>
            <a:spLocks noGrp="1"/>
          </p:cNvSpPr>
          <p:nvPr>
            <p:ph type="title"/>
          </p:nvPr>
        </p:nvSpPr>
        <p:spPr>
          <a:xfrm>
            <a:off x="128620" y="276616"/>
            <a:ext cx="10515600" cy="1325563"/>
          </a:xfrm>
        </p:spPr>
        <p:txBody>
          <a:bodyPr>
            <a:normAutofit/>
          </a:bodyPr>
          <a:lstStyle/>
          <a:p>
            <a:r>
              <a:rPr lang="es-CL" sz="4000" b="1" dirty="0">
                <a:latin typeface="Times New Roman" panose="02020603050405020304" pitchFamily="18" charset="0"/>
                <a:cs typeface="Times New Roman" panose="02020603050405020304" pitchFamily="18" charset="0"/>
              </a:rPr>
              <a:t>INGRESO DE DEMANDAS NUEVAS</a:t>
            </a:r>
          </a:p>
        </p:txBody>
      </p:sp>
      <p:sp>
        <p:nvSpPr>
          <p:cNvPr id="10" name="TextBox 9">
            <a:extLst>
              <a:ext uri="{FF2B5EF4-FFF2-40B4-BE49-F238E27FC236}">
                <a16:creationId xmlns:a16="http://schemas.microsoft.com/office/drawing/2014/main" id="{7E4B88CA-8E67-4BE5-865E-1D93079ACC66}"/>
              </a:ext>
            </a:extLst>
          </p:cNvPr>
          <p:cNvSpPr txBox="1"/>
          <p:nvPr/>
        </p:nvSpPr>
        <p:spPr>
          <a:xfrm>
            <a:off x="41697" y="2397524"/>
            <a:ext cx="7843345" cy="1785104"/>
          </a:xfrm>
          <a:prstGeom prst="rect">
            <a:avLst/>
          </a:prstGeom>
          <a:noFill/>
        </p:spPr>
        <p:txBody>
          <a:bodyPr wrap="square" rtlCol="0">
            <a:spAutoFit/>
          </a:bodyPr>
          <a:lstStyle/>
          <a:p>
            <a:pPr algn="just"/>
            <a:r>
              <a:rPr lang="es-CL" sz="2200" dirty="0">
                <a:latin typeface="Times New Roman" panose="02020603050405020304" pitchFamily="18" charset="0"/>
                <a:cs typeface="Times New Roman" panose="02020603050405020304" pitchFamily="18" charset="0"/>
              </a:rPr>
              <a:t>1.- Se  entra en la viñeta “Ingresar Demanda/Recurso” </a:t>
            </a:r>
          </a:p>
          <a:p>
            <a:pPr algn="just"/>
            <a:endParaRPr lang="es-CL" sz="2200" dirty="0">
              <a:latin typeface="Times New Roman" panose="02020603050405020304" pitchFamily="18" charset="0"/>
              <a:cs typeface="Times New Roman" panose="02020603050405020304" pitchFamily="18" charset="0"/>
            </a:endParaRPr>
          </a:p>
          <a:p>
            <a:pPr algn="just"/>
            <a:r>
              <a:rPr lang="es-CL" sz="2200" dirty="0">
                <a:latin typeface="Times New Roman" panose="02020603050405020304" pitchFamily="18" charset="0"/>
                <a:cs typeface="Times New Roman" panose="02020603050405020304" pitchFamily="18" charset="0"/>
              </a:rPr>
              <a:t>2.- Esta opción abrirá la ventana para seleccionar la competencia del tribunal al cual se busca ingresar la demanda, Corte de Apelaciones y Tribunal.</a:t>
            </a:r>
          </a:p>
        </p:txBody>
      </p:sp>
      <p:pic>
        <p:nvPicPr>
          <p:cNvPr id="4" name="Imagen 3">
            <a:extLst>
              <a:ext uri="{FF2B5EF4-FFF2-40B4-BE49-F238E27FC236}">
                <a16:creationId xmlns:a16="http://schemas.microsoft.com/office/drawing/2014/main" id="{6AD159AD-BFDE-4B49-ADF3-4B81F97A6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809" y="276616"/>
            <a:ext cx="2045498" cy="4241815"/>
          </a:xfrm>
          <a:prstGeom prst="rect">
            <a:avLst/>
          </a:prstGeom>
        </p:spPr>
      </p:pic>
      <p:pic>
        <p:nvPicPr>
          <p:cNvPr id="6" name="Imagen 5">
            <a:extLst>
              <a:ext uri="{FF2B5EF4-FFF2-40B4-BE49-F238E27FC236}">
                <a16:creationId xmlns:a16="http://schemas.microsoft.com/office/drawing/2014/main" id="{F452664B-266D-3D4B-9C98-1B823FED9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84" y="4489300"/>
            <a:ext cx="7381461" cy="1515355"/>
          </a:xfrm>
          <a:prstGeom prst="rect">
            <a:avLst/>
          </a:prstGeom>
        </p:spPr>
      </p:pic>
    </p:spTree>
    <p:extLst>
      <p:ext uri="{BB962C8B-B14F-4D97-AF65-F5344CB8AC3E}">
        <p14:creationId xmlns:p14="http://schemas.microsoft.com/office/powerpoint/2010/main" val="898448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85936F-188C-4D5E-9F83-A7B10A6B5091}"/>
              </a:ext>
            </a:extLst>
          </p:cNvPr>
          <p:cNvSpPr txBox="1"/>
          <p:nvPr/>
        </p:nvSpPr>
        <p:spPr>
          <a:xfrm>
            <a:off x="914400" y="373865"/>
            <a:ext cx="9962147" cy="6463308"/>
          </a:xfrm>
          <a:prstGeom prst="rect">
            <a:avLst/>
          </a:prstGeom>
          <a:noFill/>
        </p:spPr>
        <p:txBody>
          <a:bodyPr wrap="square" rtlCol="0">
            <a:spAutoFit/>
          </a:bodyPr>
          <a:lstStyle/>
          <a:p>
            <a:pPr algn="just"/>
            <a:endParaRPr lang="es-CL" sz="2200" dirty="0">
              <a:latin typeface="Times New Roman" panose="02020603050405020304" pitchFamily="18" charset="0"/>
              <a:cs typeface="Times New Roman" panose="02020603050405020304" pitchFamily="18" charset="0"/>
            </a:endParaRPr>
          </a:p>
          <a:p>
            <a:pPr algn="just"/>
            <a:r>
              <a:rPr lang="es-CL" sz="2200" dirty="0">
                <a:latin typeface="Times New Roman" panose="02020603050405020304" pitchFamily="18" charset="0"/>
                <a:cs typeface="Times New Roman" panose="02020603050405020304" pitchFamily="18" charset="0"/>
              </a:rPr>
              <a:t>4.- Luego aparecerá la siguiente pestaña solicitando detallar Procedimiento y Materia.</a:t>
            </a: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dirty="0"/>
          </a:p>
          <a:p>
            <a:pPr marL="342900" indent="-34290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Los procedimientos en materia civil para la OJV son: Ordinario, Sumario, Gestión preparatoria, Ejecutivo, Voluntario, Procedimiento Concursal, Medida prejudicial, Protección a la vida privada, Interdicción, Expropiación, Tributarios, Interdictos posesorios, Mineros, DL 2695, Prenda, Juicio Especial.</a:t>
            </a:r>
          </a:p>
          <a:p>
            <a:pPr algn="just"/>
            <a:endParaRPr lang="es-CL"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Por su parte las materias para procedimientos ordinarios son: pagaré, indemnización de perjucios, cobro de pesos, petición de herencia, resolución de contrato, entre otros. </a:t>
            </a:r>
          </a:p>
        </p:txBody>
      </p:sp>
      <p:pic>
        <p:nvPicPr>
          <p:cNvPr id="5" name="Imagen 4">
            <a:extLst>
              <a:ext uri="{FF2B5EF4-FFF2-40B4-BE49-F238E27FC236}">
                <a16:creationId xmlns:a16="http://schemas.microsoft.com/office/drawing/2014/main" id="{4B052743-EDE4-9440-9D2C-D072474FB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453" y="1350884"/>
            <a:ext cx="5757517" cy="2323073"/>
          </a:xfrm>
          <a:prstGeom prst="rect">
            <a:avLst/>
          </a:prstGeom>
        </p:spPr>
      </p:pic>
    </p:spTree>
    <p:extLst>
      <p:ext uri="{BB962C8B-B14F-4D97-AF65-F5344CB8AC3E}">
        <p14:creationId xmlns:p14="http://schemas.microsoft.com/office/powerpoint/2010/main" val="268591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BB63F-779B-4333-989D-B197F7351E00}"/>
              </a:ext>
            </a:extLst>
          </p:cNvPr>
          <p:cNvPicPr>
            <a:picLocks noChangeAspect="1"/>
          </p:cNvPicPr>
          <p:nvPr/>
        </p:nvPicPr>
        <p:blipFill rotWithShape="1">
          <a:blip r:embed="rId2"/>
          <a:srcRect l="17500" t="55207" b="21156"/>
          <a:stretch/>
        </p:blipFill>
        <p:spPr>
          <a:xfrm>
            <a:off x="930442" y="2752107"/>
            <a:ext cx="9625262" cy="1620253"/>
          </a:xfrm>
          <a:prstGeom prst="rect">
            <a:avLst/>
          </a:prstGeom>
        </p:spPr>
      </p:pic>
      <p:sp>
        <p:nvSpPr>
          <p:cNvPr id="3" name="TextBox 2">
            <a:extLst>
              <a:ext uri="{FF2B5EF4-FFF2-40B4-BE49-F238E27FC236}">
                <a16:creationId xmlns:a16="http://schemas.microsoft.com/office/drawing/2014/main" id="{79FE4160-90CE-4038-BEAB-D9FD20334D58}"/>
              </a:ext>
            </a:extLst>
          </p:cNvPr>
          <p:cNvSpPr txBox="1"/>
          <p:nvPr/>
        </p:nvSpPr>
        <p:spPr>
          <a:xfrm>
            <a:off x="449178" y="984863"/>
            <a:ext cx="10812380" cy="1938992"/>
          </a:xfrm>
          <a:prstGeom prst="rect">
            <a:avLst/>
          </a:prstGeom>
          <a:noFill/>
        </p:spPr>
        <p:txBody>
          <a:bodyPr wrap="square" rtlCol="0">
            <a:spAutoFit/>
          </a:bodyPr>
          <a:lstStyle/>
          <a:p>
            <a:pPr algn="just"/>
            <a:r>
              <a:rPr lang="es-CL" sz="2200" dirty="0">
                <a:latin typeface="Times New Roman" panose="02020603050405020304" pitchFamily="18" charset="0"/>
                <a:cs typeface="Times New Roman" panose="02020603050405020304" pitchFamily="18" charset="0"/>
              </a:rPr>
              <a:t>5.- Una vez completos los campos, aparecerá la opción de seleccionar los datos de los litigantes. En este sentido, se hace necesario agregar datos del demandante, apoderado del demandante, abogado patrocinante y demandado.</a:t>
            </a:r>
          </a:p>
          <a:p>
            <a:pPr algn="just"/>
            <a:endParaRPr lang="es-CL" dirty="0"/>
          </a:p>
          <a:p>
            <a:pPr algn="just"/>
            <a:endParaRPr lang="es-CL" dirty="0"/>
          </a:p>
          <a:p>
            <a:pPr algn="just"/>
            <a:endParaRPr lang="es-CL" dirty="0"/>
          </a:p>
        </p:txBody>
      </p:sp>
    </p:spTree>
    <p:extLst>
      <p:ext uri="{BB962C8B-B14F-4D97-AF65-F5344CB8AC3E}">
        <p14:creationId xmlns:p14="http://schemas.microsoft.com/office/powerpoint/2010/main" val="1104417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B953D2-18E0-4BA9-A1C7-58D44D477614}"/>
              </a:ext>
            </a:extLst>
          </p:cNvPr>
          <p:cNvPicPr>
            <a:picLocks noChangeAspect="1"/>
          </p:cNvPicPr>
          <p:nvPr/>
        </p:nvPicPr>
        <p:blipFill rotWithShape="1">
          <a:blip r:embed="rId2"/>
          <a:srcRect l="4869" t="13784" r="5132" b="24198"/>
          <a:stretch/>
        </p:blipFill>
        <p:spPr>
          <a:xfrm>
            <a:off x="449178" y="2277980"/>
            <a:ext cx="10972800" cy="4251158"/>
          </a:xfrm>
          <a:prstGeom prst="rect">
            <a:avLst/>
          </a:prstGeom>
        </p:spPr>
      </p:pic>
      <p:sp>
        <p:nvSpPr>
          <p:cNvPr id="3" name="TextBox 2">
            <a:extLst>
              <a:ext uri="{FF2B5EF4-FFF2-40B4-BE49-F238E27FC236}">
                <a16:creationId xmlns:a16="http://schemas.microsoft.com/office/drawing/2014/main" id="{1B6BF03B-14DE-4C10-A60A-261E95F499D8}"/>
              </a:ext>
            </a:extLst>
          </p:cNvPr>
          <p:cNvSpPr txBox="1"/>
          <p:nvPr/>
        </p:nvSpPr>
        <p:spPr>
          <a:xfrm>
            <a:off x="449178" y="328862"/>
            <a:ext cx="10972800" cy="1785104"/>
          </a:xfrm>
          <a:prstGeom prst="rect">
            <a:avLst/>
          </a:prstGeom>
          <a:noFill/>
        </p:spPr>
        <p:txBody>
          <a:bodyPr wrap="square" rtlCol="0">
            <a:spAutoFit/>
          </a:bodyPr>
          <a:lstStyle/>
          <a:p>
            <a:pPr algn="just"/>
            <a:r>
              <a:rPr lang="es-CL" sz="2200" dirty="0">
                <a:latin typeface="Times New Roman" panose="02020603050405020304" pitchFamily="18" charset="0"/>
                <a:cs typeface="Times New Roman" panose="02020603050405020304" pitchFamily="18" charset="0"/>
              </a:rPr>
              <a:t>6.- Con ello, se abrirá la pestaña para adjuntar la demanda (en formato PDF) y una ventana donde se podrán acompañar los documentos.</a:t>
            </a:r>
          </a:p>
          <a:p>
            <a:pPr algn="just"/>
            <a:endParaRPr lang="es-CL" sz="2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Todo escrito debe ser acompañado en formato PDF, y cada documento debe ser acompañado individualmente.</a:t>
            </a:r>
          </a:p>
        </p:txBody>
      </p:sp>
    </p:spTree>
    <p:extLst>
      <p:ext uri="{BB962C8B-B14F-4D97-AF65-F5344CB8AC3E}">
        <p14:creationId xmlns:p14="http://schemas.microsoft.com/office/powerpoint/2010/main" val="131110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D39462-5BFD-4B95-92A8-EB57FA57B646}"/>
              </a:ext>
            </a:extLst>
          </p:cNvPr>
          <p:cNvSpPr txBox="1"/>
          <p:nvPr/>
        </p:nvSpPr>
        <p:spPr>
          <a:xfrm>
            <a:off x="256674" y="184250"/>
            <a:ext cx="11277600" cy="1446550"/>
          </a:xfrm>
          <a:prstGeom prst="rect">
            <a:avLst/>
          </a:prstGeom>
          <a:noFill/>
        </p:spPr>
        <p:txBody>
          <a:bodyPr wrap="square" rtlCol="0">
            <a:spAutoFit/>
          </a:bodyPr>
          <a:lstStyle/>
          <a:p>
            <a:pPr algn="just"/>
            <a:r>
              <a:rPr lang="es-CL" sz="2200" dirty="0">
                <a:latin typeface="Times New Roman" panose="02020603050405020304" pitchFamily="18" charset="0"/>
                <a:cs typeface="Times New Roman" panose="02020603050405020304" pitchFamily="18" charset="0"/>
              </a:rPr>
              <a:t>7.- Una vez realizado, se va a la pestaña de Bandeja de demandas y recursos.</a:t>
            </a:r>
          </a:p>
          <a:p>
            <a:pPr algn="just"/>
            <a:endParaRPr lang="es-CL" sz="2200" dirty="0">
              <a:latin typeface="Times New Roman" panose="02020603050405020304" pitchFamily="18" charset="0"/>
              <a:cs typeface="Times New Roman" panose="02020603050405020304" pitchFamily="18" charset="0"/>
            </a:endParaRPr>
          </a:p>
          <a:p>
            <a:pPr algn="just"/>
            <a:r>
              <a:rPr lang="es-CL" sz="2200" dirty="0">
                <a:latin typeface="Times New Roman" panose="02020603050405020304" pitchFamily="18" charset="0"/>
                <a:cs typeface="Times New Roman" panose="02020603050405020304" pitchFamily="18" charset="0"/>
              </a:rPr>
              <a:t>8.- Se selecciona la demanda que se busca enviar al poder judicial y se pincha en la opción de enviar al Poder Judicial.</a:t>
            </a:r>
          </a:p>
        </p:txBody>
      </p:sp>
      <p:pic>
        <p:nvPicPr>
          <p:cNvPr id="4" name="Imagen 3">
            <a:extLst>
              <a:ext uri="{FF2B5EF4-FFF2-40B4-BE49-F238E27FC236}">
                <a16:creationId xmlns:a16="http://schemas.microsoft.com/office/drawing/2014/main" id="{B0535536-6053-7C49-8EBC-3B74DDA92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82" y="1811877"/>
            <a:ext cx="2204440" cy="4624198"/>
          </a:xfrm>
          <a:prstGeom prst="rect">
            <a:avLst/>
          </a:prstGeom>
        </p:spPr>
      </p:pic>
      <p:sp>
        <p:nvSpPr>
          <p:cNvPr id="6" name="Rectángulo 5">
            <a:extLst>
              <a:ext uri="{FF2B5EF4-FFF2-40B4-BE49-F238E27FC236}">
                <a16:creationId xmlns:a16="http://schemas.microsoft.com/office/drawing/2014/main" id="{96C5E124-B86A-AE45-B307-31BE974AED02}"/>
              </a:ext>
            </a:extLst>
          </p:cNvPr>
          <p:cNvSpPr/>
          <p:nvPr/>
        </p:nvSpPr>
        <p:spPr>
          <a:xfrm>
            <a:off x="3338945" y="4710545"/>
            <a:ext cx="7966364" cy="1200329"/>
          </a:xfrm>
          <a:prstGeom prst="rect">
            <a:avLst/>
          </a:prstGeom>
        </p:spPr>
        <p:txBody>
          <a:bodyPr wrap="square">
            <a:spAutoFit/>
          </a:bodyPr>
          <a:lstStyle/>
          <a:p>
            <a:pPr marL="285750" indent="-285750" algn="just">
              <a:buFont typeface="Arial" panose="020B0604020202020204" pitchFamily="34" charset="0"/>
              <a:buChar char="•"/>
            </a:pPr>
            <a:r>
              <a:rPr lang="es-CL" dirty="0">
                <a:latin typeface="Times New Roman" panose="02020603050405020304" pitchFamily="18" charset="0"/>
                <a:cs typeface="Times New Roman" panose="02020603050405020304" pitchFamily="18" charset="0"/>
              </a:rPr>
              <a:t>Es importante destacar que, a la hora de subir tanto escritos como demandas, se abre una pestaña de la OJV para confirmar la seguridad en el envío. UNA VEZ ENVIADO NO HAY VUELTA ATRÁS, por lo que es importante revisar los escritos.</a:t>
            </a:r>
          </a:p>
        </p:txBody>
      </p:sp>
      <p:pic>
        <p:nvPicPr>
          <p:cNvPr id="9" name="Imagen 8">
            <a:extLst>
              <a:ext uri="{FF2B5EF4-FFF2-40B4-BE49-F238E27FC236}">
                <a16:creationId xmlns:a16="http://schemas.microsoft.com/office/drawing/2014/main" id="{B5D44E9B-3B27-0948-8516-EBC241304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727" y="1811878"/>
            <a:ext cx="8734175" cy="2580014"/>
          </a:xfrm>
          <a:prstGeom prst="rect">
            <a:avLst/>
          </a:prstGeom>
        </p:spPr>
      </p:pic>
    </p:spTree>
    <p:extLst>
      <p:ext uri="{BB962C8B-B14F-4D97-AF65-F5344CB8AC3E}">
        <p14:creationId xmlns:p14="http://schemas.microsoft.com/office/powerpoint/2010/main" val="342957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FF">
            <a:alpha val="67059"/>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12574-CA6D-4490-9875-27446A08FBD8}"/>
              </a:ext>
            </a:extLst>
          </p:cNvPr>
          <p:cNvSpPr>
            <a:spLocks noGrp="1"/>
          </p:cNvSpPr>
          <p:nvPr>
            <p:ph type="title"/>
          </p:nvPr>
        </p:nvSpPr>
        <p:spPr>
          <a:xfrm>
            <a:off x="577516" y="314734"/>
            <a:ext cx="10515600" cy="1325563"/>
          </a:xfrm>
        </p:spPr>
        <p:txBody>
          <a:bodyPr>
            <a:normAutofit/>
          </a:bodyPr>
          <a:lstStyle/>
          <a:p>
            <a:r>
              <a:rPr lang="es-CL" sz="4000" b="1" dirty="0">
                <a:latin typeface="Times New Roman" panose="02020603050405020304" pitchFamily="18" charset="0"/>
                <a:cs typeface="Times New Roman" panose="02020603050405020304" pitchFamily="18" charset="0"/>
              </a:rPr>
              <a:t>INGRESO DE ESCRITOS</a:t>
            </a:r>
          </a:p>
        </p:txBody>
      </p:sp>
      <p:sp>
        <p:nvSpPr>
          <p:cNvPr id="4" name="TextBox 3">
            <a:extLst>
              <a:ext uri="{FF2B5EF4-FFF2-40B4-BE49-F238E27FC236}">
                <a16:creationId xmlns:a16="http://schemas.microsoft.com/office/drawing/2014/main" id="{287718F9-412D-48D8-937B-7D510D69F9E4}"/>
              </a:ext>
            </a:extLst>
          </p:cNvPr>
          <p:cNvSpPr txBox="1"/>
          <p:nvPr/>
        </p:nvSpPr>
        <p:spPr>
          <a:xfrm>
            <a:off x="128336" y="1640297"/>
            <a:ext cx="7366973" cy="4493538"/>
          </a:xfrm>
          <a:prstGeom prst="rect">
            <a:avLst/>
          </a:prstGeom>
          <a:noFill/>
        </p:spPr>
        <p:txBody>
          <a:bodyPr wrap="square" rtlCol="0">
            <a:spAutoFit/>
          </a:bodyPr>
          <a:lstStyle/>
          <a:p>
            <a:pPr algn="just"/>
            <a:r>
              <a:rPr lang="es-CL" sz="2200" dirty="0">
                <a:latin typeface="Times New Roman" panose="02020603050405020304" pitchFamily="18" charset="0"/>
                <a:cs typeface="Times New Roman" panose="02020603050405020304" pitchFamily="18" charset="0"/>
              </a:rPr>
              <a:t>Como cuestión previa, para poder ingresar escritos desde su Oficina Judicial Virtual es necesario que se tenga poder en la causa. </a:t>
            </a:r>
          </a:p>
          <a:p>
            <a:pPr algn="just"/>
            <a:endParaRPr lang="es-CL" sz="2200" dirty="0">
              <a:latin typeface="Times New Roman" panose="02020603050405020304" pitchFamily="18" charset="0"/>
              <a:cs typeface="Times New Roman" panose="02020603050405020304" pitchFamily="18" charset="0"/>
            </a:endParaRPr>
          </a:p>
          <a:p>
            <a:pPr algn="ctr"/>
            <a:r>
              <a:rPr lang="es-CL" sz="2200" b="1" dirty="0">
                <a:latin typeface="Times New Roman" panose="02020603050405020304" pitchFamily="18" charset="0"/>
                <a:cs typeface="Times New Roman" panose="02020603050405020304" pitchFamily="18" charset="0"/>
              </a:rPr>
              <a:t>¿Cómo se constituye el Poder?</a:t>
            </a:r>
          </a:p>
          <a:p>
            <a:pPr algn="just"/>
            <a:endParaRPr lang="es-CL" sz="2200" dirty="0">
              <a:latin typeface="Times New Roman" panose="02020603050405020304" pitchFamily="18" charset="0"/>
              <a:cs typeface="Times New Roman" panose="02020603050405020304" pitchFamily="18" charset="0"/>
            </a:endParaRPr>
          </a:p>
          <a:p>
            <a:pPr algn="just"/>
            <a:r>
              <a:rPr lang="es-CL" sz="2200" dirty="0">
                <a:latin typeface="Times New Roman" panose="02020603050405020304" pitchFamily="18" charset="0"/>
                <a:cs typeface="Times New Roman" panose="02020603050405020304" pitchFamily="18" charset="0"/>
              </a:rPr>
              <a:t>1.- Con lo anterior resuelto, se debe ir a la pestaña de ingreso de escritos.</a:t>
            </a:r>
          </a:p>
          <a:p>
            <a:pPr algn="just"/>
            <a:endParaRPr lang="es-CL" sz="2200" dirty="0">
              <a:latin typeface="Times New Roman" panose="02020603050405020304" pitchFamily="18" charset="0"/>
              <a:cs typeface="Times New Roman" panose="02020603050405020304" pitchFamily="18" charset="0"/>
            </a:endParaRPr>
          </a:p>
          <a:p>
            <a:pPr algn="just"/>
            <a:r>
              <a:rPr lang="es-CL" sz="2200" dirty="0">
                <a:latin typeface="Times New Roman" panose="02020603050405020304" pitchFamily="18" charset="0"/>
                <a:cs typeface="Times New Roman" panose="02020603050405020304" pitchFamily="18" charset="0"/>
              </a:rPr>
              <a:t>2.- Una vez allí, se abrirá la ventana para ingresar los datos correspondientes a la causa. Para el ejemplo, se dirá que la causa pertenece al 28° Juzgado Civil de Santiago, con el rol C-41573-2018.</a:t>
            </a:r>
          </a:p>
        </p:txBody>
      </p:sp>
      <p:pic>
        <p:nvPicPr>
          <p:cNvPr id="6" name="Imagen 5">
            <a:extLst>
              <a:ext uri="{FF2B5EF4-FFF2-40B4-BE49-F238E27FC236}">
                <a16:creationId xmlns:a16="http://schemas.microsoft.com/office/drawing/2014/main" id="{8829E1B6-6C6F-E549-8731-D71B8B601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516" y="790166"/>
            <a:ext cx="2768600" cy="5753100"/>
          </a:xfrm>
          <a:prstGeom prst="rect">
            <a:avLst/>
          </a:prstGeom>
        </p:spPr>
      </p:pic>
    </p:spTree>
    <p:extLst>
      <p:ext uri="{BB962C8B-B14F-4D97-AF65-F5344CB8AC3E}">
        <p14:creationId xmlns:p14="http://schemas.microsoft.com/office/powerpoint/2010/main" val="2831910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FF">
            <a:alpha val="83137"/>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0FFD58-0B3C-42E8-8433-10537B12F99E}"/>
              </a:ext>
            </a:extLst>
          </p:cNvPr>
          <p:cNvSpPr txBox="1"/>
          <p:nvPr/>
        </p:nvSpPr>
        <p:spPr>
          <a:xfrm>
            <a:off x="320842" y="545431"/>
            <a:ext cx="11502190" cy="1723549"/>
          </a:xfrm>
          <a:prstGeom prst="rect">
            <a:avLst/>
          </a:prstGeom>
          <a:noFill/>
        </p:spPr>
        <p:txBody>
          <a:bodyPr wrap="square" rtlCol="0">
            <a:spAutoFit/>
          </a:bodyPr>
          <a:lstStyle/>
          <a:p>
            <a:pPr algn="just"/>
            <a:r>
              <a:rPr lang="es-CL" sz="2200" dirty="0">
                <a:latin typeface="Times New Roman" panose="02020603050405020304" pitchFamily="18" charset="0"/>
                <a:cs typeface="Times New Roman" panose="02020603050405020304" pitchFamily="18" charset="0"/>
              </a:rPr>
              <a:t>3.- Con esos datos, se abrirá la opción para especificar el escrito que se busca subir.</a:t>
            </a:r>
          </a:p>
          <a:p>
            <a:pPr algn="just"/>
            <a:endParaRPr lang="es-CL" sz="2200" dirty="0">
              <a:latin typeface="Times New Roman" panose="02020603050405020304" pitchFamily="18" charset="0"/>
              <a:cs typeface="Times New Roman" panose="02020603050405020304" pitchFamily="18" charset="0"/>
            </a:endParaRPr>
          </a:p>
          <a:p>
            <a:pPr algn="just"/>
            <a:r>
              <a:rPr lang="es-CL" sz="2200" dirty="0">
                <a:latin typeface="Times New Roman" panose="02020603050405020304" pitchFamily="18" charset="0"/>
                <a:cs typeface="Times New Roman" panose="02020603050405020304" pitchFamily="18" charset="0"/>
              </a:rPr>
              <a:t>4.- Así, será necesario rellenar las áreas de: Cuaderno, Parte que presenta el escrito, Grupo de Escritos, Tipo de Escrito y Suma.</a:t>
            </a:r>
          </a:p>
          <a:p>
            <a:endParaRPr lang="es-CL" dirty="0"/>
          </a:p>
        </p:txBody>
      </p:sp>
      <p:pic>
        <p:nvPicPr>
          <p:cNvPr id="6" name="Imagen 5">
            <a:extLst>
              <a:ext uri="{FF2B5EF4-FFF2-40B4-BE49-F238E27FC236}">
                <a16:creationId xmlns:a16="http://schemas.microsoft.com/office/drawing/2014/main" id="{20BD60CA-B86C-E64D-8C6B-73126D0A7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268980"/>
            <a:ext cx="10280073" cy="3836633"/>
          </a:xfrm>
          <a:prstGeom prst="rect">
            <a:avLst/>
          </a:prstGeom>
        </p:spPr>
      </p:pic>
    </p:spTree>
    <p:extLst>
      <p:ext uri="{BB962C8B-B14F-4D97-AF65-F5344CB8AC3E}">
        <p14:creationId xmlns:p14="http://schemas.microsoft.com/office/powerpoint/2010/main" val="241560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CFF">
            <a:alpha val="50980"/>
          </a:srgb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E1A200-EECE-41C6-9BE3-16806BF4C92A}"/>
              </a:ext>
            </a:extLst>
          </p:cNvPr>
          <p:cNvSpPr txBox="1"/>
          <p:nvPr/>
        </p:nvSpPr>
        <p:spPr>
          <a:xfrm>
            <a:off x="433136" y="547127"/>
            <a:ext cx="11325727" cy="5509200"/>
          </a:xfrm>
          <a:prstGeom prst="rect">
            <a:avLst/>
          </a:prstGeom>
          <a:noFill/>
        </p:spPr>
        <p:txBody>
          <a:bodyPr wrap="square" rtlCol="0">
            <a:spAutoFit/>
          </a:bodyPr>
          <a:lstStyle/>
          <a:p>
            <a:pPr algn="just"/>
            <a:r>
              <a:rPr lang="es-CL" sz="2200" b="1" dirty="0">
                <a:latin typeface="Times New Roman" panose="02020603050405020304" pitchFamily="18" charset="0"/>
                <a:cs typeface="Times New Roman" panose="02020603050405020304" pitchFamily="18" charset="0"/>
              </a:rPr>
              <a:t>-  Cuadernos: </a:t>
            </a:r>
            <a:r>
              <a:rPr lang="es-CL" sz="2200" dirty="0">
                <a:latin typeface="Times New Roman" panose="02020603050405020304" pitchFamily="18" charset="0"/>
                <a:cs typeface="Times New Roman" panose="02020603050405020304" pitchFamily="18" charset="0"/>
              </a:rPr>
              <a:t>Hace referencia a las cuerdas que se han tramitado en el tribunal. En este sentido, siempre se encontrará el cuaderno principal (cuaderno donde se tramita la mayoría de movimientos en una causa) a los cuales se le sumarán otros, como por ejemplo, cuaderno incidental, prejudicial, de reposición de auto de prueba, apremio, etc.</a:t>
            </a:r>
          </a:p>
          <a:p>
            <a:pPr algn="just"/>
            <a:endParaRPr lang="es-CL" sz="2200" b="1" dirty="0">
              <a:latin typeface="Times New Roman" panose="02020603050405020304" pitchFamily="18" charset="0"/>
              <a:cs typeface="Times New Roman" panose="02020603050405020304" pitchFamily="18" charset="0"/>
            </a:endParaRPr>
          </a:p>
          <a:p>
            <a:pPr marL="342900" indent="-342900" algn="just">
              <a:buFontTx/>
              <a:buChar char="-"/>
            </a:pPr>
            <a:r>
              <a:rPr lang="es-CL" sz="2200" b="1" dirty="0">
                <a:latin typeface="Times New Roman" panose="02020603050405020304" pitchFamily="18" charset="0"/>
                <a:cs typeface="Times New Roman" panose="02020603050405020304" pitchFamily="18" charset="0"/>
              </a:rPr>
              <a:t>Parte que realiza la presentación: </a:t>
            </a:r>
            <a:r>
              <a:rPr lang="es-CL" sz="2200" dirty="0">
                <a:latin typeface="Times New Roman" panose="02020603050405020304" pitchFamily="18" charset="0"/>
                <a:cs typeface="Times New Roman" panose="02020603050405020304" pitchFamily="18" charset="0"/>
              </a:rPr>
              <a:t>Quien envía el escrito o a quien se representa.</a:t>
            </a:r>
          </a:p>
          <a:p>
            <a:pPr algn="just"/>
            <a:endParaRPr lang="es-CL" sz="2200" b="1" dirty="0">
              <a:latin typeface="Times New Roman" panose="02020603050405020304" pitchFamily="18" charset="0"/>
              <a:cs typeface="Times New Roman" panose="02020603050405020304" pitchFamily="18" charset="0"/>
            </a:endParaRPr>
          </a:p>
          <a:p>
            <a:pPr marL="342900" indent="-342900" algn="just">
              <a:buFontTx/>
              <a:buChar char="-"/>
            </a:pPr>
            <a:r>
              <a:rPr lang="es-CL" sz="2200" b="1" dirty="0">
                <a:latin typeface="Times New Roman" panose="02020603050405020304" pitchFamily="18" charset="0"/>
                <a:cs typeface="Times New Roman" panose="02020603050405020304" pitchFamily="18" charset="0"/>
              </a:rPr>
              <a:t>Los grupos de escritos son de tres tipos: </a:t>
            </a:r>
            <a:r>
              <a:rPr lang="es-CL" sz="2200" dirty="0">
                <a:latin typeface="Times New Roman" panose="02020603050405020304" pitchFamily="18" charset="0"/>
                <a:cs typeface="Times New Roman" panose="02020603050405020304" pitchFamily="18" charset="0"/>
              </a:rPr>
              <a:t>(a) escritos generales, (b) recursos y (c) Escritos de la Ley 20.720 (Ley de Quiebras)</a:t>
            </a:r>
          </a:p>
          <a:p>
            <a:pPr marL="342900" indent="-342900" algn="just">
              <a:buFontTx/>
              <a:buChar char="-"/>
            </a:pPr>
            <a:endParaRPr lang="es-CL" sz="2200" dirty="0">
              <a:latin typeface="Times New Roman" panose="02020603050405020304" pitchFamily="18" charset="0"/>
              <a:cs typeface="Times New Roman" panose="02020603050405020304" pitchFamily="18" charset="0"/>
            </a:endParaRPr>
          </a:p>
          <a:p>
            <a:pPr marL="342900" indent="-342900" algn="just">
              <a:buFontTx/>
              <a:buChar char="-"/>
            </a:pPr>
            <a:r>
              <a:rPr lang="es-CL" sz="2200" b="1" dirty="0">
                <a:latin typeface="Times New Roman" panose="02020603050405020304" pitchFamily="18" charset="0"/>
                <a:cs typeface="Times New Roman" panose="02020603050405020304" pitchFamily="18" charset="0"/>
              </a:rPr>
              <a:t>Tipos de escritos: </a:t>
            </a:r>
            <a:r>
              <a:rPr lang="es-CL" sz="2200" dirty="0">
                <a:latin typeface="Times New Roman" panose="02020603050405020304" pitchFamily="18" charset="0"/>
                <a:cs typeface="Times New Roman" panose="02020603050405020304" pitchFamily="18" charset="0"/>
              </a:rPr>
              <a:t>saldrán enumerados la mayoría de los modelos de escritos que se presentan en el Poder Judicial. En caso de no encontrar el que contiene su suma, se debe buscar el que sea más similar.</a:t>
            </a:r>
          </a:p>
          <a:p>
            <a:pPr marL="342900" indent="-342900" algn="just">
              <a:buFontTx/>
              <a:buChar char="-"/>
            </a:pPr>
            <a:endParaRPr lang="es-CL" sz="2200" dirty="0">
              <a:latin typeface="Times New Roman" panose="02020603050405020304" pitchFamily="18" charset="0"/>
              <a:cs typeface="Times New Roman" panose="02020603050405020304" pitchFamily="18" charset="0"/>
            </a:endParaRPr>
          </a:p>
          <a:p>
            <a:pPr marL="342900" indent="-342900" algn="just">
              <a:buFontTx/>
              <a:buChar char="-"/>
            </a:pPr>
            <a:r>
              <a:rPr lang="es-CL" sz="2200" b="1" dirty="0">
                <a:latin typeface="Times New Roman" panose="02020603050405020304" pitchFamily="18" charset="0"/>
                <a:cs typeface="Times New Roman" panose="02020603050405020304" pitchFamily="18" charset="0"/>
              </a:rPr>
              <a:t>Sección de suma: </a:t>
            </a:r>
            <a:r>
              <a:rPr lang="es-CL" sz="2200" dirty="0">
                <a:latin typeface="Times New Roman" panose="02020603050405020304" pitchFamily="18" charset="0"/>
                <a:cs typeface="Times New Roman" panose="02020603050405020304" pitchFamily="18" charset="0"/>
              </a:rPr>
              <a:t>se copia la que contenga el escrito que se busque presentar.</a:t>
            </a:r>
          </a:p>
          <a:p>
            <a:pPr marL="342900" indent="-342900" algn="just">
              <a:buFontTx/>
              <a:buChar char="-"/>
            </a:pPr>
            <a:endParaRPr lang="es-CL"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481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FD2496-58FA-40D1-9DEF-8743E87B441C}"/>
              </a:ext>
            </a:extLst>
          </p:cNvPr>
          <p:cNvSpPr txBox="1"/>
          <p:nvPr/>
        </p:nvSpPr>
        <p:spPr>
          <a:xfrm>
            <a:off x="478347" y="609959"/>
            <a:ext cx="10972800" cy="1384995"/>
          </a:xfrm>
          <a:prstGeom prst="rect">
            <a:avLst/>
          </a:prstGeom>
          <a:noFill/>
        </p:spPr>
        <p:txBody>
          <a:bodyPr wrap="square" rtlCol="0">
            <a:spAutoFit/>
          </a:bodyPr>
          <a:lstStyle/>
          <a:p>
            <a:pPr algn="just"/>
            <a:r>
              <a:rPr lang="es-CL" sz="2200" dirty="0">
                <a:latin typeface="Times New Roman" panose="02020603050405020304" pitchFamily="18" charset="0"/>
                <a:cs typeface="Times New Roman" panose="02020603050405020304" pitchFamily="18" charset="0"/>
              </a:rPr>
              <a:t>5.- Se presiona grabar escrito, y saldrá exactamente el mismo recuadro que el mostrado para el ingreso de demanda. Se sigue el mismo proceso para adjuntar tanto el escrito, como los documentos.</a:t>
            </a:r>
          </a:p>
          <a:p>
            <a:pPr algn="just"/>
            <a:endParaRPr lang="es-CL" dirty="0"/>
          </a:p>
        </p:txBody>
      </p:sp>
      <p:pic>
        <p:nvPicPr>
          <p:cNvPr id="5" name="Imagen 4">
            <a:extLst>
              <a:ext uri="{FF2B5EF4-FFF2-40B4-BE49-F238E27FC236}">
                <a16:creationId xmlns:a16="http://schemas.microsoft.com/office/drawing/2014/main" id="{BB4F6BB8-8246-3D4A-872C-04B755B9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474" y="1896044"/>
            <a:ext cx="2413000" cy="800100"/>
          </a:xfrm>
          <a:prstGeom prst="rect">
            <a:avLst/>
          </a:prstGeom>
        </p:spPr>
      </p:pic>
      <p:pic>
        <p:nvPicPr>
          <p:cNvPr id="7" name="Imagen 6">
            <a:extLst>
              <a:ext uri="{FF2B5EF4-FFF2-40B4-BE49-F238E27FC236}">
                <a16:creationId xmlns:a16="http://schemas.microsoft.com/office/drawing/2014/main" id="{CAAF943A-3A1A-7343-A6B1-874B9CB37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74" y="2949924"/>
            <a:ext cx="7652324" cy="3521086"/>
          </a:xfrm>
          <a:prstGeom prst="rect">
            <a:avLst/>
          </a:prstGeom>
        </p:spPr>
      </p:pic>
    </p:spTree>
    <p:extLst>
      <p:ext uri="{BB962C8B-B14F-4D97-AF65-F5344CB8AC3E}">
        <p14:creationId xmlns:p14="http://schemas.microsoft.com/office/powerpoint/2010/main" val="347016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E5BF-A05F-4C0B-AFD1-A0AC82D30C98}"/>
              </a:ext>
            </a:extLst>
          </p:cNvPr>
          <p:cNvSpPr>
            <a:spLocks noGrp="1"/>
          </p:cNvSpPr>
          <p:nvPr>
            <p:ph type="title"/>
          </p:nvPr>
        </p:nvSpPr>
        <p:spPr/>
        <p:txBody>
          <a:bodyPr/>
          <a:lstStyle/>
          <a:p>
            <a:r>
              <a:rPr lang="es-CL" dirty="0">
                <a:latin typeface="Times New Roman" panose="02020603050405020304" pitchFamily="18" charset="0"/>
                <a:cs typeface="Times New Roman" panose="02020603050405020304" pitchFamily="18" charset="0"/>
              </a:rPr>
              <a:t>¿Qué es la OJV?</a:t>
            </a:r>
          </a:p>
        </p:txBody>
      </p:sp>
      <p:sp>
        <p:nvSpPr>
          <p:cNvPr id="3" name="Content Placeholder 2">
            <a:extLst>
              <a:ext uri="{FF2B5EF4-FFF2-40B4-BE49-F238E27FC236}">
                <a16:creationId xmlns:a16="http://schemas.microsoft.com/office/drawing/2014/main" id="{9AE71D1E-F84D-47A4-B719-88B8E05D27CF}"/>
              </a:ext>
            </a:extLst>
          </p:cNvPr>
          <p:cNvSpPr>
            <a:spLocks noGrp="1"/>
          </p:cNvSpPr>
          <p:nvPr>
            <p:ph idx="1"/>
          </p:nvPr>
        </p:nvSpPr>
        <p:spPr>
          <a:xfrm>
            <a:off x="541638" y="1690688"/>
            <a:ext cx="11377646" cy="5167312"/>
          </a:xfrm>
        </p:spPr>
        <p:txBody>
          <a:bodyPr>
            <a:normAutofit fontScale="92500" lnSpcReduction="20000"/>
          </a:bodyPr>
          <a:lstStyle/>
          <a:p>
            <a:pPr algn="just"/>
            <a:r>
              <a:rPr lang="es-CL" dirty="0">
                <a:latin typeface="Times New Roman" panose="02020603050405020304" pitchFamily="18" charset="0"/>
                <a:cs typeface="Times New Roman" panose="02020603050405020304" pitchFamily="18" charset="0"/>
              </a:rPr>
              <a:t>La Oficina Judicial Virtual (OJV) es el </a:t>
            </a:r>
            <a:r>
              <a:rPr lang="es-CL" b="1" dirty="0">
                <a:latin typeface="Times New Roman" panose="02020603050405020304" pitchFamily="18" charset="0"/>
                <a:cs typeface="Times New Roman" panose="02020603050405020304" pitchFamily="18" charset="0"/>
              </a:rPr>
              <a:t>sistema de tramitación electrónica del Poder Judicial, creado por la Ley N°20.886 que establece la tramitación remota en los tribunales civiles.</a:t>
            </a:r>
          </a:p>
          <a:p>
            <a:pPr algn="just"/>
            <a:r>
              <a:rPr lang="es-CL" dirty="0">
                <a:latin typeface="Times New Roman" panose="02020603050405020304" pitchFamily="18" charset="0"/>
                <a:cs typeface="Times New Roman" panose="02020603050405020304" pitchFamily="18" charset="0"/>
              </a:rPr>
              <a:t>Así, toda presentación de demandas y escritos deberá realizarse por esta vía, al igual que cualquier documento que se busque acompañar.</a:t>
            </a:r>
          </a:p>
          <a:p>
            <a:pPr algn="just"/>
            <a:endParaRPr lang="es-CL" sz="2600" dirty="0">
              <a:latin typeface="Times New Roman" panose="02020603050405020304" pitchFamily="18" charset="0"/>
              <a:cs typeface="Times New Roman" panose="02020603050405020304" pitchFamily="18" charset="0"/>
            </a:endParaRPr>
          </a:p>
          <a:p>
            <a:pPr marL="0" indent="0" algn="just">
              <a:buNone/>
            </a:pPr>
            <a:r>
              <a:rPr lang="es-CL" sz="2600" dirty="0">
                <a:latin typeface="Times New Roman" panose="02020603050405020304" pitchFamily="18" charset="0"/>
                <a:cs typeface="Times New Roman" panose="02020603050405020304" pitchFamily="18" charset="0"/>
              </a:rPr>
              <a:t>“Artículo 5: </a:t>
            </a:r>
            <a:r>
              <a:rPr lang="es-MX" sz="2600" dirty="0">
                <a:latin typeface="Times New Roman" panose="02020603050405020304" pitchFamily="18" charset="0"/>
                <a:cs typeface="Times New Roman" panose="02020603050405020304" pitchFamily="18" charset="0"/>
              </a:rPr>
              <a:t>Presentación de demandas y de escritos. El ingreso de las demandas y de todos los escritos se hará por vía electrónica a través del sistema de tramitación electrónica del Poder Judicial, para cuyos efectos los abogados o habilitados en derecho se registrarán en los términos que se regulen en el auto acordado que la Corte Suprema dictará al efecto.”</a:t>
            </a:r>
          </a:p>
          <a:p>
            <a:pPr marL="0" indent="0" algn="just">
              <a:buNone/>
            </a:pPr>
            <a:endParaRPr lang="es-MX" sz="2600" dirty="0">
              <a:latin typeface="Times New Roman" panose="02020603050405020304" pitchFamily="18" charset="0"/>
              <a:cs typeface="Times New Roman" panose="02020603050405020304" pitchFamily="18" charset="0"/>
            </a:endParaRPr>
          </a:p>
          <a:p>
            <a:pPr marL="0" indent="0" algn="just">
              <a:buNone/>
            </a:pPr>
            <a:r>
              <a:rPr lang="es-MX" sz="2600" dirty="0">
                <a:latin typeface="Times New Roman" panose="02020603050405020304" pitchFamily="18" charset="0"/>
                <a:cs typeface="Times New Roman" panose="02020603050405020304" pitchFamily="18" charset="0"/>
              </a:rPr>
              <a:t>“Artículo 6º.- Presentación de documentos. Los documentos electrónicos se presentarán a través del sistema de tramitación electrónica del Poder Judicial o, en caso de requerirlo así las circunstancias, se acompañarán en el tribunal a través de la entrega de algún dispositivo de almacenamiento de datos electrónicos.”</a:t>
            </a:r>
            <a:endParaRPr lang="es-CL"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00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C38AB-8D95-423E-AB7E-2DA118BE0EDE}"/>
              </a:ext>
            </a:extLst>
          </p:cNvPr>
          <p:cNvSpPr txBox="1"/>
          <p:nvPr/>
        </p:nvSpPr>
        <p:spPr>
          <a:xfrm>
            <a:off x="385012" y="269092"/>
            <a:ext cx="10940714" cy="1446550"/>
          </a:xfrm>
          <a:prstGeom prst="rect">
            <a:avLst/>
          </a:prstGeom>
          <a:noFill/>
        </p:spPr>
        <p:txBody>
          <a:bodyPr wrap="square" rtlCol="0">
            <a:spAutoFit/>
          </a:bodyPr>
          <a:lstStyle/>
          <a:p>
            <a:pPr algn="just"/>
            <a:r>
              <a:rPr lang="es-CL" sz="2200" dirty="0">
                <a:latin typeface="Times New Roman" panose="02020603050405020304" pitchFamily="18" charset="0"/>
                <a:cs typeface="Times New Roman" panose="02020603050405020304" pitchFamily="18" charset="0"/>
              </a:rPr>
              <a:t>6.- Luego voy a la pestaña de Bandeja de Escritos.</a:t>
            </a:r>
          </a:p>
          <a:p>
            <a:pPr algn="just"/>
            <a:endParaRPr lang="es-CL" sz="2200" dirty="0">
              <a:latin typeface="Times New Roman" panose="02020603050405020304" pitchFamily="18" charset="0"/>
              <a:cs typeface="Times New Roman" panose="02020603050405020304" pitchFamily="18" charset="0"/>
            </a:endParaRPr>
          </a:p>
          <a:p>
            <a:pPr algn="just"/>
            <a:r>
              <a:rPr lang="es-CL" sz="2200" dirty="0">
                <a:latin typeface="Times New Roman" panose="02020603050405020304" pitchFamily="18" charset="0"/>
                <a:cs typeface="Times New Roman" panose="02020603050405020304" pitchFamily="18" charset="0"/>
              </a:rPr>
              <a:t>7.- Una vez allí, se selecciona el escrito que se quiere subir y se presiona Enviar al Poder Judicial.</a:t>
            </a:r>
          </a:p>
        </p:txBody>
      </p:sp>
      <p:pic>
        <p:nvPicPr>
          <p:cNvPr id="6" name="Imagen 5">
            <a:extLst>
              <a:ext uri="{FF2B5EF4-FFF2-40B4-BE49-F238E27FC236}">
                <a16:creationId xmlns:a16="http://schemas.microsoft.com/office/drawing/2014/main" id="{E0F5B1D7-2650-AA44-AF8E-7E6C348DD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12" y="1845844"/>
            <a:ext cx="2294020" cy="4808015"/>
          </a:xfrm>
          <a:prstGeom prst="rect">
            <a:avLst/>
          </a:prstGeom>
        </p:spPr>
      </p:pic>
      <p:pic>
        <p:nvPicPr>
          <p:cNvPr id="8" name="Imagen 7">
            <a:extLst>
              <a:ext uri="{FF2B5EF4-FFF2-40B4-BE49-F238E27FC236}">
                <a16:creationId xmlns:a16="http://schemas.microsoft.com/office/drawing/2014/main" id="{30374CBB-672B-7D42-92FB-FF4C07E8C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203" y="1956878"/>
            <a:ext cx="8646785" cy="3548318"/>
          </a:xfrm>
          <a:prstGeom prst="rect">
            <a:avLst/>
          </a:prstGeom>
        </p:spPr>
      </p:pic>
    </p:spTree>
    <p:extLst>
      <p:ext uri="{BB962C8B-B14F-4D97-AF65-F5344CB8AC3E}">
        <p14:creationId xmlns:p14="http://schemas.microsoft.com/office/powerpoint/2010/main" val="3956325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99FF">
            <a:alpha val="45098"/>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DD80-E60C-46C6-9461-72E71FFC161F}"/>
              </a:ext>
            </a:extLst>
          </p:cNvPr>
          <p:cNvSpPr>
            <a:spLocks noGrp="1"/>
          </p:cNvSpPr>
          <p:nvPr>
            <p:ph type="title"/>
          </p:nvPr>
        </p:nvSpPr>
        <p:spPr>
          <a:xfrm>
            <a:off x="838200" y="0"/>
            <a:ext cx="10515600" cy="1325563"/>
          </a:xfrm>
        </p:spPr>
        <p:txBody>
          <a:bodyPr/>
          <a:lstStyle/>
          <a:p>
            <a:pPr algn="ctr"/>
            <a:r>
              <a:rPr lang="es-CL" b="1">
                <a:latin typeface="Times New Roman" panose="02020603050405020304" pitchFamily="18" charset="0"/>
                <a:cs typeface="Times New Roman" panose="02020603050405020304" pitchFamily="18" charset="0"/>
              </a:rPr>
              <a:t>Certificado de Envío del Escrito</a:t>
            </a:r>
            <a:endParaRPr lang="es-CL"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A2133C4-5441-4AC9-A487-C21C5B2727D9}"/>
              </a:ext>
            </a:extLst>
          </p:cNvPr>
          <p:cNvSpPr txBox="1"/>
          <p:nvPr/>
        </p:nvSpPr>
        <p:spPr>
          <a:xfrm>
            <a:off x="427121" y="1133355"/>
            <a:ext cx="11337758" cy="3139321"/>
          </a:xfrm>
          <a:prstGeom prst="rect">
            <a:avLst/>
          </a:prstGeom>
          <a:noFill/>
        </p:spPr>
        <p:txBody>
          <a:bodyPr wrap="square" rtlCol="0">
            <a:spAutoFit/>
          </a:bodyPr>
          <a:lstStyle/>
          <a:p>
            <a:pPr marL="285750" indent="-285750" algn="just">
              <a:buFont typeface="Arial" panose="020B0604020202020204" pitchFamily="34" charset="0"/>
              <a:buChar char="•"/>
            </a:pPr>
            <a:r>
              <a:rPr lang="es-CL" sz="2200">
                <a:latin typeface="Times New Roman" panose="02020603050405020304" pitchFamily="18" charset="0"/>
                <a:cs typeface="Times New Roman" panose="02020603050405020304" pitchFamily="18" charset="0"/>
              </a:rPr>
              <a:t>El certificado de envío es el comprobante generado por el Poder Judicial y que sirve para probar que un determinado escrito fue presentado en la Plataforma.</a:t>
            </a:r>
          </a:p>
          <a:p>
            <a:pPr algn="just"/>
            <a:endParaRPr lang="es-CL" sz="220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CL" sz="2200">
                <a:latin typeface="Times New Roman" panose="02020603050405020304" pitchFamily="18" charset="0"/>
                <a:cs typeface="Times New Roman" panose="02020603050405020304" pitchFamily="18" charset="0"/>
              </a:rPr>
              <a:t>Resulta clave que se guarden estos documentos debido a que, en caso de cualquier tipo de pérdida de escrito o plazo que esté corriendo, solamente por el certificado de envío se puede probar que se subió, la fecha y la hora en que se hizo.</a:t>
            </a:r>
          </a:p>
          <a:p>
            <a:pPr marL="285750" indent="-285750" algn="just">
              <a:buFont typeface="Arial" panose="020B0604020202020204" pitchFamily="34" charset="0"/>
              <a:buChar char="•"/>
            </a:pPr>
            <a:endParaRPr lang="es-CL" sz="220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CL" sz="2200">
                <a:latin typeface="Times New Roman" panose="02020603050405020304" pitchFamily="18" charset="0"/>
                <a:cs typeface="Times New Roman" panose="02020603050405020304" pitchFamily="18" charset="0"/>
              </a:rPr>
              <a:t>El certificado de envío se descarga de la misma sección de envío de demandas/escritos, presionando los escritos enviados.</a:t>
            </a:r>
            <a:endParaRPr lang="es-CL" sz="22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3BC535BF-E30C-0340-BE90-40F4F9314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21" y="4437158"/>
            <a:ext cx="11020926" cy="1937745"/>
          </a:xfrm>
          <a:prstGeom prst="rect">
            <a:avLst/>
          </a:prstGeom>
        </p:spPr>
      </p:pic>
    </p:spTree>
    <p:extLst>
      <p:ext uri="{BB962C8B-B14F-4D97-AF65-F5344CB8AC3E}">
        <p14:creationId xmlns:p14="http://schemas.microsoft.com/office/powerpoint/2010/main" val="3766656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89A57EB-48ED-994F-B453-F4F16D230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946" y="0"/>
            <a:ext cx="5151303" cy="6593305"/>
          </a:xfrm>
          <a:prstGeom prst="rect">
            <a:avLst/>
          </a:prstGeom>
        </p:spPr>
      </p:pic>
    </p:spTree>
    <p:extLst>
      <p:ext uri="{BB962C8B-B14F-4D97-AF65-F5344CB8AC3E}">
        <p14:creationId xmlns:p14="http://schemas.microsoft.com/office/powerpoint/2010/main" val="2991411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94C6-757A-4675-95ED-4A537AE9D8DC}"/>
              </a:ext>
            </a:extLst>
          </p:cNvPr>
          <p:cNvSpPr>
            <a:spLocks noGrp="1"/>
          </p:cNvSpPr>
          <p:nvPr>
            <p:ph type="title"/>
          </p:nvPr>
        </p:nvSpPr>
        <p:spPr>
          <a:xfrm>
            <a:off x="2021589" y="276616"/>
            <a:ext cx="10515600" cy="1325563"/>
          </a:xfrm>
        </p:spPr>
        <p:txBody>
          <a:bodyPr>
            <a:normAutofit/>
          </a:bodyPr>
          <a:lstStyle/>
          <a:p>
            <a:r>
              <a:rPr lang="es-CL" sz="4000" b="1" dirty="0">
                <a:latin typeface="Times New Roman" panose="02020603050405020304" pitchFamily="18" charset="0"/>
                <a:cs typeface="Times New Roman" panose="02020603050405020304" pitchFamily="18" charset="0"/>
              </a:rPr>
              <a:t>CONSULTA CAUSAS</a:t>
            </a:r>
          </a:p>
        </p:txBody>
      </p:sp>
      <p:sp>
        <p:nvSpPr>
          <p:cNvPr id="10" name="TextBox 9">
            <a:extLst>
              <a:ext uri="{FF2B5EF4-FFF2-40B4-BE49-F238E27FC236}">
                <a16:creationId xmlns:a16="http://schemas.microsoft.com/office/drawing/2014/main" id="{7E4B88CA-8E67-4BE5-865E-1D93079ACC66}"/>
              </a:ext>
            </a:extLst>
          </p:cNvPr>
          <p:cNvSpPr txBox="1"/>
          <p:nvPr/>
        </p:nvSpPr>
        <p:spPr>
          <a:xfrm>
            <a:off x="741063" y="1520785"/>
            <a:ext cx="7843345" cy="3139321"/>
          </a:xfrm>
          <a:prstGeom prst="rect">
            <a:avLst/>
          </a:prstGeom>
          <a:noFill/>
        </p:spPr>
        <p:txBody>
          <a:bodyPr wrap="square" rtlCol="0">
            <a:spAutoFit/>
          </a:bodyPr>
          <a:lstStyle/>
          <a:p>
            <a:pPr algn="just"/>
            <a:r>
              <a:rPr lang="es-CL" sz="2200" dirty="0">
                <a:latin typeface="Times New Roman" panose="02020603050405020304" pitchFamily="18" charset="0"/>
                <a:cs typeface="Times New Roman" panose="02020603050405020304" pitchFamily="18" charset="0"/>
              </a:rPr>
              <a:t>1.- Ingresar a Oficina Judicial Virtual.</a:t>
            </a:r>
          </a:p>
          <a:p>
            <a:pPr algn="just"/>
            <a:r>
              <a:rPr lang="es-CL" sz="2200" dirty="0">
                <a:latin typeface="Times New Roman" panose="02020603050405020304" pitchFamily="18" charset="0"/>
                <a:cs typeface="Times New Roman" panose="02020603050405020304" pitchFamily="18" charset="0"/>
              </a:rPr>
              <a:t>2.- Click en viñeta de consulta de causas.</a:t>
            </a: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FD8D87E7-765D-6A49-B381-2263A7DE9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51" y="2347158"/>
            <a:ext cx="8318746" cy="4117810"/>
          </a:xfrm>
          <a:prstGeom prst="rect">
            <a:avLst/>
          </a:prstGeom>
        </p:spPr>
      </p:pic>
      <p:cxnSp>
        <p:nvCxnSpPr>
          <p:cNvPr id="8" name="Conector recto de flecha 7">
            <a:extLst>
              <a:ext uri="{FF2B5EF4-FFF2-40B4-BE49-F238E27FC236}">
                <a16:creationId xmlns:a16="http://schemas.microsoft.com/office/drawing/2014/main" id="{1E9E6F44-4733-8A47-9585-FC6E9A98DA51}"/>
              </a:ext>
            </a:extLst>
          </p:cNvPr>
          <p:cNvCxnSpPr>
            <a:cxnSpLocks/>
          </p:cNvCxnSpPr>
          <p:nvPr/>
        </p:nvCxnSpPr>
        <p:spPr>
          <a:xfrm flipH="1">
            <a:off x="2954303" y="4660106"/>
            <a:ext cx="901148" cy="361693"/>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443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4B88CA-8E67-4BE5-865E-1D93079ACC66}"/>
              </a:ext>
            </a:extLst>
          </p:cNvPr>
          <p:cNvSpPr txBox="1"/>
          <p:nvPr/>
        </p:nvSpPr>
        <p:spPr>
          <a:xfrm>
            <a:off x="3516347" y="1007419"/>
            <a:ext cx="7843345" cy="3477875"/>
          </a:xfrm>
          <a:prstGeom prst="rect">
            <a:avLst/>
          </a:prstGeom>
          <a:noFill/>
        </p:spPr>
        <p:txBody>
          <a:bodyPr wrap="square" rtlCol="0">
            <a:spAutoFit/>
          </a:bodyPr>
          <a:lstStyle/>
          <a:p>
            <a:pPr algn="just"/>
            <a:r>
              <a:rPr lang="es-CL" sz="2200" dirty="0">
                <a:latin typeface="Times New Roman" panose="02020603050405020304" pitchFamily="18" charset="0"/>
                <a:cs typeface="Times New Roman" panose="02020603050405020304" pitchFamily="18" charset="0"/>
              </a:rPr>
              <a:t>3.- Ingresar a pestaña consulta unificada.</a:t>
            </a:r>
          </a:p>
          <a:p>
            <a:pPr algn="just"/>
            <a:endParaRPr lang="es-CL" sz="2200" dirty="0">
              <a:latin typeface="Times New Roman" panose="02020603050405020304" pitchFamily="18" charset="0"/>
              <a:cs typeface="Times New Roman" panose="02020603050405020304" pitchFamily="18" charset="0"/>
            </a:endParaRPr>
          </a:p>
          <a:p>
            <a:pPr algn="just"/>
            <a:r>
              <a:rPr lang="es-CL" sz="2200" dirty="0">
                <a:latin typeface="Times New Roman" panose="02020603050405020304" pitchFamily="18" charset="0"/>
                <a:cs typeface="Times New Roman" panose="02020603050405020304" pitchFamily="18" charset="0"/>
              </a:rPr>
              <a:t>4.- Ingresar datos de causa a buscar.</a:t>
            </a: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AF4993F7-FCAD-9840-98D7-025FCE10C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55" y="1120243"/>
            <a:ext cx="2323889" cy="5255821"/>
          </a:xfrm>
          <a:prstGeom prst="rect">
            <a:avLst/>
          </a:prstGeom>
        </p:spPr>
      </p:pic>
      <p:cxnSp>
        <p:nvCxnSpPr>
          <p:cNvPr id="6" name="Conector recto de flecha 5">
            <a:extLst>
              <a:ext uri="{FF2B5EF4-FFF2-40B4-BE49-F238E27FC236}">
                <a16:creationId xmlns:a16="http://schemas.microsoft.com/office/drawing/2014/main" id="{4B41AAF2-5E66-6C4F-B1D7-339A100BF914}"/>
              </a:ext>
            </a:extLst>
          </p:cNvPr>
          <p:cNvCxnSpPr>
            <a:cxnSpLocks/>
          </p:cNvCxnSpPr>
          <p:nvPr/>
        </p:nvCxnSpPr>
        <p:spPr>
          <a:xfrm flipH="1">
            <a:off x="1732547" y="1443789"/>
            <a:ext cx="1783800" cy="3673643"/>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3D36DECA-21BA-1E46-9B90-569763136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716" y="2502146"/>
            <a:ext cx="8694821" cy="3175355"/>
          </a:xfrm>
          <a:prstGeom prst="rect">
            <a:avLst/>
          </a:prstGeom>
        </p:spPr>
      </p:pic>
    </p:spTree>
    <p:extLst>
      <p:ext uri="{BB962C8B-B14F-4D97-AF65-F5344CB8AC3E}">
        <p14:creationId xmlns:p14="http://schemas.microsoft.com/office/powerpoint/2010/main" val="1375421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94C6-757A-4675-95ED-4A537AE9D8DC}"/>
              </a:ext>
            </a:extLst>
          </p:cNvPr>
          <p:cNvSpPr>
            <a:spLocks noGrp="1"/>
          </p:cNvSpPr>
          <p:nvPr>
            <p:ph type="title"/>
          </p:nvPr>
        </p:nvSpPr>
        <p:spPr>
          <a:xfrm>
            <a:off x="2021589" y="276616"/>
            <a:ext cx="10515600" cy="1325563"/>
          </a:xfrm>
        </p:spPr>
        <p:txBody>
          <a:bodyPr>
            <a:normAutofit/>
          </a:bodyPr>
          <a:lstStyle/>
          <a:p>
            <a:r>
              <a:rPr lang="es-CL" sz="4000" b="1" dirty="0">
                <a:latin typeface="Times New Roman" panose="02020603050405020304" pitchFamily="18" charset="0"/>
                <a:cs typeface="Times New Roman" panose="02020603050405020304" pitchFamily="18" charset="0"/>
              </a:rPr>
              <a:t>¿Qué significan estas letras?</a:t>
            </a:r>
          </a:p>
        </p:txBody>
      </p:sp>
      <p:sp>
        <p:nvSpPr>
          <p:cNvPr id="10" name="TextBox 9">
            <a:extLst>
              <a:ext uri="{FF2B5EF4-FFF2-40B4-BE49-F238E27FC236}">
                <a16:creationId xmlns:a16="http://schemas.microsoft.com/office/drawing/2014/main" id="{7E4B88CA-8E67-4BE5-865E-1D93079ACC66}"/>
              </a:ext>
            </a:extLst>
          </p:cNvPr>
          <p:cNvSpPr txBox="1"/>
          <p:nvPr/>
        </p:nvSpPr>
        <p:spPr>
          <a:xfrm>
            <a:off x="3096410" y="1669280"/>
            <a:ext cx="7491380" cy="5170646"/>
          </a:xfrm>
          <a:prstGeom prst="rect">
            <a:avLst/>
          </a:prstGeom>
          <a:noFill/>
        </p:spPr>
        <p:txBody>
          <a:bodyPr wrap="square" rtlCol="0">
            <a:spAutoFit/>
          </a:bodyPr>
          <a:lstStyle/>
          <a:p>
            <a:pPr algn="just">
              <a:lnSpc>
                <a:spcPct val="150000"/>
              </a:lnSpc>
            </a:pPr>
            <a:r>
              <a:rPr lang="es-CL" sz="2200" dirty="0">
                <a:latin typeface="Times New Roman" panose="02020603050405020304" pitchFamily="18" charset="0"/>
                <a:cs typeface="Times New Roman" panose="02020603050405020304" pitchFamily="18" charset="0"/>
              </a:rPr>
              <a:t>Contencioso</a:t>
            </a:r>
          </a:p>
          <a:p>
            <a:pPr algn="just">
              <a:lnSpc>
                <a:spcPct val="150000"/>
              </a:lnSpc>
            </a:pPr>
            <a:r>
              <a:rPr lang="es-CL" sz="2200" dirty="0">
                <a:latin typeface="Times New Roman" panose="02020603050405020304" pitchFamily="18" charset="0"/>
                <a:cs typeface="Times New Roman" panose="02020603050405020304" pitchFamily="18" charset="0"/>
              </a:rPr>
              <a:t>Voluntario</a:t>
            </a:r>
          </a:p>
          <a:p>
            <a:pPr algn="just">
              <a:lnSpc>
                <a:spcPct val="150000"/>
              </a:lnSpc>
            </a:pPr>
            <a:r>
              <a:rPr lang="es-CL" sz="2200" dirty="0">
                <a:latin typeface="Times New Roman" panose="02020603050405020304" pitchFamily="18" charset="0"/>
                <a:cs typeface="Times New Roman" panose="02020603050405020304" pitchFamily="18" charset="0"/>
              </a:rPr>
              <a:t>Exhorto</a:t>
            </a:r>
          </a:p>
          <a:p>
            <a:pPr algn="just">
              <a:lnSpc>
                <a:spcPct val="150000"/>
              </a:lnSpc>
            </a:pPr>
            <a:r>
              <a:rPr lang="es-CL" sz="2200" dirty="0">
                <a:latin typeface="Times New Roman" panose="02020603050405020304" pitchFamily="18" charset="0"/>
                <a:cs typeface="Times New Roman" panose="02020603050405020304" pitchFamily="18" charset="0"/>
              </a:rPr>
              <a:t>Procedimientos Administrativos Internos</a:t>
            </a:r>
          </a:p>
          <a:p>
            <a:pPr algn="just">
              <a:lnSpc>
                <a:spcPct val="150000"/>
              </a:lnSpc>
            </a:pPr>
            <a:r>
              <a:rPr lang="es-CL" sz="2200" dirty="0">
                <a:latin typeface="Times New Roman" panose="02020603050405020304" pitchFamily="18" charset="0"/>
                <a:cs typeface="Times New Roman" panose="02020603050405020304" pitchFamily="18" charset="0"/>
              </a:rPr>
              <a:t>Procedimiento antiguo de Familia</a:t>
            </a:r>
          </a:p>
          <a:p>
            <a:pPr algn="just">
              <a:lnSpc>
                <a:spcPct val="150000"/>
              </a:lnSpc>
            </a:pPr>
            <a:r>
              <a:rPr lang="es-CL" sz="2200" dirty="0">
                <a:latin typeface="Times New Roman" panose="02020603050405020304" pitchFamily="18" charset="0"/>
                <a:cs typeface="Times New Roman" panose="02020603050405020304" pitchFamily="18" charset="0"/>
              </a:rPr>
              <a:t>Exhorto Internacional</a:t>
            </a: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8AF63F7C-7E24-714E-BEFF-F075E3A0E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09" y="1730515"/>
            <a:ext cx="1533038" cy="3066074"/>
          </a:xfrm>
          <a:prstGeom prst="rect">
            <a:avLst/>
          </a:prstGeom>
        </p:spPr>
      </p:pic>
    </p:spTree>
    <p:extLst>
      <p:ext uri="{BB962C8B-B14F-4D97-AF65-F5344CB8AC3E}">
        <p14:creationId xmlns:p14="http://schemas.microsoft.com/office/powerpoint/2010/main" val="1720012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4B88CA-8E67-4BE5-865E-1D93079ACC66}"/>
              </a:ext>
            </a:extLst>
          </p:cNvPr>
          <p:cNvSpPr txBox="1"/>
          <p:nvPr/>
        </p:nvSpPr>
        <p:spPr>
          <a:xfrm>
            <a:off x="737937" y="3883090"/>
            <a:ext cx="10716126" cy="364715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En la parte superior de la pantalla encontraremos el detalle de la causa que buscamos con indicación del ROL, fecha de ingreso, caratula, procedimiento, estado administrativo, estado del proceso, cuaderno.</a:t>
            </a: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8B9E45AC-F3E7-1F48-A941-E1827AB0F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66" y="837490"/>
            <a:ext cx="10831668" cy="3045600"/>
          </a:xfrm>
          <a:prstGeom prst="rect">
            <a:avLst/>
          </a:prstGeom>
        </p:spPr>
      </p:pic>
    </p:spTree>
    <p:extLst>
      <p:ext uri="{BB962C8B-B14F-4D97-AF65-F5344CB8AC3E}">
        <p14:creationId xmlns:p14="http://schemas.microsoft.com/office/powerpoint/2010/main" val="2927308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4B88CA-8E67-4BE5-865E-1D93079ACC66}"/>
              </a:ext>
            </a:extLst>
          </p:cNvPr>
          <p:cNvSpPr txBox="1"/>
          <p:nvPr/>
        </p:nvSpPr>
        <p:spPr>
          <a:xfrm>
            <a:off x="737936" y="3920939"/>
            <a:ext cx="10716126" cy="466281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Luego encontraremos el detalle de cada una de las presentaciones y resoluciones de la causa.</a:t>
            </a:r>
          </a:p>
          <a:p>
            <a:pPr marL="342900" indent="-342900" algn="just">
              <a:lnSpc>
                <a:spcPct val="150000"/>
              </a:lnSpc>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El número izquierdo corresponde al FOLIO, que permite numerar el contenido del expediente. </a:t>
            </a:r>
          </a:p>
          <a:p>
            <a:pPr marL="342900" indent="-342900" algn="just">
              <a:lnSpc>
                <a:spcPct val="150000"/>
              </a:lnSpc>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La carpeta amarilla corresponde a documentos adjuntos.</a:t>
            </a: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a:p>
            <a:pPr algn="just"/>
            <a:endParaRPr lang="es-CL" sz="2200" dirty="0">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ABEE7A05-F5AF-0D44-BF65-8153F1FB9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38" y="96253"/>
            <a:ext cx="9801726" cy="3824686"/>
          </a:xfrm>
          <a:prstGeom prst="rect">
            <a:avLst/>
          </a:prstGeom>
        </p:spPr>
      </p:pic>
    </p:spTree>
    <p:extLst>
      <p:ext uri="{BB962C8B-B14F-4D97-AF65-F5344CB8AC3E}">
        <p14:creationId xmlns:p14="http://schemas.microsoft.com/office/powerpoint/2010/main" val="3511486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94C6-757A-4675-95ED-4A537AE9D8DC}"/>
              </a:ext>
            </a:extLst>
          </p:cNvPr>
          <p:cNvSpPr>
            <a:spLocks noGrp="1"/>
          </p:cNvSpPr>
          <p:nvPr>
            <p:ph type="title"/>
          </p:nvPr>
        </p:nvSpPr>
        <p:spPr>
          <a:xfrm>
            <a:off x="2021589" y="276616"/>
            <a:ext cx="10515600" cy="1325563"/>
          </a:xfrm>
        </p:spPr>
        <p:txBody>
          <a:bodyPr>
            <a:normAutofit fontScale="90000"/>
          </a:bodyPr>
          <a:lstStyle/>
          <a:p>
            <a:br>
              <a:rPr lang="es-CL" sz="4000" dirty="0">
                <a:latin typeface="Times New Roman" panose="02020603050405020304" pitchFamily="18" charset="0"/>
                <a:cs typeface="Times New Roman" panose="02020603050405020304" pitchFamily="18" charset="0"/>
              </a:rPr>
            </a:br>
            <a:br>
              <a:rPr lang="es-CL" sz="4000" dirty="0">
                <a:latin typeface="Times New Roman" panose="02020603050405020304" pitchFamily="18" charset="0"/>
                <a:cs typeface="Times New Roman" panose="02020603050405020304" pitchFamily="18" charset="0"/>
              </a:rPr>
            </a:br>
            <a:br>
              <a:rPr lang="es-CL" sz="4000" dirty="0">
                <a:latin typeface="Times New Roman" panose="02020603050405020304" pitchFamily="18" charset="0"/>
                <a:cs typeface="Times New Roman" panose="02020603050405020304" pitchFamily="18" charset="0"/>
              </a:rPr>
            </a:br>
            <a:br>
              <a:rPr lang="es-CL" sz="4000" dirty="0">
                <a:latin typeface="Times New Roman" panose="02020603050405020304" pitchFamily="18" charset="0"/>
                <a:cs typeface="Times New Roman" panose="02020603050405020304" pitchFamily="18" charset="0"/>
              </a:rPr>
            </a:br>
            <a:br>
              <a:rPr lang="es-CL" sz="4000" dirty="0">
                <a:latin typeface="Times New Roman" panose="02020603050405020304" pitchFamily="18" charset="0"/>
                <a:cs typeface="Times New Roman" panose="02020603050405020304" pitchFamily="18" charset="0"/>
              </a:rPr>
            </a:br>
            <a:br>
              <a:rPr lang="es-CL" sz="4000" dirty="0">
                <a:latin typeface="Times New Roman" panose="02020603050405020304" pitchFamily="18" charset="0"/>
                <a:cs typeface="Times New Roman" panose="02020603050405020304" pitchFamily="18" charset="0"/>
              </a:rPr>
            </a:br>
            <a:br>
              <a:rPr lang="es-CL" sz="4000" dirty="0">
                <a:latin typeface="Times New Roman" panose="02020603050405020304" pitchFamily="18" charset="0"/>
                <a:cs typeface="Times New Roman" panose="02020603050405020304" pitchFamily="18" charset="0"/>
              </a:rPr>
            </a:br>
            <a:br>
              <a:rPr lang="es-CL" sz="4000" dirty="0">
                <a:latin typeface="Times New Roman" panose="02020603050405020304" pitchFamily="18" charset="0"/>
                <a:cs typeface="Times New Roman" panose="02020603050405020304" pitchFamily="18" charset="0"/>
              </a:rPr>
            </a:br>
            <a:br>
              <a:rPr lang="es-CL" sz="4000" dirty="0">
                <a:latin typeface="Times New Roman" panose="02020603050405020304" pitchFamily="18" charset="0"/>
                <a:cs typeface="Times New Roman" panose="02020603050405020304" pitchFamily="18" charset="0"/>
              </a:rPr>
            </a:br>
            <a:br>
              <a:rPr lang="es-CL" sz="4000" dirty="0">
                <a:latin typeface="Times New Roman" panose="02020603050405020304" pitchFamily="18" charset="0"/>
                <a:cs typeface="Times New Roman" panose="02020603050405020304" pitchFamily="18" charset="0"/>
              </a:rPr>
            </a:br>
            <a:br>
              <a:rPr lang="es-CL" sz="4000" dirty="0">
                <a:latin typeface="Times New Roman" panose="02020603050405020304" pitchFamily="18" charset="0"/>
                <a:cs typeface="Times New Roman" panose="02020603050405020304" pitchFamily="18" charset="0"/>
              </a:rPr>
            </a:br>
            <a:br>
              <a:rPr lang="es-CL" sz="4000" dirty="0">
                <a:latin typeface="Times New Roman" panose="02020603050405020304" pitchFamily="18" charset="0"/>
                <a:cs typeface="Times New Roman" panose="02020603050405020304" pitchFamily="18" charset="0"/>
              </a:rPr>
            </a:br>
            <a:br>
              <a:rPr lang="es-CL" sz="4000" dirty="0">
                <a:latin typeface="Times New Roman" panose="02020603050405020304" pitchFamily="18" charset="0"/>
                <a:cs typeface="Times New Roman" panose="02020603050405020304" pitchFamily="18" charset="0"/>
              </a:rPr>
            </a:br>
            <a:br>
              <a:rPr lang="es-CL" sz="4000" dirty="0">
                <a:latin typeface="Times New Roman" panose="02020603050405020304" pitchFamily="18" charset="0"/>
                <a:cs typeface="Times New Roman" panose="02020603050405020304" pitchFamily="18" charset="0"/>
              </a:rPr>
            </a:br>
            <a:br>
              <a:rPr lang="es-CL" sz="4000" dirty="0">
                <a:latin typeface="Times New Roman" panose="02020603050405020304" pitchFamily="18" charset="0"/>
                <a:cs typeface="Times New Roman" panose="02020603050405020304" pitchFamily="18" charset="0"/>
              </a:rPr>
            </a:br>
            <a:endParaRPr lang="es-CL" sz="4000" b="1" dirty="0">
              <a:latin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9C697AAC-ACD6-334E-B12E-188D59113288}"/>
              </a:ext>
            </a:extLst>
          </p:cNvPr>
          <p:cNvSpPr/>
          <p:nvPr/>
        </p:nvSpPr>
        <p:spPr>
          <a:xfrm>
            <a:off x="1122947" y="1171074"/>
            <a:ext cx="10515600" cy="4154984"/>
          </a:xfrm>
          <a:prstGeom prst="rect">
            <a:avLst/>
          </a:prstGeom>
        </p:spPr>
        <p:txBody>
          <a:bodyPr wrap="square">
            <a:spAutoFit/>
          </a:bodyPr>
          <a:lstStyle/>
          <a:p>
            <a:r>
              <a:rPr lang="es-CL" sz="4400" dirty="0">
                <a:latin typeface="Times New Roman" panose="02020603050405020304" pitchFamily="18" charset="0"/>
                <a:cs typeface="Times New Roman" panose="02020603050405020304" pitchFamily="18" charset="0"/>
              </a:rPr>
              <a:t>En caso de presentar cualquier tipo de dudas, consultar el manual dispuesto por el Poder Judicial en:</a:t>
            </a:r>
          </a:p>
          <a:p>
            <a:endParaRPr lang="es-CL" sz="4400" dirty="0">
              <a:latin typeface="Times New Roman" panose="02020603050405020304" pitchFamily="18" charset="0"/>
              <a:cs typeface="Times New Roman" panose="02020603050405020304" pitchFamily="18" charset="0"/>
            </a:endParaRPr>
          </a:p>
          <a:p>
            <a:r>
              <a:rPr lang="es-CL" sz="4400" b="1" dirty="0">
                <a:latin typeface="Times New Roman" panose="02020603050405020304" pitchFamily="18" charset="0"/>
                <a:cs typeface="Times New Roman" panose="02020603050405020304" pitchFamily="18" charset="0"/>
              </a:rPr>
              <a:t>https://oficinajudicialvirtual.pjud.cl/videos-manuales.php</a:t>
            </a:r>
            <a:endParaRPr lang="es-CL" sz="4400" b="1" dirty="0"/>
          </a:p>
        </p:txBody>
      </p:sp>
    </p:spTree>
    <p:extLst>
      <p:ext uri="{BB962C8B-B14F-4D97-AF65-F5344CB8AC3E}">
        <p14:creationId xmlns:p14="http://schemas.microsoft.com/office/powerpoint/2010/main" val="424149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38AD3-D228-4A78-A47C-D189582EF32C}"/>
              </a:ext>
            </a:extLst>
          </p:cNvPr>
          <p:cNvSpPr>
            <a:spLocks noGrp="1"/>
          </p:cNvSpPr>
          <p:nvPr>
            <p:ph type="title"/>
          </p:nvPr>
        </p:nvSpPr>
        <p:spPr/>
        <p:txBody>
          <a:bodyPr/>
          <a:lstStyle/>
          <a:p>
            <a:r>
              <a:rPr lang="es-CL" dirty="0">
                <a:latin typeface="Times New Roman" panose="02020603050405020304" pitchFamily="18" charset="0"/>
                <a:cs typeface="Times New Roman" panose="02020603050405020304" pitchFamily="18" charset="0"/>
              </a:rPr>
              <a:t>¿A qué causas aplica?</a:t>
            </a:r>
          </a:p>
        </p:txBody>
      </p:sp>
      <p:sp>
        <p:nvSpPr>
          <p:cNvPr id="5" name="TextBox 4">
            <a:extLst>
              <a:ext uri="{FF2B5EF4-FFF2-40B4-BE49-F238E27FC236}">
                <a16:creationId xmlns:a16="http://schemas.microsoft.com/office/drawing/2014/main" id="{6B210E97-68B3-4D83-9DC7-A5331D237BE9}"/>
              </a:ext>
            </a:extLst>
          </p:cNvPr>
          <p:cNvSpPr txBox="1"/>
          <p:nvPr/>
        </p:nvSpPr>
        <p:spPr>
          <a:xfrm>
            <a:off x="260838" y="1651149"/>
            <a:ext cx="11401773" cy="769441"/>
          </a:xfrm>
          <a:prstGeom prst="rect">
            <a:avLst/>
          </a:prstGeom>
          <a:noFill/>
        </p:spPr>
        <p:txBody>
          <a:bodyPr wrap="square" rtlCol="0">
            <a:spAutoFit/>
          </a:bodyPr>
          <a:lstStyle/>
          <a:p>
            <a:pPr marL="285750" indent="-285750">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Las disposiciones transitorias de la Ley 20.886 se encargar de establecer el </a:t>
            </a:r>
            <a:r>
              <a:rPr lang="es-CL" sz="2200" b="1" u="sng" dirty="0">
                <a:latin typeface="Times New Roman" panose="02020603050405020304" pitchFamily="18" charset="0"/>
                <a:cs typeface="Times New Roman" panose="02020603050405020304" pitchFamily="18" charset="0"/>
              </a:rPr>
              <a:t>efecto temporal </a:t>
            </a:r>
            <a:r>
              <a:rPr lang="es-CL" sz="2200" dirty="0">
                <a:latin typeface="Times New Roman" panose="02020603050405020304" pitchFamily="18" charset="0"/>
                <a:cs typeface="Times New Roman" panose="02020603050405020304" pitchFamily="18" charset="0"/>
              </a:rPr>
              <a:t>de la nueva tramitación, y por tanto, a cuáles causas le será aplicable:</a:t>
            </a:r>
          </a:p>
        </p:txBody>
      </p:sp>
      <p:sp>
        <p:nvSpPr>
          <p:cNvPr id="6" name="Rectangle 5">
            <a:extLst>
              <a:ext uri="{FF2B5EF4-FFF2-40B4-BE49-F238E27FC236}">
                <a16:creationId xmlns:a16="http://schemas.microsoft.com/office/drawing/2014/main" id="{AFC53D4F-4949-480D-B5E0-376B1A720438}"/>
              </a:ext>
            </a:extLst>
          </p:cNvPr>
          <p:cNvSpPr/>
          <p:nvPr/>
        </p:nvSpPr>
        <p:spPr>
          <a:xfrm>
            <a:off x="191085" y="2612913"/>
            <a:ext cx="11471525" cy="1754326"/>
          </a:xfrm>
          <a:prstGeom prst="rect">
            <a:avLst/>
          </a:prstGeom>
        </p:spPr>
        <p:txBody>
          <a:bodyPr wrap="square">
            <a:spAutoFit/>
          </a:bodyPr>
          <a:lstStyle/>
          <a:p>
            <a:pPr algn="just"/>
            <a:r>
              <a:rPr lang="es-MX" dirty="0">
                <a:latin typeface="Times New Roman" panose="02020603050405020304" pitchFamily="18" charset="0"/>
                <a:cs typeface="Times New Roman" panose="02020603050405020304" pitchFamily="18" charset="0"/>
              </a:rPr>
              <a:t>“Artículo primero.- Entrada en vigencia. La presente ley entrará en vigencia a contar de seis meses desde la fecha de su publicación, para todas las causas que se tramiten ante los tribunales que ejerzan jurisdicción en los territorios jurisdiccionales de las Cortes de Apelaciones de Arica, Iquique, Antofagasta,  Copiapó, La Serena, Rancagua, Talca, Chillán, Temuco, Valdivia, Puerto Montt,  Coihaique y Punta Arenas, y a contar de un año desde la fecha de su publicación para las causas que se tramiten ante los tribunales que ejerzan jurisdicción en los territorios jurisdiccionales de las demás Cortes de Apelaciones del país.”</a:t>
            </a:r>
          </a:p>
        </p:txBody>
      </p:sp>
      <p:sp>
        <p:nvSpPr>
          <p:cNvPr id="8" name="TextBox 2">
            <a:extLst>
              <a:ext uri="{FF2B5EF4-FFF2-40B4-BE49-F238E27FC236}">
                <a16:creationId xmlns:a16="http://schemas.microsoft.com/office/drawing/2014/main" id="{AE7DE881-A8DF-F341-AA5B-DEFE28706DF1}"/>
              </a:ext>
            </a:extLst>
          </p:cNvPr>
          <p:cNvSpPr txBox="1"/>
          <p:nvPr/>
        </p:nvSpPr>
        <p:spPr>
          <a:xfrm>
            <a:off x="351019" y="4559562"/>
            <a:ext cx="11002781" cy="1107996"/>
          </a:xfrm>
          <a:prstGeom prst="rect">
            <a:avLst/>
          </a:prstGeom>
          <a:noFill/>
        </p:spPr>
        <p:txBody>
          <a:bodyPr wrap="square" rtlCol="0">
            <a:spAutoFit/>
          </a:bodyPr>
          <a:lstStyle/>
          <a:p>
            <a:pPr marL="285750" indent="-285750" algn="just">
              <a:buFont typeface="Arial" panose="020B0604020202020204" pitchFamily="34" charset="0"/>
              <a:buChar char="•"/>
            </a:pPr>
            <a:endParaRPr lang="es-CL" sz="2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La exigencia de realizar las presentaciones por la plataforma virtual son todas aquellas iniciadas posterior al </a:t>
            </a:r>
            <a:r>
              <a:rPr lang="es-CL" sz="2200" b="1" u="sng" dirty="0">
                <a:latin typeface="Times New Roman" panose="02020603050405020304" pitchFamily="18" charset="0"/>
                <a:cs typeface="Times New Roman" panose="02020603050405020304" pitchFamily="18" charset="0"/>
              </a:rPr>
              <a:t>18 de diciembre de 2016.</a:t>
            </a:r>
          </a:p>
        </p:txBody>
      </p:sp>
    </p:spTree>
    <p:extLst>
      <p:ext uri="{BB962C8B-B14F-4D97-AF65-F5344CB8AC3E}">
        <p14:creationId xmlns:p14="http://schemas.microsoft.com/office/powerpoint/2010/main" val="92390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9DD850BD-4F33-D642-BE2F-D6DB2BA5E051}"/>
              </a:ext>
            </a:extLst>
          </p:cNvPr>
          <p:cNvSpPr txBox="1"/>
          <p:nvPr/>
        </p:nvSpPr>
        <p:spPr>
          <a:xfrm>
            <a:off x="631668" y="716285"/>
            <a:ext cx="10649890" cy="1077218"/>
          </a:xfrm>
          <a:prstGeom prst="rect">
            <a:avLst/>
          </a:prstGeom>
          <a:noFill/>
        </p:spPr>
        <p:txBody>
          <a:bodyPr wrap="square" rtlCol="0">
            <a:spAutoFit/>
          </a:bodyPr>
          <a:lstStyle/>
          <a:p>
            <a:pPr algn="just"/>
            <a:r>
              <a:rPr lang="es-CL" sz="3200" dirty="0">
                <a:latin typeface="Times New Roman" panose="02020603050405020304" pitchFamily="18" charset="0"/>
                <a:cs typeface="Times New Roman" panose="02020603050405020304" pitchFamily="18" charset="0"/>
              </a:rPr>
              <a:t>¿Cuáles son los Tribunales que utilizan la OJV para la tramitación de causas bajo su competencia?</a:t>
            </a:r>
          </a:p>
        </p:txBody>
      </p:sp>
      <p:sp>
        <p:nvSpPr>
          <p:cNvPr id="5" name="TextBox 2">
            <a:extLst>
              <a:ext uri="{FF2B5EF4-FFF2-40B4-BE49-F238E27FC236}">
                <a16:creationId xmlns:a16="http://schemas.microsoft.com/office/drawing/2014/main" id="{23B3FACE-4257-854F-8BFD-FA7758401B91}"/>
              </a:ext>
            </a:extLst>
          </p:cNvPr>
          <p:cNvSpPr txBox="1"/>
          <p:nvPr/>
        </p:nvSpPr>
        <p:spPr>
          <a:xfrm>
            <a:off x="910442" y="1586623"/>
            <a:ext cx="5185558" cy="3816429"/>
          </a:xfrm>
          <a:prstGeom prst="rect">
            <a:avLst/>
          </a:prstGeom>
          <a:noFill/>
        </p:spPr>
        <p:txBody>
          <a:bodyPr wrap="square" rtlCol="0">
            <a:spAutoFit/>
          </a:bodyPr>
          <a:lstStyle/>
          <a:p>
            <a:pPr marL="285750" indent="-285750" algn="just">
              <a:buFont typeface="Arial" panose="020B0604020202020204" pitchFamily="34" charset="0"/>
              <a:buChar char="•"/>
            </a:pPr>
            <a:endParaRPr lang="es-CL" sz="2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Juzgado Civiles </a:t>
            </a:r>
          </a:p>
          <a:p>
            <a:pPr marL="285750" indent="-28575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Juzgado de Familia</a:t>
            </a:r>
          </a:p>
          <a:p>
            <a:pPr marL="285750" indent="-28575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Juzgado Laboral</a:t>
            </a:r>
          </a:p>
          <a:p>
            <a:pPr marL="285750" indent="-28575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Juzgado de Garantía</a:t>
            </a:r>
          </a:p>
          <a:p>
            <a:pPr marL="285750" indent="-28575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Tribunal Oral en lo Penal</a:t>
            </a:r>
          </a:p>
          <a:p>
            <a:pPr marL="285750" indent="-28575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Tribunales con competencia común</a:t>
            </a:r>
          </a:p>
          <a:p>
            <a:pPr marL="285750" indent="-28575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Cobranza Laboral</a:t>
            </a:r>
          </a:p>
          <a:p>
            <a:pPr marL="285750" indent="-28575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Cortes de Apelaciones</a:t>
            </a:r>
          </a:p>
          <a:p>
            <a:pPr marL="285750" indent="-28575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Corte Suprema</a:t>
            </a:r>
          </a:p>
          <a:p>
            <a:pPr algn="just"/>
            <a:endParaRPr lang="es-CL" sz="2200" dirty="0">
              <a:latin typeface="Times New Roman" panose="02020603050405020304" pitchFamily="18" charset="0"/>
              <a:cs typeface="Times New Roman" panose="02020603050405020304" pitchFamily="18" charset="0"/>
            </a:endParaRPr>
          </a:p>
        </p:txBody>
      </p:sp>
      <p:sp>
        <p:nvSpPr>
          <p:cNvPr id="6" name="TextBox 2">
            <a:extLst>
              <a:ext uri="{FF2B5EF4-FFF2-40B4-BE49-F238E27FC236}">
                <a16:creationId xmlns:a16="http://schemas.microsoft.com/office/drawing/2014/main" id="{462D78CC-0EF7-1048-B33F-76278F76A7A2}"/>
              </a:ext>
            </a:extLst>
          </p:cNvPr>
          <p:cNvSpPr txBox="1"/>
          <p:nvPr/>
        </p:nvSpPr>
        <p:spPr>
          <a:xfrm>
            <a:off x="455222" y="5620794"/>
            <a:ext cx="11002781" cy="523220"/>
          </a:xfrm>
          <a:prstGeom prst="rect">
            <a:avLst/>
          </a:prstGeom>
          <a:noFill/>
        </p:spPr>
        <p:txBody>
          <a:bodyPr wrap="square" rtlCol="0">
            <a:spAutoFit/>
          </a:bodyPr>
          <a:lstStyle/>
          <a:p>
            <a:pPr algn="just"/>
            <a:r>
              <a:rPr lang="es-CL" sz="2800" dirty="0">
                <a:latin typeface="Times New Roman" panose="02020603050405020304" pitchFamily="18" charset="0"/>
                <a:cs typeface="Times New Roman" panose="02020603050405020304" pitchFamily="18" charset="0"/>
              </a:rPr>
              <a:t>Y los otros Tribunales?</a:t>
            </a:r>
          </a:p>
        </p:txBody>
      </p:sp>
    </p:spTree>
    <p:extLst>
      <p:ext uri="{BB962C8B-B14F-4D97-AF65-F5344CB8AC3E}">
        <p14:creationId xmlns:p14="http://schemas.microsoft.com/office/powerpoint/2010/main" val="164839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23B3FACE-4257-854F-8BFD-FA7758401B91}"/>
              </a:ext>
            </a:extLst>
          </p:cNvPr>
          <p:cNvSpPr txBox="1"/>
          <p:nvPr/>
        </p:nvSpPr>
        <p:spPr>
          <a:xfrm>
            <a:off x="631668" y="619425"/>
            <a:ext cx="7616041" cy="5001369"/>
          </a:xfrm>
          <a:prstGeom prst="rect">
            <a:avLst/>
          </a:prstGeom>
          <a:noFill/>
        </p:spPr>
        <p:txBody>
          <a:bodyPr wrap="square" rtlCol="0">
            <a:spAutoFit/>
          </a:bodyPr>
          <a:lstStyle/>
          <a:p>
            <a:pPr marL="285750" indent="-285750" algn="just">
              <a:buFont typeface="Arial" panose="020B0604020202020204" pitchFamily="34" charset="0"/>
              <a:buChar char="•"/>
            </a:pPr>
            <a:endParaRPr lang="es-CL" sz="2200" dirty="0">
              <a:latin typeface="Times New Roman" panose="02020603050405020304" pitchFamily="18" charset="0"/>
              <a:cs typeface="Times New Roman" panose="02020603050405020304" pitchFamily="18" charset="0"/>
            </a:endParaRPr>
          </a:p>
          <a:p>
            <a:pPr marL="285750" indent="-285750" algn="just">
              <a:lnSpc>
                <a:spcPct val="250000"/>
              </a:lnSpc>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Tribunal de Defensa de la Libre Competencia </a:t>
            </a:r>
          </a:p>
          <a:p>
            <a:pPr marL="285750" indent="-285750" algn="just">
              <a:lnSpc>
                <a:spcPct val="250000"/>
              </a:lnSpc>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Tribunal Ambiental</a:t>
            </a:r>
          </a:p>
          <a:p>
            <a:pPr marL="285750" indent="-285750" algn="just">
              <a:lnSpc>
                <a:spcPct val="250000"/>
              </a:lnSpc>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Tribunal Electoral Regional Metropolitano</a:t>
            </a:r>
          </a:p>
          <a:p>
            <a:pPr marL="285750" indent="-285750" algn="just">
              <a:lnSpc>
                <a:spcPct val="250000"/>
              </a:lnSpc>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Juzgado de Policía Local</a:t>
            </a:r>
          </a:p>
          <a:p>
            <a:pPr marL="285750" indent="-285750" algn="just">
              <a:lnSpc>
                <a:spcPct val="250000"/>
              </a:lnSpc>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Tribunal Constitucional</a:t>
            </a:r>
          </a:p>
          <a:p>
            <a:pPr marL="285750" indent="-285750" algn="just">
              <a:buFont typeface="Arial" panose="020B0604020202020204" pitchFamily="34" charset="0"/>
              <a:buChar char="•"/>
            </a:pPr>
            <a:endParaRPr lang="es-CL" sz="2200" dirty="0">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2A91ED03-8E57-C74F-9D72-8D9B2F57A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049" y="1663123"/>
            <a:ext cx="1603925" cy="1293833"/>
          </a:xfrm>
          <a:prstGeom prst="rect">
            <a:avLst/>
          </a:prstGeom>
        </p:spPr>
      </p:pic>
      <p:pic>
        <p:nvPicPr>
          <p:cNvPr id="8" name="Imagen 7">
            <a:extLst>
              <a:ext uri="{FF2B5EF4-FFF2-40B4-BE49-F238E27FC236}">
                <a16:creationId xmlns:a16="http://schemas.microsoft.com/office/drawing/2014/main" id="{3E25AFBA-77FA-C340-B7EA-141662AAE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0049" y="943687"/>
            <a:ext cx="4119302" cy="587038"/>
          </a:xfrm>
          <a:prstGeom prst="rect">
            <a:avLst/>
          </a:prstGeom>
        </p:spPr>
      </p:pic>
      <p:pic>
        <p:nvPicPr>
          <p:cNvPr id="10" name="Imagen 9">
            <a:extLst>
              <a:ext uri="{FF2B5EF4-FFF2-40B4-BE49-F238E27FC236}">
                <a16:creationId xmlns:a16="http://schemas.microsoft.com/office/drawing/2014/main" id="{1FB19EDC-B62E-B34D-B5E7-316A59FA38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0049" y="5194877"/>
            <a:ext cx="3891687" cy="1293833"/>
          </a:xfrm>
          <a:prstGeom prst="rect">
            <a:avLst/>
          </a:prstGeom>
        </p:spPr>
      </p:pic>
      <p:pic>
        <p:nvPicPr>
          <p:cNvPr id="12" name="Imagen 11">
            <a:extLst>
              <a:ext uri="{FF2B5EF4-FFF2-40B4-BE49-F238E27FC236}">
                <a16:creationId xmlns:a16="http://schemas.microsoft.com/office/drawing/2014/main" id="{D7722033-82DB-2148-AB9E-5A6478A632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5840" y="4140476"/>
            <a:ext cx="2630004" cy="824775"/>
          </a:xfrm>
          <a:prstGeom prst="rect">
            <a:avLst/>
          </a:prstGeom>
        </p:spPr>
      </p:pic>
      <p:pic>
        <p:nvPicPr>
          <p:cNvPr id="14" name="Imagen 13">
            <a:extLst>
              <a:ext uri="{FF2B5EF4-FFF2-40B4-BE49-F238E27FC236}">
                <a16:creationId xmlns:a16="http://schemas.microsoft.com/office/drawing/2014/main" id="{51D1F15E-D415-B348-A88B-8CBE7B31E8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0049" y="3120109"/>
            <a:ext cx="4064000" cy="800100"/>
          </a:xfrm>
          <a:prstGeom prst="rect">
            <a:avLst/>
          </a:prstGeom>
        </p:spPr>
      </p:pic>
    </p:spTree>
    <p:extLst>
      <p:ext uri="{BB962C8B-B14F-4D97-AF65-F5344CB8AC3E}">
        <p14:creationId xmlns:p14="http://schemas.microsoft.com/office/powerpoint/2010/main" val="325932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81D5C-4A13-4538-90DE-B77ED18B5161}"/>
              </a:ext>
            </a:extLst>
          </p:cNvPr>
          <p:cNvSpPr>
            <a:spLocks noGrp="1"/>
          </p:cNvSpPr>
          <p:nvPr>
            <p:ph type="title"/>
          </p:nvPr>
        </p:nvSpPr>
        <p:spPr/>
        <p:txBody>
          <a:bodyPr/>
          <a:lstStyle/>
          <a:p>
            <a:r>
              <a:rPr lang="es-CL" dirty="0">
                <a:latin typeface="Times New Roman" panose="02020603050405020304" pitchFamily="18" charset="0"/>
                <a:cs typeface="Times New Roman" panose="02020603050405020304" pitchFamily="18" charset="0"/>
              </a:rPr>
              <a:t>¿Qué se necesita para presentar escritos a través de OJV?</a:t>
            </a:r>
          </a:p>
        </p:txBody>
      </p:sp>
      <p:sp>
        <p:nvSpPr>
          <p:cNvPr id="3" name="TextBox 2">
            <a:extLst>
              <a:ext uri="{FF2B5EF4-FFF2-40B4-BE49-F238E27FC236}">
                <a16:creationId xmlns:a16="http://schemas.microsoft.com/office/drawing/2014/main" id="{078A7498-44D4-439D-9918-7D27E13D3CB4}"/>
              </a:ext>
            </a:extLst>
          </p:cNvPr>
          <p:cNvSpPr txBox="1"/>
          <p:nvPr/>
        </p:nvSpPr>
        <p:spPr>
          <a:xfrm>
            <a:off x="838200" y="1982450"/>
            <a:ext cx="10112829" cy="1785104"/>
          </a:xfrm>
          <a:prstGeom prst="rect">
            <a:avLst/>
          </a:prstGeom>
          <a:noFill/>
        </p:spPr>
        <p:txBody>
          <a:bodyPr wrap="square" rtlCol="0">
            <a:spAutoFit/>
          </a:bodyPr>
          <a:lstStyle/>
          <a:p>
            <a:pPr marL="285750" indent="-28575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CLAVE ÚNICA DEL ESTADO: Es una herramienta otorgada por el Registro Civil que permite acceder al Portal de Usuario de la OJV y que, además sirve como  Firma Electrónica Simple de todos los escritos, en caso de no se posea Firma Electrónica Avanzada.</a:t>
            </a:r>
          </a:p>
          <a:p>
            <a:pPr marL="285750" indent="-28575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¿Qué es la FEA y la FES? ¿Cuál es su principal diferencia?</a:t>
            </a:r>
          </a:p>
        </p:txBody>
      </p:sp>
      <p:sp>
        <p:nvSpPr>
          <p:cNvPr id="4" name="TextBox 3">
            <a:extLst>
              <a:ext uri="{FF2B5EF4-FFF2-40B4-BE49-F238E27FC236}">
                <a16:creationId xmlns:a16="http://schemas.microsoft.com/office/drawing/2014/main" id="{7F74E632-69A6-4474-B0F6-85454ED95DAC}"/>
              </a:ext>
            </a:extLst>
          </p:cNvPr>
          <p:cNvSpPr txBox="1"/>
          <p:nvPr/>
        </p:nvSpPr>
        <p:spPr>
          <a:xfrm>
            <a:off x="611275" y="4191496"/>
            <a:ext cx="10339754" cy="769441"/>
          </a:xfrm>
          <a:prstGeom prst="rect">
            <a:avLst/>
          </a:prstGeom>
          <a:noFill/>
        </p:spPr>
        <p:txBody>
          <a:bodyPr wrap="square" rtlCol="0">
            <a:spAutoFit/>
          </a:bodyPr>
          <a:lstStyle/>
          <a:p>
            <a:r>
              <a:rPr lang="es-CL" sz="4400" dirty="0">
                <a:latin typeface="Times New Roman" panose="02020603050405020304" pitchFamily="18" charset="0"/>
                <a:cs typeface="Times New Roman" panose="02020603050405020304" pitchFamily="18" charset="0"/>
              </a:rPr>
              <a:t>¿Cómo obtengo la Clave Única del Estado?</a:t>
            </a:r>
          </a:p>
        </p:txBody>
      </p:sp>
      <p:sp>
        <p:nvSpPr>
          <p:cNvPr id="5" name="TextBox 4">
            <a:extLst>
              <a:ext uri="{FF2B5EF4-FFF2-40B4-BE49-F238E27FC236}">
                <a16:creationId xmlns:a16="http://schemas.microsoft.com/office/drawing/2014/main" id="{C99C0095-70F6-4E1C-AD53-79F4CACD1E42}"/>
              </a:ext>
            </a:extLst>
          </p:cNvPr>
          <p:cNvSpPr txBox="1"/>
          <p:nvPr/>
        </p:nvSpPr>
        <p:spPr>
          <a:xfrm>
            <a:off x="393432" y="5160366"/>
            <a:ext cx="10960368" cy="1107996"/>
          </a:xfrm>
          <a:prstGeom prst="rect">
            <a:avLst/>
          </a:prstGeom>
          <a:noFill/>
        </p:spPr>
        <p:txBody>
          <a:bodyPr wrap="square" rtlCol="0">
            <a:spAutoFit/>
          </a:bodyPr>
          <a:lstStyle/>
          <a:p>
            <a:pPr marL="285750" indent="-28575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Acudiendo al Registro Civil más cercano o solicitandola a través de la págimal web del Registro Civil.</a:t>
            </a:r>
          </a:p>
          <a:p>
            <a:pPr marL="285750" indent="-285750" algn="just">
              <a:buFont typeface="Arial" panose="020B0604020202020204" pitchFamily="34" charset="0"/>
              <a:buChar char="•"/>
            </a:pPr>
            <a:r>
              <a:rPr lang="es-CL" sz="2200" dirty="0">
                <a:latin typeface="Times New Roman" panose="02020603050405020304" pitchFamily="18" charset="0"/>
                <a:cs typeface="Times New Roman" panose="02020603050405020304" pitchFamily="18" charset="0"/>
              </a:rPr>
              <a:t>Dicho trámite no representa ningún costo para el solicitante.</a:t>
            </a:r>
          </a:p>
        </p:txBody>
      </p:sp>
    </p:spTree>
    <p:extLst>
      <p:ext uri="{BB962C8B-B14F-4D97-AF65-F5344CB8AC3E}">
        <p14:creationId xmlns:p14="http://schemas.microsoft.com/office/powerpoint/2010/main" val="67020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BDAD-1F49-4F3D-AC15-D2020942D05F}"/>
              </a:ext>
            </a:extLst>
          </p:cNvPr>
          <p:cNvSpPr>
            <a:spLocks noGrp="1"/>
          </p:cNvSpPr>
          <p:nvPr>
            <p:ph type="title"/>
          </p:nvPr>
        </p:nvSpPr>
        <p:spPr/>
        <p:txBody>
          <a:bodyPr/>
          <a:lstStyle/>
          <a:p>
            <a:pPr algn="ctr"/>
            <a:r>
              <a:rPr lang="es-CL" dirty="0">
                <a:latin typeface="Times New Roman" panose="02020603050405020304" pitchFamily="18" charset="0"/>
                <a:cs typeface="Times New Roman" panose="02020603050405020304" pitchFamily="18" charset="0"/>
              </a:rPr>
              <a:t>¿Cómo ingresar a la OJV?</a:t>
            </a:r>
          </a:p>
        </p:txBody>
      </p:sp>
      <p:sp>
        <p:nvSpPr>
          <p:cNvPr id="3" name="TextBox 2">
            <a:extLst>
              <a:ext uri="{FF2B5EF4-FFF2-40B4-BE49-F238E27FC236}">
                <a16:creationId xmlns:a16="http://schemas.microsoft.com/office/drawing/2014/main" id="{71429B46-5C9D-49FC-8C67-367A0078BFD3}"/>
              </a:ext>
            </a:extLst>
          </p:cNvPr>
          <p:cNvSpPr txBox="1"/>
          <p:nvPr/>
        </p:nvSpPr>
        <p:spPr>
          <a:xfrm>
            <a:off x="398646" y="1514225"/>
            <a:ext cx="9740705" cy="769441"/>
          </a:xfrm>
          <a:prstGeom prst="rect">
            <a:avLst/>
          </a:prstGeom>
          <a:noFill/>
        </p:spPr>
        <p:txBody>
          <a:bodyPr wrap="square" rtlCol="0">
            <a:spAutoFit/>
          </a:bodyPr>
          <a:lstStyle/>
          <a:p>
            <a:pPr marL="342900" indent="-342900" algn="just">
              <a:buFont typeface="+mj-lt"/>
              <a:buAutoNum type="arabicPeriod"/>
            </a:pPr>
            <a:r>
              <a:rPr lang="es-CL" sz="2200" dirty="0">
                <a:latin typeface="Times New Roman" panose="02020603050405020304" pitchFamily="18" charset="0"/>
                <a:cs typeface="Times New Roman" panose="02020603050405020304" pitchFamily="18" charset="0"/>
              </a:rPr>
              <a:t>Ingresar a la página </a:t>
            </a:r>
            <a:r>
              <a:rPr lang="es-CL" sz="2200" dirty="0">
                <a:latin typeface="Times New Roman" panose="02020603050405020304" pitchFamily="18" charset="0"/>
                <a:cs typeface="Times New Roman" panose="02020603050405020304" pitchFamily="18" charset="0"/>
                <a:hlinkClick r:id="rId2"/>
              </a:rPr>
              <a:t>https://oficinajudicialvirtual.pjud.cl/home/index.php</a:t>
            </a:r>
            <a:endParaRPr lang="es-CL" sz="22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CL" sz="2200" dirty="0">
                <a:latin typeface="Times New Roman" panose="02020603050405020304" pitchFamily="18" charset="0"/>
                <a:cs typeface="Times New Roman" panose="02020603050405020304" pitchFamily="18" charset="0"/>
              </a:rPr>
              <a:t>Una vez allí, clicar la viñeta </a:t>
            </a:r>
            <a:r>
              <a:rPr lang="es-CL" sz="2200" b="1" u="sng" dirty="0">
                <a:latin typeface="Times New Roman" panose="02020603050405020304" pitchFamily="18" charset="0"/>
                <a:cs typeface="Times New Roman" panose="02020603050405020304" pitchFamily="18" charset="0"/>
              </a:rPr>
              <a:t>Ingreso de Causas y Escritos.</a:t>
            </a:r>
          </a:p>
        </p:txBody>
      </p:sp>
      <p:pic>
        <p:nvPicPr>
          <p:cNvPr id="13" name="Imagen 12">
            <a:extLst>
              <a:ext uri="{FF2B5EF4-FFF2-40B4-BE49-F238E27FC236}">
                <a16:creationId xmlns:a16="http://schemas.microsoft.com/office/drawing/2014/main" id="{3DFF0797-889C-5044-B014-D6BC5AC52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906" y="2391232"/>
            <a:ext cx="8820548" cy="4366205"/>
          </a:xfrm>
          <a:prstGeom prst="rect">
            <a:avLst/>
          </a:prstGeom>
        </p:spPr>
      </p:pic>
      <p:cxnSp>
        <p:nvCxnSpPr>
          <p:cNvPr id="8" name="Conector recto de flecha 7">
            <a:extLst>
              <a:ext uri="{FF2B5EF4-FFF2-40B4-BE49-F238E27FC236}">
                <a16:creationId xmlns:a16="http://schemas.microsoft.com/office/drawing/2014/main" id="{B8E81E9B-09A8-FB45-B853-C3D596ACCA55}"/>
              </a:ext>
            </a:extLst>
          </p:cNvPr>
          <p:cNvCxnSpPr>
            <a:cxnSpLocks/>
          </p:cNvCxnSpPr>
          <p:nvPr/>
        </p:nvCxnSpPr>
        <p:spPr>
          <a:xfrm flipH="1">
            <a:off x="7129669" y="3843130"/>
            <a:ext cx="901148" cy="361693"/>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7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383B51-ADF3-482D-BC18-BC81C9410033}"/>
              </a:ext>
            </a:extLst>
          </p:cNvPr>
          <p:cNvSpPr txBox="1"/>
          <p:nvPr/>
        </p:nvSpPr>
        <p:spPr>
          <a:xfrm>
            <a:off x="722881" y="569124"/>
            <a:ext cx="10213145" cy="1046440"/>
          </a:xfrm>
          <a:prstGeom prst="rect">
            <a:avLst/>
          </a:prstGeom>
          <a:noFill/>
        </p:spPr>
        <p:txBody>
          <a:bodyPr wrap="square" rtlCol="0">
            <a:spAutoFit/>
          </a:bodyPr>
          <a:lstStyle/>
          <a:p>
            <a:pPr algn="just"/>
            <a:endParaRPr lang="es-CL" dirty="0"/>
          </a:p>
          <a:p>
            <a:pPr algn="just"/>
            <a:r>
              <a:rPr lang="es-CL" sz="2200" dirty="0">
                <a:latin typeface="Times New Roman" panose="02020603050405020304" pitchFamily="18" charset="0"/>
                <a:cs typeface="Times New Roman" panose="02020603050405020304" pitchFamily="18" charset="0"/>
              </a:rPr>
              <a:t>3.- Al entrar, se abrirá la pestaña de Ingreso de Causas y Escritos.</a:t>
            </a:r>
          </a:p>
          <a:p>
            <a:pPr algn="just"/>
            <a:r>
              <a:rPr lang="es-CL" sz="2200" dirty="0">
                <a:latin typeface="Times New Roman" panose="02020603050405020304" pitchFamily="18" charset="0"/>
                <a:cs typeface="Times New Roman" panose="02020603050405020304" pitchFamily="18" charset="0"/>
              </a:rPr>
              <a:t>4.- Se darán las opciones de ingresar vía Clave Única o ingreso de Segunda Clave. </a:t>
            </a:r>
          </a:p>
        </p:txBody>
      </p:sp>
      <p:pic>
        <p:nvPicPr>
          <p:cNvPr id="5" name="Imagen 4">
            <a:extLst>
              <a:ext uri="{FF2B5EF4-FFF2-40B4-BE49-F238E27FC236}">
                <a16:creationId xmlns:a16="http://schemas.microsoft.com/office/drawing/2014/main" id="{ED37B249-D075-5B4F-ACF7-AC5C25B30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52" y="1954119"/>
            <a:ext cx="8615402" cy="4144621"/>
          </a:xfrm>
          <a:prstGeom prst="rect">
            <a:avLst/>
          </a:prstGeom>
        </p:spPr>
      </p:pic>
    </p:spTree>
    <p:extLst>
      <p:ext uri="{BB962C8B-B14F-4D97-AF65-F5344CB8AC3E}">
        <p14:creationId xmlns:p14="http://schemas.microsoft.com/office/powerpoint/2010/main" val="156122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E9B8E6-90BC-44AF-A95C-4BAD692E076E}"/>
              </a:ext>
            </a:extLst>
          </p:cNvPr>
          <p:cNvPicPr>
            <a:picLocks noChangeAspect="1"/>
          </p:cNvPicPr>
          <p:nvPr/>
        </p:nvPicPr>
        <p:blipFill rotWithShape="1">
          <a:blip r:embed="rId2"/>
          <a:srcRect t="4422" b="4422"/>
          <a:stretch/>
        </p:blipFill>
        <p:spPr>
          <a:xfrm>
            <a:off x="1789739" y="2266818"/>
            <a:ext cx="7199385" cy="3689685"/>
          </a:xfrm>
          <a:prstGeom prst="rect">
            <a:avLst/>
          </a:prstGeom>
        </p:spPr>
      </p:pic>
      <p:sp>
        <p:nvSpPr>
          <p:cNvPr id="8" name="TextBox 7">
            <a:extLst>
              <a:ext uri="{FF2B5EF4-FFF2-40B4-BE49-F238E27FC236}">
                <a16:creationId xmlns:a16="http://schemas.microsoft.com/office/drawing/2014/main" id="{D88AD6DC-2C51-45E9-B486-85D9CF197E01}"/>
              </a:ext>
            </a:extLst>
          </p:cNvPr>
          <p:cNvSpPr txBox="1"/>
          <p:nvPr/>
        </p:nvSpPr>
        <p:spPr>
          <a:xfrm>
            <a:off x="736173" y="1596190"/>
            <a:ext cx="10493301" cy="430887"/>
          </a:xfrm>
          <a:prstGeom prst="rect">
            <a:avLst/>
          </a:prstGeom>
          <a:noFill/>
        </p:spPr>
        <p:txBody>
          <a:bodyPr wrap="square" rtlCol="0">
            <a:spAutoFit/>
          </a:bodyPr>
          <a:lstStyle/>
          <a:p>
            <a:pPr algn="just"/>
            <a:r>
              <a:rPr lang="es-CL" sz="2200" dirty="0">
                <a:latin typeface="Times New Roman" panose="02020603050405020304" pitchFamily="18" charset="0"/>
                <a:cs typeface="Times New Roman" panose="02020603050405020304" pitchFamily="18" charset="0"/>
              </a:rPr>
              <a:t>5.- Luego se abrirá la siguiente ventana</a:t>
            </a:r>
            <a:r>
              <a:rPr lang="es-CL" dirty="0"/>
              <a:t>:</a:t>
            </a:r>
          </a:p>
        </p:txBody>
      </p:sp>
      <p:cxnSp>
        <p:nvCxnSpPr>
          <p:cNvPr id="4" name="Conector recto de flecha 3">
            <a:extLst>
              <a:ext uri="{FF2B5EF4-FFF2-40B4-BE49-F238E27FC236}">
                <a16:creationId xmlns:a16="http://schemas.microsoft.com/office/drawing/2014/main" id="{66E7BB71-A3BC-9D47-B402-069F9DD3BE23}"/>
              </a:ext>
            </a:extLst>
          </p:cNvPr>
          <p:cNvCxnSpPr>
            <a:cxnSpLocks/>
          </p:cNvCxnSpPr>
          <p:nvPr/>
        </p:nvCxnSpPr>
        <p:spPr>
          <a:xfrm flipH="1">
            <a:off x="6096000" y="3749967"/>
            <a:ext cx="901148" cy="361693"/>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a:extLst>
              <a:ext uri="{FF2B5EF4-FFF2-40B4-BE49-F238E27FC236}">
                <a16:creationId xmlns:a16="http://schemas.microsoft.com/office/drawing/2014/main" id="{682A9DE9-B3F6-7C45-B5E4-1A0AFC95E019}"/>
              </a:ext>
            </a:extLst>
          </p:cNvPr>
          <p:cNvCxnSpPr>
            <a:cxnSpLocks/>
          </p:cNvCxnSpPr>
          <p:nvPr/>
        </p:nvCxnSpPr>
        <p:spPr>
          <a:xfrm flipH="1">
            <a:off x="6111327" y="4351401"/>
            <a:ext cx="901148" cy="361693"/>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748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1663</Words>
  <Application>Microsoft Macintosh PowerPoint</Application>
  <PresentationFormat>Panorámica</PresentationFormat>
  <Paragraphs>152</Paragraphs>
  <Slides>28</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Calibri Light</vt:lpstr>
      <vt:lpstr>Times New Roman</vt:lpstr>
      <vt:lpstr>Office Theme</vt:lpstr>
      <vt:lpstr>Funcionamiento Oficina Judicial Virtual</vt:lpstr>
      <vt:lpstr>¿Qué es la OJV?</vt:lpstr>
      <vt:lpstr>¿A qué causas aplica?</vt:lpstr>
      <vt:lpstr>Presentación de PowerPoint</vt:lpstr>
      <vt:lpstr>Presentación de PowerPoint</vt:lpstr>
      <vt:lpstr>¿Qué se necesita para presentar escritos a través de OJV?</vt:lpstr>
      <vt:lpstr>¿Cómo ingresar a la OJV?</vt:lpstr>
      <vt:lpstr>Presentación de PowerPoint</vt:lpstr>
      <vt:lpstr>Presentación de PowerPoint</vt:lpstr>
      <vt:lpstr>Presentación de PowerPoint</vt:lpstr>
      <vt:lpstr>INGRESO DE DEMANDAS NUEVAS</vt:lpstr>
      <vt:lpstr>Presentación de PowerPoint</vt:lpstr>
      <vt:lpstr>Presentación de PowerPoint</vt:lpstr>
      <vt:lpstr>Presentación de PowerPoint</vt:lpstr>
      <vt:lpstr>Presentación de PowerPoint</vt:lpstr>
      <vt:lpstr>INGRESO DE ESCRITOS</vt:lpstr>
      <vt:lpstr>Presentación de PowerPoint</vt:lpstr>
      <vt:lpstr>Presentación de PowerPoint</vt:lpstr>
      <vt:lpstr>Presentación de PowerPoint</vt:lpstr>
      <vt:lpstr>Presentación de PowerPoint</vt:lpstr>
      <vt:lpstr>Certificado de Envío del Escrito</vt:lpstr>
      <vt:lpstr>Presentación de PowerPoint</vt:lpstr>
      <vt:lpstr>CONSULTA CAUSAS</vt:lpstr>
      <vt:lpstr>Presentación de PowerPoint</vt:lpstr>
      <vt:lpstr>¿Qué significan estas letras?</vt:lpstr>
      <vt:lpstr>Presentación de PowerPoint</vt:lpstr>
      <vt:lpstr>Presentación de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Funcionamiento OJV</dc:title>
  <dc:creator>Angela Aida Peragallo Carrasco (angela.peragallo)</dc:creator>
  <cp:lastModifiedBy>Macarena Poblete</cp:lastModifiedBy>
  <cp:revision>52</cp:revision>
  <dcterms:created xsi:type="dcterms:W3CDTF">2020-03-20T23:59:17Z</dcterms:created>
  <dcterms:modified xsi:type="dcterms:W3CDTF">2022-03-22T17:01:28Z</dcterms:modified>
</cp:coreProperties>
</file>