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58" r:id="rId5"/>
    <p:sldId id="262" r:id="rId6"/>
    <p:sldId id="264" r:id="rId7"/>
    <p:sldId id="267" r:id="rId8"/>
    <p:sldId id="268" r:id="rId9"/>
    <p:sldId id="269" r:id="rId10"/>
    <p:sldId id="259" r:id="rId11"/>
    <p:sldId id="266" r:id="rId12"/>
    <p:sldId id="270" r:id="rId13"/>
    <p:sldId id="271" r:id="rId14"/>
    <p:sldId id="272" r:id="rId15"/>
    <p:sldId id="273" r:id="rId16"/>
    <p:sldId id="274" r:id="rId17"/>
    <p:sldId id="275" r:id="rId18"/>
    <p:sldId id="286" r:id="rId19"/>
    <p:sldId id="277" r:id="rId20"/>
    <p:sldId id="279" r:id="rId21"/>
    <p:sldId id="280" r:id="rId22"/>
    <p:sldId id="281" r:id="rId23"/>
    <p:sldId id="284" r:id="rId24"/>
    <p:sldId id="282" r:id="rId25"/>
    <p:sldId id="278" r:id="rId26"/>
    <p:sldId id="263" r:id="rId27"/>
    <p:sldId id="265" r:id="rId28"/>
    <p:sldId id="276" r:id="rId29"/>
    <p:sldId id="283" r:id="rId3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nzalo Aguirre Cordova" initials="GAC" lastIdx="2" clrIdx="0">
    <p:extLst>
      <p:ext uri="{19B8F6BF-5375-455C-9EA6-DF929625EA0E}">
        <p15:presenceInfo xmlns:p15="http://schemas.microsoft.com/office/powerpoint/2012/main" userId="8791d2358b86a1a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751" autoAdjust="0"/>
    <p:restoredTop sz="94660"/>
  </p:normalViewPr>
  <p:slideViewPr>
    <p:cSldViewPr snapToGrid="0">
      <p:cViewPr varScale="1">
        <p:scale>
          <a:sx n="48" d="100"/>
          <a:sy n="48" d="100"/>
        </p:scale>
        <p:origin x="52" y="7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AF810-B916-49A8-984E-2AD24D2AD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ADFC5C-AB0D-49FA-AAC2-CB7F8A4F2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854F0C-E659-4D63-8D32-8F27F1969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CF3E7C-FDCC-48DA-9BD8-3F98BD19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412614-B338-4B4A-91D9-31F4A011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85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44B3D-C8A5-402E-9489-8820FA390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E5A766-A7AF-4B20-98EA-D2CBCB5EB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F46C6E-DBAC-4D1D-89ED-C43F3931D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1C2760-CA4A-431A-B94A-C9F5A8BD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F16796-5B7E-4D83-B5FE-A4AF11C5E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21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E98EC2-C9BA-4626-A79B-F7204DA86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6EF6F5-20DA-4C9C-9916-E40621DA6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33FF7E-0E90-4D60-889B-873D0509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34C8D9-F85F-49EB-8384-A429612C0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04802C-4075-48B5-BE53-C0DC9B5B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122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C6820-E594-4A1F-A402-03AA28D3E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663018-C75F-4C7E-87C1-8B8C95F22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F768A6-0B1C-4574-AB52-895B3944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587756-908C-47B5-BBA4-2AE60F02F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F6F55A-C89D-468E-AF89-DC7217839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33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230A5-7A93-403C-8E24-BAD37CA20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BF447-6AD2-484D-84DB-13916B74F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DA86EA-2267-432B-8304-51AC8C887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27E3C3-0991-49A4-B564-B2D5420A8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8FA6B7-6C03-42F0-934F-909685F2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4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41CAF-4DC4-4B16-9369-FD87C7EBB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ACFAD1-A766-4002-A995-13F350163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56FC74-BF77-43C6-B2CA-32F872566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AB4705-B129-4096-8FDD-0D05B88F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68C7ED-BCA0-4E4C-8515-3E1E2AFB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2750D2-8390-4C18-8861-62114F07F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1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E93F3-F1BA-43CF-ABC1-5344DFD04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418F37-4DBC-46E5-8D54-B33F12B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B24C70-94A6-4350-BCDF-16B1C735D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63104D-99EF-4304-89D7-EF8982F19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676732-1A34-46B9-AB57-11B33A2E7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9407F2-F887-4D97-9404-4FC5721F3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5E3D60-8C12-46CB-8D54-C24BDF8BC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5B764E-7998-4114-A673-2025BDF4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037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5383A-6607-4871-AF44-9F21A4EA6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1567925-3D9A-479B-B1B3-DA21BE86E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53E343E-C269-4FBD-9E1A-E85776E22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2DA6D1F-C9A5-4EE5-887F-C27CA2EA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396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C04C8E-9AE8-4E0D-A66B-808E2705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8BA45E-879A-4732-9977-6E954537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204E13-4712-4439-B694-DDC349536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87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E98B8-2F4E-4A95-832F-623C480F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5C8543-CC33-4074-82A3-392E83B3D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9E7808-934E-4C66-B5DD-63083DDEB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91F2A1-6F9A-49D4-8EBA-5AB9B89D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95C5B0-AB2A-451A-9A02-BCED1A52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0C3A46-065E-4DAE-AADD-8E98CE5F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269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DD793-5D37-4798-91E6-7B7D9272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0730CF-9715-469A-BDA6-0CFC6AA0D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AB0CFD-8AE7-49EE-98A3-2DF10941E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D62262-F8EF-4E30-B674-2596DBF2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AB6AFA-A0EA-4F3E-AD42-C11625BD1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ADC7B8-47C3-477C-8D21-37238B8BF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5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27BE43-75B9-4B12-97BA-AF8DC113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172DDC-4C3F-4963-AE5C-7A6A20B0F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50BCBF-B9F2-49A1-A5DC-E7CB613EE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98D8-7689-466E-A10A-DECE3245A734}" type="datetimeFigureOut">
              <a:rPr lang="es-CL" smtClean="0"/>
              <a:t>13-06-2022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F6A0CE-6261-4BBE-BFCD-DE08277BB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09B864-E6A6-4E8D-B051-0104AE2FC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18EE-1B6B-47FF-80BD-28007D0575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215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 descr="Bandera de color azul&#10;&#10;Descripción generada automáticamente">
            <a:extLst>
              <a:ext uri="{FF2B5EF4-FFF2-40B4-BE49-F238E27FC236}">
                <a16:creationId xmlns:a16="http://schemas.microsoft.com/office/drawing/2014/main" id="{CC3487A6-86F0-4430-B752-5AC9D61A55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752482-6907-48DD-8C36-07EFD122C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s-MX" b="1">
                <a:solidFill>
                  <a:srgbClr val="FFFFFF"/>
                </a:solidFill>
              </a:rPr>
              <a:t>DERECHO DE LA INTEGRACIÓN</a:t>
            </a:r>
            <a:endParaRPr lang="es-CL" b="1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7B342B-E164-410C-A975-DDF54D2C3A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FFFFFF"/>
                </a:solidFill>
              </a:rPr>
              <a:t>Gonzalo Nicolás Aguirre Córdova</a:t>
            </a:r>
            <a:endParaRPr lang="es-CL" dirty="0">
              <a:solidFill>
                <a:srgbClr val="FFFFFF"/>
              </a:solidFill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1A3001AD-0087-4139-95A2-B46347399C10}"/>
              </a:ext>
            </a:extLst>
          </p:cNvPr>
          <p:cNvSpPr txBox="1">
            <a:spLocks/>
          </p:cNvSpPr>
          <p:nvPr/>
        </p:nvSpPr>
        <p:spPr>
          <a:xfrm>
            <a:off x="386444" y="366260"/>
            <a:ext cx="427536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400" dirty="0"/>
              <a:t>Universidad de Chile</a:t>
            </a:r>
          </a:p>
          <a:p>
            <a:pPr algn="just"/>
            <a:r>
              <a:rPr lang="es-MX" sz="1400" dirty="0"/>
              <a:t>Facultad de Derecho</a:t>
            </a:r>
          </a:p>
          <a:p>
            <a:pPr algn="just"/>
            <a:r>
              <a:rPr lang="es-MX" sz="1400" dirty="0"/>
              <a:t>Departamento de Derecho Internacional</a:t>
            </a:r>
          </a:p>
          <a:p>
            <a:pPr algn="just"/>
            <a:r>
              <a:rPr lang="es-MX" sz="1400" dirty="0"/>
              <a:t>Derecho Internacional Público</a:t>
            </a:r>
          </a:p>
          <a:p>
            <a:pPr algn="just"/>
            <a:r>
              <a:rPr lang="es-MX" sz="1400" dirty="0"/>
              <a:t>Profesora Ana María Moure</a:t>
            </a:r>
            <a:endParaRPr lang="es-CL" sz="1400" dirty="0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73E464C6-C682-4AF9-864B-3A88FAFE81E5}"/>
              </a:ext>
            </a:extLst>
          </p:cNvPr>
          <p:cNvSpPr txBox="1">
            <a:spLocks/>
          </p:cNvSpPr>
          <p:nvPr/>
        </p:nvSpPr>
        <p:spPr>
          <a:xfrm>
            <a:off x="1524000" y="573563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/>
              <a:t>Santiago de Chile, mayo 2021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310208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atrón de fondo&#10;&#10;Descripción generada automáticamente con confianza baja">
            <a:extLst>
              <a:ext uri="{FF2B5EF4-FFF2-40B4-BE49-F238E27FC236}">
                <a16:creationId xmlns:a16="http://schemas.microsoft.com/office/drawing/2014/main" id="{847A83E8-0C85-4B11-B96E-B6F468898E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0" r="24302" b="2"/>
          <a:stretch/>
        </p:blipFill>
        <p:spPr>
          <a:xfrm>
            <a:off x="6473364" y="584908"/>
            <a:ext cx="5718636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3045815" y="0"/>
                </a:moveTo>
                <a:lnTo>
                  <a:pt x="5718636" y="0"/>
                </a:lnTo>
                <a:lnTo>
                  <a:pt x="5718636" y="5509036"/>
                </a:lnTo>
                <a:lnTo>
                  <a:pt x="5215794" y="5509036"/>
                </a:lnTo>
                <a:lnTo>
                  <a:pt x="5215794" y="5509675"/>
                </a:lnTo>
                <a:lnTo>
                  <a:pt x="0" y="5509675"/>
                </a:lnTo>
                <a:lnTo>
                  <a:pt x="2542974" y="639"/>
                </a:lnTo>
                <a:lnTo>
                  <a:pt x="3045520" y="639"/>
                </a:ln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7CDB40A-75BB-4498-A20B-59C3984A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5526"/>
            <a:ext cx="8349381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A76CF7-A0FC-44B0-A05F-10338C11E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9" y="3651047"/>
            <a:ext cx="5254752" cy="91111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DERECHO DE LA INTEGRACIÓN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0AFF7B-92D5-4221-8FD5-FDC87C97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408814"/>
            <a:ext cx="5729673" cy="22352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>
                <a:solidFill>
                  <a:srgbClr val="FFFFFF"/>
                </a:solidFill>
              </a:rPr>
              <a:t>III. Etapas de la integración regional</a:t>
            </a:r>
          </a:p>
        </p:txBody>
      </p:sp>
    </p:spTree>
    <p:extLst>
      <p:ext uri="{BB962C8B-B14F-4D97-AF65-F5344CB8AC3E}">
        <p14:creationId xmlns:p14="http://schemas.microsoft.com/office/powerpoint/2010/main" val="2931998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7721668-775F-43A7-A45C-4C8F847B8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II. Etapas de la integración regional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F49C416-CA75-4207-A24E-4D81DD415D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019259"/>
            <a:ext cx="7188199" cy="481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67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III. Etapas de la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i="1" dirty="0"/>
              <a:t>“La etapa más simple del proceso de integración (…) es el acuerdo preferencial (AP). </a:t>
            </a:r>
            <a:r>
              <a:rPr lang="es-MX" b="1" i="1" dirty="0"/>
              <a:t>Se caracteriza por asegurar solamente, a los países que son parte, preferencias tarifarias o arancelarias</a:t>
            </a:r>
            <a:r>
              <a:rPr lang="es-MX" i="1" dirty="0"/>
              <a:t>, significa que los derechos de importación cobrados entre sus Estados miembros son inferiores a los cobrados a terceros Estados” </a:t>
            </a:r>
            <a:r>
              <a:rPr lang="es-MX" dirty="0"/>
              <a:t>(5).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Ejemplo: Acuerdos de complementación economica de Chile con Bolivia, Colombia, Ecuador, MERCOSUR, Perú y Venezuela.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1. Acuerdo preferencial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1869318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III. Etapas de la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i="1" dirty="0"/>
              <a:t>“En esta fase </a:t>
            </a:r>
            <a:r>
              <a:rPr lang="es-MX" b="1" i="1" dirty="0"/>
              <a:t>son eliminadas las restricciones tarifarias y no tarifarias que recaen sobre el comercio de los países miembros</a:t>
            </a:r>
            <a:r>
              <a:rPr lang="es-MX" i="1" dirty="0"/>
              <a:t>. Pero la institución de un ALC no prohíbe que cada país miembro establezca diferentes niveles arancelarios o no arancelarios para las importaciones provenientes de terceros Estados” </a:t>
            </a:r>
            <a:r>
              <a:rPr lang="es-MX" dirty="0"/>
              <a:t>(6).</a:t>
            </a:r>
          </a:p>
          <a:p>
            <a:pPr marL="0" indent="0" algn="just">
              <a:buNone/>
            </a:pPr>
            <a:endParaRPr lang="es-MX" i="1" dirty="0"/>
          </a:p>
          <a:p>
            <a:pPr marL="0" indent="0" algn="just">
              <a:buNone/>
            </a:pPr>
            <a:r>
              <a:rPr lang="es-MX" dirty="0"/>
              <a:t>Ejemplo: Acuerdo de Libre Comercio de América del Norte NAFTA, actualmente T-MEC.</a:t>
            </a:r>
            <a:r>
              <a:rPr lang="es-MX" i="1" dirty="0"/>
              <a:t> </a:t>
            </a:r>
            <a:endParaRPr lang="es-CL" i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2. Área de libre comercio</a:t>
            </a:r>
            <a:endParaRPr lang="es-CL" sz="2400" b="1" dirty="0"/>
          </a:p>
        </p:txBody>
      </p:sp>
      <p:pic>
        <p:nvPicPr>
          <p:cNvPr id="6" name="Imagen 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F652A81F-4C1C-4097-BB89-4670086C0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3424237"/>
            <a:ext cx="2995204" cy="207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50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III. Etapas de la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i="1" dirty="0"/>
              <a:t>“La unión aduanera es una </a:t>
            </a:r>
            <a:r>
              <a:rPr lang="es-MX" b="1" i="1" dirty="0"/>
              <a:t>zona de librecambio dotada de un arancel externo común. </a:t>
            </a:r>
            <a:r>
              <a:rPr lang="es-MX" i="1" dirty="0"/>
              <a:t>Ella prevé no solamente la </a:t>
            </a:r>
            <a:r>
              <a:rPr lang="es-MX" b="1" i="1" dirty="0"/>
              <a:t>eliminación de las barreras arancelarias entre los países miembros sino también la creación de una tarifa o arancel externo común sobre importaciones provenientes de los llamados terceros Estados</a:t>
            </a:r>
            <a:r>
              <a:rPr lang="es-MX" i="1" dirty="0"/>
              <a:t>, no siendo necesario el establecimiento de un régimen de origen” </a:t>
            </a:r>
            <a:r>
              <a:rPr lang="es-MX" dirty="0"/>
              <a:t>(7).</a:t>
            </a:r>
          </a:p>
          <a:p>
            <a:pPr marL="0" indent="0" algn="just">
              <a:buNone/>
            </a:pPr>
            <a:endParaRPr lang="es-MX" i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3. Unión aduanera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2281089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III. Etapas de la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i="1" dirty="0"/>
              <a:t>“Consiste en </a:t>
            </a:r>
            <a:r>
              <a:rPr lang="es-MX" b="1" i="1" dirty="0"/>
              <a:t>suprimir las restricciones arancelarias y cuantitativas al comercio recíproco</a:t>
            </a:r>
            <a:r>
              <a:rPr lang="es-MX" i="1" dirty="0"/>
              <a:t>. Es un paso más allá de la unión aduanera, ya que, </a:t>
            </a:r>
            <a:r>
              <a:rPr lang="es-MX" b="1" i="1" dirty="0"/>
              <a:t>no solo se refiere al comercio de bienes, sino que también de todo tipo de intercambio entre los países miembros de dicho mercado</a:t>
            </a:r>
            <a:r>
              <a:rPr lang="es-MX" i="1" dirty="0"/>
              <a:t>”.</a:t>
            </a:r>
            <a:endParaRPr lang="es-CL" i="1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4. Mercado común</a:t>
            </a:r>
            <a:endParaRPr lang="es-CL" sz="2400" b="1" dirty="0"/>
          </a:p>
        </p:txBody>
      </p:sp>
      <p:pic>
        <p:nvPicPr>
          <p:cNvPr id="6" name="Imagen 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3F914914-3530-4CF8-A8F7-F4C47C701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3429000"/>
            <a:ext cx="3510648" cy="175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78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III. Etapas de la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i="1" dirty="0"/>
              <a:t>“En esta fase ya no solo se armonizan las políticas sociales y económicas, sino que prácticamente </a:t>
            </a:r>
            <a:r>
              <a:rPr lang="es-MX" b="1" i="1" dirty="0"/>
              <a:t>se unifican en muchos aspectos, particularmente las monetarias y fiscales y se instituyen verdaderas autoridades supranacionales cuyas decisiones son obligatorias para todos los Estados miembros y se toman en función de los interés no ya de cada país, sino de la nueva región. </a:t>
            </a:r>
            <a:r>
              <a:rPr lang="es-MX" i="1" dirty="0"/>
              <a:t>Además de liberarse el movimiento de bienes y servicios, capitales y personas, y de crearse una tarifa externa común, se armonizan las políticas económicas de los países miembros.” </a:t>
            </a:r>
            <a:r>
              <a:rPr lang="es-MX" dirty="0"/>
              <a:t>(8).</a:t>
            </a:r>
          </a:p>
          <a:p>
            <a:pPr marL="0" indent="0" algn="just">
              <a:buNone/>
            </a:pPr>
            <a:endParaRPr lang="es-MX" i="1" dirty="0"/>
          </a:p>
          <a:p>
            <a:pPr marL="0" indent="0" algn="just">
              <a:buNone/>
            </a:pPr>
            <a:r>
              <a:rPr lang="es-CL" dirty="0"/>
              <a:t>Ejemplo: Comunidad Europea del Carbón y el Acero.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5. Unión o comunidad económica</a:t>
            </a:r>
            <a:endParaRPr lang="es-CL" sz="2400" b="1" dirty="0"/>
          </a:p>
        </p:txBody>
      </p:sp>
      <p:pic>
        <p:nvPicPr>
          <p:cNvPr id="6" name="Imagen 5" descr="Texto&#10;&#10;Descripción generada automáticamente con confianza media">
            <a:extLst>
              <a:ext uri="{FF2B5EF4-FFF2-40B4-BE49-F238E27FC236}">
                <a16:creationId xmlns:a16="http://schemas.microsoft.com/office/drawing/2014/main" id="{6B248391-772D-44B2-A53C-6D4823A74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342423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63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III. Etapas de la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b="1" dirty="0"/>
              <a:t>Además de producirse una integración economica entre los Estados miembros, se incorporan aspectos políticos, sociales, culturales, etc</a:t>
            </a:r>
            <a:r>
              <a:rPr lang="es-MX" dirty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Ejemplo: Unión Europea. 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6. Integración total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729170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1">
            <a:extLst>
              <a:ext uri="{FF2B5EF4-FFF2-40B4-BE49-F238E27FC236}">
                <a16:creationId xmlns:a16="http://schemas.microsoft.com/office/drawing/2014/main" id="{7F7D7B8D-EF99-4CA1-AB1E-4C0C04740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2917370"/>
            <a:ext cx="12191999" cy="39406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0AFF7B-92D5-4221-8FD5-FDC87C97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49" y="4559523"/>
            <a:ext cx="10901471" cy="1236440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b="1">
                <a:solidFill>
                  <a:schemeClr val="bg1"/>
                </a:solidFill>
              </a:rPr>
              <a:t>IV. Principales procesos de integración regional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A76CF7-A0FC-44B0-A05F-10338C11E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0449" y="5795963"/>
            <a:ext cx="10901471" cy="560388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DERECHO DE LA INTEGRACIÓN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47A83E8-0C85-4B11-B96E-B6F468898E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5" b="23855"/>
          <a:stretch/>
        </p:blipFill>
        <p:spPr>
          <a:xfrm>
            <a:off x="20" y="1"/>
            <a:ext cx="12191979" cy="423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83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IV. Principales procesos de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s-MX" dirty="0"/>
              <a:t>Encuentra sus orígenes en la Comunidad Europea del Carbón y el Acero.</a:t>
            </a:r>
          </a:p>
          <a:p>
            <a:pPr marL="0" indent="0" algn="just">
              <a:buNone/>
            </a:pPr>
            <a:r>
              <a:rPr lang="es-MX" dirty="0"/>
              <a:t> </a:t>
            </a:r>
          </a:p>
          <a:p>
            <a:pPr algn="just"/>
            <a:r>
              <a:rPr lang="es-MX" dirty="0"/>
              <a:t>La asociación de países más profunda y exitosa actualmente vigente (27).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Ha tenido un crecimiento constante de países, con la única salida de Inglaterra.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Es una unión monetaria , lo que incluye una unión aduanera, un mercado común de factores productivos y una integración profunda en varios sectores.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Cuenta con una población de más de 446 millones de personas.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Posee un PIB de 11.906.721 M. € y un PIB per cápita de 34.780 €.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Las instituciones fundamentales de la UE son: El Consejo Europeo, Comisión Europea, Parlamento Europeo, Consejo de la UE y el Tribunal de Justicia de la Unión Europea.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1. Unión Europea (UE)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168198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77B3D-68E6-4582-86E2-5FC3F84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DERECHO DE LA INTEGRACIÓN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6DFE4D-E29C-4628-84EE-95CCEE2FA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s-MX" dirty="0"/>
              <a:t>Concepto de integración regional</a:t>
            </a:r>
          </a:p>
          <a:p>
            <a:pPr marL="571500" indent="-571500">
              <a:buAutoNum type="romanUcPeriod"/>
            </a:pPr>
            <a:endParaRPr lang="es-MX" dirty="0"/>
          </a:p>
          <a:p>
            <a:pPr marL="571500" indent="-571500">
              <a:buAutoNum type="romanUcPeriod"/>
            </a:pPr>
            <a:r>
              <a:rPr lang="es-MX" dirty="0"/>
              <a:t>Características principales la integración regional</a:t>
            </a:r>
          </a:p>
          <a:p>
            <a:pPr marL="571500" indent="-571500">
              <a:buAutoNum type="romanUcPeriod"/>
            </a:pPr>
            <a:endParaRPr lang="es-MX" dirty="0"/>
          </a:p>
          <a:p>
            <a:pPr marL="571500" indent="-571500">
              <a:buAutoNum type="romanUcPeriod"/>
            </a:pPr>
            <a:r>
              <a:rPr lang="es-MX" dirty="0"/>
              <a:t>Etapas de la integración regional</a:t>
            </a:r>
          </a:p>
          <a:p>
            <a:pPr marL="571500" indent="-571500">
              <a:buAutoNum type="romanUcPeriod"/>
            </a:pPr>
            <a:endParaRPr lang="es-MX" dirty="0"/>
          </a:p>
          <a:p>
            <a:pPr marL="571500" indent="-571500">
              <a:buAutoNum type="romanUcPeriod"/>
            </a:pPr>
            <a:r>
              <a:rPr lang="es-MX" dirty="0"/>
              <a:t>Principales procesos de integración regional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66010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IV. Principales procesos de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dirty="0"/>
              <a:t>Integrada por Bolivia, Colombia, Ecuador y Perú. Chile fue miembro fundamente del proceso, pero se retiró en el año 1976.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Formada en 1969 mediante la suscrición del Acuerdo de Cartagena.</a:t>
            </a:r>
          </a:p>
          <a:p>
            <a:pPr marL="0" indent="0" algn="just">
              <a:buNone/>
            </a:pPr>
            <a:r>
              <a:rPr lang="es-MX" dirty="0"/>
              <a:t> </a:t>
            </a:r>
          </a:p>
          <a:p>
            <a:pPr algn="just"/>
            <a:r>
              <a:rPr lang="es-MX" dirty="0"/>
              <a:t>Sus órganos principales son: El Consejo Presidencial Andino, Consejo Andino de Relaciones Exteriores, Comisión de la Comunidad Andina, Parlamento Andino y Tribunal de Justicia de la Comunidad Andina.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2. Comunidad Andina de Naciones (CAN)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2312424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IV. Principales procesos de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MX" dirty="0"/>
              <a:t>Conformado por: Argentina, Brasil Paraguay y Uruguay al cual en fases posteriores se han incorporado Venezuela (suspendida, clausula democrática) y Bolivia en proceso de adhesión.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Surge por medio de la suscripción del Tratado de Asunción en 1991.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Su población supera los 295.007.000 de personas.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Es la quinta mayor economía del mundo.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Sus órganos principales son: El Consejo del Mercado Común, Grupo Mercado Común, Comisión de Comercio del MERCOSUR, Secretaría del MERCOSUR y Parlamento del MERCOSUR.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2. Mercado Común del Sur (MERCOSUR)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757929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IV. Principales procesos de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s-MX" dirty="0"/>
              <a:t>Nace el año 2011 mediante la suscripción del tratado de Lima.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Países miembros: Chile, Colombia, México y Perú.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Su objetivo principal es promover el intercambio comercial con Asia.</a:t>
            </a:r>
          </a:p>
          <a:p>
            <a:pPr marL="0" indent="0" algn="just">
              <a:buNone/>
            </a:pPr>
            <a:r>
              <a:rPr lang="es-MX" dirty="0"/>
              <a:t> </a:t>
            </a:r>
          </a:p>
          <a:p>
            <a:pPr algn="just"/>
            <a:r>
              <a:rPr lang="es-MX" dirty="0"/>
              <a:t>Abierta al libre comercio.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Constituye la octava potencia economica y la octava potencia exportadora a nivel mundial.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Los 4 países concentran una población de 230 millones de personas.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Sus principales órganos: Los presidentes de causa uno de los países, la Presidencia Pro Tempore y el Consejo de Ministros.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3. Alianza del Pacífico</a:t>
            </a:r>
            <a:endParaRPr lang="es-CL" sz="2400" b="1" dirty="0"/>
          </a:p>
        </p:txBody>
      </p:sp>
      <p:pic>
        <p:nvPicPr>
          <p:cNvPr id="6" name="Imagen 5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91C32B6D-03FB-49A1-BC18-0C842D5B7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22" y="2974408"/>
            <a:ext cx="3803021" cy="197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043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IV. Principales procesos de integración regional</a:t>
            </a:r>
            <a:endParaRPr lang="es-CL" dirty="0"/>
          </a:p>
        </p:txBody>
      </p:sp>
      <p:pic>
        <p:nvPicPr>
          <p:cNvPr id="8" name="Content Placeholder 7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1561ADC0-C77B-AAA5-0B42-7870EB008C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7" y="3963194"/>
            <a:ext cx="3755971" cy="1600200"/>
          </a:xfr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4. Comunidad de Estados Latinoamericanos y Caribeños</a:t>
            </a:r>
            <a:endParaRPr lang="es-CL" sz="2400" b="1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B06AAF7B-0BB5-B2ED-7379-821CE313822E}"/>
              </a:ext>
            </a:extLst>
          </p:cNvPr>
          <p:cNvSpPr txBox="1">
            <a:spLocks/>
          </p:cNvSpPr>
          <p:nvPr/>
        </p:nvSpPr>
        <p:spPr>
          <a:xfrm>
            <a:off x="5180012" y="824046"/>
            <a:ext cx="6172200" cy="4364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_tradnl" sz="1200" dirty="0"/>
              <a:t>Es un mecanismo intergubernamental de diálogo y concertación política. </a:t>
            </a:r>
          </a:p>
          <a:p>
            <a:pPr marL="0" indent="0" algn="just">
              <a:buNone/>
            </a:pPr>
            <a:endParaRPr lang="es-ES_tradnl" sz="1200" dirty="0"/>
          </a:p>
          <a:p>
            <a:pPr algn="just"/>
            <a:r>
              <a:rPr lang="es-ES_tradnl" sz="1200" dirty="0"/>
              <a:t>Fue constituida el 23 de febrero de 2010 en ocasión de la celebración de la Cumbre de la Unidad de América Latina y el Caribe en Rivera Maya, México, y puesta en funcionamiento el pasado 3 de diciembre de 2011 durante la Cumbre de Caracas,</a:t>
            </a:r>
          </a:p>
          <a:p>
            <a:pPr algn="just"/>
            <a:endParaRPr lang="es-ES_tradnl" sz="1200" dirty="0"/>
          </a:p>
          <a:p>
            <a:pPr algn="just"/>
            <a:r>
              <a:rPr lang="es-ES_tradnl" sz="1200" dirty="0"/>
              <a:t>Incluye a 33 países de América Latina y el Caribe,</a:t>
            </a:r>
          </a:p>
          <a:p>
            <a:pPr marL="0" indent="0" algn="just">
              <a:buNone/>
            </a:pPr>
            <a:endParaRPr lang="es-ES_tradnl" sz="1200" dirty="0"/>
          </a:p>
          <a:p>
            <a:pPr algn="just"/>
            <a:r>
              <a:rPr lang="es-ES_tradnl" sz="1200" dirty="0"/>
              <a:t>Su objetivo principal es ser promover la integración regional, el desarrollo sostenible y la cooperación política.</a:t>
            </a:r>
          </a:p>
          <a:p>
            <a:pPr marL="0" indent="0" algn="just">
              <a:buNone/>
            </a:pPr>
            <a:r>
              <a:rPr lang="es-ES_tradnl" sz="1200" dirty="0"/>
              <a:t> </a:t>
            </a:r>
          </a:p>
          <a:p>
            <a:pPr algn="just"/>
            <a:r>
              <a:rPr lang="es-ES_tradnl" sz="1200" dirty="0"/>
              <a:t>La CELAC toma decisiones por consenso y se rige por las normas adoptadas por los Jefes de Estado y de Gobierno en Caracas 2011. </a:t>
            </a:r>
          </a:p>
          <a:p>
            <a:pPr marL="0" indent="0" algn="just">
              <a:buNone/>
            </a:pPr>
            <a:endParaRPr lang="es-ES_tradnl" sz="1200" dirty="0"/>
          </a:p>
          <a:p>
            <a:pPr algn="just"/>
            <a:r>
              <a:rPr lang="es-ES_tradnl" sz="1200" dirty="0"/>
              <a:t>Las instancias en que se toman decisiones son: Cumbre de Jefas y Jefes de Estado y de Gobierno, Reunión de Ministras y Ministros de Relaciones Exteriores, Reunión de Coordinadores Nacionales, Reuniones Especializadas y/o técnicas, Cuarteto de CELAC y La Presidencia Pro Témpore (PPT).  </a:t>
            </a:r>
          </a:p>
          <a:p>
            <a:pPr algn="just"/>
            <a:endParaRPr lang="es-ES_tradnl" sz="1200" dirty="0"/>
          </a:p>
          <a:p>
            <a:pPr algn="just"/>
            <a:r>
              <a:rPr lang="es-ES_tradnl" sz="1200" dirty="0"/>
              <a:t>Chile ejerció la Presidencia Pro Tempore (PPT) de CELAC hasta el 2013, la cual rota anualmente entre sus Estados miembros y tiene la función de coordinar las reuniones y acciones conjuntas al interior del mecanismo.</a:t>
            </a:r>
          </a:p>
          <a:p>
            <a:pPr marL="0" indent="0" algn="just">
              <a:buNone/>
            </a:pPr>
            <a:br>
              <a:rPr lang="es-ES_tradnl" sz="1200" dirty="0"/>
            </a:br>
            <a:endParaRPr lang="es-ES_tradnl" sz="1200" dirty="0"/>
          </a:p>
        </p:txBody>
      </p:sp>
    </p:spTree>
    <p:extLst>
      <p:ext uri="{BB962C8B-B14F-4D97-AF65-F5344CB8AC3E}">
        <p14:creationId xmlns:p14="http://schemas.microsoft.com/office/powerpoint/2010/main" val="3561180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2827C-2A47-4B5E-A2D5-E937D1E8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IV. Principales procesos de integración regional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C64B9-891B-46E3-81BC-C3A3C720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MX" dirty="0"/>
              <a:t>Unión de Naciones Suramericanas (UNASUR) </a:t>
            </a:r>
            <a:r>
              <a:rPr lang="es-CL" dirty="0"/>
              <a:t>.</a:t>
            </a:r>
          </a:p>
          <a:p>
            <a:pPr marL="0" indent="0" algn="just">
              <a:buNone/>
            </a:pPr>
            <a:endParaRPr lang="es-CL" dirty="0"/>
          </a:p>
          <a:p>
            <a:pPr algn="just"/>
            <a:r>
              <a:rPr lang="es-CL" dirty="0"/>
              <a:t>Alianza Bolivariana para los Pueblos de Nuestra América – Tratado de Comercio de los Pueblos (ALBA – TCP).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Foro para el Progreso de América del Sur (PROSUR).</a:t>
            </a:r>
          </a:p>
          <a:p>
            <a:pPr algn="just"/>
            <a:endParaRPr lang="es-CL" dirty="0"/>
          </a:p>
          <a:p>
            <a:pPr algn="just"/>
            <a:r>
              <a:rPr lang="es-MX" dirty="0"/>
              <a:t>Comunidad del Caribe (CARICOM).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Sistema de Integración Centroamericana (SICA).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Unión Africana (UA).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Unión Económica Euroasiática.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0CB75-0931-4F1D-A667-9415FCD47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4. Otros procesos de integración</a:t>
            </a:r>
            <a:endParaRPr lang="es-CL" sz="2400" b="1" dirty="0"/>
          </a:p>
        </p:txBody>
      </p:sp>
      <p:pic>
        <p:nvPicPr>
          <p:cNvPr id="11" name="Imagen 1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A45B107-0436-4BA0-A05D-3416C7C45F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342423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44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AFF7B-92D5-4221-8FD5-FDC87C974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b="1" dirty="0"/>
              <a:t>V. Referencias bibliográficas</a:t>
            </a:r>
            <a:endParaRPr lang="es-CL" sz="5400" b="1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A76CF7-A0FC-44B0-A05F-10338C11E5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DERECHO DE LA INTEGRACIÓN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91523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2A9862-EB07-4699-A1DF-18B4C76C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V. Referencias bibliográficas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A5080-63BA-4C74-9E56-0E74DAF14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AutoNum type="arabicPeriod"/>
              <a:tabLst>
                <a:tab pos="538163" algn="l"/>
              </a:tabLst>
            </a:pPr>
            <a:r>
              <a:rPr lang="es-MX" dirty="0"/>
              <a:t> 	OYARZÚN SERRANO, L. (2008). Sobre la Naturaleza de la Integración Regional: Teorías y Debates. Revista de Ciencia Política. Instituto de Ciencia Política, Pontificia Universidad Católica de Chile. Volumen 28. N° 3. 96 p.</a:t>
            </a:r>
          </a:p>
          <a:p>
            <a:pPr marL="0" indent="0" algn="just">
              <a:buAutoNum type="arabicPeriod"/>
              <a:tabLst>
                <a:tab pos="538163" algn="l"/>
              </a:tabLst>
            </a:pPr>
            <a:endParaRPr lang="es-MX" dirty="0"/>
          </a:p>
          <a:p>
            <a:pPr marL="0" indent="0" algn="just">
              <a:buFont typeface="Arial" panose="020B0604020202020204" pitchFamily="34" charset="0"/>
              <a:buAutoNum type="arabicPeriod"/>
              <a:tabLst>
                <a:tab pos="538163" algn="l"/>
              </a:tabLst>
            </a:pPr>
            <a:r>
              <a:rPr lang="es-MX" dirty="0"/>
              <a:t> 	DURÁN V. (2004). El ALCA  y los Procesos de Integración. Universidad de los Trabajadores de América Latina “Emilio </a:t>
            </a:r>
            <a:r>
              <a:rPr lang="es-MX" dirty="0" err="1"/>
              <a:t>Maspero</a:t>
            </a:r>
            <a:r>
              <a:rPr lang="es-MX" dirty="0"/>
              <a:t>”, Confederación Mundial del Trabajo Central Latinoamericana de Trabajadores. San Antonio de los Altos. </a:t>
            </a:r>
            <a:r>
              <a:rPr lang="es-MX" u="sng" dirty="0"/>
              <a:t>EN:</a:t>
            </a:r>
            <a:r>
              <a:rPr lang="es-MX" dirty="0"/>
              <a:t> GAMBOA SERAZZI, F. y FERNÁNDEZ UNDURRAGA, M. (2005). Tratado de Derecho Internacional Público y Derecho de Integración. </a:t>
            </a:r>
            <a:r>
              <a:rPr lang="es-MX" dirty="0" err="1"/>
              <a:t>LexisNexis</a:t>
            </a:r>
            <a:r>
              <a:rPr lang="es-MX" dirty="0"/>
              <a:t>. Santiago de Chile. 693 p.</a:t>
            </a:r>
          </a:p>
          <a:p>
            <a:pPr marL="514350" indent="-514350" algn="just">
              <a:buAutoNum type="arabi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30015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2A9862-EB07-4699-A1DF-18B4C76C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IV. Referencias bibliográficas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A5080-63BA-4C74-9E56-0E74DAF14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AutoNum type="arabicPeriod" startAt="3"/>
              <a:tabLst>
                <a:tab pos="538163" algn="l"/>
              </a:tabLst>
            </a:pPr>
            <a:r>
              <a:rPr lang="es-MX" dirty="0"/>
              <a:t> 	MALAMUD, A. (2011). Conceptos, teorías y debates sobre la integración regional. Norteamérica. Año 6. Número 2. 220 p.</a:t>
            </a:r>
          </a:p>
          <a:p>
            <a:pPr marL="0" indent="0" algn="just">
              <a:buAutoNum type="arabicPeriod" startAt="3"/>
              <a:tabLst>
                <a:tab pos="538163" algn="l"/>
              </a:tabLst>
            </a:pPr>
            <a:endParaRPr lang="es-MX" dirty="0"/>
          </a:p>
          <a:p>
            <a:pPr marL="0" indent="0" algn="just">
              <a:buAutoNum type="arabicPeriod" startAt="3"/>
              <a:tabLst>
                <a:tab pos="538163" algn="l"/>
              </a:tabLst>
            </a:pPr>
            <a:r>
              <a:rPr lang="es-MX" dirty="0"/>
              <a:t> 	INSIGNARES, S. Integración Latinoamericana. Teoría General de la Integración en Latinoamérica. 96 p.</a:t>
            </a:r>
          </a:p>
          <a:p>
            <a:pPr marL="0" indent="0" algn="just">
              <a:buAutoNum type="arabicPeriod" startAt="3"/>
              <a:tabLst>
                <a:tab pos="538163" algn="l"/>
              </a:tabLst>
            </a:pPr>
            <a:endParaRPr lang="es-MX" dirty="0"/>
          </a:p>
          <a:p>
            <a:pPr marL="0" indent="0" algn="just">
              <a:buAutoNum type="arabicPeriod" startAt="3"/>
              <a:tabLst>
                <a:tab pos="538163" algn="l"/>
              </a:tabLst>
            </a:pPr>
            <a:r>
              <a:rPr lang="es-MX" dirty="0"/>
              <a:t> 	GAMBOA SERAZZI, F. y FERNÁNDEZ UNDURRAGA, M. (2005). Tratado de Derecho Internacional Público y Derecho de Integración. </a:t>
            </a:r>
            <a:r>
              <a:rPr lang="es-MX" dirty="0" err="1"/>
              <a:t>LexisNexis</a:t>
            </a:r>
            <a:r>
              <a:rPr lang="es-MX" dirty="0"/>
              <a:t>. Santiago de Chile. 697 p.</a:t>
            </a:r>
          </a:p>
          <a:p>
            <a:pPr marL="514350" indent="-514350" algn="just">
              <a:buAutoNum type="arabicPeriod" startAt="3"/>
              <a:tabLst>
                <a:tab pos="538163" algn="l"/>
              </a:tabLst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8418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2A9862-EB07-4699-A1DF-18B4C76C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IV. Referencias bibliográficas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A5080-63BA-4C74-9E56-0E74DAF14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 startAt="6"/>
              <a:tabLst>
                <a:tab pos="538163" algn="l"/>
              </a:tabLst>
            </a:pPr>
            <a:r>
              <a:rPr lang="es-MX" i="1" dirty="0"/>
              <a:t>Ob. Cit. </a:t>
            </a:r>
            <a:r>
              <a:rPr lang="es-MX" dirty="0"/>
              <a:t>GAMBOA SERAZZI, F. y FERNÁNDEZ UNDURRAGA, M. 699 p.</a:t>
            </a:r>
          </a:p>
          <a:p>
            <a:pPr marL="514350" indent="-514350" algn="just">
              <a:buAutoNum type="arabicPeriod" startAt="6"/>
              <a:tabLst>
                <a:tab pos="538163" algn="l"/>
              </a:tabLst>
            </a:pPr>
            <a:endParaRPr lang="es-MX" dirty="0"/>
          </a:p>
          <a:p>
            <a:pPr marL="514350" indent="-514350" algn="just">
              <a:buAutoNum type="arabicPeriod" startAt="6"/>
              <a:tabLst>
                <a:tab pos="538163" algn="l"/>
              </a:tabLst>
            </a:pPr>
            <a:r>
              <a:rPr lang="es-MX" i="1" dirty="0"/>
              <a:t>Ibid.</a:t>
            </a:r>
          </a:p>
          <a:p>
            <a:pPr marL="514350" indent="-514350" algn="just">
              <a:buAutoNum type="arabicPeriod" startAt="6"/>
              <a:tabLst>
                <a:tab pos="538163" algn="l"/>
              </a:tabLst>
            </a:pPr>
            <a:endParaRPr lang="es-MX" i="1" dirty="0"/>
          </a:p>
          <a:p>
            <a:pPr marL="514350" indent="-514350" algn="just">
              <a:buFont typeface="Arial" panose="020B0604020202020204" pitchFamily="34" charset="0"/>
              <a:buAutoNum type="arabicPeriod" startAt="6"/>
              <a:tabLst>
                <a:tab pos="538163" algn="l"/>
              </a:tabLst>
            </a:pPr>
            <a:r>
              <a:rPr lang="es-MX" i="1" dirty="0"/>
              <a:t>Ob. Cit. </a:t>
            </a:r>
            <a:r>
              <a:rPr lang="es-MX" dirty="0"/>
              <a:t>GAMBOA SERAZZI, F. y FERNÁNDEZ UNDURRAGA, M. 700 p.</a:t>
            </a:r>
          </a:p>
          <a:p>
            <a:pPr marL="514350" indent="-514350" algn="just">
              <a:buAutoNum type="arabicPeriod" startAt="6"/>
              <a:tabLst>
                <a:tab pos="538163" algn="l"/>
              </a:tabLst>
            </a:pPr>
            <a:endParaRPr lang="es-MX" i="1" dirty="0"/>
          </a:p>
          <a:p>
            <a:pPr marL="514350" indent="-514350" algn="just">
              <a:buAutoNum type="arabicPeriod" startAt="6"/>
              <a:tabLst>
                <a:tab pos="538163" algn="l"/>
              </a:tabLst>
            </a:pPr>
            <a:endParaRPr lang="es-MX" dirty="0"/>
          </a:p>
          <a:p>
            <a:pPr marL="514350" indent="-514350" algn="just">
              <a:buAutoNum type="arabicPeriod" startAt="3"/>
              <a:tabLst>
                <a:tab pos="538163" algn="l"/>
              </a:tabLst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7858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BA792-A982-4D2B-91CB-859DDF5D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FIN</a:t>
            </a:r>
            <a:endParaRPr lang="es-CL" b="1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323D8D-C05B-4B59-B8F5-5A23EB3910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Muchas gracias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288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92945-BA15-2C62-6540-E1F35DC7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just"/>
            <a:r>
              <a:rPr lang="es-CL" sz="3600" b="1" dirty="0"/>
              <a:t>La integración regional en el borrador de la nueva constitución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874C52-4F40-AEA6-1B16-B52D46C68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buNone/>
            </a:pPr>
            <a:r>
              <a:rPr lang="es-CL" sz="2400" dirty="0"/>
              <a:t>“</a:t>
            </a:r>
            <a:r>
              <a:rPr lang="es-CL" sz="2400" b="1" dirty="0"/>
              <a:t>Chile declara a América Latina y el Caribe como zona prioritaria en sus relaciones internacionales</a:t>
            </a:r>
            <a:r>
              <a:rPr lang="es-CL" sz="2400" dirty="0"/>
              <a:t>. Se compromete con el mantenimiento de la región como una zona de paz y libre de violencia, </a:t>
            </a:r>
            <a:r>
              <a:rPr lang="es-CL" sz="2400" b="1" dirty="0"/>
              <a:t>impulse la integración regional, política, social, cultural, económica y productive entre los Estados </a:t>
            </a:r>
            <a:r>
              <a:rPr lang="es-CL" sz="2400" dirty="0"/>
              <a:t>y facilita el contacto y la cooperación transfronteriza entre los pueblos indígenas”.</a:t>
            </a:r>
          </a:p>
        </p:txBody>
      </p:sp>
      <p:pic>
        <p:nvPicPr>
          <p:cNvPr id="6" name="Marcador de contenido 5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537AB700-F6F1-E4C1-BE07-6A0ECE360A7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0" r="24575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042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0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0AFF7B-92D5-4221-8FD5-FDC87C97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7189"/>
            <a:ext cx="10515599" cy="129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I. Concepto de integración regional</a:t>
            </a:r>
          </a:p>
        </p:txBody>
      </p:sp>
      <p:pic>
        <p:nvPicPr>
          <p:cNvPr id="5" name="Imagen 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74049445-6140-483D-8FA3-832B4C633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321" y="2957665"/>
            <a:ext cx="7477357" cy="3364810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C887894-541B-B01F-E499-845E3CEAB1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128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513C4F-90D1-4632-966E-B5F56F53C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27124"/>
          </a:xfrm>
        </p:spPr>
        <p:txBody>
          <a:bodyPr anchor="t">
            <a:normAutofit/>
          </a:bodyPr>
          <a:lstStyle/>
          <a:p>
            <a:r>
              <a:rPr lang="es-MX" sz="3600" b="1">
                <a:solidFill>
                  <a:schemeClr val="bg1"/>
                </a:solidFill>
              </a:rPr>
              <a:t>I. Concepto de integración regional</a:t>
            </a:r>
            <a:endParaRPr lang="es-CL" sz="3600" b="1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123489-8298-421B-9176-4AB1E7875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i="1" dirty="0"/>
              <a:t>“Si bien el concepto de integración es de uso cotidiano </a:t>
            </a:r>
            <a:r>
              <a:rPr lang="es-MX" sz="2000" b="1" i="1" dirty="0"/>
              <a:t>no existe una definición aceptada </a:t>
            </a:r>
            <a:r>
              <a:rPr lang="es-MX" sz="2000" i="1" dirty="0"/>
              <a:t>y en muchas ocasiones se aplica de manera indiscriminada a actividades netamente cooperativas” </a:t>
            </a:r>
            <a:r>
              <a:rPr lang="es-MX" sz="2000" dirty="0"/>
              <a:t>(1).</a:t>
            </a:r>
            <a:endParaRPr lang="es-CL" sz="2000" i="1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C44704-C1AA-4119-BF45-D57E1D7DE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000" i="1" dirty="0"/>
              <a:t>“…</a:t>
            </a:r>
            <a:r>
              <a:rPr lang="es-MX" sz="2000" b="1" i="1" dirty="0"/>
              <a:t>es un proceso de cambio social en el cual participan, en forma consensual y voluntaria</a:t>
            </a:r>
            <a:r>
              <a:rPr lang="es-MX" sz="2000" i="1" dirty="0"/>
              <a:t>, un conjunto de unidades de determinado nivel (grupos sociales, comunidades menores, etc.) o de </a:t>
            </a:r>
            <a:r>
              <a:rPr lang="es-MX" sz="2000" b="1" i="1" dirty="0"/>
              <a:t>agregados sociales mayores (por ejemplo países), y por el cual separadas tienden a fusionarse o asimilarse en una unidad mayor</a:t>
            </a:r>
            <a:r>
              <a:rPr lang="es-MX" sz="2000" i="1" dirty="0"/>
              <a:t>” </a:t>
            </a:r>
            <a:r>
              <a:rPr lang="es-MX" sz="2000" dirty="0"/>
              <a:t>(2).</a:t>
            </a:r>
            <a:endParaRPr lang="es-CL" sz="2000" i="1" dirty="0"/>
          </a:p>
        </p:txBody>
      </p:sp>
    </p:spTree>
    <p:extLst>
      <p:ext uri="{BB962C8B-B14F-4D97-AF65-F5344CB8AC3E}">
        <p14:creationId xmlns:p14="http://schemas.microsoft.com/office/powerpoint/2010/main" val="1210801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B6C078-2232-43D6-9348-DD8BDB7A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es-MX" b="1">
                <a:solidFill>
                  <a:schemeClr val="bg1"/>
                </a:solidFill>
              </a:rPr>
              <a:t>I. Concepto de integración regional</a:t>
            </a:r>
            <a:endParaRPr lang="es-CL" b="1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C3D041-AA2C-4B6F-87FB-8E564BC1B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MX" sz="2400" i="1" dirty="0"/>
              <a:t>“ …</a:t>
            </a:r>
            <a:r>
              <a:rPr lang="es-MX" sz="2400" b="1" i="1" dirty="0"/>
              <a:t>proceso por el cual los Estados  nacionales “se mezclan, confunden y fusionan voluntariamente con sus vecinos de modo tal que pierden ciertos atributos fácticos de la soberanía, a la vez que adquieren nuevas técnicas para resolver conjuntamente sus conflictos</a:t>
            </a:r>
            <a:r>
              <a:rPr lang="es-MX" sz="2400" i="1" dirty="0"/>
              <a:t>” (…) </a:t>
            </a:r>
            <a:r>
              <a:rPr lang="es-MX" sz="2400" b="1" i="1" dirty="0"/>
              <a:t>lo hacen creando instituciones comunes permanentes, capaces de tomar decisiones vinculantes para todos los miembros</a:t>
            </a:r>
            <a:r>
              <a:rPr lang="es-MX" sz="2400" i="1" dirty="0"/>
              <a:t>” </a:t>
            </a:r>
            <a:r>
              <a:rPr lang="es-MX" sz="2400" dirty="0"/>
              <a:t>(3).</a:t>
            </a: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161780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a caricatura de una ciudad&#10;&#10;Descripción generada automáticamente">
            <a:extLst>
              <a:ext uri="{FF2B5EF4-FFF2-40B4-BE49-F238E27FC236}">
                <a16:creationId xmlns:a16="http://schemas.microsoft.com/office/drawing/2014/main" id="{8BFF9496-FACD-45EA-B4E1-4483A8DDA0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03" t="6201" r="6539" b="-1"/>
          <a:stretch/>
        </p:blipFill>
        <p:spPr>
          <a:xfrm>
            <a:off x="20" y="584909"/>
            <a:ext cx="5718616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7CDB40A-75BB-4498-A20B-59C3984A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2619" y="585526"/>
            <a:ext cx="8349381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A76CF7-A0FC-44B0-A05F-10338C11E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6272" y="3651047"/>
            <a:ext cx="5370576" cy="91111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DERECHO DE LA INTEGRACIÓN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0AFF7B-92D5-4221-8FD5-FDC87C97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3747" y="1408814"/>
            <a:ext cx="5683102" cy="22352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dirty="0">
                <a:solidFill>
                  <a:srgbClr val="FFFFFF"/>
                </a:solidFill>
              </a:rPr>
              <a:t>II. </a:t>
            </a:r>
            <a:r>
              <a:rPr lang="en-US" sz="5000" b="1" dirty="0" err="1">
                <a:solidFill>
                  <a:srgbClr val="FFFFFF"/>
                </a:solidFill>
              </a:rPr>
              <a:t>Características</a:t>
            </a:r>
            <a:r>
              <a:rPr lang="en-US" sz="5000" b="1" dirty="0">
                <a:solidFill>
                  <a:srgbClr val="FFFFFF"/>
                </a:solidFill>
              </a:rPr>
              <a:t> </a:t>
            </a:r>
            <a:r>
              <a:rPr lang="en-US" sz="5000" b="1" dirty="0" err="1">
                <a:solidFill>
                  <a:srgbClr val="FFFFFF"/>
                </a:solidFill>
              </a:rPr>
              <a:t>principales</a:t>
            </a:r>
            <a:r>
              <a:rPr lang="en-US" sz="5000" b="1" dirty="0">
                <a:solidFill>
                  <a:srgbClr val="FFFFFF"/>
                </a:solidFill>
              </a:rPr>
              <a:t> de </a:t>
            </a:r>
            <a:r>
              <a:rPr lang="en-US" sz="5000" b="1" dirty="0" err="1">
                <a:solidFill>
                  <a:srgbClr val="FFFFFF"/>
                </a:solidFill>
              </a:rPr>
              <a:t>integración</a:t>
            </a:r>
            <a:r>
              <a:rPr lang="en-US" sz="5000" b="1" dirty="0">
                <a:solidFill>
                  <a:srgbClr val="FFFFFF"/>
                </a:solidFill>
              </a:rPr>
              <a:t> regional</a:t>
            </a:r>
          </a:p>
        </p:txBody>
      </p:sp>
    </p:spTree>
    <p:extLst>
      <p:ext uri="{BB962C8B-B14F-4D97-AF65-F5344CB8AC3E}">
        <p14:creationId xmlns:p14="http://schemas.microsoft.com/office/powerpoint/2010/main" val="2244780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7E1D1-A0F5-4603-87F5-C4BEA593E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II. Características principales de la integración regional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31DE7E-C754-44F3-9C82-6098FB007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MX" dirty="0"/>
              <a:t>Los sujetos son los Estados soberanos.</a:t>
            </a:r>
          </a:p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dirty="0"/>
              <a:t>Los Estados emprenden el proceso integrador en forma voluntaria y deliberada.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Como todo proceso se debe avanzar por etapas, es decir, el proceso debe ser gradual.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Las etapas deben ser cada vez más profundas.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El proceso de integración se inicia con acercamientos económicos, pero lentamente y dependiendo de cada caso, la agenda va abarcando e incluyendo nuevos temas de las áreas sociales, culturales, jurídicas y hasta políticas de los países miembros.</a:t>
            </a:r>
          </a:p>
          <a:p>
            <a:pPr algn="just"/>
            <a:endParaRPr lang="es-MX" dirty="0"/>
          </a:p>
          <a:p>
            <a:pPr algn="just"/>
            <a:r>
              <a:rPr lang="es-MX" b="1" dirty="0"/>
              <a:t>La característica más relevante de la integración regional es la supranacionalidad.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312820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1EA8D-16DB-46E4-B66D-EBE2CD075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II. Características principales de la integración regional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F5C9B7-D83F-499D-8175-935EA0A4C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i="1" dirty="0"/>
              <a:t>“El </a:t>
            </a:r>
            <a:r>
              <a:rPr lang="es-MX" b="1" i="1" dirty="0"/>
              <a:t>concepto de supranacionalidad </a:t>
            </a:r>
            <a:r>
              <a:rPr lang="es-MX" i="1" dirty="0"/>
              <a:t>no ha sido ajeno a los debates doctrinales y académicos precisamente entre nacionalistas e internacionalistas, quienes consideran por una parte que hay </a:t>
            </a:r>
            <a:r>
              <a:rPr lang="es-MX" b="1" i="1" dirty="0"/>
              <a:t>disminución de la soberanía </a:t>
            </a:r>
            <a:r>
              <a:rPr lang="es-MX" i="1" dirty="0"/>
              <a:t>y por otro lado, se encuentran quienes opinan que </a:t>
            </a:r>
            <a:r>
              <a:rPr lang="es-MX" b="1" i="1" dirty="0"/>
              <a:t>permite potencializar el logro de objetivos comunes y la consideran como un presupuesto indispensable del quehacer en la integración</a:t>
            </a:r>
            <a:r>
              <a:rPr lang="es-MX" i="1" dirty="0"/>
              <a:t>. En este sentido, se deben entender los diferentes enfoques sobre la misma entre los que se encuentran, el jurídico por se un </a:t>
            </a:r>
            <a:r>
              <a:rPr lang="es-MX" b="1" i="1" dirty="0"/>
              <a:t>ordenamiento jurídico que prevalece sobre el orden jurídico nacional</a:t>
            </a:r>
            <a:r>
              <a:rPr lang="es-MX" i="1" dirty="0"/>
              <a:t>; como referencia normativa, </a:t>
            </a:r>
            <a:r>
              <a:rPr lang="es-MX" b="1" i="1" dirty="0"/>
              <a:t>trasciende del ámbito nacional para convertirse en regional con efecto de aplicación inmediata y efecto directo</a:t>
            </a:r>
            <a:r>
              <a:rPr lang="es-MX" i="1" dirty="0"/>
              <a:t>; como </a:t>
            </a:r>
            <a:r>
              <a:rPr lang="es-MX" b="1" i="1" dirty="0"/>
              <a:t>referencia orgánica referida a organizaciones supranacionales creadas por tratados</a:t>
            </a:r>
            <a:r>
              <a:rPr lang="es-MX" i="1" dirty="0"/>
              <a:t>…” </a:t>
            </a:r>
            <a:r>
              <a:rPr lang="es-MX" dirty="0"/>
              <a:t>(4).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1217973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701</TotalTime>
  <Words>2062</Words>
  <Application>Microsoft Office PowerPoint</Application>
  <PresentationFormat>Panorámica</PresentationFormat>
  <Paragraphs>171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de Office</vt:lpstr>
      <vt:lpstr>DERECHO DE LA INTEGRACIÓN</vt:lpstr>
      <vt:lpstr>DERECHO DE LA INTEGRACIÓN</vt:lpstr>
      <vt:lpstr>La integración regional en el borrador de la nueva constitución</vt:lpstr>
      <vt:lpstr>I. Concepto de integración regional</vt:lpstr>
      <vt:lpstr>I. Concepto de integración regional</vt:lpstr>
      <vt:lpstr>I. Concepto de integración regional</vt:lpstr>
      <vt:lpstr>II. Características principales de integración regional</vt:lpstr>
      <vt:lpstr>II. Características principales de la integración regional</vt:lpstr>
      <vt:lpstr>II. Características principales de la integración regional</vt:lpstr>
      <vt:lpstr>III. Etapas de la integración regional</vt:lpstr>
      <vt:lpstr>II. Etapas de la integración regional</vt:lpstr>
      <vt:lpstr>III. Etapas de la integración regional</vt:lpstr>
      <vt:lpstr>III. Etapas de la integración regional</vt:lpstr>
      <vt:lpstr>III. Etapas de la integración regional</vt:lpstr>
      <vt:lpstr>III. Etapas de la integración regional</vt:lpstr>
      <vt:lpstr>III. Etapas de la integración regional</vt:lpstr>
      <vt:lpstr>III. Etapas de la integración regional</vt:lpstr>
      <vt:lpstr>IV. Principales procesos de integración regional</vt:lpstr>
      <vt:lpstr>IV. Principales procesos de integración regional</vt:lpstr>
      <vt:lpstr>IV. Principales procesos de integración regional</vt:lpstr>
      <vt:lpstr>IV. Principales procesos de integración regional</vt:lpstr>
      <vt:lpstr>IV. Principales procesos de integración regional</vt:lpstr>
      <vt:lpstr>IV. Principales procesos de integración regional</vt:lpstr>
      <vt:lpstr>IV. Principales procesos de integración regional</vt:lpstr>
      <vt:lpstr>V. Referencias bibliográficas</vt:lpstr>
      <vt:lpstr>V. Referencias bibliográficas</vt:lpstr>
      <vt:lpstr>IV. Referencias bibliográficas</vt:lpstr>
      <vt:lpstr>IV. Referencias bibliográficas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DE LA INTEGRACIÓN</dc:title>
  <dc:creator>Gonzalo Aguirre Cordova</dc:creator>
  <cp:lastModifiedBy>Gonzalo Aguirre Córdova</cp:lastModifiedBy>
  <cp:revision>30</cp:revision>
  <dcterms:created xsi:type="dcterms:W3CDTF">2021-05-27T22:26:56Z</dcterms:created>
  <dcterms:modified xsi:type="dcterms:W3CDTF">2022-06-13T04:26:06Z</dcterms:modified>
</cp:coreProperties>
</file>