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5143500" type="screen16x9"/>
  <p:notesSz cx="6858000" cy="9144000"/>
  <p:embeddedFontLst>
    <p:embeddedFont>
      <p:font typeface="Lato" panose="020F0502020204030203" pitchFamily="34" charset="0"/>
      <p:regular r:id="rId19"/>
      <p:bold r:id="rId20"/>
      <p:italic r:id="rId21"/>
      <p:boldItalic r:id="rId22"/>
    </p:embeddedFont>
    <p:embeddedFont>
      <p:font typeface="Raleway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cha Velasquez Zan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66789D-B369-4C58-85FB-F37F7890FA6C}">
  <a:tblStyle styleId="{C466789D-B369-4C58-85FB-F37F7890FA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29290" autoAdjust="0"/>
  </p:normalViewPr>
  <p:slideViewPr>
    <p:cSldViewPr snapToGrid="0">
      <p:cViewPr varScale="1">
        <p:scale>
          <a:sx n="110" d="100"/>
          <a:sy n="110" d="100"/>
        </p:scale>
        <p:origin x="485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304e2e8134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304e2e8134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304e2e8134_2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304e2e8134_2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2f6ec2899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2f6ec2899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2f6ec2899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2f6ec2899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f6ec2899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2f6ec2899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f6ec2899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2f6ec2899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e3d5398df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e3d5398df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f6ec289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2f6ec289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f6ec2899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f6ec2899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f9dcde5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2f9dcde5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f9dcde57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2f9dcde57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f9dcde57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f9dcde57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04e2e8134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04e2e8134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304e2e8134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304e2e8134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 dirty="0"/>
              <a:t>“Seguridad social en el actual debate constituyente”</a:t>
            </a:r>
            <a:endParaRPr sz="40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5" y="3439725"/>
            <a:ext cx="2249400" cy="13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1" u="sng" dirty="0">
                <a:latin typeface="Raleway"/>
                <a:ea typeface="Raleway"/>
                <a:cs typeface="Raleway"/>
                <a:sym typeface="Raleway"/>
              </a:rPr>
              <a:t>Ayudantes a cargo: </a:t>
            </a:r>
            <a:endParaRPr sz="1400" b="1" u="sng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1" dirty="0">
                <a:latin typeface="Raleway"/>
                <a:ea typeface="Raleway"/>
                <a:cs typeface="Raleway"/>
                <a:sym typeface="Raleway"/>
              </a:rPr>
              <a:t>María Ignacia Velásquez</a:t>
            </a:r>
            <a:endParaRPr sz="1400" b="1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1" dirty="0">
                <a:latin typeface="Raleway"/>
                <a:ea typeface="Raleway"/>
                <a:cs typeface="Raleway"/>
                <a:sym typeface="Raleway"/>
              </a:rPr>
              <a:t>Julio Álvarez Seguel</a:t>
            </a:r>
            <a:endParaRPr sz="1400" b="1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1" dirty="0">
                <a:latin typeface="Raleway"/>
                <a:ea typeface="Raleway"/>
                <a:cs typeface="Raleway"/>
                <a:sym typeface="Raleway"/>
              </a:rPr>
              <a:t>María José Velasco </a:t>
            </a:r>
            <a:endParaRPr sz="1400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396850" y="3493300"/>
            <a:ext cx="2432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Semestre de Invierno 2022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Cátedra de Seguridad Social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611550" y="3493300"/>
            <a:ext cx="2249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u="sng">
                <a:latin typeface="Lato"/>
                <a:ea typeface="Lato"/>
                <a:cs typeface="Lato"/>
                <a:sym typeface="Lato"/>
              </a:rPr>
              <a:t>Profesores:</a:t>
            </a:r>
            <a:endParaRPr b="1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latin typeface="Lato"/>
                <a:ea typeface="Lato"/>
                <a:cs typeface="Lato"/>
                <a:sym typeface="Lato"/>
              </a:rPr>
              <a:t>Roberto Cerón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latin typeface="Lato"/>
                <a:ea typeface="Lato"/>
                <a:cs typeface="Lato"/>
                <a:sym typeface="Lato"/>
              </a:rPr>
              <a:t>Verónica Fernández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Financiamiento</a:t>
            </a:r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/>
              <a:t>En relación con las Cartas Fundamentales anteriores, la Constitución del 80’ innovó creando un sistema de seguridad social financiado por las cotizaciones obligatorias y voluntarias de los trabajadores, que retenidas por los empleadores serían luego pagadas  </a:t>
            </a:r>
            <a:r>
              <a:rPr lang="es" dirty="0"/>
              <a:t>a la entidad previsional que corresponda.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Control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7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dirty="0"/>
              <a:t>Respecto a la fiscalización del funcionamiento de la Seguridad Social en Chile, la Constitución actual también innovó . Estimando que  la supervisión del adecuado ejercicio del derecho a la Seguridad Social es función irrenunciable del Estado.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300">
                <a:solidFill>
                  <a:srgbClr val="000000"/>
                </a:solidFill>
              </a:rPr>
              <a:t>Artículos en análisis</a:t>
            </a:r>
            <a:endParaRPr sz="3800"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Constitución actual:</a:t>
            </a:r>
            <a:endParaRPr sz="1900" b="1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ctr">
              <a:spcAft>
                <a:spcPts val="1200"/>
              </a:spcAft>
              <a:buNone/>
            </a:pPr>
            <a:r>
              <a:rPr lang="es-MX" sz="1900" dirty="0"/>
              <a:t>Artículo 19 N°18.- El derecho a la seguridad social.</a:t>
            </a:r>
          </a:p>
          <a:p>
            <a:pPr marL="0" lvl="0" indent="0" algn="ctr">
              <a:spcAft>
                <a:spcPts val="1200"/>
              </a:spcAft>
              <a:buNone/>
            </a:pPr>
            <a:r>
              <a:rPr lang="es-MX" sz="1900" dirty="0"/>
              <a:t>Las leyes que regulen el ejercicio de este derecho serán de quórum calificado.</a:t>
            </a:r>
          </a:p>
          <a:p>
            <a:pPr marL="0" lvl="0" indent="0" algn="ctr">
              <a:spcAft>
                <a:spcPts val="1200"/>
              </a:spcAft>
              <a:buNone/>
            </a:pPr>
            <a:r>
              <a:rPr lang="es-MX" sz="1900" dirty="0"/>
              <a:t>La acción del Estado estará dirigida a garantizar el acceso de todos los habitantes al goce de prestaciones básicas uniformes, sea que se otorguen a través de instituciones públicas o privadas.</a:t>
            </a:r>
          </a:p>
          <a:p>
            <a:pPr marL="0" lvl="0" indent="0" algn="ctr">
              <a:spcAft>
                <a:spcPts val="1200"/>
              </a:spcAft>
              <a:buNone/>
            </a:pPr>
            <a:r>
              <a:rPr lang="es-MX" sz="1900" dirty="0"/>
              <a:t>La ley podrá establecer cotizaciones obligatorias.</a:t>
            </a:r>
          </a:p>
          <a:p>
            <a:pPr marL="0" lvl="0" indent="0" algn="ctr">
              <a:spcAft>
                <a:spcPts val="1200"/>
              </a:spcAft>
              <a:buNone/>
            </a:pPr>
            <a:r>
              <a:rPr lang="es-MX" sz="1900" dirty="0"/>
              <a:t>El Estado supervigilará el adecuado ejercicio del derecho a la seguridad social;”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729450" y="1382325"/>
            <a:ext cx="7885800" cy="29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Borrador de la nueva Constitución.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" sz="1100" b="1" dirty="0">
              <a:solidFill>
                <a:srgbClr val="000000"/>
              </a:solidFill>
              <a:latin typeface="Raleway"/>
              <a:sym typeface="Raleway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1400" b="1" dirty="0"/>
            </a:br>
            <a:r>
              <a:rPr lang="es-MX" sz="1400" b="1" dirty="0"/>
              <a:t>“Artículo 13.- Derecho a la seguridad social.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/>
              <a:t>La Constitución garantiza a toda persona el derecho a la seguridad social, fundada en los principios de universalidad, solidaridad, integralidad, unidad, igualdad, suficiencia, participación, sostenibilidad y oportunidad.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4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/>
              <a:t>La ley establecerá́ un Sistema de Seguridad Social público, que otorgue protección en caso de enfermedad, vejez, discapacidad, supervivencia, maternidad y paternidad, desempleo, accidentes del trabajo y enfermedades profesionales, y en las demás contingencias sociales de falta o disminución de medios de subsistencia o de capacidad para el trabajo. En particular, este sistema asegurará la cobertura de prestaciones a las personas que ejerzan trabajos domésticos y de cuidados.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4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/>
              <a:t>Le corresponderá́ al Estado definir la política de seguridad social. Esta se financiará por trabajadores y empleadores, a través de cotizaciones obligatorias, y por rentas generales de la nación. Los recursos con que se financie la seguridad social no podrán ser destinados a fines distintos que el pago de los beneficios que establezca el sistema.”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Actividad:  Preguntas a reflexionar</a:t>
            </a:r>
            <a:endParaRPr dirty="0"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31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8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801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8"/>
              <a:buFont typeface="Raleway"/>
              <a:buChar char="●"/>
            </a:pPr>
            <a:r>
              <a:rPr lang="es" sz="1408" dirty="0">
                <a:latin typeface="Raleway"/>
                <a:ea typeface="Raleway"/>
                <a:cs typeface="Raleway"/>
                <a:sym typeface="Raleway"/>
              </a:rPr>
              <a:t>¿Cuáles son los principales problemas que se vislumbra en torno a la seguridad social con la actual constitución?</a:t>
            </a:r>
            <a:endParaRPr sz="1408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80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8"/>
              <a:buFont typeface="Raleway"/>
              <a:buChar char="●"/>
            </a:pPr>
            <a:r>
              <a:rPr lang="es" sz="1408" dirty="0">
                <a:latin typeface="Raleway"/>
                <a:ea typeface="Raleway"/>
                <a:cs typeface="Raleway"/>
                <a:sym typeface="Raleway"/>
              </a:rPr>
              <a:t>¿Cuál es el contenido esencial en seguridad social?</a:t>
            </a:r>
            <a:endParaRPr sz="1408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80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8"/>
              <a:buFont typeface="Raleway"/>
              <a:buChar char="●"/>
            </a:pPr>
            <a:r>
              <a:rPr lang="es" sz="1408" dirty="0">
                <a:latin typeface="Raleway"/>
                <a:ea typeface="Raleway"/>
                <a:cs typeface="Raleway"/>
                <a:sym typeface="Raleway"/>
              </a:rPr>
              <a:t>¿Cuáles son las diferencias esenciales entre las dos Constituciones?</a:t>
            </a:r>
            <a:endParaRPr sz="1408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80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8"/>
              <a:buFont typeface="Raleway"/>
              <a:buChar char="●"/>
            </a:pPr>
            <a:r>
              <a:rPr lang="es" sz="1408" dirty="0">
                <a:latin typeface="Raleway"/>
                <a:ea typeface="Raleway"/>
                <a:cs typeface="Raleway"/>
                <a:sym typeface="Raleway"/>
              </a:rPr>
              <a:t>¿Qué soluciones a los problemas de seguridad social actuales ofrece la redacción del artículo del borrador de la nueva Constitución? ¿Tiene aptitud para brindar una solución?</a:t>
            </a:r>
            <a:endParaRPr sz="1408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801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8"/>
              <a:buFont typeface="Raleway"/>
              <a:buChar char="●"/>
            </a:pPr>
            <a:r>
              <a:rPr lang="es" sz="1408" dirty="0">
                <a:latin typeface="Raleway"/>
                <a:ea typeface="Raleway"/>
                <a:cs typeface="Raleway"/>
                <a:sym typeface="Raleway"/>
              </a:rPr>
              <a:t>¿Qué problemas puede traer la implementación del nuevo sistema de seguridad social?</a:t>
            </a:r>
            <a:endParaRPr sz="1408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100"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2418270-0B5B-80CD-D2A1-71B007FBA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814799"/>
              </p:ext>
            </p:extLst>
          </p:nvPr>
        </p:nvGraphicFramePr>
        <p:xfrm>
          <a:off x="1" y="471055"/>
          <a:ext cx="9144000" cy="4672446"/>
        </p:xfrm>
        <a:graphic>
          <a:graphicData uri="http://schemas.openxmlformats.org/drawingml/2006/table">
            <a:tbl>
              <a:tblPr firstRow="1" bandRow="1">
                <a:tableStyleId>{C466789D-B369-4C58-85FB-F37F7890FA6C}</a:tableStyleId>
              </a:tblPr>
              <a:tblGrid>
                <a:gridCol w="4896311">
                  <a:extLst>
                    <a:ext uri="{9D8B030D-6E8A-4147-A177-3AD203B41FA5}">
                      <a16:colId xmlns:a16="http://schemas.microsoft.com/office/drawing/2014/main" val="25856513"/>
                    </a:ext>
                  </a:extLst>
                </a:gridCol>
                <a:gridCol w="4247689">
                  <a:extLst>
                    <a:ext uri="{9D8B030D-6E8A-4147-A177-3AD203B41FA5}">
                      <a16:colId xmlns:a16="http://schemas.microsoft.com/office/drawing/2014/main" val="1420258562"/>
                    </a:ext>
                  </a:extLst>
                </a:gridCol>
              </a:tblGrid>
              <a:tr h="46724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1200"/>
                        </a:spcAft>
                        <a:buNone/>
                      </a:pPr>
                      <a:r>
                        <a:rPr lang="es-MX" sz="1400" dirty="0"/>
                        <a:t>Artículo 19 N°18.- El derecho a la seguridad social.</a:t>
                      </a:r>
                    </a:p>
                    <a:p>
                      <a:pPr marL="0" lvl="0" indent="0" algn="ctr">
                        <a:spcAft>
                          <a:spcPts val="1200"/>
                        </a:spcAft>
                        <a:buNone/>
                      </a:pPr>
                      <a:r>
                        <a:rPr lang="es-MX" sz="1400" dirty="0"/>
                        <a:t>Las leyes que regulen el ejercicio de este derecho serán de quórum calificado.</a:t>
                      </a:r>
                    </a:p>
                    <a:p>
                      <a:pPr marL="0" lvl="0" indent="0" algn="ctr">
                        <a:spcAft>
                          <a:spcPts val="1200"/>
                        </a:spcAft>
                        <a:buNone/>
                      </a:pPr>
                      <a:r>
                        <a:rPr lang="es-MX" sz="1400" dirty="0"/>
                        <a:t>La acción del Estado estará dirigida a garantizar el acceso de todos los habitantes al goce de prestaciones básicas uniformes, sea que se otorguen a través de instituciones públicas o privadas.</a:t>
                      </a:r>
                    </a:p>
                    <a:p>
                      <a:pPr marL="0" lvl="0" indent="0" algn="ctr">
                        <a:spcAft>
                          <a:spcPts val="1200"/>
                        </a:spcAft>
                        <a:buNone/>
                      </a:pPr>
                      <a:r>
                        <a:rPr lang="es-MX" sz="1400" dirty="0"/>
                        <a:t>La ley podrá establecer cotizaciones obligatorias.</a:t>
                      </a:r>
                    </a:p>
                    <a:p>
                      <a:pPr marL="0" lvl="0" indent="0" algn="ctr">
                        <a:spcAft>
                          <a:spcPts val="1200"/>
                        </a:spcAft>
                        <a:buNone/>
                      </a:pPr>
                      <a:r>
                        <a:rPr lang="es-MX" sz="1400" dirty="0"/>
                        <a:t>El Estado supervigilará el adecuado ejercicio del derecho a la seguridad social;”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b="1" dirty="0"/>
                        <a:t>“Artículo 13.- Derecho a la seguridad social.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dirty="0"/>
                        <a:t>La Constitución garantiza a toda persona el derecho a la seguridad social, fundada en los principios de universalidad, solidaridad, integralidad, unidad, igualdad, suficiencia, participación, sostenibilidad y oportunidad.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200" dirty="0"/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dirty="0"/>
                        <a:t>La ley establecerá́ un Sistema de Seguridad Social público, que otorgue protección en caso de enfermedad, vejez, discapacidad, supervivencia, maternidad y paternidad, desempleo, accidentes del trabajo y enfermedades profesionales, y en las demás contingencias sociales de falta o disminución de medios de subsistencia o de capacidad para el trabajo. En particular, este sistema asegurará la cobertura de prestaciones a las personas que ejerzan trabajos domésticos y de cuidados.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200" dirty="0"/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dirty="0"/>
                        <a:t>Le corresponderá́ al Estado definir la política de seguridad social. Esta se financiará por trabajadores y empleadores, a través de cotizaciones obligatorias, y por rentas generales de la nación. Los recursos con que se financie la seguridad social no podrán ser destinados a fines distintos que el pago de los beneficios que establezca el sistema.”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768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11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300" dirty="0">
                <a:solidFill>
                  <a:srgbClr val="000000"/>
                </a:solidFill>
              </a:rPr>
              <a:t>Formalidades del trabajo</a:t>
            </a:r>
            <a:r>
              <a:rPr lang="es" sz="2300" b="0" dirty="0">
                <a:solidFill>
                  <a:srgbClr val="000000"/>
                </a:solidFill>
              </a:rPr>
              <a:t> </a:t>
            </a:r>
            <a:endParaRPr sz="3800" dirty="0"/>
          </a:p>
        </p:txBody>
      </p:sp>
      <p:sp>
        <p:nvSpPr>
          <p:cNvPr id="173" name="Google Shape;173;p27"/>
          <p:cNvSpPr txBox="1">
            <a:spLocks noGrp="1"/>
          </p:cNvSpPr>
          <p:nvPr>
            <p:ph type="body" idx="1"/>
          </p:nvPr>
        </p:nvSpPr>
        <p:spPr>
          <a:xfrm>
            <a:off x="727650" y="20038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Extensión y formato del cuerpo del trabajo: Mínima: 4 carillas Máxima: 10 carillas </a:t>
            </a:r>
            <a:endParaRPr sz="11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Formato: Times New Roman, tamaño 12, interlineado simple. </a:t>
            </a:r>
            <a:endParaRPr sz="11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Nota: para este cómputo no se considerarán los siguientes apartados: i) portada, ii) índice y iii) bibliografía.  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Objetivos del seminario:</a:t>
            </a:r>
            <a:endParaRPr dirty="0"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- </a:t>
            </a:r>
            <a:r>
              <a:rPr lang="es" sz="1100" b="1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Objetivo general</a:t>
            </a:r>
            <a:r>
              <a:rPr lang="es" sz="1100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: Que los alumnos del curso “Derecho de la Seguridad Social” reflexionen sobre el debate constituyente que surgió a partir del 18 de octubre de 2019, con énfasis en la reforma en torno a la seguridad social (19 N° 18) consagrada en el actual texto constitucional.</a:t>
            </a:r>
            <a:endParaRPr sz="1100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- Objetivo específico: </a:t>
            </a:r>
            <a:r>
              <a:rPr lang="es" sz="1100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Que los alumnos , en el marco de la reflexión antes descrita, apoyándose tanto  en el texto “La seguridad social en la Constitución Política chilena” de Hector Humeres como en las noticias adjuntas y/o recolectadas , sean capaces de argumentar y defender la postura a la que se adhieren.(mantener el texto constitucional o reformarlo). </a:t>
            </a:r>
            <a:endParaRPr sz="1100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727650" y="12865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 dirty="0">
                <a:solidFill>
                  <a:srgbClr val="000000"/>
                </a:solidFill>
              </a:rPr>
              <a:t> “La seguridad social en la Constitución Política chilena” de Hector Humeres</a:t>
            </a:r>
            <a:endParaRPr sz="3700"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727650" y="2271750"/>
            <a:ext cx="7866300" cy="27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b="1" u="sng" dirty="0">
                <a:latin typeface="Raleway"/>
                <a:ea typeface="Raleway"/>
                <a:cs typeface="Raleway"/>
                <a:sym typeface="Raleway"/>
              </a:rPr>
              <a:t>Ideas centrales: </a:t>
            </a:r>
            <a:endParaRPr sz="1100" b="1" u="sng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just" rtl="0">
              <a:spcBef>
                <a:spcPts val="1200"/>
              </a:spcBef>
              <a:spcAft>
                <a:spcPts val="0"/>
              </a:spcAft>
              <a:buSzPts val="1100"/>
              <a:buFont typeface="Raleway"/>
              <a:buChar char="●"/>
            </a:pPr>
            <a:r>
              <a:rPr lang="es" sz="1100" b="1" dirty="0">
                <a:latin typeface="Raleway"/>
                <a:ea typeface="Raleway"/>
                <a:cs typeface="Raleway"/>
                <a:sym typeface="Raleway"/>
              </a:rPr>
              <a:t>Voluntad soberana nacional</a:t>
            </a:r>
            <a:r>
              <a:rPr lang="es" sz="1100" dirty="0">
                <a:latin typeface="Raleway"/>
                <a:ea typeface="Raleway"/>
                <a:cs typeface="Raleway"/>
                <a:sym typeface="Raleway"/>
              </a:rPr>
              <a:t>→ representa el sentir de la sociedad en relación a los objetivos  que ella estima esenciales → Materialización de las garantías sociales resulta de suma relevancia. </a:t>
            </a:r>
            <a:endParaRPr sz="11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SzPts val="1100"/>
              <a:buFont typeface="Raleway"/>
              <a:buChar char="●"/>
            </a:pPr>
            <a:r>
              <a:rPr lang="es" sz="1100" b="1" dirty="0">
                <a:latin typeface="Raleway"/>
                <a:ea typeface="Raleway"/>
                <a:cs typeface="Raleway"/>
                <a:sym typeface="Raleway"/>
              </a:rPr>
              <a:t>Seguridad</a:t>
            </a:r>
            <a:r>
              <a:rPr lang="es" sz="1100" dirty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" sz="1100" b="1" dirty="0">
                <a:latin typeface="Raleway"/>
                <a:ea typeface="Raleway"/>
                <a:cs typeface="Raleway"/>
                <a:sym typeface="Raleway"/>
              </a:rPr>
              <a:t>social→</a:t>
            </a:r>
            <a:r>
              <a:rPr lang="es" sz="1100" dirty="0">
                <a:latin typeface="Raleway"/>
                <a:ea typeface="Raleway"/>
                <a:cs typeface="Raleway"/>
                <a:sym typeface="Raleway"/>
              </a:rPr>
              <a:t> “rama de la política socioeconómica de un país, por la cual la comunidad protege a sus miembros asegurándoles condiciones de vida, salud y trabajo socialmente suficientes, a fin de lograr mejor productividad, más progreso y mayor bienestar comunes"</a:t>
            </a:r>
            <a:endParaRPr sz="11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Raleway"/>
              <a:buChar char="●"/>
            </a:pPr>
            <a:r>
              <a:rPr lang="es" sz="1100" dirty="0">
                <a:latin typeface="Raleway"/>
                <a:ea typeface="Raleway"/>
                <a:cs typeface="Raleway"/>
                <a:sym typeface="Raleway"/>
              </a:rPr>
              <a:t>Seguridad Social constituye un imperativo de la sociedad moderna</a:t>
            </a:r>
            <a:endParaRPr sz="11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Raleway"/>
              <a:buChar char="●"/>
            </a:pPr>
            <a:r>
              <a:rPr lang="es" sz="1100" dirty="0">
                <a:latin typeface="Raleway"/>
                <a:ea typeface="Raleway"/>
                <a:cs typeface="Raleway"/>
                <a:sym typeface="Raleway"/>
              </a:rPr>
              <a:t>Constituciones chilenas del siglo XIX fueron bastante rudimentarias en torno a los derechos de la seguridad social</a:t>
            </a:r>
            <a:endParaRPr sz="1100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Raleway"/>
              <a:buChar char="●"/>
            </a:pPr>
            <a:r>
              <a:rPr lang="es" sz="1100" dirty="0">
                <a:latin typeface="Raleway"/>
                <a:ea typeface="Raleway"/>
                <a:cs typeface="Raleway"/>
                <a:sym typeface="Raleway"/>
              </a:rPr>
              <a:t>Constitución  actual→ Mantención de la conceptualización de la seguridad social como un derecho de rango constitucional. Mantención en manos del legislador  de la determinación del alcance del sistema.</a:t>
            </a:r>
            <a:endParaRPr sz="1100"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1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240" dirty="0"/>
              <a:t>Análisis del d° de la seguridad social en la actual CPR</a:t>
            </a:r>
            <a:endParaRPr sz="2240" dirty="0"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/>
              <a:t>Consagración de la seguridad social en nuestra Constitución vigente</a:t>
            </a:r>
            <a:endParaRPr b="1"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s" b="1" dirty="0"/>
              <a:t>Artículo 19 N°18: Derecho a la seguridad social.</a:t>
            </a:r>
            <a:endParaRPr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 b="1" dirty="0"/>
              <a:t>Artículo 19 N° 9: Derecho a la protección de la salud.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Bases esenciales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492925" y="1907375"/>
            <a:ext cx="8143800" cy="29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Derecho a la seguridad social. El contenido de este derecho no se precisa (al contrario de la C° del 25).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Las leyes que regulen esta materia deben ser aprobadas con quórum calificado (mayoria absoluta de diputados y senadores).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Readecuación del rol del Estado. El E° es el garante de las prestaciones </a:t>
            </a:r>
            <a:r>
              <a:rPr lang="es" i="1" dirty="0"/>
              <a:t>básicas uniformes.</a:t>
            </a:r>
            <a:endParaRPr i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Las prestaciones serán otorgadas tanto a través de instituciones públicas como privadas. (No distingue entre entidades con o sin fines de lucro)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Opción de generar por ley cotizaciones previsionales.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El E° es el encargado de la supervisión y control del derecho a la Seguridad Social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Se asegura el derecho a la protección de la salud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Deber preferente del Estado el garantizar la ejecución de acciones de salud.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Derecho de las personas para elegir el sistema de salud por el cual atenderse.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Facultad de imponer cotizaciones obligatorias.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Imposibilidad de imponer como sanción la pérdida de los derechos previsionales.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Rol del Estado</a:t>
            </a:r>
            <a:endParaRPr dirty="0"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Antiguas Constituciones: rol prevalente del estado, incluso como único operador del sistema previsional.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Actual Constitución: Actuación del Estado fuertemente limitada, se limita a un rol subsidiario. Queda la operación en manos de entes privados. De igual forma, el Estado mantiene tres funciones esenciales: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Formular la política general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Ser tutor del sistema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s" dirty="0"/>
              <a:t>Garantizar el adecuado funcionamiento del sistema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Subsidiariedad</a:t>
            </a: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Es el principio rector de los Constituyentes de 1980.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dirty="0"/>
              <a:t>El E° debe actuar sólo en aquello en lo cual los privados no tienen interés. Es un límite cualitativo, en tanto el Estado puede actuar y ejercer cualquier función, pero debe preponderar la iniciativa privada.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" dirty="0"/>
              <a:t>Este principio provocó un fuerte interés por parte de los privados, encargándose de prácticamente la totalidad de las prestaciones previsionales (AFP).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Solidaridad </a:t>
            </a: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4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/>
              <a:t>El principio considerado rector del sistema de seguridad social del siglo XX no fue recogido por la Constitución del 80’. En cambio, se optó por privilegiar el libre mercado e incentivar el esfuerzo individual de procurarse los mejores y mayores beneficios materiales posibles.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/>
              <a:t>Por ejemplo: ahorro individual para la vejez.  </a:t>
            </a: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Acción privada 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729450" y="1915850"/>
            <a:ext cx="7688700" cy="24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138" name="Google Shape;138;p21"/>
          <p:cNvGraphicFramePr/>
          <p:nvPr>
            <p:extLst>
              <p:ext uri="{D42A27DB-BD31-4B8C-83A1-F6EECF244321}">
                <p14:modId xmlns:p14="http://schemas.microsoft.com/office/powerpoint/2010/main" val="60626871"/>
              </p:ext>
            </p:extLst>
          </p:nvPr>
        </p:nvGraphicFramePr>
        <p:xfrm>
          <a:off x="725850" y="1915850"/>
          <a:ext cx="6613712" cy="2281256"/>
        </p:xfrm>
        <a:graphic>
          <a:graphicData uri="http://schemas.openxmlformats.org/drawingml/2006/table">
            <a:tbl>
              <a:tblPr>
                <a:noFill/>
                <a:tableStyleId>{C466789D-B369-4C58-85FB-F37F7890FA6C}</a:tableStyleId>
              </a:tblPr>
              <a:tblGrid>
                <a:gridCol w="256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3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PRESTACIONES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PRESTADOR PÚBLICO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PRESTADOR PRIVADO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PENSIONES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INP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AFP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SALUD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FONASA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ISAPRE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3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PRESTACIONES FAMILIARES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/>
                        <a:t>ESTADO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 dirty="0"/>
                        <a:t>CCAF</a:t>
                      </a:r>
                      <a:endParaRPr sz="9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1521</Words>
  <Application>Microsoft Office PowerPoint</Application>
  <PresentationFormat>Presentación en pantalla (16:9)</PresentationFormat>
  <Paragraphs>104</Paragraphs>
  <Slides>16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Raleway</vt:lpstr>
      <vt:lpstr>Lato</vt:lpstr>
      <vt:lpstr>Streamline</vt:lpstr>
      <vt:lpstr>“Seguridad social en el actual debate constituyente”</vt:lpstr>
      <vt:lpstr>Objetivos del seminario:</vt:lpstr>
      <vt:lpstr> “La seguridad social en la Constitución Política chilena” de Hector Humeres</vt:lpstr>
      <vt:lpstr>Análisis del d° de la seguridad social en la actual CPR</vt:lpstr>
      <vt:lpstr>Bases esenciales  </vt:lpstr>
      <vt:lpstr>Rol del Estado</vt:lpstr>
      <vt:lpstr>Subsidiariedad</vt:lpstr>
      <vt:lpstr>Solidaridad </vt:lpstr>
      <vt:lpstr>Acción privada </vt:lpstr>
      <vt:lpstr>Financiamiento</vt:lpstr>
      <vt:lpstr>Control</vt:lpstr>
      <vt:lpstr>Artículos en análisis</vt:lpstr>
      <vt:lpstr>Presentación de PowerPoint</vt:lpstr>
      <vt:lpstr>Actividad:  Preguntas a reflexionar</vt:lpstr>
      <vt:lpstr>Presentación de PowerPoint</vt:lpstr>
      <vt:lpstr>Formalidades del trabajo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“Seguridad social en el actual debate constituyente”</dc:title>
  <cp:lastModifiedBy>Julio Tomas Alvarez Seguel (julio.alvarez.s)</cp:lastModifiedBy>
  <cp:revision>5</cp:revision>
  <dcterms:modified xsi:type="dcterms:W3CDTF">2022-06-03T20:16:39Z</dcterms:modified>
</cp:coreProperties>
</file>