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5143500" type="screen16x9"/>
  <p:notesSz cx="6858000" cy="9144000"/>
  <p:embeddedFontLst>
    <p:embeddedFont>
      <p:font typeface="Lato" panose="020F0502020204030203" pitchFamily="34" charset="0"/>
      <p:regular r:id="rId19"/>
      <p:bold r:id="rId20"/>
      <p:italic r:id="rId21"/>
      <p:boldItalic r:id="rId22"/>
    </p:embeddedFont>
    <p:embeddedFont>
      <p:font typeface="Raleway" pitchFamily="2" charset="0"/>
      <p:regular r:id="rId23"/>
      <p:bold r:id="rId24"/>
      <p:italic r:id="rId25"/>
      <p:boldItalic r:id="rId2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cha Velasquez Zanc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466789D-B369-4C58-85FB-F37F7890FA6C}">
  <a:tblStyle styleId="{C466789D-B369-4C58-85FB-F37F7890FA6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36" autoAdjust="0"/>
    <p:restoredTop sz="29290" autoAdjust="0"/>
  </p:normalViewPr>
  <p:slideViewPr>
    <p:cSldViewPr snapToGrid="0">
      <p:cViewPr varScale="1">
        <p:scale>
          <a:sx n="110" d="100"/>
          <a:sy n="110" d="100"/>
        </p:scale>
        <p:origin x="485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26" Type="http://schemas.openxmlformats.org/officeDocument/2006/relationships/font" Target="fonts/font8.fntdata"/><Relationship Id="rId3" Type="http://schemas.openxmlformats.org/officeDocument/2006/relationships/slide" Target="slides/slide2.xml"/><Relationship Id="rId21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7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font" Target="fonts/font2.fntdata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6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5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1.fntdata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4.fntdata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1304e2e8134_2_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1304e2e8134_2_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1304e2e8134_2_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1304e2e8134_2_2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12f6ec2899b_0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12f6ec2899b_0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12f6ec2899b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12f6ec2899b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g12f6ec2899b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4" name="Google Shape;164;g12f6ec2899b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Google Shape;169;g12f6ec2899b_0_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0" name="Google Shape;170;g12f6ec2899b_0_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12e3d5398df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12e3d5398df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g12f6ec2899b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8" name="Google Shape;98;g12f6ec2899b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dirty="0">
              <a:solidFill>
                <a:schemeClr val="dk1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g12f6ec2899b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4" name="Google Shape;104;g12f6ec2899b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g12f9dcde572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0" name="Google Shape;110;g12f9dcde572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2f9dcde572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2f9dcde572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2f9dcde572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2f9dcde572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1304e2e8134_2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8" name="Google Shape;128;g1304e2e8134_2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1304e2e8134_2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4" name="Google Shape;134;g1304e2e8134_2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chemeClr val="lt2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Google Shape;14;p2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subTitle" idx="1"/>
          </p:nvPr>
        </p:nvSpPr>
        <p:spPr>
          <a:xfrm>
            <a:off x="729627" y="3172900"/>
            <a:ext cx="7688100" cy="541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dk1"/>
        </a:solidFill>
        <a:effectLst/>
      </p:bgPr>
    </p:bg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4" name="Google Shape;74;p11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75" name="Google Shape;75;p11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11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7" name="Google Shape;77;p11"/>
          <p:cNvSpPr txBox="1">
            <a:spLocks noGrp="1"/>
          </p:cNvSpPr>
          <p:nvPr>
            <p:ph type="title" hasCustomPrompt="1"/>
          </p:nvPr>
        </p:nvSpPr>
        <p:spPr>
          <a:xfrm>
            <a:off x="729450" y="733950"/>
            <a:ext cx="7688400" cy="124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8000"/>
              <a:buNone/>
              <a:defRPr sz="8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78" name="Google Shape;78;p11"/>
          <p:cNvSpPr txBox="1">
            <a:spLocks noGrp="1"/>
          </p:cNvSpPr>
          <p:nvPr>
            <p:ph type="body" idx="1"/>
          </p:nvPr>
        </p:nvSpPr>
        <p:spPr>
          <a:xfrm>
            <a:off x="729450" y="2272888"/>
            <a:ext cx="7688400" cy="1580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Char char="●"/>
              <a:defRPr>
                <a:solidFill>
                  <a:schemeClr val="lt1"/>
                </a:solidFill>
              </a:defRPr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●"/>
              <a:defRPr>
                <a:solidFill>
                  <a:schemeClr val="lt1"/>
                </a:solidFill>
              </a:defRPr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○"/>
              <a:defRPr>
                <a:solidFill>
                  <a:schemeClr val="lt1"/>
                </a:solidFill>
              </a:defRPr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79" name="Google Shape;79;p1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2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solidFill>
          <a:schemeClr val="dk1"/>
        </a:solidFill>
        <a:effectLst/>
      </p:bgPr>
    </p:bg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oogle Shape;18;p3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19" name="Google Shape;19;p3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3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3"/>
          <p:cNvSpPr txBox="1">
            <a:spLocks noGrp="1"/>
          </p:cNvSpPr>
          <p:nvPr>
            <p:ph type="title"/>
          </p:nvPr>
        </p:nvSpPr>
        <p:spPr>
          <a:xfrm>
            <a:off x="729450" y="1322450"/>
            <a:ext cx="7688400" cy="1518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5" name="Google Shape;25;p4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26" name="Google Shape;26;p4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7;p4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8" name="Google Shape;28;p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29" name="Google Shape;29;p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" name="Google Shape;33;p5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34" name="Google Shape;34;p5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5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" name="Google Shape;36;p5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37" name="Google Shape;37;p5"/>
          <p:cNvSpPr txBox="1">
            <a:spLocks noGrp="1"/>
          </p:cNvSpPr>
          <p:nvPr>
            <p:ph type="body" idx="1"/>
          </p:nvPr>
        </p:nvSpPr>
        <p:spPr>
          <a:xfrm>
            <a:off x="729325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8" name="Google Shape;38;p5"/>
          <p:cNvSpPr txBox="1">
            <a:spLocks noGrp="1"/>
          </p:cNvSpPr>
          <p:nvPr>
            <p:ph type="body" idx="2"/>
          </p:nvPr>
        </p:nvSpPr>
        <p:spPr>
          <a:xfrm>
            <a:off x="4643604" y="2078875"/>
            <a:ext cx="37743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39" name="Google Shape;39;p5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6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2" name="Google Shape;42;p6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43" name="Google Shape;43;p6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44;p6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5" name="Google Shape;45;p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4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46" name="Google Shape;46;p6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7"/>
          <p:cNvSpPr/>
          <p:nvPr/>
        </p:nvSpPr>
        <p:spPr>
          <a:xfrm>
            <a:off x="0" y="0"/>
            <a:ext cx="9144000" cy="48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49;p7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50" name="Google Shape;50;p7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51;p7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2" name="Google Shape;52;p7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381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53" name="Google Shape;53;p7"/>
          <p:cNvSpPr txBox="1">
            <a:spLocks noGrp="1"/>
          </p:cNvSpPr>
          <p:nvPr>
            <p:ph type="body" idx="1"/>
          </p:nvPr>
        </p:nvSpPr>
        <p:spPr>
          <a:xfrm>
            <a:off x="721225" y="2781725"/>
            <a:ext cx="3300900" cy="15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54" name="Google Shape;54;p7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bg>
      <p:bgPr>
        <a:solidFill>
          <a:schemeClr val="accent3"/>
        </a:solidFill>
        <a:effectLst/>
      </p:bgPr>
    </p:bg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6" name="Google Shape;56;p8"/>
          <p:cNvGrpSpPr/>
          <p:nvPr/>
        </p:nvGrpSpPr>
        <p:grpSpPr>
          <a:xfrm>
            <a:off x="830392" y="4169130"/>
            <a:ext cx="745763" cy="45826"/>
            <a:chOff x="4580561" y="2589004"/>
            <a:chExt cx="1064464" cy="25200"/>
          </a:xfrm>
        </p:grpSpPr>
        <p:sp>
          <p:nvSpPr>
            <p:cNvPr id="57" name="Google Shape;57;p8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8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9" name="Google Shape;59;p8"/>
          <p:cNvSpPr txBox="1">
            <a:spLocks noGrp="1"/>
          </p:cNvSpPr>
          <p:nvPr>
            <p:ph type="title"/>
          </p:nvPr>
        </p:nvSpPr>
        <p:spPr>
          <a:xfrm>
            <a:off x="729450" y="864300"/>
            <a:ext cx="7021200" cy="2985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None/>
              <a:defRPr sz="36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60" name="Google Shape;60;p8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9"/>
          <p:cNvSpPr/>
          <p:nvPr/>
        </p:nvSpPr>
        <p:spPr>
          <a:xfrm>
            <a:off x="0" y="0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" name="Google Shape;63;p9"/>
          <p:cNvGrpSpPr/>
          <p:nvPr/>
        </p:nvGrpSpPr>
        <p:grpSpPr>
          <a:xfrm>
            <a:off x="830392" y="1191256"/>
            <a:ext cx="745763" cy="45826"/>
            <a:chOff x="4580561" y="2589004"/>
            <a:chExt cx="1064464" cy="25200"/>
          </a:xfrm>
        </p:grpSpPr>
        <p:sp>
          <p:nvSpPr>
            <p:cNvPr id="64" name="Google Shape;64;p9"/>
            <p:cNvSpPr/>
            <p:nvPr/>
          </p:nvSpPr>
          <p:spPr>
            <a:xfrm rot="-5400000">
              <a:off x="5366325" y="2335504"/>
              <a:ext cx="25200" cy="532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9"/>
            <p:cNvSpPr/>
            <p:nvPr/>
          </p:nvSpPr>
          <p:spPr>
            <a:xfrm rot="-5400000">
              <a:off x="4836311" y="2333254"/>
              <a:ext cx="25200" cy="5367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6" name="Google Shape;66;p9"/>
          <p:cNvSpPr txBox="1">
            <a:spLocks noGrp="1"/>
          </p:cNvSpPr>
          <p:nvPr>
            <p:ph type="title"/>
          </p:nvPr>
        </p:nvSpPr>
        <p:spPr>
          <a:xfrm>
            <a:off x="730000" y="1318650"/>
            <a:ext cx="3300900" cy="1687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1pPr>
            <a:lvl2pPr lvl="1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2pPr>
            <a:lvl3pPr lvl="2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3pPr>
            <a:lvl4pPr lvl="3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4pPr>
            <a:lvl5pPr lvl="4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5pPr>
            <a:lvl6pPr lvl="5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6pPr>
            <a:lvl7pPr lvl="6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7pPr>
            <a:lvl8pPr lvl="7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8pPr>
            <a:lvl9pPr lvl="8">
              <a:spcBef>
                <a:spcPts val="0"/>
              </a:spcBef>
              <a:spcAft>
                <a:spcPts val="0"/>
              </a:spcAft>
              <a:buSzPts val="2600"/>
              <a:buNone/>
              <a:defRPr sz="2600"/>
            </a:lvl9pPr>
          </a:lstStyle>
          <a:p>
            <a:endParaRPr/>
          </a:p>
        </p:txBody>
      </p:sp>
      <p:sp>
        <p:nvSpPr>
          <p:cNvPr id="67" name="Google Shape;67;p9"/>
          <p:cNvSpPr txBox="1">
            <a:spLocks noGrp="1"/>
          </p:cNvSpPr>
          <p:nvPr>
            <p:ph type="subTitle" idx="1"/>
          </p:nvPr>
        </p:nvSpPr>
        <p:spPr>
          <a:xfrm>
            <a:off x="724950" y="3161525"/>
            <a:ext cx="3300900" cy="75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8" name="Google Shape;68;p9"/>
          <p:cNvSpPr txBox="1">
            <a:spLocks noGrp="1"/>
          </p:cNvSpPr>
          <p:nvPr>
            <p:ph type="body" idx="2"/>
          </p:nvPr>
        </p:nvSpPr>
        <p:spPr>
          <a:xfrm>
            <a:off x="5174225" y="1352625"/>
            <a:ext cx="3374400" cy="3025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/>
            </a:lvl9pPr>
          </a:lstStyle>
          <a:p>
            <a:endParaRPr/>
          </a:p>
        </p:txBody>
      </p:sp>
      <p:sp>
        <p:nvSpPr>
          <p:cNvPr id="69" name="Google Shape;69;p9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0"/>
          <p:cNvSpPr txBox="1">
            <a:spLocks noGrp="1"/>
          </p:cNvSpPr>
          <p:nvPr>
            <p:ph type="body" idx="1"/>
          </p:nvPr>
        </p:nvSpPr>
        <p:spPr>
          <a:xfrm>
            <a:off x="724950" y="4372551"/>
            <a:ext cx="7697400" cy="460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>
            <a:endParaRPr/>
          </a:p>
        </p:txBody>
      </p:sp>
      <p:sp>
        <p:nvSpPr>
          <p:cNvPr id="72" name="Google Shape;72;p10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treamlin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Raleway"/>
              <a:buNone/>
              <a:defRPr sz="2800" b="1">
                <a:solidFill>
                  <a:schemeClr val="dk2"/>
                </a:solidFill>
                <a:latin typeface="Raleway"/>
                <a:ea typeface="Raleway"/>
                <a:cs typeface="Raleway"/>
                <a:sym typeface="Raleway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11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300"/>
              <a:buFont typeface="Lato"/>
              <a:buChar char="●"/>
              <a:defRPr sz="13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marL="914400" lvl="1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marL="1371600" lvl="2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marL="1828800" lvl="3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marL="2286000" lvl="4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marL="2743200" lvl="5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marL="3200400" lvl="6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●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marL="3657600" lvl="7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○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marL="4114800" lvl="8" indent="-2984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100"/>
              <a:buFont typeface="Lato"/>
              <a:buChar char="■"/>
              <a:defRPr sz="11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36302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accen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3"/>
          <p:cNvSpPr txBox="1">
            <a:spLocks noGrp="1"/>
          </p:cNvSpPr>
          <p:nvPr>
            <p:ph type="ctrTitle"/>
          </p:nvPr>
        </p:nvSpPr>
        <p:spPr>
          <a:xfrm>
            <a:off x="729450" y="1322450"/>
            <a:ext cx="7688100" cy="166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000" dirty="0"/>
              <a:t>“Seguridad social en el actual debate constituyente”</a:t>
            </a:r>
            <a:endParaRPr sz="4000" dirty="0"/>
          </a:p>
        </p:txBody>
      </p:sp>
      <p:sp>
        <p:nvSpPr>
          <p:cNvPr id="87" name="Google Shape;87;p13"/>
          <p:cNvSpPr txBox="1">
            <a:spLocks noGrp="1"/>
          </p:cNvSpPr>
          <p:nvPr>
            <p:ph type="subTitle" idx="1"/>
          </p:nvPr>
        </p:nvSpPr>
        <p:spPr>
          <a:xfrm>
            <a:off x="729625" y="3439725"/>
            <a:ext cx="2249400" cy="1398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b="1" u="sng" dirty="0">
                <a:latin typeface="Raleway"/>
                <a:ea typeface="Raleway"/>
                <a:cs typeface="Raleway"/>
                <a:sym typeface="Raleway"/>
              </a:rPr>
              <a:t>Ayudantes a cargo: </a:t>
            </a:r>
            <a:endParaRPr sz="1400" b="1" u="sng" dirty="0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b="1" dirty="0">
                <a:latin typeface="Raleway"/>
                <a:ea typeface="Raleway"/>
                <a:cs typeface="Raleway"/>
                <a:sym typeface="Raleway"/>
              </a:rPr>
              <a:t>María Ignacia Velásquez</a:t>
            </a:r>
            <a:endParaRPr sz="1400" b="1" dirty="0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b="1" dirty="0">
                <a:latin typeface="Raleway"/>
                <a:ea typeface="Raleway"/>
                <a:cs typeface="Raleway"/>
                <a:sym typeface="Raleway"/>
              </a:rPr>
              <a:t>Julio Álvarez Seguel</a:t>
            </a:r>
            <a:endParaRPr sz="1400" b="1" dirty="0"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400" b="1" dirty="0">
                <a:latin typeface="Raleway"/>
                <a:ea typeface="Raleway"/>
                <a:cs typeface="Raleway"/>
                <a:sym typeface="Raleway"/>
              </a:rPr>
              <a:t>María José Velasco </a:t>
            </a:r>
            <a:endParaRPr sz="1400" b="1" dirty="0"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8" name="Google Shape;88;p13"/>
          <p:cNvSpPr txBox="1"/>
          <p:nvPr/>
        </p:nvSpPr>
        <p:spPr>
          <a:xfrm>
            <a:off x="3396850" y="3493300"/>
            <a:ext cx="24324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"/>
                <a:ea typeface="Raleway"/>
                <a:cs typeface="Raleway"/>
                <a:sym typeface="Raleway"/>
              </a:rPr>
              <a:t>Semestre de Invierno 2022</a:t>
            </a:r>
            <a:endParaRPr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>
                <a:latin typeface="Raleway"/>
                <a:ea typeface="Raleway"/>
                <a:cs typeface="Raleway"/>
                <a:sym typeface="Raleway"/>
              </a:rPr>
              <a:t>Cátedra de Seguridad Social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89" name="Google Shape;89;p13"/>
          <p:cNvSpPr txBox="1"/>
          <p:nvPr/>
        </p:nvSpPr>
        <p:spPr>
          <a:xfrm>
            <a:off x="6611550" y="3493300"/>
            <a:ext cx="22494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 u="sng">
                <a:latin typeface="Lato"/>
                <a:ea typeface="Lato"/>
                <a:cs typeface="Lato"/>
                <a:sym typeface="Lato"/>
              </a:rPr>
              <a:t>Profesores:</a:t>
            </a:r>
            <a:endParaRPr b="1" u="sng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Lato"/>
                <a:ea typeface="Lato"/>
                <a:cs typeface="Lato"/>
                <a:sym typeface="Lato"/>
              </a:rPr>
              <a:t>Roberto Cerón</a:t>
            </a:r>
            <a:endParaRPr b="1">
              <a:latin typeface="Lato"/>
              <a:ea typeface="Lato"/>
              <a:cs typeface="Lato"/>
              <a:sym typeface="La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>
                <a:latin typeface="Lato"/>
                <a:ea typeface="Lato"/>
                <a:cs typeface="Lato"/>
                <a:sym typeface="Lato"/>
              </a:rPr>
              <a:t>Verónica Fernández</a:t>
            </a:r>
            <a:endParaRPr b="1">
              <a:latin typeface="Lato"/>
              <a:ea typeface="Lato"/>
              <a:cs typeface="Lato"/>
              <a:sym typeface="Lato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2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Financiamiento</a:t>
            </a:r>
            <a:endParaRPr/>
          </a:p>
        </p:txBody>
      </p:sp>
      <p:sp>
        <p:nvSpPr>
          <p:cNvPr id="144" name="Google Shape;144;p22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800" dirty="0"/>
              <a:t>En relación con las Cartas Fundamentales anteriores, la Constitución del 80’ innovó creando un sistema de seguridad social financiado por las cotizaciones obligatorias y voluntarias de los trabajadores, que retenidas por los empleadores serían luego pagadas  </a:t>
            </a:r>
            <a:r>
              <a:rPr lang="es" dirty="0"/>
              <a:t>a la entidad previsional que corresponda. </a:t>
            </a:r>
            <a:endParaRPr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3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Control</a:t>
            </a:r>
            <a:endParaRPr/>
          </a:p>
        </p:txBody>
      </p:sp>
      <p:sp>
        <p:nvSpPr>
          <p:cNvPr id="150" name="Google Shape;150;p23"/>
          <p:cNvSpPr txBox="1">
            <a:spLocks noGrp="1"/>
          </p:cNvSpPr>
          <p:nvPr>
            <p:ph type="body" idx="1"/>
          </p:nvPr>
        </p:nvSpPr>
        <p:spPr>
          <a:xfrm>
            <a:off x="729450" y="1853850"/>
            <a:ext cx="7688700" cy="277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55000" lnSpcReduction="2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4800" dirty="0"/>
              <a:t>Respecto a la fiscalización del funcionamiento de la Seguridad Social en Chile, la Constitución actual también innovó . Estimando que  la supervisión del adecuado ejercicio del derecho a la Seguridad Social es función irrenunciable del Estado.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300">
                <a:solidFill>
                  <a:srgbClr val="000000"/>
                </a:solidFill>
              </a:rPr>
              <a:t>Artículos en análisis</a:t>
            </a:r>
            <a:endParaRPr sz="3800"/>
          </a:p>
        </p:txBody>
      </p:sp>
      <p:sp>
        <p:nvSpPr>
          <p:cNvPr id="156" name="Google Shape;156;p2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70000" lnSpcReduction="2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900" b="1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Constitución actual:</a:t>
            </a:r>
            <a:endParaRPr sz="1900" b="1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ctr">
              <a:spcAft>
                <a:spcPts val="1200"/>
              </a:spcAft>
              <a:buNone/>
            </a:pPr>
            <a:r>
              <a:rPr lang="es-MX" sz="1900" dirty="0"/>
              <a:t>Artículo 19 N°18.- El derecho a la seguridad social.</a:t>
            </a:r>
          </a:p>
          <a:p>
            <a:pPr marL="0" lvl="0" indent="0" algn="ctr">
              <a:spcAft>
                <a:spcPts val="1200"/>
              </a:spcAft>
              <a:buNone/>
            </a:pPr>
            <a:r>
              <a:rPr lang="es-MX" sz="1900" dirty="0"/>
              <a:t>Las leyes que regulen el ejercicio de este derecho serán de quórum calificado.</a:t>
            </a:r>
          </a:p>
          <a:p>
            <a:pPr marL="0" lvl="0" indent="0" algn="ctr">
              <a:spcAft>
                <a:spcPts val="1200"/>
              </a:spcAft>
              <a:buNone/>
            </a:pPr>
            <a:r>
              <a:rPr lang="es-MX" sz="1900" dirty="0"/>
              <a:t>La acción del Estado estará dirigida a garantizar el acceso de todos los habitantes al goce de prestaciones básicas uniformes, sea que se otorguen a través de instituciones públicas o privadas.</a:t>
            </a:r>
          </a:p>
          <a:p>
            <a:pPr marL="0" lvl="0" indent="0" algn="ctr">
              <a:spcAft>
                <a:spcPts val="1200"/>
              </a:spcAft>
              <a:buNone/>
            </a:pPr>
            <a:r>
              <a:rPr lang="es-MX" sz="1900" dirty="0"/>
              <a:t>La ley podrá establecer cotizaciones obligatorias.</a:t>
            </a:r>
          </a:p>
          <a:p>
            <a:pPr marL="0" lvl="0" indent="0" algn="ctr">
              <a:spcAft>
                <a:spcPts val="1200"/>
              </a:spcAft>
              <a:buNone/>
            </a:pPr>
            <a:r>
              <a:rPr lang="es-MX" sz="1900" dirty="0"/>
              <a:t>El Estado supervigilará el adecuado ejercicio del derecho a la seguridad social;”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100" b="1" i="1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5"/>
          <p:cNvSpPr txBox="1">
            <a:spLocks noGrp="1"/>
          </p:cNvSpPr>
          <p:nvPr>
            <p:ph type="body" idx="1"/>
          </p:nvPr>
        </p:nvSpPr>
        <p:spPr>
          <a:xfrm>
            <a:off x="729450" y="1382325"/>
            <a:ext cx="7885800" cy="2957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85000" lnSpcReduction="10000"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b="1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Borrador de la nueva Constitución.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" sz="1100" b="1" dirty="0">
              <a:solidFill>
                <a:srgbClr val="000000"/>
              </a:solidFill>
              <a:latin typeface="Raleway"/>
              <a:sym typeface="Raleway"/>
            </a:endParaRP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br>
              <a:rPr lang="es-MX" sz="1400" b="1" dirty="0"/>
            </a:br>
            <a:r>
              <a:rPr lang="es-MX" sz="1400" b="1" dirty="0"/>
              <a:t>“Artículo 13.- Derecho a la seguridad social.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400" dirty="0"/>
              <a:t>La Constitución garantiza a toda persona el derecho a la seguridad social, fundada en los principios de universalidad, solidaridad, integralidad, unidad, igualdad, suficiencia, participación, sostenibilidad y oportunidad.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1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400" dirty="0"/>
              <a:t>La ley establecerá́ un Sistema de Seguridad Social público, que otorgue protección en caso de enfermedad, vejez, discapacidad, supervivencia, maternidad y paternidad, desempleo, accidentes del trabajo y enfermedades profesionales, y en las demás contingencias sociales de falta o disminución de medios de subsistencia o de capacidad para el trabajo. En particular, este sistema asegurará la cobertura de prestaciones a las personas que ejerzan trabajos domésticos y de cuidados.</a:t>
            </a:r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1400" dirty="0"/>
          </a:p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1400" dirty="0"/>
              <a:t>Le corresponderá́ al Estado definir la política de seguridad social. Esta se financiará por trabajadores y empleadores, a través de cotizaciones obligatorias, y por rentas generales de la nación. Los recursos con que se financie la seguridad social no podrán ser destinados a fines distintos que el pago de los beneficios que establezca el sistema.”</a:t>
            </a:r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2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Actividad:  Preguntas a reflexionar</a:t>
            </a:r>
            <a:endParaRPr dirty="0"/>
          </a:p>
        </p:txBody>
      </p:sp>
      <p:sp>
        <p:nvSpPr>
          <p:cNvPr id="167" name="Google Shape;167;p26"/>
          <p:cNvSpPr txBox="1">
            <a:spLocks noGrp="1"/>
          </p:cNvSpPr>
          <p:nvPr>
            <p:ph type="body" idx="1"/>
          </p:nvPr>
        </p:nvSpPr>
        <p:spPr>
          <a:xfrm>
            <a:off x="729450" y="1853850"/>
            <a:ext cx="7688700" cy="3129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408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8015" algn="l" rtl="0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SzPts val="1408"/>
              <a:buFont typeface="Raleway"/>
              <a:buChar char="●"/>
            </a:pPr>
            <a:r>
              <a:rPr lang="es" sz="1408" dirty="0">
                <a:latin typeface="Raleway"/>
                <a:ea typeface="Raleway"/>
                <a:cs typeface="Raleway"/>
                <a:sym typeface="Raleway"/>
              </a:rPr>
              <a:t>¿Cuáles son los principales problemas que se vislumbra en torno a la seguridad social con la actual constitución?</a:t>
            </a:r>
            <a:endParaRPr sz="1408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80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8"/>
              <a:buFont typeface="Raleway"/>
              <a:buChar char="●"/>
            </a:pPr>
            <a:r>
              <a:rPr lang="es" sz="1408" dirty="0">
                <a:latin typeface="Raleway"/>
                <a:ea typeface="Raleway"/>
                <a:cs typeface="Raleway"/>
                <a:sym typeface="Raleway"/>
              </a:rPr>
              <a:t>¿Cuál es el contenido esencial en seguridad social?</a:t>
            </a:r>
            <a:endParaRPr sz="1408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80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8"/>
              <a:buFont typeface="Raleway"/>
              <a:buChar char="●"/>
            </a:pPr>
            <a:r>
              <a:rPr lang="es" sz="1408" dirty="0">
                <a:latin typeface="Raleway"/>
                <a:ea typeface="Raleway"/>
                <a:cs typeface="Raleway"/>
                <a:sym typeface="Raleway"/>
              </a:rPr>
              <a:t>¿Cuáles son las diferencias esenciales entre las dos Constituciones?</a:t>
            </a:r>
            <a:endParaRPr sz="1408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80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8"/>
              <a:buFont typeface="Raleway"/>
              <a:buChar char="●"/>
            </a:pPr>
            <a:r>
              <a:rPr lang="es" sz="1408" dirty="0">
                <a:latin typeface="Raleway"/>
                <a:ea typeface="Raleway"/>
                <a:cs typeface="Raleway"/>
                <a:sym typeface="Raleway"/>
              </a:rPr>
              <a:t>¿Qué soluciones a los problemas de seguridad social actuales ofrece la redacción del artículo del borrador de la nueva Constitución? ¿Tiene aptitud para brindar una solución?</a:t>
            </a:r>
            <a:endParaRPr sz="1408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31801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8"/>
              <a:buFont typeface="Raleway"/>
              <a:buChar char="●"/>
            </a:pPr>
            <a:r>
              <a:rPr lang="es" sz="1408" dirty="0">
                <a:latin typeface="Raleway"/>
                <a:ea typeface="Raleway"/>
                <a:cs typeface="Raleway"/>
                <a:sym typeface="Raleway"/>
              </a:rPr>
              <a:t>¿Qué problemas puede traer la implementación del nuevo sistema de seguridad social?</a:t>
            </a:r>
            <a:endParaRPr sz="1408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sz="1100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sz="1100" dirty="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a 4">
            <a:extLst>
              <a:ext uri="{FF2B5EF4-FFF2-40B4-BE49-F238E27FC236}">
                <a16:creationId xmlns:a16="http://schemas.microsoft.com/office/drawing/2014/main" id="{52418270-0B5B-80CD-D2A1-71B007FBA77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7814799"/>
              </p:ext>
            </p:extLst>
          </p:nvPr>
        </p:nvGraphicFramePr>
        <p:xfrm>
          <a:off x="1" y="471055"/>
          <a:ext cx="9144000" cy="4672446"/>
        </p:xfrm>
        <a:graphic>
          <a:graphicData uri="http://schemas.openxmlformats.org/drawingml/2006/table">
            <a:tbl>
              <a:tblPr firstRow="1" bandRow="1">
                <a:tableStyleId>{C466789D-B369-4C58-85FB-F37F7890FA6C}</a:tableStyleId>
              </a:tblPr>
              <a:tblGrid>
                <a:gridCol w="4896311">
                  <a:extLst>
                    <a:ext uri="{9D8B030D-6E8A-4147-A177-3AD203B41FA5}">
                      <a16:colId xmlns:a16="http://schemas.microsoft.com/office/drawing/2014/main" val="25856513"/>
                    </a:ext>
                  </a:extLst>
                </a:gridCol>
                <a:gridCol w="4247689">
                  <a:extLst>
                    <a:ext uri="{9D8B030D-6E8A-4147-A177-3AD203B41FA5}">
                      <a16:colId xmlns:a16="http://schemas.microsoft.com/office/drawing/2014/main" val="1420258562"/>
                    </a:ext>
                  </a:extLst>
                </a:gridCol>
              </a:tblGrid>
              <a:tr h="4672446">
                <a:tc>
                  <a:txBody>
                    <a:bodyPr/>
                    <a:lstStyle/>
                    <a:p>
                      <a:pPr marL="0" lvl="0" indent="0" algn="ctr">
                        <a:spcAft>
                          <a:spcPts val="1200"/>
                        </a:spcAft>
                        <a:buNone/>
                      </a:pPr>
                      <a:r>
                        <a:rPr lang="es-MX" sz="1400" dirty="0"/>
                        <a:t>Artículo 19 N°18.- El derecho a la seguridad social.</a:t>
                      </a:r>
                    </a:p>
                    <a:p>
                      <a:pPr marL="0" lvl="0" indent="0" algn="ctr">
                        <a:spcAft>
                          <a:spcPts val="1200"/>
                        </a:spcAft>
                        <a:buNone/>
                      </a:pPr>
                      <a:r>
                        <a:rPr lang="es-MX" sz="1400" dirty="0"/>
                        <a:t>Las leyes que regulen el ejercicio de este derecho serán de quórum calificado.</a:t>
                      </a:r>
                    </a:p>
                    <a:p>
                      <a:pPr marL="0" lvl="0" indent="0" algn="ctr">
                        <a:spcAft>
                          <a:spcPts val="1200"/>
                        </a:spcAft>
                        <a:buNone/>
                      </a:pPr>
                      <a:r>
                        <a:rPr lang="es-MX" sz="1400" dirty="0"/>
                        <a:t>La acción del Estado estará dirigida a garantizar el acceso de todos los habitantes al goce de prestaciones básicas uniformes, sea que se otorguen a través de instituciones públicas o privadas.</a:t>
                      </a:r>
                    </a:p>
                    <a:p>
                      <a:pPr marL="0" lvl="0" indent="0" algn="ctr">
                        <a:spcAft>
                          <a:spcPts val="1200"/>
                        </a:spcAft>
                        <a:buNone/>
                      </a:pPr>
                      <a:r>
                        <a:rPr lang="es-MX" sz="1400" dirty="0"/>
                        <a:t>La ley podrá establecer cotizaciones obligatorias.</a:t>
                      </a:r>
                    </a:p>
                    <a:p>
                      <a:pPr marL="0" lvl="0" indent="0" algn="ctr">
                        <a:spcAft>
                          <a:spcPts val="1200"/>
                        </a:spcAft>
                        <a:buNone/>
                      </a:pPr>
                      <a:r>
                        <a:rPr lang="es-MX" sz="1400" dirty="0"/>
                        <a:t>El Estado supervigilará el adecuado ejercicio del derecho a la seguridad social;”</a:t>
                      </a:r>
                    </a:p>
                    <a:p>
                      <a:endParaRPr lang="es-C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200" b="1" dirty="0"/>
                        <a:t>“Artículo 13.- Derecho a la seguridad social.</a:t>
                      </a:r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200" dirty="0"/>
                        <a:t>La Constitución garantiza a toda persona el derecho a la seguridad social, fundada en los principios de universalidad, solidaridad, integralidad, unidad, igualdad, suficiencia, participación, sostenibilidad y oportunidad.</a:t>
                      </a:r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MX" sz="1200" dirty="0"/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200" dirty="0"/>
                        <a:t>La ley establecerá́ un Sistema de Seguridad Social público, que otorgue protección en caso de enfermedad, vejez, discapacidad, supervivencia, maternidad y paternidad, desempleo, accidentes del trabajo y enfermedades profesionales, y en las demás contingencias sociales de falta o disminución de medios de subsistencia o de capacidad para el trabajo. En particular, este sistema asegurará la cobertura de prestaciones a las personas que ejerzan trabajos domésticos y de cuidados.</a:t>
                      </a:r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s-MX" sz="1200" dirty="0"/>
                    </a:p>
                    <a:p>
                      <a:pPr marL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-MX" sz="1200" dirty="0"/>
                        <a:t>Le corresponderá́ al Estado definir la política de seguridad social. Esta se financiará por trabajadores y empleadores, a través de cotizaciones obligatorias, y por rentas generales de la nación. Los recursos con que se financie la seguridad social no podrán ser destinados a fines distintos que el pago de los beneficios que establezca el sistema.”</a:t>
                      </a:r>
                    </a:p>
                    <a:p>
                      <a:endParaRPr lang="es-C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14768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8112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300" dirty="0">
                <a:solidFill>
                  <a:srgbClr val="000000"/>
                </a:solidFill>
              </a:rPr>
              <a:t>Formalidades del trabajo</a:t>
            </a:r>
            <a:r>
              <a:rPr lang="es" sz="2300" b="0" dirty="0">
                <a:solidFill>
                  <a:srgbClr val="000000"/>
                </a:solidFill>
              </a:rPr>
              <a:t> </a:t>
            </a:r>
            <a:endParaRPr sz="3800" dirty="0"/>
          </a:p>
        </p:txBody>
      </p:sp>
      <p:sp>
        <p:nvSpPr>
          <p:cNvPr id="173" name="Google Shape;173;p27"/>
          <p:cNvSpPr txBox="1">
            <a:spLocks noGrp="1"/>
          </p:cNvSpPr>
          <p:nvPr>
            <p:ph type="body" idx="1"/>
          </p:nvPr>
        </p:nvSpPr>
        <p:spPr>
          <a:xfrm>
            <a:off x="727650" y="2003850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Extensión y formato del cuerpo del trabajo: Mínima: 4 carillas Máxima: 10 carillas </a:t>
            </a:r>
            <a:endParaRPr sz="11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Formato: Times New Roman, tamaño 12, interlineado simple. </a:t>
            </a:r>
            <a:endParaRPr sz="110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Nota: para este cómputo no se considerarán los siguientes apartados: i) portada, ii) índice y iii) bibliografía.  </a:t>
            </a:r>
            <a:endParaRPr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Objetivos del seminario:</a:t>
            </a:r>
            <a:endParaRPr dirty="0"/>
          </a:p>
        </p:txBody>
      </p:sp>
      <p:sp>
        <p:nvSpPr>
          <p:cNvPr id="95" name="Google Shape;95;p14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- </a:t>
            </a:r>
            <a:r>
              <a:rPr lang="es" sz="1100" b="1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Objetivo general</a:t>
            </a:r>
            <a:r>
              <a:rPr lang="e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: Que los alumnos del curso “Derecho de la Seguridad Social” reflexionen sobre el debate constituyente que surgió a partir del 18 de octubre de 2019, con énfasis en la reforma en torno a la seguridad social (19 N° 18) consagrada en el actual texto constitucional.</a:t>
            </a:r>
            <a:endParaRPr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endParaRPr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just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b="1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- Objetivo específico: </a:t>
            </a:r>
            <a:r>
              <a:rPr lang="es" sz="1100" dirty="0">
                <a:solidFill>
                  <a:srgbClr val="000000"/>
                </a:solidFill>
                <a:latin typeface="Raleway"/>
                <a:ea typeface="Raleway"/>
                <a:cs typeface="Raleway"/>
                <a:sym typeface="Raleway"/>
              </a:rPr>
              <a:t>Que los alumnos , en el marco de la reflexión antes descrita, apoyándose tanto  en el texto “La seguridad social en la Constitución Política chilena” de Hector Humeres como en las noticias adjuntas y/o recolectadas , sean capaces de argumentar y defender la postura a la que se adhieren.(mantener el texto constitucional o reformarlo). </a:t>
            </a:r>
            <a:endParaRPr sz="1100" dirty="0">
              <a:solidFill>
                <a:srgbClr val="000000"/>
              </a:solidFill>
              <a:latin typeface="Raleway"/>
              <a:ea typeface="Raleway"/>
              <a:cs typeface="Raleway"/>
              <a:sym typeface="Raleway"/>
            </a:endParaRPr>
          </a:p>
          <a:p>
            <a:pPr marL="0" lvl="0" indent="0" algn="l" rtl="0">
              <a:spcBef>
                <a:spcPts val="0"/>
              </a:spcBef>
              <a:spcAft>
                <a:spcPts val="12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>
            <a:spLocks noGrp="1"/>
          </p:cNvSpPr>
          <p:nvPr>
            <p:ph type="title"/>
          </p:nvPr>
        </p:nvSpPr>
        <p:spPr>
          <a:xfrm>
            <a:off x="727650" y="128650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" sz="2200" dirty="0">
                <a:solidFill>
                  <a:srgbClr val="000000"/>
                </a:solidFill>
              </a:rPr>
              <a:t> “La seguridad social en la Constitución Política chilena” de Hector Humeres</a:t>
            </a:r>
            <a:endParaRPr sz="3700" dirty="0"/>
          </a:p>
        </p:txBody>
      </p:sp>
      <p:sp>
        <p:nvSpPr>
          <p:cNvPr id="101" name="Google Shape;101;p15"/>
          <p:cNvSpPr txBox="1">
            <a:spLocks noGrp="1"/>
          </p:cNvSpPr>
          <p:nvPr>
            <p:ph type="body" idx="1"/>
          </p:nvPr>
        </p:nvSpPr>
        <p:spPr>
          <a:xfrm>
            <a:off x="727650" y="2271750"/>
            <a:ext cx="7866300" cy="277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1100" b="1" u="sng" dirty="0">
                <a:latin typeface="Raleway"/>
                <a:ea typeface="Raleway"/>
                <a:cs typeface="Raleway"/>
                <a:sym typeface="Raleway"/>
              </a:rPr>
              <a:t>Ideas centrales: </a:t>
            </a:r>
            <a:endParaRPr sz="1100" b="1" u="sng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just" rtl="0">
              <a:spcBef>
                <a:spcPts val="1200"/>
              </a:spcBef>
              <a:spcAft>
                <a:spcPts val="0"/>
              </a:spcAft>
              <a:buSzPts val="1100"/>
              <a:buFont typeface="Raleway"/>
              <a:buChar char="●"/>
            </a:pPr>
            <a:r>
              <a:rPr lang="es" sz="1100" b="1" dirty="0">
                <a:latin typeface="Raleway"/>
                <a:ea typeface="Raleway"/>
                <a:cs typeface="Raleway"/>
                <a:sym typeface="Raleway"/>
              </a:rPr>
              <a:t>Voluntad soberana nacional</a:t>
            </a:r>
            <a:r>
              <a:rPr lang="es" sz="1100" dirty="0">
                <a:latin typeface="Raleway"/>
                <a:ea typeface="Raleway"/>
                <a:cs typeface="Raleway"/>
                <a:sym typeface="Raleway"/>
              </a:rPr>
              <a:t>→ representa el sentir de la sociedad en relación a los objetivos  que ella estima esenciales → Materialización de las garantías sociales resulta de suma relevancia. </a:t>
            </a:r>
            <a:endParaRPr sz="1100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just" rtl="0">
              <a:spcBef>
                <a:spcPts val="0"/>
              </a:spcBef>
              <a:spcAft>
                <a:spcPts val="0"/>
              </a:spcAft>
              <a:buSzPts val="1100"/>
              <a:buFont typeface="Raleway"/>
              <a:buChar char="●"/>
            </a:pPr>
            <a:r>
              <a:rPr lang="es" sz="1100" b="1" dirty="0">
                <a:latin typeface="Raleway"/>
                <a:ea typeface="Raleway"/>
                <a:cs typeface="Raleway"/>
                <a:sym typeface="Raleway"/>
              </a:rPr>
              <a:t>Seguridad</a:t>
            </a:r>
            <a:r>
              <a:rPr lang="es" sz="1100" dirty="0">
                <a:latin typeface="Raleway"/>
                <a:ea typeface="Raleway"/>
                <a:cs typeface="Raleway"/>
                <a:sym typeface="Raleway"/>
              </a:rPr>
              <a:t> </a:t>
            </a:r>
            <a:r>
              <a:rPr lang="es" sz="1100" b="1" dirty="0">
                <a:latin typeface="Raleway"/>
                <a:ea typeface="Raleway"/>
                <a:cs typeface="Raleway"/>
                <a:sym typeface="Raleway"/>
              </a:rPr>
              <a:t>social→</a:t>
            </a:r>
            <a:r>
              <a:rPr lang="es" sz="1100" dirty="0">
                <a:latin typeface="Raleway"/>
                <a:ea typeface="Raleway"/>
                <a:cs typeface="Raleway"/>
                <a:sym typeface="Raleway"/>
              </a:rPr>
              <a:t> “rama de la política socioeconómica de un país, por la cual la comunidad protege a sus miembros asegurándoles condiciones de vida, salud y trabajo socialmente suficientes, a fin de lograr mejor productividad, más progreso y mayor bienestar comunes"</a:t>
            </a:r>
            <a:endParaRPr sz="1100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Raleway"/>
              <a:buChar char="●"/>
            </a:pPr>
            <a:r>
              <a:rPr lang="es" sz="1100" dirty="0">
                <a:latin typeface="Raleway"/>
                <a:ea typeface="Raleway"/>
                <a:cs typeface="Raleway"/>
                <a:sym typeface="Raleway"/>
              </a:rPr>
              <a:t>Seguridad Social constituye un imperativo de la sociedad moderna</a:t>
            </a:r>
            <a:endParaRPr sz="1100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Raleway"/>
              <a:buChar char="●"/>
            </a:pPr>
            <a:r>
              <a:rPr lang="es" sz="1100" dirty="0">
                <a:latin typeface="Raleway"/>
                <a:ea typeface="Raleway"/>
                <a:cs typeface="Raleway"/>
                <a:sym typeface="Raleway"/>
              </a:rPr>
              <a:t>Constituciones chilenas del siglo XIX fueron bastante rudimentarias en torno a los derechos de la seguridad social</a:t>
            </a:r>
            <a:endParaRPr sz="1100" dirty="0">
              <a:latin typeface="Raleway"/>
              <a:ea typeface="Raleway"/>
              <a:cs typeface="Raleway"/>
              <a:sym typeface="Raleway"/>
            </a:endParaRPr>
          </a:p>
          <a:p>
            <a:pPr marL="457200" lvl="0" indent="-298450" algn="l" rtl="0">
              <a:spcBef>
                <a:spcPts val="0"/>
              </a:spcBef>
              <a:spcAft>
                <a:spcPts val="0"/>
              </a:spcAft>
              <a:buSzPts val="1100"/>
              <a:buFont typeface="Raleway"/>
              <a:buChar char="●"/>
            </a:pPr>
            <a:r>
              <a:rPr lang="es" sz="1100" dirty="0">
                <a:latin typeface="Raleway"/>
                <a:ea typeface="Raleway"/>
                <a:cs typeface="Raleway"/>
                <a:sym typeface="Raleway"/>
              </a:rPr>
              <a:t>Constitución  actual→ Mantención de la conceptualización de la seguridad social como un derecho de rango constitucional. Mantención en manos del legislador  de la determinación del alcance del sistema.</a:t>
            </a:r>
            <a:endParaRPr sz="1100" dirty="0">
              <a:latin typeface="Raleway"/>
              <a:ea typeface="Raleway"/>
              <a:cs typeface="Raleway"/>
              <a:sym typeface="Ralewa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1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s" sz="2240" dirty="0"/>
              <a:t>Análisis del d° de la seguridad social en la actual CPR</a:t>
            </a:r>
            <a:endParaRPr sz="2240" dirty="0"/>
          </a:p>
        </p:txBody>
      </p:sp>
      <p:sp>
        <p:nvSpPr>
          <p:cNvPr id="107" name="Google Shape;107;p16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45720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b="1" dirty="0"/>
              <a:t>Consagración de la seguridad social en nuestra Constitución vigente</a:t>
            </a:r>
            <a:endParaRPr b="1" dirty="0"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Char char="●"/>
            </a:pPr>
            <a:r>
              <a:rPr lang="es" b="1" dirty="0"/>
              <a:t>Artículo 19 N°18: Derecho a la seguridad social.</a:t>
            </a:r>
            <a:endParaRPr b="1"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Char char="●"/>
            </a:pPr>
            <a:r>
              <a:rPr lang="es" b="1" dirty="0"/>
              <a:t>Artículo 19 N° 9: Derecho a la protección de la salud.</a:t>
            </a:r>
            <a:endParaRPr b="1"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7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Bases esenciales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3" name="Google Shape;113;p17"/>
          <p:cNvSpPr txBox="1">
            <a:spLocks noGrp="1"/>
          </p:cNvSpPr>
          <p:nvPr>
            <p:ph type="body" idx="1"/>
          </p:nvPr>
        </p:nvSpPr>
        <p:spPr>
          <a:xfrm>
            <a:off x="492925" y="1907375"/>
            <a:ext cx="8143800" cy="293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lnSpcReduction="10000"/>
          </a:bodyPr>
          <a:lstStyle/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Derecho a la seguridad social. El contenido de este derecho no se precisa (al contrario de la C° del 25). 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Las leyes que regulen esta materia deben ser aprobadas con quórum calificado (mayoria absoluta de diputados y senadores).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Readecuación del rol del Estado. El E° es el garante de las prestaciones </a:t>
            </a:r>
            <a:r>
              <a:rPr lang="es" i="1" dirty="0"/>
              <a:t>básicas uniformes.</a:t>
            </a:r>
            <a:endParaRPr i="1"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Las prestaciones serán otorgadas tanto a través de instituciones públicas como privadas. (No distingue entre entidades con o sin fines de lucro)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Opción de generar por ley cotizaciones previsionales.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El E° es el encargado de la supervisión y control del derecho a la Seguridad Social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Se asegura el derecho a la protección de la salud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Deber preferente del Estado el garantizar la ejecución de acciones de salud.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Derecho de las personas para elegir el sistema de salud por el cual atenderse.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Facultad de imponer cotizaciones obligatorias.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Imposibilidad de imponer como sanción la pérdida de los derechos previsionales.</a:t>
            </a:r>
            <a:endParaRPr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18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Rol del Estado</a:t>
            </a:r>
            <a:endParaRPr dirty="0"/>
          </a:p>
        </p:txBody>
      </p:sp>
      <p:sp>
        <p:nvSpPr>
          <p:cNvPr id="119" name="Google Shape;119;p18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Antiguas Constituciones: rol prevalente del estado, incluso como único operador del sistema previsional.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Actual Constitución: Actuación del Estado fuertemente limitada, se limita a un rol subsidiario. Queda la operación en manos de entes privados. De igual forma, el Estado mantiene tres funciones esenciales:</a:t>
            </a:r>
            <a:endParaRPr dirty="0"/>
          </a:p>
          <a:p>
            <a:pPr marL="457200" lvl="0" indent="-311150" algn="l" rtl="0">
              <a:spcBef>
                <a:spcPts val="120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Formular la política general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Ser tutor del sistema</a:t>
            </a:r>
            <a:endParaRPr dirty="0"/>
          </a:p>
          <a:p>
            <a:pPr marL="457200" lvl="0" indent="-311150" algn="l" rtl="0">
              <a:spcBef>
                <a:spcPts val="0"/>
              </a:spcBef>
              <a:spcAft>
                <a:spcPts val="0"/>
              </a:spcAft>
              <a:buSzPts val="1300"/>
              <a:buAutoNum type="arabicPeriod"/>
            </a:pPr>
            <a:r>
              <a:rPr lang="es" dirty="0"/>
              <a:t>Garantizar el adecuado funcionamiento del sistema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19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Subsidiariedad</a:t>
            </a:r>
            <a:endParaRPr/>
          </a:p>
        </p:txBody>
      </p:sp>
      <p:sp>
        <p:nvSpPr>
          <p:cNvPr id="125" name="Google Shape;125;p19"/>
          <p:cNvSpPr txBox="1">
            <a:spLocks noGrp="1"/>
          </p:cNvSpPr>
          <p:nvPr>
            <p:ph type="body" idx="1"/>
          </p:nvPr>
        </p:nvSpPr>
        <p:spPr>
          <a:xfrm>
            <a:off x="729450" y="2078875"/>
            <a:ext cx="7688700" cy="2261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dirty="0"/>
              <a:t>Es el principio rector de los Constituyentes de 1980.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r>
              <a:rPr lang="es" dirty="0"/>
              <a:t>El E° debe actuar sólo en aquello en lo cual los privados no tienen interés. Es un límite cualitativo, en tanto el Estado puede actuar y ejercer cualquier función, pero debe preponderar la iniciativa privada.</a:t>
            </a: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r>
              <a:rPr lang="es" dirty="0"/>
              <a:t>Este principio provocó un fuerte interés por parte de los privados, encargándose de prácticamente la totalidad de las prestaciones previsionales (AFP).</a:t>
            </a:r>
            <a:endParaRPr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0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Solidaridad </a:t>
            </a:r>
            <a:endParaRPr/>
          </a:p>
        </p:txBody>
      </p:sp>
      <p:sp>
        <p:nvSpPr>
          <p:cNvPr id="131" name="Google Shape;131;p20"/>
          <p:cNvSpPr txBox="1">
            <a:spLocks noGrp="1"/>
          </p:cNvSpPr>
          <p:nvPr>
            <p:ph type="body" idx="1"/>
          </p:nvPr>
        </p:nvSpPr>
        <p:spPr>
          <a:xfrm>
            <a:off x="729450" y="1853850"/>
            <a:ext cx="7688700" cy="2486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dirty="0"/>
              <a:t>El principio considerado rector del sistema de seguridad social del siglo XX no fue recogido por la Constitución del 80’. En cambio, se optó por privilegiar el libre mercado e incentivar el esfuerzo individual de procurarse los mejores y mayores beneficios materiales posibles. </a:t>
            </a:r>
          </a:p>
          <a:p>
            <a:pPr marL="0" lvl="0" indent="0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 sz="2000" dirty="0"/>
              <a:t>Por ejemplo: ahorro individual para la vejez.  </a:t>
            </a:r>
            <a:endParaRPr sz="2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1"/>
          <p:cNvSpPr txBox="1">
            <a:spLocks noGrp="1"/>
          </p:cNvSpPr>
          <p:nvPr>
            <p:ph type="title"/>
          </p:nvPr>
        </p:nvSpPr>
        <p:spPr>
          <a:xfrm>
            <a:off x="729450" y="1318650"/>
            <a:ext cx="7688700" cy="53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 fontScale="90000"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s"/>
              <a:t>Acción privada </a:t>
            </a:r>
            <a:endParaRPr/>
          </a:p>
        </p:txBody>
      </p:sp>
      <p:sp>
        <p:nvSpPr>
          <p:cNvPr id="137" name="Google Shape;137;p21"/>
          <p:cNvSpPr txBox="1">
            <a:spLocks noGrp="1"/>
          </p:cNvSpPr>
          <p:nvPr>
            <p:ph type="body" idx="1"/>
          </p:nvPr>
        </p:nvSpPr>
        <p:spPr>
          <a:xfrm>
            <a:off x="729450" y="1915850"/>
            <a:ext cx="7688700" cy="24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/>
          <a:p>
            <a:pPr marL="0" lvl="0" indent="0" algn="l" rtl="0">
              <a:spcBef>
                <a:spcPts val="12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200"/>
              </a:spcBef>
              <a:spcAft>
                <a:spcPts val="1200"/>
              </a:spcAft>
              <a:buNone/>
            </a:pPr>
            <a:endParaRPr dirty="0"/>
          </a:p>
        </p:txBody>
      </p:sp>
      <p:graphicFrame>
        <p:nvGraphicFramePr>
          <p:cNvPr id="138" name="Google Shape;138;p21"/>
          <p:cNvGraphicFramePr/>
          <p:nvPr>
            <p:extLst>
              <p:ext uri="{D42A27DB-BD31-4B8C-83A1-F6EECF244321}">
                <p14:modId xmlns:p14="http://schemas.microsoft.com/office/powerpoint/2010/main" val="60626871"/>
              </p:ext>
            </p:extLst>
          </p:nvPr>
        </p:nvGraphicFramePr>
        <p:xfrm>
          <a:off x="725850" y="1915850"/>
          <a:ext cx="6613712" cy="2281256"/>
        </p:xfrm>
        <a:graphic>
          <a:graphicData uri="http://schemas.openxmlformats.org/drawingml/2006/table">
            <a:tbl>
              <a:tblPr>
                <a:noFill/>
                <a:tableStyleId>{C466789D-B369-4C58-85FB-F37F7890FA6C}</a:tableStyleId>
              </a:tblPr>
              <a:tblGrid>
                <a:gridCol w="25684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768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8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30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PRESTACIONES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PRESTADOR PÚBLICO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PRESTADOR PRIVADO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30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PENSIONES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INP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AFP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307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SALUD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FONASA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ISAPRE</a:t>
                      </a:r>
                      <a:endParaRPr sz="90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26335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PRESTACIONES FAMILIARES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/>
                        <a:t>ESTADO</a:t>
                      </a:r>
                      <a:endParaRPr sz="90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s" sz="900" dirty="0"/>
                        <a:t>CCAF</a:t>
                      </a:r>
                      <a:endParaRPr sz="900"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Streamline">
  <a:themeElements>
    <a:clrScheme name="Streamline">
      <a:dk1>
        <a:srgbClr val="1A9988"/>
      </a:dk1>
      <a:lt1>
        <a:srgbClr val="FFFFFF"/>
      </a:lt1>
      <a:dk2>
        <a:srgbClr val="1A1A1A"/>
      </a:dk2>
      <a:lt2>
        <a:srgbClr val="E9EDEE"/>
      </a:lt2>
      <a:accent1>
        <a:srgbClr val="595959"/>
      </a:accent1>
      <a:accent2>
        <a:srgbClr val="6AA4C8"/>
      </a:accent2>
      <a:accent3>
        <a:srgbClr val="EB5600"/>
      </a:accent3>
      <a:accent4>
        <a:srgbClr val="A2FFE8"/>
      </a:accent4>
      <a:accent5>
        <a:srgbClr val="1C3678"/>
      </a:accent5>
      <a:accent6>
        <a:srgbClr val="FFB8A2"/>
      </a:accent6>
      <a:hlink>
        <a:srgbClr val="1C3678"/>
      </a:hlink>
      <a:folHlink>
        <a:srgbClr val="1C367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1521</Words>
  <Application>Microsoft Office PowerPoint</Application>
  <PresentationFormat>Presentación en pantalla (16:9)</PresentationFormat>
  <Paragraphs>104</Paragraphs>
  <Slides>16</Slides>
  <Notes>15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16</vt:i4>
      </vt:variant>
    </vt:vector>
  </HeadingPairs>
  <TitlesOfParts>
    <vt:vector size="20" baseType="lpstr">
      <vt:lpstr>Arial</vt:lpstr>
      <vt:lpstr>Raleway</vt:lpstr>
      <vt:lpstr>Lato</vt:lpstr>
      <vt:lpstr>Streamline</vt:lpstr>
      <vt:lpstr>“Seguridad social en el actual debate constituyente”</vt:lpstr>
      <vt:lpstr>Objetivos del seminario:</vt:lpstr>
      <vt:lpstr> “La seguridad social en la Constitución Política chilena” de Hector Humeres</vt:lpstr>
      <vt:lpstr>Análisis del d° de la seguridad social en la actual CPR</vt:lpstr>
      <vt:lpstr>Bases esenciales  </vt:lpstr>
      <vt:lpstr>Rol del Estado</vt:lpstr>
      <vt:lpstr>Subsidiariedad</vt:lpstr>
      <vt:lpstr>Solidaridad </vt:lpstr>
      <vt:lpstr>Acción privada </vt:lpstr>
      <vt:lpstr>Financiamiento</vt:lpstr>
      <vt:lpstr>Control</vt:lpstr>
      <vt:lpstr>Artículos en análisis</vt:lpstr>
      <vt:lpstr>Presentación de PowerPoint</vt:lpstr>
      <vt:lpstr>Actividad:  Preguntas a reflexionar</vt:lpstr>
      <vt:lpstr>Presentación de PowerPoint</vt:lpstr>
      <vt:lpstr>Formalidades del trabajo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“Seguridad social en el actual debate constituyente”</dc:title>
  <cp:lastModifiedBy>Julio Tomas Alvarez Seguel (julio.alvarez.s)</cp:lastModifiedBy>
  <cp:revision>5</cp:revision>
  <dcterms:modified xsi:type="dcterms:W3CDTF">2022-06-03T20:16:39Z</dcterms:modified>
</cp:coreProperties>
</file>