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7" r:id="rId2"/>
    <p:sldId id="268" r:id="rId3"/>
    <p:sldId id="269" r:id="rId4"/>
    <p:sldId id="272" r:id="rId5"/>
    <p:sldId id="270" r:id="rId6"/>
    <p:sldId id="271" r:id="rId7"/>
    <p:sldId id="273" r:id="rId8"/>
    <p:sldId id="276" r:id="rId9"/>
    <p:sldId id="289" r:id="rId10"/>
    <p:sldId id="259" r:id="rId11"/>
    <p:sldId id="280" r:id="rId12"/>
    <p:sldId id="279" r:id="rId13"/>
    <p:sldId id="264" r:id="rId14"/>
    <p:sldId id="260" r:id="rId15"/>
    <p:sldId id="282" r:id="rId16"/>
    <p:sldId id="283" r:id="rId17"/>
    <p:sldId id="284" r:id="rId18"/>
    <p:sldId id="285" r:id="rId19"/>
    <p:sldId id="286" r:id="rId20"/>
    <p:sldId id="261" r:id="rId21"/>
    <p:sldId id="287" r:id="rId22"/>
    <p:sldId id="262" r:id="rId23"/>
    <p:sldId id="263" r:id="rId24"/>
    <p:sldId id="265" r:id="rId25"/>
    <p:sldId id="274" r:id="rId26"/>
    <p:sldId id="267" r:id="rId27"/>
    <p:sldId id="266" r:id="rId28"/>
    <p:sldId id="288" r:id="rId29"/>
    <p:sldId id="275"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99">
          <p15:clr>
            <a:srgbClr val="A4A3A4"/>
          </p15:clr>
        </p15:guide>
        <p15:guide id="2" pos="302">
          <p15:clr>
            <a:srgbClr val="A4A3A4"/>
          </p15:clr>
        </p15:guide>
        <p15:guide id="3" pos="737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FRN4RUr896oszJ6VRy3bV4FFS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p:restoredTop sz="94655"/>
  </p:normalViewPr>
  <p:slideViewPr>
    <p:cSldViewPr snapToGrid="0">
      <p:cViewPr varScale="1">
        <p:scale>
          <a:sx n="68" d="100"/>
          <a:sy n="68" d="100"/>
        </p:scale>
        <p:origin x="756" y="60"/>
      </p:cViewPr>
      <p:guideLst>
        <p:guide orient="horz" pos="799"/>
        <p:guide pos="302"/>
        <p:guide pos="73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994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ba76ab8e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dba76ab8e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ba76ab8e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dba76ab8e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472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ba76ab8e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dba76ab8e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32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ba76ab8e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dba76ab8e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289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ba76ab8e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dba76ab8e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239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ba76ab8e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dba76ab8e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340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89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ebaa397d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debaa397d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ebaa397d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debaa397d6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050e88b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050e88b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92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f9c45f92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f9c45f92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f9c45f920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df9c45f92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906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vertical">
  <p:cSld name="Título y texto vertical">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479424" y="540812"/>
            <a:ext cx="11233149" cy="7164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D81"/>
              </a:buClr>
              <a:buSzPts val="2800"/>
              <a:buFont typeface="Calibri"/>
              <a:buNone/>
              <a:defRPr sz="2800" b="1">
                <a:solidFill>
                  <a:srgbClr val="374D8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sldNum" idx="12"/>
          </p:nvPr>
        </p:nvSpPr>
        <p:spPr>
          <a:xfrm>
            <a:off x="10842170" y="6356350"/>
            <a:ext cx="5116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27" name="Google Shape;27;p35"/>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8" name="Google Shape;28;p35"/>
          <p:cNvCxnSpPr/>
          <p:nvPr/>
        </p:nvCxnSpPr>
        <p:spPr>
          <a:xfrm>
            <a:off x="479425" y="360888"/>
            <a:ext cx="3692525" cy="0"/>
          </a:xfrm>
          <a:prstGeom prst="straightConnector1">
            <a:avLst/>
          </a:prstGeom>
          <a:noFill/>
          <a:ln w="66675" cap="flat" cmpd="sng">
            <a:solidFill>
              <a:srgbClr val="374C81"/>
            </a:solidFill>
            <a:prstDash val="solid"/>
            <a:miter lim="800000"/>
            <a:headEnd type="none" w="sm" len="sm"/>
            <a:tailEnd type="none" w="sm" len="sm"/>
          </a:ln>
        </p:spPr>
      </p:cxnSp>
      <p:cxnSp>
        <p:nvCxnSpPr>
          <p:cNvPr id="29" name="Google Shape;29;p35"/>
          <p:cNvCxnSpPr/>
          <p:nvPr/>
        </p:nvCxnSpPr>
        <p:spPr>
          <a:xfrm>
            <a:off x="8020050" y="360888"/>
            <a:ext cx="3692525" cy="0"/>
          </a:xfrm>
          <a:prstGeom prst="straightConnector1">
            <a:avLst/>
          </a:prstGeom>
          <a:noFill/>
          <a:ln w="66675" cap="flat" cmpd="sng">
            <a:solidFill>
              <a:srgbClr val="96C0EA"/>
            </a:solidFill>
            <a:prstDash val="solid"/>
            <a:miter lim="800000"/>
            <a:headEnd type="none" w="sm" len="sm"/>
            <a:tailEnd type="none" w="sm" len="sm"/>
          </a:ln>
        </p:spPr>
      </p:cxnSp>
      <p:cxnSp>
        <p:nvCxnSpPr>
          <p:cNvPr id="30" name="Google Shape;30;p35"/>
          <p:cNvCxnSpPr/>
          <p:nvPr/>
        </p:nvCxnSpPr>
        <p:spPr>
          <a:xfrm>
            <a:off x="4249738" y="360888"/>
            <a:ext cx="3692525" cy="0"/>
          </a:xfrm>
          <a:prstGeom prst="straightConnector1">
            <a:avLst/>
          </a:prstGeom>
          <a:noFill/>
          <a:ln w="66675" cap="flat" cmpd="sng">
            <a:solidFill>
              <a:srgbClr val="798FC5"/>
            </a:solidFill>
            <a:prstDash val="solid"/>
            <a:miter lim="800000"/>
            <a:headEnd type="none" w="sm" len="sm"/>
            <a:tailEnd type="none" w="sm" len="sm"/>
          </a:ln>
        </p:spPr>
      </p:cxnSp>
      <p:cxnSp>
        <p:nvCxnSpPr>
          <p:cNvPr id="31" name="Google Shape;31;p35"/>
          <p:cNvCxnSpPr/>
          <p:nvPr/>
        </p:nvCxnSpPr>
        <p:spPr>
          <a:xfrm>
            <a:off x="479425" y="6317188"/>
            <a:ext cx="11233150" cy="0"/>
          </a:xfrm>
          <a:prstGeom prst="straightConnector1">
            <a:avLst/>
          </a:prstGeom>
          <a:noFill/>
          <a:ln w="66675" cap="flat" cmpd="sng">
            <a:solidFill>
              <a:srgbClr val="374C81"/>
            </a:solidFill>
            <a:prstDash val="solid"/>
            <a:miter lim="800000"/>
            <a:headEnd type="none" w="sm" len="sm"/>
            <a:tailEnd type="none" w="sm" len="sm"/>
          </a:ln>
        </p:spPr>
      </p:cxnSp>
      <p:cxnSp>
        <p:nvCxnSpPr>
          <p:cNvPr id="32" name="Google Shape;32;p35"/>
          <p:cNvCxnSpPr/>
          <p:nvPr/>
        </p:nvCxnSpPr>
        <p:spPr>
          <a:xfrm>
            <a:off x="10842170" y="6472429"/>
            <a:ext cx="0" cy="151008"/>
          </a:xfrm>
          <a:prstGeom prst="straightConnector1">
            <a:avLst/>
          </a:prstGeom>
          <a:noFill/>
          <a:ln w="12700" cap="flat" cmpd="sng">
            <a:solidFill>
              <a:srgbClr val="898989"/>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txBox="1">
            <a:spLocks noGrp="1"/>
          </p:cNvSpPr>
          <p:nvPr>
            <p:ph type="sldNum" idx="12"/>
          </p:nvPr>
        </p:nvSpPr>
        <p:spPr>
          <a:xfrm>
            <a:off x="10911415" y="6366647"/>
            <a:ext cx="259689" cy="35747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a:t>
            </a:fld>
            <a:endParaRPr/>
          </a:p>
        </p:txBody>
      </p:sp>
      <p:sp>
        <p:nvSpPr>
          <p:cNvPr id="49" name="Google Shape;49;p2"/>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Derecho del Trabajo I</a:t>
            </a:r>
            <a:endParaRPr sz="1200"/>
          </a:p>
        </p:txBody>
      </p:sp>
      <p:sp>
        <p:nvSpPr>
          <p:cNvPr id="50" name="Google Shape;50;p2"/>
          <p:cNvSpPr txBox="1"/>
          <p:nvPr/>
        </p:nvSpPr>
        <p:spPr>
          <a:xfrm>
            <a:off x="479425" y="744131"/>
            <a:ext cx="11183159" cy="174853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74D81"/>
              </a:buClr>
              <a:buSzPts val="3000"/>
              <a:buFont typeface="Calibri"/>
              <a:buNone/>
            </a:pPr>
            <a:r>
              <a:rPr lang="es-MX" sz="3900" b="1">
                <a:solidFill>
                  <a:srgbClr val="374D81"/>
                </a:solidFill>
                <a:latin typeface="Calibri"/>
                <a:ea typeface="Calibri"/>
                <a:cs typeface="Calibri"/>
                <a:sym typeface="Calibri"/>
              </a:rPr>
              <a:t>Seminario</a:t>
            </a:r>
            <a:r>
              <a:rPr lang="es-MX" sz="3900" b="1" i="0" u="none" strike="noStrike" cap="none">
                <a:solidFill>
                  <a:srgbClr val="374D81"/>
                </a:solidFill>
                <a:latin typeface="Calibri"/>
                <a:ea typeface="Calibri"/>
                <a:cs typeface="Calibri"/>
                <a:sym typeface="Calibri"/>
              </a:rPr>
              <a:t>:</a:t>
            </a:r>
            <a:endParaRPr sz="2300"/>
          </a:p>
          <a:p>
            <a:pPr marL="0" marR="0" lvl="0" indent="0" algn="ctr" rtl="0">
              <a:lnSpc>
                <a:spcPct val="90000"/>
              </a:lnSpc>
              <a:spcBef>
                <a:spcPts val="0"/>
              </a:spcBef>
              <a:spcAft>
                <a:spcPts val="0"/>
              </a:spcAft>
              <a:buClr>
                <a:srgbClr val="374D81"/>
              </a:buClr>
              <a:buSzPts val="3000"/>
              <a:buFont typeface="Calibri"/>
              <a:buNone/>
            </a:pPr>
            <a:r>
              <a:rPr lang="es-MX" sz="3900" b="1" i="0" u="none" strike="noStrike" cap="none">
                <a:solidFill>
                  <a:srgbClr val="374D81"/>
                </a:solidFill>
                <a:latin typeface="Calibri"/>
                <a:ea typeface="Calibri"/>
                <a:cs typeface="Calibri"/>
                <a:sym typeface="Calibri"/>
              </a:rPr>
              <a:t> “</a:t>
            </a:r>
            <a:r>
              <a:rPr lang="es-MX" sz="3900" b="1">
                <a:solidFill>
                  <a:srgbClr val="374D81"/>
                </a:solidFill>
                <a:latin typeface="Calibri"/>
                <a:ea typeface="Calibri"/>
                <a:cs typeface="Calibri"/>
                <a:sym typeface="Calibri"/>
              </a:rPr>
              <a:t>Acoso sexual y laboral</a:t>
            </a:r>
            <a:r>
              <a:rPr lang="es-MX" sz="3900" b="1" i="0" u="none" strike="noStrike" cap="none">
                <a:solidFill>
                  <a:srgbClr val="374D81"/>
                </a:solidFill>
                <a:latin typeface="Calibri"/>
                <a:ea typeface="Calibri"/>
                <a:cs typeface="Calibri"/>
                <a:sym typeface="Calibri"/>
              </a:rPr>
              <a:t>”</a:t>
            </a:r>
            <a:endParaRPr sz="3900" b="1" i="0" u="none" strike="noStrike" cap="none">
              <a:solidFill>
                <a:srgbClr val="374D81"/>
              </a:solidFill>
              <a:latin typeface="Calibri"/>
              <a:ea typeface="Calibri"/>
              <a:cs typeface="Calibri"/>
              <a:sym typeface="Calibri"/>
            </a:endParaRPr>
          </a:p>
        </p:txBody>
      </p:sp>
      <p:sp>
        <p:nvSpPr>
          <p:cNvPr id="51" name="Google Shape;51;p2"/>
          <p:cNvSpPr txBox="1"/>
          <p:nvPr/>
        </p:nvSpPr>
        <p:spPr>
          <a:xfrm>
            <a:off x="1715925" y="4772218"/>
            <a:ext cx="9144000" cy="995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200"/>
              <a:buFont typeface="Arial"/>
              <a:buNone/>
            </a:pPr>
            <a:endParaRPr sz="1600" dirty="0"/>
          </a:p>
        </p:txBody>
      </p:sp>
      <p:pic>
        <p:nvPicPr>
          <p:cNvPr id="52" name="Google Shape;52;p2"/>
          <p:cNvPicPr preferRelativeResize="0"/>
          <p:nvPr/>
        </p:nvPicPr>
        <p:blipFill>
          <a:blip r:embed="rId3">
            <a:alphaModFix/>
          </a:blip>
          <a:stretch>
            <a:fillRect/>
          </a:stretch>
        </p:blipFill>
        <p:spPr>
          <a:xfrm>
            <a:off x="582050" y="2645062"/>
            <a:ext cx="1748550" cy="1748550"/>
          </a:xfrm>
          <a:prstGeom prst="rect">
            <a:avLst/>
          </a:prstGeom>
          <a:noFill/>
          <a:ln>
            <a:noFill/>
          </a:ln>
        </p:spPr>
      </p:pic>
      <p:pic>
        <p:nvPicPr>
          <p:cNvPr id="53" name="Google Shape;53;p2"/>
          <p:cNvPicPr preferRelativeResize="0"/>
          <p:nvPr/>
        </p:nvPicPr>
        <p:blipFill>
          <a:blip r:embed="rId4">
            <a:alphaModFix/>
          </a:blip>
          <a:stretch>
            <a:fillRect/>
          </a:stretch>
        </p:blipFill>
        <p:spPr>
          <a:xfrm>
            <a:off x="7508300" y="2645074"/>
            <a:ext cx="1748550" cy="1748550"/>
          </a:xfrm>
          <a:prstGeom prst="rect">
            <a:avLst/>
          </a:prstGeom>
          <a:noFill/>
          <a:ln>
            <a:noFill/>
          </a:ln>
        </p:spPr>
      </p:pic>
      <p:pic>
        <p:nvPicPr>
          <p:cNvPr id="54" name="Google Shape;54;p2"/>
          <p:cNvPicPr preferRelativeResize="0"/>
          <p:nvPr/>
        </p:nvPicPr>
        <p:blipFill>
          <a:blip r:embed="rId5">
            <a:alphaModFix/>
          </a:blip>
          <a:stretch>
            <a:fillRect/>
          </a:stretch>
        </p:blipFill>
        <p:spPr>
          <a:xfrm>
            <a:off x="2846825" y="2645062"/>
            <a:ext cx="1748550" cy="1748550"/>
          </a:xfrm>
          <a:prstGeom prst="rect">
            <a:avLst/>
          </a:prstGeom>
          <a:noFill/>
          <a:ln>
            <a:noFill/>
          </a:ln>
        </p:spPr>
      </p:pic>
      <p:pic>
        <p:nvPicPr>
          <p:cNvPr id="55" name="Google Shape;55;p2"/>
          <p:cNvPicPr preferRelativeResize="0"/>
          <p:nvPr/>
        </p:nvPicPr>
        <p:blipFill>
          <a:blip r:embed="rId6">
            <a:alphaModFix/>
          </a:blip>
          <a:stretch>
            <a:fillRect/>
          </a:stretch>
        </p:blipFill>
        <p:spPr>
          <a:xfrm>
            <a:off x="5177563" y="2645075"/>
            <a:ext cx="1748550" cy="1748550"/>
          </a:xfrm>
          <a:prstGeom prst="rect">
            <a:avLst/>
          </a:prstGeom>
          <a:noFill/>
          <a:ln>
            <a:noFill/>
          </a:ln>
        </p:spPr>
      </p:pic>
      <p:pic>
        <p:nvPicPr>
          <p:cNvPr id="56" name="Google Shape;56;p2"/>
          <p:cNvPicPr preferRelativeResize="0"/>
          <p:nvPr/>
        </p:nvPicPr>
        <p:blipFill>
          <a:blip r:embed="rId7">
            <a:alphaModFix/>
          </a:blip>
          <a:stretch>
            <a:fillRect/>
          </a:stretch>
        </p:blipFill>
        <p:spPr>
          <a:xfrm>
            <a:off x="9862950" y="2619537"/>
            <a:ext cx="1799625" cy="1799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479424" y="540812"/>
            <a:ext cx="11233149" cy="7164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74D81"/>
              </a:buClr>
              <a:buSzPts val="2800"/>
              <a:buFont typeface="Calibri"/>
              <a:buNone/>
            </a:pPr>
            <a:r>
              <a:rPr lang="es-MX" dirty="0"/>
              <a:t>Normas internacionales relacionadas con el acoso sexual</a:t>
            </a:r>
            <a:endParaRPr dirty="0"/>
          </a:p>
        </p:txBody>
      </p:sp>
      <p:sp>
        <p:nvSpPr>
          <p:cNvPr id="76" name="Google Shape;76;p5"/>
          <p:cNvSpPr txBox="1">
            <a:spLocks noGrp="1"/>
          </p:cNvSpPr>
          <p:nvPr>
            <p:ph type="sldNum" idx="12"/>
          </p:nvPr>
        </p:nvSpPr>
        <p:spPr>
          <a:xfrm>
            <a:off x="10911415" y="6366647"/>
            <a:ext cx="259689" cy="35747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7" name="Google Shape;77;p5"/>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 name="CuadroTexto 1">
            <a:extLst>
              <a:ext uri="{FF2B5EF4-FFF2-40B4-BE49-F238E27FC236}">
                <a16:creationId xmlns:a16="http://schemas.microsoft.com/office/drawing/2014/main" id="{3BE1F37B-36B7-8889-3825-33E24CAAD6AA}"/>
              </a:ext>
            </a:extLst>
          </p:cNvPr>
          <p:cNvSpPr txBox="1"/>
          <p:nvPr/>
        </p:nvSpPr>
        <p:spPr>
          <a:xfrm>
            <a:off x="206565" y="1460538"/>
            <a:ext cx="6508091" cy="4093428"/>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s-ES" sz="2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Convención sobre la eliminación de todas las formas de discriminación contra la mujer </a:t>
            </a:r>
            <a:r>
              <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(CEDAW) (ONU). Ratificada por Chile. </a:t>
            </a:r>
          </a:p>
          <a:p>
            <a:pPr marL="0" marR="0" lvl="5"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s-ES" sz="2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Convención Interamericana para Prevenir, Sancionar y Erradicar la Violencia contra la Mujer </a:t>
            </a:r>
            <a:r>
              <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(Convención de Belem do Pará). Ratificada por Chile. </a:t>
            </a:r>
          </a:p>
          <a:p>
            <a:pPr marL="342900" marR="0" lvl="0" indent="-342900" algn="just"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endPar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s-ES" sz="2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Convenio 190 de la OIT</a:t>
            </a:r>
            <a:r>
              <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(2019). </a:t>
            </a:r>
            <a:r>
              <a:rPr kumimoji="0" lang="es-ES" sz="2000"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No ratificada por Chile</a:t>
            </a:r>
            <a:r>
              <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Es el primer tratado internacional que reconoce el derecho de toda persona a un mundo laboral libre de violencia y acoso, incluidos la violencia y el acoso por razón de género. </a:t>
            </a:r>
          </a:p>
        </p:txBody>
      </p:sp>
      <p:sp>
        <p:nvSpPr>
          <p:cNvPr id="11" name="CuadroTexto 10">
            <a:extLst>
              <a:ext uri="{FF2B5EF4-FFF2-40B4-BE49-F238E27FC236}">
                <a16:creationId xmlns:a16="http://schemas.microsoft.com/office/drawing/2014/main" id="{09B9A76C-CFF8-A0E9-4CEA-4936EE98EDAA}"/>
              </a:ext>
            </a:extLst>
          </p:cNvPr>
          <p:cNvSpPr txBox="1"/>
          <p:nvPr/>
        </p:nvSpPr>
        <p:spPr>
          <a:xfrm>
            <a:off x="7580891" y="1450509"/>
            <a:ext cx="4404544" cy="35086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Recomendación general N°35 sobre la violencia por razón de género contra la mujer para la aplicación de la CEDAW (2017).</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2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Recomendación 206 de la OIT para la aplicación del Convenio 190.</a:t>
            </a:r>
            <a:endParaRPr kumimoji="0" lang="es-CL"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 name="Flecha: a la derecha 2">
            <a:extLst>
              <a:ext uri="{FF2B5EF4-FFF2-40B4-BE49-F238E27FC236}">
                <a16:creationId xmlns:a16="http://schemas.microsoft.com/office/drawing/2014/main" id="{33DE6DB7-9E11-8FE1-EFF0-4806754CF9FA}"/>
              </a:ext>
            </a:extLst>
          </p:cNvPr>
          <p:cNvSpPr/>
          <p:nvPr/>
        </p:nvSpPr>
        <p:spPr>
          <a:xfrm>
            <a:off x="6852352" y="1674055"/>
            <a:ext cx="590843" cy="309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Flecha: a la derecha 12">
            <a:extLst>
              <a:ext uri="{FF2B5EF4-FFF2-40B4-BE49-F238E27FC236}">
                <a16:creationId xmlns:a16="http://schemas.microsoft.com/office/drawing/2014/main" id="{B7349018-8997-5F24-6EA4-D79BF1AFB662}"/>
              </a:ext>
            </a:extLst>
          </p:cNvPr>
          <p:cNvSpPr/>
          <p:nvPr/>
        </p:nvSpPr>
        <p:spPr>
          <a:xfrm>
            <a:off x="6852351" y="4288301"/>
            <a:ext cx="590843" cy="309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479424" y="540812"/>
            <a:ext cx="11233149" cy="7164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74D81"/>
              </a:buClr>
              <a:buSzPts val="2800"/>
              <a:buFont typeface="Calibri"/>
              <a:buNone/>
            </a:pPr>
            <a:r>
              <a:rPr lang="es-MX" dirty="0"/>
              <a:t>Normas nacionales relacionadas con el acoso sexual y la discriminación</a:t>
            </a:r>
            <a:endParaRPr dirty="0"/>
          </a:p>
        </p:txBody>
      </p:sp>
      <p:sp>
        <p:nvSpPr>
          <p:cNvPr id="76" name="Google Shape;76;p5"/>
          <p:cNvSpPr txBox="1">
            <a:spLocks noGrp="1"/>
          </p:cNvSpPr>
          <p:nvPr>
            <p:ph type="sldNum" idx="12"/>
          </p:nvPr>
        </p:nvSpPr>
        <p:spPr>
          <a:xfrm>
            <a:off x="10911415" y="6366647"/>
            <a:ext cx="259689" cy="35747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7" name="Google Shape;77;p5"/>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 name="CuadroTexto 1">
            <a:extLst>
              <a:ext uri="{FF2B5EF4-FFF2-40B4-BE49-F238E27FC236}">
                <a16:creationId xmlns:a16="http://schemas.microsoft.com/office/drawing/2014/main" id="{3BE1F37B-36B7-8889-3825-33E24CAAD6AA}"/>
              </a:ext>
            </a:extLst>
          </p:cNvPr>
          <p:cNvSpPr txBox="1"/>
          <p:nvPr/>
        </p:nvSpPr>
        <p:spPr>
          <a:xfrm>
            <a:off x="1714473" y="1741891"/>
            <a:ext cx="8763049" cy="3170099"/>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Ley </a:t>
            </a:r>
            <a:r>
              <a:rPr kumimoji="0" lang="es-CL" sz="20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Nº</a:t>
            </a:r>
            <a:r>
              <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21.094 (D.O. 5.06.2018) sobre </a:t>
            </a:r>
            <a:r>
              <a:rPr kumimoji="0" lang="es-CL" sz="2000"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universidades estatales</a:t>
            </a:r>
            <a:r>
              <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En su artículo 49 reguló el acoso sexual como conducta atentatoria a la dignidad de los integrantes de la comunidad universitaria.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p>
          <a:p>
            <a:pPr marL="342900" marR="0" lvl="0" indent="-342900" algn="just"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Ley </a:t>
            </a:r>
            <a:r>
              <a:rPr kumimoji="0" lang="es-CL" sz="20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Nº</a:t>
            </a:r>
            <a:r>
              <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21.153 (D.O. 3.05.2019) tipificó el </a:t>
            </a:r>
            <a:r>
              <a:rPr kumimoji="0" lang="es-CL" sz="2000"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acoso sexual callejero</a:t>
            </a:r>
            <a:r>
              <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s-CL" sz="2000"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Ley de amamantamiento</a:t>
            </a:r>
            <a:r>
              <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r>
              <a:rPr kumimoji="0" lang="es-CL" sz="20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Nº</a:t>
            </a:r>
            <a:r>
              <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21.155 (D.O. 2.05.2019) estableció medidas de protección a la lactancia materna y reguló su ejercicio libre en espacio público y en el ámbito de trabajo, incorporando al Código del Trabajo la prohibición de discriminación por ello (art. 2 inciso cuarto CT).</a:t>
            </a:r>
          </a:p>
        </p:txBody>
      </p:sp>
    </p:spTree>
    <p:extLst>
      <p:ext uri="{BB962C8B-B14F-4D97-AF65-F5344CB8AC3E}">
        <p14:creationId xmlns:p14="http://schemas.microsoft.com/office/powerpoint/2010/main" val="420090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479424" y="540812"/>
            <a:ext cx="11233149" cy="7164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74D81"/>
              </a:buClr>
              <a:buSzPts val="2800"/>
              <a:buFont typeface="Calibri"/>
              <a:buNone/>
            </a:pPr>
            <a:r>
              <a:rPr lang="es-MX" dirty="0"/>
              <a:t>El acoso sexual en nuestra legislación laboral</a:t>
            </a:r>
            <a:endParaRPr dirty="0"/>
          </a:p>
        </p:txBody>
      </p:sp>
      <p:sp>
        <p:nvSpPr>
          <p:cNvPr id="73" name="Google Shape;73;p5"/>
          <p:cNvSpPr txBox="1"/>
          <p:nvPr/>
        </p:nvSpPr>
        <p:spPr>
          <a:xfrm>
            <a:off x="673464" y="1527190"/>
            <a:ext cx="10845068" cy="2062063"/>
          </a:xfrm>
          <a:prstGeom prst="rect">
            <a:avLst/>
          </a:prstGeom>
          <a:noFill/>
          <a:ln>
            <a:noFill/>
          </a:ln>
        </p:spPr>
        <p:txBody>
          <a:bodyPr spcFirstLastPara="1" wrap="square" lIns="91425" tIns="45700" rIns="91425" bIns="45700" anchor="ctr" anchorCtr="0">
            <a:noAutofit/>
          </a:bodyPr>
          <a:lstStyle/>
          <a:p>
            <a:pPr marL="342900" marR="0" lvl="0" indent="-342900" algn="just" defTabSz="914400" rtl="0" eaLnBrk="1" fontAlgn="auto" latinLnBrk="0" hangingPunct="1">
              <a:lnSpc>
                <a:spcPct val="90000"/>
              </a:lnSpc>
              <a:spcBef>
                <a:spcPts val="0"/>
              </a:spcBef>
              <a:spcAft>
                <a:spcPts val="0"/>
              </a:spcAft>
              <a:buClr>
                <a:srgbClr val="374D81"/>
              </a:buClr>
              <a:buSzPts val="2000"/>
              <a:buFont typeface="Courier New" panose="02070309020205020404" pitchFamily="49" charset="0"/>
              <a:buChar char="o"/>
              <a:tabLst/>
              <a:defRPr/>
            </a:pPr>
            <a:r>
              <a:rPr kumimoji="0" lang="es-MX" sz="1900" b="1" i="0" u="none" strike="noStrike" kern="0" cap="none" spc="0" normalizeH="0" baseline="0" noProof="0" dirty="0">
                <a:ln>
                  <a:noFill/>
                </a:ln>
                <a:solidFill>
                  <a:srgbClr val="374D81"/>
                </a:solidFill>
                <a:effectLst/>
                <a:uLnTx/>
                <a:uFillTx/>
                <a:latin typeface="Calibri"/>
                <a:ea typeface="Calibri"/>
                <a:cs typeface="Calibri"/>
                <a:sym typeface="Calibri"/>
              </a:rPr>
              <a:t>Ley N° 20.005 </a:t>
            </a:r>
            <a:r>
              <a:rPr kumimoji="0" lang="es-MX" sz="1900" b="0" i="0" u="none" strike="noStrike" kern="0" cap="none" spc="0" normalizeH="0" baseline="0" noProof="0" dirty="0">
                <a:ln>
                  <a:noFill/>
                </a:ln>
                <a:solidFill>
                  <a:srgbClr val="000000"/>
                </a:solidFill>
                <a:effectLst/>
                <a:uLnTx/>
                <a:uFillTx/>
                <a:latin typeface="Calibri"/>
                <a:ea typeface="Calibri"/>
                <a:cs typeface="Calibri"/>
                <a:sym typeface="Calibri"/>
              </a:rPr>
              <a:t>(2005). Incorporó al artículo 2 inciso segundo del Código del Trabajo el tipo legal de acoso sexual como una </a:t>
            </a:r>
            <a:r>
              <a:rPr kumimoji="0" lang="es-MX" sz="1900" b="0" i="0" u="sng" strike="noStrike" kern="0" cap="none" spc="0" normalizeH="0" baseline="0" noProof="0" dirty="0">
                <a:ln>
                  <a:noFill/>
                </a:ln>
                <a:solidFill>
                  <a:srgbClr val="000000"/>
                </a:solidFill>
                <a:effectLst/>
                <a:uLnTx/>
                <a:uFillTx/>
                <a:latin typeface="Calibri"/>
                <a:ea typeface="Calibri"/>
                <a:cs typeface="Calibri"/>
                <a:sym typeface="Calibri"/>
              </a:rPr>
              <a:t>conducta contraria a la dignidad de las personas</a:t>
            </a:r>
            <a:r>
              <a:rPr kumimoji="0" lang="es-MX" sz="1900" b="0" i="0" u="none" strike="noStrike" kern="0" cap="none" spc="0" normalizeH="0" baseline="0" noProof="0" dirty="0">
                <a:ln>
                  <a:noFill/>
                </a:ln>
                <a:solidFill>
                  <a:srgbClr val="000000"/>
                </a:solidFill>
                <a:effectLst/>
                <a:uLnTx/>
                <a:uFillTx/>
                <a:latin typeface="Calibri"/>
                <a:ea typeface="Calibri"/>
                <a:cs typeface="Calibri"/>
                <a:sym typeface="Calibri"/>
              </a:rPr>
              <a:t>. La represión del acoso sexual tiene su fundamento en el respeto y promoción de los derechos fundamentales del trabajador o trabajadora (ciudadanía en la empresa).</a:t>
            </a:r>
          </a:p>
          <a:p>
            <a:pPr marL="0" marR="0" lvl="0" indent="0" algn="just" defTabSz="914400" rtl="0" eaLnBrk="1" fontAlgn="auto" latinLnBrk="0" hangingPunct="1">
              <a:lnSpc>
                <a:spcPct val="90000"/>
              </a:lnSpc>
              <a:spcBef>
                <a:spcPts val="0"/>
              </a:spcBef>
              <a:spcAft>
                <a:spcPts val="0"/>
              </a:spcAft>
              <a:buClr>
                <a:srgbClr val="374D81"/>
              </a:buClr>
              <a:buSzPts val="2000"/>
              <a:buFont typeface="Arial"/>
              <a:buNone/>
              <a:tabLst/>
              <a:defRPr/>
            </a:pPr>
            <a:endParaRPr kumimoji="0" lang="es-MX" sz="1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4" name="Google Shape;74;p5"/>
          <p:cNvSpPr txBox="1"/>
          <p:nvPr/>
        </p:nvSpPr>
        <p:spPr>
          <a:xfrm>
            <a:off x="2113774" y="3859143"/>
            <a:ext cx="7964447" cy="1400343"/>
          </a:xfrm>
          <a:prstGeom prst="rect">
            <a:avLst/>
          </a:prstGeom>
          <a:noFill/>
          <a:ln w="24125" cap="flat" cmpd="sng">
            <a:solidFill>
              <a:srgbClr val="374D8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700" b="0" i="0" u="none" strike="noStrike" kern="0" cap="none" spc="0" normalizeH="0" baseline="0" noProof="0" dirty="0">
                <a:ln>
                  <a:noFill/>
                </a:ln>
                <a:solidFill>
                  <a:srgbClr val="374D81"/>
                </a:solidFill>
                <a:effectLst/>
                <a:uLnTx/>
                <a:uFillTx/>
                <a:latin typeface="Calibri"/>
                <a:ea typeface="Calibri"/>
                <a:cs typeface="Calibri"/>
                <a:sym typeface="Calibri"/>
              </a:rPr>
              <a:t>Artículo 2 inc. 2° CT: </a:t>
            </a:r>
            <a:r>
              <a:rPr kumimoji="0" lang="es-MX" sz="1700" b="0" i="1" u="none" strike="noStrike" kern="0" cap="none" spc="0" normalizeH="0" baseline="0" noProof="0" dirty="0">
                <a:ln>
                  <a:noFill/>
                </a:ln>
                <a:solidFill>
                  <a:srgbClr val="374D81"/>
                </a:solidFill>
                <a:effectLst/>
                <a:uLnTx/>
                <a:uFillTx/>
                <a:latin typeface="Calibri"/>
                <a:ea typeface="Calibri"/>
                <a:cs typeface="Calibri"/>
                <a:sym typeface="Calibri"/>
              </a:rPr>
              <a:t>“Las relaciones laborales deberán siempre fundarse en un trato compatible con la dignidad de la persona. Es contrario a ella, entre otras conductas, el </a:t>
            </a:r>
            <a:r>
              <a:rPr kumimoji="0" lang="es-MX" sz="1700" b="1" i="1" u="none" strike="noStrike" kern="0" cap="none" spc="0" normalizeH="0" baseline="0" noProof="0" dirty="0">
                <a:ln>
                  <a:noFill/>
                </a:ln>
                <a:solidFill>
                  <a:srgbClr val="374D81"/>
                </a:solidFill>
                <a:effectLst/>
                <a:uLnTx/>
                <a:uFillTx/>
                <a:latin typeface="Calibri"/>
                <a:ea typeface="Calibri"/>
                <a:cs typeface="Calibri"/>
                <a:sym typeface="Calibri"/>
              </a:rPr>
              <a:t>acoso sexual</a:t>
            </a:r>
            <a:r>
              <a:rPr kumimoji="0" lang="es-MX" sz="1700" b="0" i="1" u="none" strike="noStrike" kern="0" cap="none" spc="0" normalizeH="0" baseline="0" noProof="0" dirty="0">
                <a:ln>
                  <a:noFill/>
                </a:ln>
                <a:solidFill>
                  <a:srgbClr val="374D81"/>
                </a:solidFill>
                <a:effectLst/>
                <a:uLnTx/>
                <a:uFillTx/>
                <a:latin typeface="Calibri"/>
                <a:ea typeface="Calibri"/>
                <a:cs typeface="Calibri"/>
                <a:sym typeface="Calibri"/>
              </a:rPr>
              <a:t>, entendiéndose por tal el que una persona realice en forma indebida, por cualquier medio, </a:t>
            </a:r>
            <a:r>
              <a:rPr kumimoji="0" lang="es-MX" sz="1700" b="0" i="1" u="sng" strike="noStrike" kern="0" cap="none" spc="0" normalizeH="0" baseline="0" noProof="0" dirty="0">
                <a:ln>
                  <a:noFill/>
                </a:ln>
                <a:solidFill>
                  <a:srgbClr val="374D81"/>
                </a:solidFill>
                <a:effectLst/>
                <a:uLnTx/>
                <a:uFillTx/>
                <a:latin typeface="Calibri"/>
                <a:ea typeface="Calibri"/>
                <a:cs typeface="Calibri"/>
                <a:sym typeface="Calibri"/>
              </a:rPr>
              <a:t>requerimientos </a:t>
            </a:r>
            <a:r>
              <a:rPr kumimoji="0" lang="es-MX" sz="1700" b="0" i="1" u="none" strike="noStrike" kern="0" cap="none" spc="0" normalizeH="0" baseline="0" noProof="0" dirty="0">
                <a:ln>
                  <a:noFill/>
                </a:ln>
                <a:solidFill>
                  <a:srgbClr val="374D81"/>
                </a:solidFill>
                <a:effectLst/>
                <a:uLnTx/>
                <a:uFillTx/>
                <a:latin typeface="Calibri"/>
                <a:ea typeface="Calibri"/>
                <a:cs typeface="Calibri"/>
                <a:sym typeface="Calibri"/>
              </a:rPr>
              <a:t>de carácter sexual, </a:t>
            </a:r>
            <a:r>
              <a:rPr kumimoji="0" lang="es-MX" sz="1700" b="0" i="1" u="sng" strike="noStrike" kern="0" cap="none" spc="0" normalizeH="0" baseline="0" noProof="0" dirty="0">
                <a:ln>
                  <a:noFill/>
                </a:ln>
                <a:solidFill>
                  <a:srgbClr val="374D81"/>
                </a:solidFill>
                <a:effectLst/>
                <a:uLnTx/>
                <a:uFillTx/>
                <a:latin typeface="Calibri"/>
                <a:ea typeface="Calibri"/>
                <a:cs typeface="Calibri"/>
                <a:sym typeface="Calibri"/>
              </a:rPr>
              <a:t>no consentidos </a:t>
            </a:r>
            <a:r>
              <a:rPr kumimoji="0" lang="es-MX" sz="1700" b="0" i="1" u="none" strike="noStrike" kern="0" cap="none" spc="0" normalizeH="0" baseline="0" noProof="0" dirty="0">
                <a:ln>
                  <a:noFill/>
                </a:ln>
                <a:solidFill>
                  <a:srgbClr val="374D81"/>
                </a:solidFill>
                <a:effectLst/>
                <a:uLnTx/>
                <a:uFillTx/>
                <a:latin typeface="Calibri"/>
                <a:ea typeface="Calibri"/>
                <a:cs typeface="Calibri"/>
                <a:sym typeface="Calibri"/>
              </a:rPr>
              <a:t>por quien los recibe y que </a:t>
            </a:r>
            <a:r>
              <a:rPr kumimoji="0" lang="es-MX" sz="1700" b="0" i="1" u="sng" strike="noStrike" kern="0" cap="none" spc="0" normalizeH="0" baseline="0" noProof="0" dirty="0">
                <a:ln>
                  <a:noFill/>
                </a:ln>
                <a:solidFill>
                  <a:srgbClr val="374D81"/>
                </a:solidFill>
                <a:effectLst/>
                <a:uLnTx/>
                <a:uFillTx/>
                <a:latin typeface="Calibri"/>
                <a:ea typeface="Calibri"/>
                <a:cs typeface="Calibri"/>
                <a:sym typeface="Calibri"/>
              </a:rPr>
              <a:t>amenacen o perjudiquen</a:t>
            </a:r>
            <a:r>
              <a:rPr kumimoji="0" lang="es-MX" sz="1700" b="0" i="1" u="none" strike="noStrike" kern="0" cap="none" spc="0" normalizeH="0" baseline="0" noProof="0" dirty="0">
                <a:ln>
                  <a:noFill/>
                </a:ln>
                <a:solidFill>
                  <a:srgbClr val="374D81"/>
                </a:solidFill>
                <a:effectLst/>
                <a:uLnTx/>
                <a:uFillTx/>
                <a:latin typeface="Calibri"/>
                <a:ea typeface="Calibri"/>
                <a:cs typeface="Calibri"/>
                <a:sym typeface="Calibri"/>
              </a:rPr>
              <a:t> su situación laboral o sus oportunidades en el empleo.”</a:t>
            </a:r>
            <a:endParaRPr kumimoji="0" sz="1700" b="0" i="1" u="none" strike="noStrike" kern="0" cap="none" spc="0" normalizeH="0" baseline="0" noProof="0" dirty="0">
              <a:ln>
                <a:noFill/>
              </a:ln>
              <a:solidFill>
                <a:srgbClr val="374D81"/>
              </a:solidFill>
              <a:effectLst/>
              <a:uLnTx/>
              <a:uFillTx/>
              <a:latin typeface="Calibri"/>
              <a:ea typeface="Calibri"/>
              <a:cs typeface="Calibri"/>
              <a:sym typeface="Calibri"/>
            </a:endParaRPr>
          </a:p>
        </p:txBody>
      </p:sp>
      <p:sp>
        <p:nvSpPr>
          <p:cNvPr id="76" name="Google Shape;76;p5"/>
          <p:cNvSpPr txBox="1">
            <a:spLocks noGrp="1"/>
          </p:cNvSpPr>
          <p:nvPr>
            <p:ph type="sldNum" idx="12"/>
          </p:nvPr>
        </p:nvSpPr>
        <p:spPr>
          <a:xfrm>
            <a:off x="10911415" y="6366647"/>
            <a:ext cx="259689" cy="35747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7" name="Google Shape;77;p5"/>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4" name="Gráfico 3" descr="Aspiración contorno">
            <a:extLst>
              <a:ext uri="{FF2B5EF4-FFF2-40B4-BE49-F238E27FC236}">
                <a16:creationId xmlns:a16="http://schemas.microsoft.com/office/drawing/2014/main" id="{80FEEA41-C7F1-78BC-889F-BFD228FF4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581" y="3994596"/>
            <a:ext cx="1129436" cy="1129436"/>
          </a:xfrm>
          <a:prstGeom prst="rect">
            <a:avLst/>
          </a:prstGeom>
        </p:spPr>
      </p:pic>
    </p:spTree>
    <p:extLst>
      <p:ext uri="{BB962C8B-B14F-4D97-AF65-F5344CB8AC3E}">
        <p14:creationId xmlns:p14="http://schemas.microsoft.com/office/powerpoint/2010/main" val="273696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479425" y="541338"/>
            <a:ext cx="11233150" cy="715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D81"/>
              </a:buClr>
              <a:buSzPts val="2800"/>
              <a:buFont typeface="Calibri"/>
              <a:buNone/>
            </a:pPr>
            <a:r>
              <a:rPr lang="es-MX"/>
              <a:t>Bienes jurídicos que resultan lesionados por el acoso sexual laboral</a:t>
            </a:r>
            <a:endParaRPr/>
          </a:p>
        </p:txBody>
      </p:sp>
      <p:sp>
        <p:nvSpPr>
          <p:cNvPr id="140" name="Google Shape;140;p8"/>
          <p:cNvSpPr/>
          <p:nvPr/>
        </p:nvSpPr>
        <p:spPr>
          <a:xfrm>
            <a:off x="919400" y="2525025"/>
            <a:ext cx="3126000" cy="1742100"/>
          </a:xfrm>
          <a:prstGeom prst="roundRect">
            <a:avLst>
              <a:gd name="adj" fmla="val 16667"/>
            </a:avLst>
          </a:prstGeom>
          <a:noFill/>
          <a:ln w="25400" cap="flat" cmpd="sng">
            <a:solidFill>
              <a:srgbClr val="374D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Postura mayoritaria identifica que es un ilícito pluriofensivo</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41" name="Google Shape;141;p8"/>
          <p:cNvSpPr/>
          <p:nvPr/>
        </p:nvSpPr>
        <p:spPr>
          <a:xfrm rot="-5400000">
            <a:off x="4753654" y="3271935"/>
            <a:ext cx="284400" cy="511500"/>
          </a:xfrm>
          <a:prstGeom prst="downArrow">
            <a:avLst>
              <a:gd name="adj1" fmla="val 50000"/>
              <a:gd name="adj2" fmla="val 50000"/>
            </a:avLst>
          </a:prstGeom>
          <a:solidFill>
            <a:srgbClr val="374D81"/>
          </a:solidFill>
          <a:ln w="25400" cap="flat" cmpd="sng">
            <a:solidFill>
              <a:srgbClr val="374D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74D81"/>
              </a:solidFill>
              <a:effectLst/>
              <a:uLnTx/>
              <a:uFillTx/>
              <a:latin typeface="Calibri"/>
              <a:ea typeface="Calibri"/>
              <a:cs typeface="Calibri"/>
              <a:sym typeface="Calibri"/>
            </a:endParaRPr>
          </a:p>
        </p:txBody>
      </p:sp>
      <p:sp>
        <p:nvSpPr>
          <p:cNvPr id="142" name="Google Shape;142;p8"/>
          <p:cNvSpPr/>
          <p:nvPr/>
        </p:nvSpPr>
        <p:spPr>
          <a:xfrm>
            <a:off x="5746262" y="1998981"/>
            <a:ext cx="5799975" cy="604039"/>
          </a:xfrm>
          <a:prstGeom prst="roundRect">
            <a:avLst>
              <a:gd name="adj" fmla="val 16667"/>
            </a:avLst>
          </a:prstGeom>
          <a:noFill/>
          <a:ln w="25400" cap="flat" cmpd="sng">
            <a:solidFill>
              <a:srgbClr val="374D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374D81"/>
                </a:solidFill>
                <a:effectLst/>
                <a:uLnTx/>
                <a:uFillTx/>
                <a:latin typeface="Calibri"/>
                <a:ea typeface="Calibri"/>
                <a:cs typeface="Calibri"/>
                <a:sym typeface="Calibri"/>
              </a:rPr>
              <a:t>Derecho a la intimidad</a:t>
            </a:r>
            <a:endParaRPr kumimoji="0" sz="1800" b="1" i="0" u="none" strike="noStrike" kern="0" cap="none" spc="0" normalizeH="0" baseline="0" noProof="0" dirty="0">
              <a:ln>
                <a:noFill/>
              </a:ln>
              <a:solidFill>
                <a:srgbClr val="374D81"/>
              </a:solidFill>
              <a:effectLst/>
              <a:uLnTx/>
              <a:uFillTx/>
              <a:latin typeface="Calibri"/>
              <a:ea typeface="Calibri"/>
              <a:cs typeface="Calibri"/>
              <a:sym typeface="Calibri"/>
            </a:endParaRPr>
          </a:p>
        </p:txBody>
      </p:sp>
      <p:sp>
        <p:nvSpPr>
          <p:cNvPr id="143" name="Google Shape;143;p8"/>
          <p:cNvSpPr/>
          <p:nvPr/>
        </p:nvSpPr>
        <p:spPr>
          <a:xfrm>
            <a:off x="5746262" y="2692230"/>
            <a:ext cx="5799975" cy="604039"/>
          </a:xfrm>
          <a:prstGeom prst="roundRect">
            <a:avLst>
              <a:gd name="adj" fmla="val 16667"/>
            </a:avLst>
          </a:prstGeom>
          <a:noFill/>
          <a:ln w="25400" cap="flat" cmpd="sng">
            <a:solidFill>
              <a:srgbClr val="374D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a:ln>
                  <a:noFill/>
                </a:ln>
                <a:solidFill>
                  <a:srgbClr val="374D81"/>
                </a:solidFill>
                <a:effectLst/>
                <a:uLnTx/>
                <a:uFillTx/>
                <a:latin typeface="Calibri"/>
                <a:ea typeface="Calibri"/>
                <a:cs typeface="Calibri"/>
                <a:sym typeface="Calibri"/>
              </a:rPr>
              <a:t>Derecho a la libertad sexual</a:t>
            </a:r>
          </a:p>
        </p:txBody>
      </p:sp>
      <p:sp>
        <p:nvSpPr>
          <p:cNvPr id="144" name="Google Shape;144;p8"/>
          <p:cNvSpPr/>
          <p:nvPr/>
        </p:nvSpPr>
        <p:spPr>
          <a:xfrm>
            <a:off x="5746262" y="4078728"/>
            <a:ext cx="5799975" cy="604039"/>
          </a:xfrm>
          <a:prstGeom prst="roundRect">
            <a:avLst>
              <a:gd name="adj" fmla="val 16667"/>
            </a:avLst>
          </a:prstGeom>
          <a:noFill/>
          <a:ln w="25400" cap="flat" cmpd="sng">
            <a:solidFill>
              <a:srgbClr val="374D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a:ln>
                  <a:noFill/>
                </a:ln>
                <a:solidFill>
                  <a:srgbClr val="374D81"/>
                </a:solidFill>
                <a:effectLst/>
                <a:uLnTx/>
                <a:uFillTx/>
                <a:latin typeface="Calibri"/>
                <a:ea typeface="Calibri"/>
                <a:cs typeface="Calibri"/>
                <a:sym typeface="Calibri"/>
              </a:rPr>
              <a:t>Derecho a la integridad física y psíquica</a:t>
            </a:r>
          </a:p>
        </p:txBody>
      </p:sp>
      <p:sp>
        <p:nvSpPr>
          <p:cNvPr id="145" name="Google Shape;145;p8"/>
          <p:cNvSpPr/>
          <p:nvPr/>
        </p:nvSpPr>
        <p:spPr>
          <a:xfrm>
            <a:off x="5746262" y="3385479"/>
            <a:ext cx="5799975" cy="604039"/>
          </a:xfrm>
          <a:prstGeom prst="roundRect">
            <a:avLst>
              <a:gd name="adj" fmla="val 16667"/>
            </a:avLst>
          </a:prstGeom>
          <a:noFill/>
          <a:ln w="25400" cap="flat" cmpd="sng">
            <a:solidFill>
              <a:srgbClr val="374D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a:ln>
                  <a:noFill/>
                </a:ln>
                <a:solidFill>
                  <a:srgbClr val="374D81"/>
                </a:solidFill>
                <a:effectLst/>
                <a:uLnTx/>
                <a:uFillTx/>
                <a:latin typeface="Calibri"/>
                <a:ea typeface="Calibri"/>
                <a:cs typeface="Calibri"/>
                <a:sym typeface="Calibri"/>
              </a:rPr>
              <a:t>Derecho a la no discriminación</a:t>
            </a:r>
          </a:p>
        </p:txBody>
      </p:sp>
      <p:sp>
        <p:nvSpPr>
          <p:cNvPr id="146" name="Google Shape;146;p8"/>
          <p:cNvSpPr txBox="1">
            <a:spLocks noGrp="1"/>
          </p:cNvSpPr>
          <p:nvPr>
            <p:ph type="sldNum" idx="12"/>
          </p:nvPr>
        </p:nvSpPr>
        <p:spPr>
          <a:xfrm>
            <a:off x="10911415" y="6366647"/>
            <a:ext cx="259689" cy="35747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7" name="Google Shape;147;p8"/>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dba76ab8e4_0_13"/>
          <p:cNvSpPr txBox="1">
            <a:spLocks noGrp="1"/>
          </p:cNvSpPr>
          <p:nvPr>
            <p:ph type="title"/>
          </p:nvPr>
        </p:nvSpPr>
        <p:spPr>
          <a:xfrm>
            <a:off x="479399" y="501462"/>
            <a:ext cx="11233200" cy="71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74D81"/>
              </a:buClr>
              <a:buSzPts val="2800"/>
              <a:buFont typeface="Calibri"/>
              <a:buNone/>
            </a:pPr>
            <a:r>
              <a:rPr lang="es-MX" dirty="0"/>
              <a:t>Modalidades</a:t>
            </a:r>
            <a:endParaRPr dirty="0"/>
          </a:p>
        </p:txBody>
      </p:sp>
      <p:sp>
        <p:nvSpPr>
          <p:cNvPr id="84" name="Google Shape;84;gdba76ab8e4_0_13"/>
          <p:cNvSpPr txBox="1">
            <a:spLocks noGrp="1"/>
          </p:cNvSpPr>
          <p:nvPr>
            <p:ph type="sldNum" idx="12"/>
          </p:nvPr>
        </p:nvSpPr>
        <p:spPr>
          <a:xfrm>
            <a:off x="10911415" y="6366647"/>
            <a:ext cx="259800" cy="3576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5" name="Google Shape;85;gdba76ab8e4_0_13"/>
          <p:cNvSpPr txBox="1">
            <a:spLocks noGrp="1"/>
          </p:cNvSpPr>
          <p:nvPr>
            <p:ph type="ftr" idx="11"/>
          </p:nvPr>
        </p:nvSpPr>
        <p:spPr>
          <a:xfrm>
            <a:off x="8654912" y="6387905"/>
            <a:ext cx="2256600" cy="315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6" name="Google Shape;86;gdba76ab8e4_0_13"/>
          <p:cNvSpPr/>
          <p:nvPr/>
        </p:nvSpPr>
        <p:spPr>
          <a:xfrm>
            <a:off x="799580" y="1217862"/>
            <a:ext cx="10637454" cy="4718704"/>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s-MX" sz="2000" b="1" i="0" u="none" strike="noStrike" kern="0" cap="none" spc="0" normalizeH="0" baseline="0" noProof="0" dirty="0">
                <a:ln>
                  <a:noFill/>
                </a:ln>
                <a:solidFill>
                  <a:srgbClr val="374D81"/>
                </a:solidFill>
                <a:effectLst/>
                <a:uLnTx/>
                <a:uFillTx/>
                <a:latin typeface="Calibri"/>
                <a:ea typeface="Calibri"/>
                <a:cs typeface="Calibri"/>
                <a:sym typeface="Calibri"/>
              </a:rPr>
              <a:t>a) Acoso sexual por chantaje (coercitivo o quid pro quo)</a:t>
            </a:r>
            <a:r>
              <a:rPr kumimoji="0" lang="es-MX"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s-ES" sz="2000" b="0" i="0" u="none" strike="noStrike" kern="0" cap="none" spc="0" normalizeH="0" baseline="0" noProof="0" dirty="0">
                <a:ln>
                  <a:noFill/>
                </a:ln>
                <a:solidFill>
                  <a:srgbClr val="000000"/>
                </a:solidFill>
                <a:effectLst/>
                <a:uLnTx/>
                <a:uFillTx/>
                <a:latin typeface="Calibri"/>
                <a:ea typeface="Calibri"/>
                <a:cs typeface="Calibri"/>
                <a:sym typeface="Calibri"/>
              </a:rPr>
              <a:t>el sujeto activo condiciona una decisión suya en el ámbito laboral (contratación, condiciones de trabajo o el despedido) a la respuesta que el sujeto pasivo dé al requerimiento.</a:t>
            </a:r>
            <a:endParaRPr kumimoji="0" lang="es-MX"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336550" algn="just" defTabSz="914400" rtl="0" eaLnBrk="1" fontAlgn="auto" latinLnBrk="0" hangingPunct="1">
              <a:lnSpc>
                <a:spcPct val="115000"/>
              </a:lnSpc>
              <a:spcBef>
                <a:spcPts val="0"/>
              </a:spcBef>
              <a:spcAft>
                <a:spcPts val="0"/>
              </a:spcAft>
              <a:buClr>
                <a:srgbClr val="ACCBF9"/>
              </a:buClr>
              <a:buSzPts val="1700"/>
              <a:buFont typeface="Calibri"/>
              <a:buChar char="●"/>
              <a:tabLst/>
              <a:defRPr/>
            </a:pPr>
            <a:r>
              <a:rPr kumimoji="0" lang="es-MX" sz="2000" b="0" i="0" u="none" strike="noStrike" kern="0" cap="none" spc="0" normalizeH="0" baseline="0" noProof="0" dirty="0">
                <a:ln>
                  <a:noFill/>
                </a:ln>
                <a:solidFill>
                  <a:srgbClr val="000000"/>
                </a:solidFill>
                <a:effectLst/>
                <a:uLnTx/>
                <a:uFillTx/>
                <a:latin typeface="Calibri"/>
                <a:ea typeface="Calibri"/>
                <a:cs typeface="Calibri"/>
                <a:sym typeface="Calibri"/>
              </a:rPr>
              <a:t>Jerárquico (vertical)</a:t>
            </a:r>
          </a:p>
          <a:p>
            <a:pPr marL="457200" marR="0" lvl="0" indent="-336550" algn="just" defTabSz="914400" rtl="0" eaLnBrk="1" fontAlgn="auto" latinLnBrk="0" hangingPunct="1">
              <a:lnSpc>
                <a:spcPct val="115000"/>
              </a:lnSpc>
              <a:spcBef>
                <a:spcPts val="0"/>
              </a:spcBef>
              <a:spcAft>
                <a:spcPts val="0"/>
              </a:spcAft>
              <a:buClr>
                <a:srgbClr val="ACCBF9"/>
              </a:buClr>
              <a:buSzPts val="1700"/>
              <a:buFont typeface="Calibri"/>
              <a:buChar char="●"/>
              <a:tabLst/>
              <a:defRPr/>
            </a:pPr>
            <a:r>
              <a:rPr kumimoji="0" lang="es-MX" sz="2000" b="0" i="0" u="none" strike="noStrike" kern="0" cap="none" spc="0" normalizeH="0" baseline="0" noProof="0" dirty="0">
                <a:ln>
                  <a:noFill/>
                </a:ln>
                <a:solidFill>
                  <a:srgbClr val="000000"/>
                </a:solidFill>
                <a:effectLst/>
                <a:uLnTx/>
                <a:uFillTx/>
                <a:latin typeface="Calibri"/>
                <a:ea typeface="Calibri"/>
                <a:cs typeface="Calibri"/>
                <a:sym typeface="Calibri"/>
              </a:rPr>
              <a:t>Sujeto activo: empleador o representante del empleador.</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0" i="0" u="none" strike="noStrike" kern="0" cap="none" spc="0" normalizeH="0" baseline="0" noProof="0" dirty="0">
              <a:ln>
                <a:noFill/>
              </a:ln>
              <a:solidFill>
                <a:srgbClr val="ACCBF9"/>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0" i="0" u="none" strike="noStrike" kern="0" cap="none" spc="0" normalizeH="0" baseline="0" noProof="0" dirty="0">
              <a:ln>
                <a:noFill/>
              </a:ln>
              <a:solidFill>
                <a:srgbClr val="ACCBF9"/>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CL" sz="2000" b="1" i="0" u="none" strike="noStrike" kern="0" cap="none" spc="0" normalizeH="0" baseline="0" noProof="0" dirty="0">
                <a:ln>
                  <a:noFill/>
                </a:ln>
                <a:solidFill>
                  <a:srgbClr val="374D81"/>
                </a:solidFill>
                <a:effectLst/>
                <a:uLnTx/>
                <a:uFillTx/>
                <a:latin typeface="Calibri" panose="020F0502020204030204" pitchFamily="34" charset="0"/>
                <a:cs typeface="Calibri" panose="020F0502020204030204" pitchFamily="34" charset="0"/>
                <a:sym typeface="Arial"/>
              </a:rPr>
              <a:t>b) Por ambiente o entorno hostil</a:t>
            </a:r>
            <a:r>
              <a:rPr kumimoji="0" lang="es-CL"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posibilidad de acoso que no recurre al chantaje, pero que genera para quien lo sufre un ambiente humillante, hostil e intimidatorio.</a:t>
            </a:r>
          </a:p>
          <a:p>
            <a:pPr marL="457200" marR="0" lvl="0" indent="-336550" algn="just" defTabSz="914400" rtl="0" eaLnBrk="1" fontAlgn="auto" latinLnBrk="0" hangingPunct="1">
              <a:lnSpc>
                <a:spcPct val="115000"/>
              </a:lnSpc>
              <a:spcBef>
                <a:spcPts val="0"/>
              </a:spcBef>
              <a:spcAft>
                <a:spcPts val="0"/>
              </a:spcAft>
              <a:buClr>
                <a:srgbClr val="ACCBF9"/>
              </a:buClr>
              <a:buSzPts val="1700"/>
              <a:buFont typeface="Calibri"/>
              <a:buChar char="●"/>
              <a:tabLst/>
              <a:defRPr/>
            </a:pPr>
            <a:r>
              <a:rPr kumimoji="0" lang="es-MX" sz="2000" b="0" i="0" u="none" strike="noStrike" kern="0" cap="none" spc="0" normalizeH="0" baseline="0" noProof="0" dirty="0">
                <a:ln>
                  <a:noFill/>
                </a:ln>
                <a:solidFill>
                  <a:srgbClr val="000000"/>
                </a:solidFill>
                <a:effectLst/>
                <a:uLnTx/>
                <a:uFillTx/>
                <a:latin typeface="Calibri"/>
                <a:ea typeface="Calibri"/>
                <a:cs typeface="Calibri"/>
                <a:sym typeface="Calibri"/>
              </a:rPr>
              <a:t>Horizontal</a:t>
            </a:r>
          </a:p>
          <a:p>
            <a:pPr marL="120650" marR="0" lvl="0" indent="0" algn="just" defTabSz="914400" rtl="0" eaLnBrk="1" fontAlgn="auto" latinLnBrk="0" hangingPunct="1">
              <a:lnSpc>
                <a:spcPct val="115000"/>
              </a:lnSpc>
              <a:spcBef>
                <a:spcPts val="0"/>
              </a:spcBef>
              <a:spcAft>
                <a:spcPts val="0"/>
              </a:spcAft>
              <a:buClr>
                <a:srgbClr val="ACCBF9"/>
              </a:buClr>
              <a:buSzPts val="1700"/>
              <a:buFont typeface="Arial"/>
              <a:buNone/>
              <a:tabLst/>
              <a:defRPr/>
            </a:pPr>
            <a:endParaRPr kumimoji="0" lang="es-MX"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20650" marR="0" lvl="0" indent="0" algn="just" defTabSz="914400" rtl="0" eaLnBrk="1" fontAlgn="auto" latinLnBrk="0" hangingPunct="1">
              <a:lnSpc>
                <a:spcPct val="115000"/>
              </a:lnSpc>
              <a:spcBef>
                <a:spcPts val="0"/>
              </a:spcBef>
              <a:spcAft>
                <a:spcPts val="0"/>
              </a:spcAft>
              <a:buClr>
                <a:srgbClr val="ACCBF9"/>
              </a:buClr>
              <a:buSzPts val="1700"/>
              <a:buFont typeface="Arial"/>
              <a:buNone/>
              <a:tabLst/>
              <a:defRPr/>
            </a:pPr>
            <a:endParaRPr kumimoji="0" lang="es-MX"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20650" marR="0" lvl="0" indent="0" algn="ctr" defTabSz="914400" rtl="0" eaLnBrk="1" fontAlgn="auto" latinLnBrk="0" hangingPunct="1">
              <a:lnSpc>
                <a:spcPct val="115000"/>
              </a:lnSpc>
              <a:spcBef>
                <a:spcPts val="0"/>
              </a:spcBef>
              <a:spcAft>
                <a:spcPts val="0"/>
              </a:spcAft>
              <a:buClr>
                <a:srgbClr val="ACCBF9"/>
              </a:buClr>
              <a:buSzPts val="1700"/>
              <a:buFont typeface="Arial"/>
              <a:buNone/>
              <a:tabLst/>
              <a:defRPr/>
            </a:pPr>
            <a:r>
              <a:rPr kumimoji="0" lang="es-MX" sz="2000" b="1" i="0" u="none" strike="noStrike" kern="0" cap="none" spc="0" normalizeH="0" baseline="0" noProof="0" dirty="0">
                <a:ln>
                  <a:noFill/>
                </a:ln>
                <a:solidFill>
                  <a:srgbClr val="374D81"/>
                </a:solidFill>
                <a:effectLst/>
                <a:uLnTx/>
                <a:uFillTx/>
                <a:latin typeface="Calibri"/>
                <a:ea typeface="Calibri"/>
                <a:cs typeface="Calibri"/>
                <a:sym typeface="Calibri"/>
              </a:rPr>
              <a:t>¿Cuál de estas modalidades están reguladas en la definición del artículo 2 inc. segundo 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dba76ab8e4_0_13"/>
          <p:cNvSpPr txBox="1">
            <a:spLocks noGrp="1"/>
          </p:cNvSpPr>
          <p:nvPr>
            <p:ph type="title"/>
          </p:nvPr>
        </p:nvSpPr>
        <p:spPr>
          <a:xfrm>
            <a:off x="479399" y="501462"/>
            <a:ext cx="11233200" cy="71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74D81"/>
              </a:buClr>
              <a:buSzPts val="2800"/>
              <a:buFont typeface="Calibri"/>
              <a:buNone/>
            </a:pPr>
            <a:r>
              <a:rPr lang="es-MX" dirty="0"/>
              <a:t>Modalidades</a:t>
            </a:r>
            <a:endParaRPr dirty="0"/>
          </a:p>
        </p:txBody>
      </p:sp>
      <p:sp>
        <p:nvSpPr>
          <p:cNvPr id="84" name="Google Shape;84;gdba76ab8e4_0_13"/>
          <p:cNvSpPr txBox="1">
            <a:spLocks noGrp="1"/>
          </p:cNvSpPr>
          <p:nvPr>
            <p:ph type="sldNum" idx="12"/>
          </p:nvPr>
        </p:nvSpPr>
        <p:spPr>
          <a:xfrm>
            <a:off x="10911415" y="6366647"/>
            <a:ext cx="259800" cy="3576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5" name="Google Shape;85;gdba76ab8e4_0_13"/>
          <p:cNvSpPr txBox="1">
            <a:spLocks noGrp="1"/>
          </p:cNvSpPr>
          <p:nvPr>
            <p:ph type="ftr" idx="11"/>
          </p:nvPr>
        </p:nvSpPr>
        <p:spPr>
          <a:xfrm>
            <a:off x="8654912" y="6387905"/>
            <a:ext cx="2256600" cy="315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6" name="Google Shape;86;gdba76ab8e4_0_13"/>
          <p:cNvSpPr/>
          <p:nvPr/>
        </p:nvSpPr>
        <p:spPr>
          <a:xfrm>
            <a:off x="479399" y="1217861"/>
            <a:ext cx="11233200" cy="5148701"/>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120650" marR="0" lvl="0" indent="0" algn="just" defTabSz="914400" rtl="0" eaLnBrk="1" fontAlgn="auto" latinLnBrk="0" hangingPunct="1">
              <a:lnSpc>
                <a:spcPct val="115000"/>
              </a:lnSpc>
              <a:spcBef>
                <a:spcPts val="0"/>
              </a:spcBef>
              <a:spcAft>
                <a:spcPts val="0"/>
              </a:spcAft>
              <a:buClr>
                <a:srgbClr val="ACCBF9"/>
              </a:buClr>
              <a:buSzPts val="1700"/>
              <a:buFont typeface="Arial"/>
              <a:buNone/>
              <a:tabLst/>
              <a:defRPr/>
            </a:pPr>
            <a:r>
              <a:rPr kumimoji="0" lang="es-MX" sz="1600" b="0" i="0" u="none" strike="noStrike" kern="0" cap="none" spc="0" normalizeH="0" baseline="0" noProof="0" dirty="0">
                <a:ln>
                  <a:noFill/>
                </a:ln>
                <a:solidFill>
                  <a:srgbClr val="000000"/>
                </a:solidFill>
                <a:effectLst/>
                <a:uLnTx/>
                <a:uFillTx/>
                <a:latin typeface="Calibri"/>
                <a:ea typeface="Calibri"/>
                <a:cs typeface="Calibri"/>
                <a:sym typeface="Calibri"/>
              </a:rPr>
              <a:t>Mayor parte de la doctrina entiende que están comprendidas ambas modalidades. Así también lo reconoce la jurisprudencia administrativa y parte de la jurisprudencia judicial. Ejemplos:</a:t>
            </a:r>
          </a:p>
          <a:p>
            <a:pPr marL="120650" marR="0" lvl="0" indent="0" algn="just" defTabSz="914400" rtl="0" eaLnBrk="1" fontAlgn="auto" latinLnBrk="0" hangingPunct="1">
              <a:lnSpc>
                <a:spcPct val="115000"/>
              </a:lnSpc>
              <a:spcBef>
                <a:spcPts val="0"/>
              </a:spcBef>
              <a:spcAft>
                <a:spcPts val="0"/>
              </a:spcAft>
              <a:buClr>
                <a:srgbClr val="ACCBF9"/>
              </a:buClr>
              <a:buSzPts val="1700"/>
              <a:buFont typeface="Arial"/>
              <a:buNone/>
              <a:tabLst/>
              <a:defRPr/>
            </a:pPr>
            <a:endParaRPr kumimoji="0" lang="es-MX"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06400" marR="0" lvl="0" indent="-285750" algn="just" defTabSz="914400" rtl="0" eaLnBrk="1" fontAlgn="auto" latinLnBrk="0" hangingPunct="1">
              <a:lnSpc>
                <a:spcPct val="115000"/>
              </a:lnSpc>
              <a:spcBef>
                <a:spcPts val="0"/>
              </a:spcBef>
              <a:spcAft>
                <a:spcPts val="0"/>
              </a:spcAft>
              <a:buClr>
                <a:srgbClr val="ACCBF9"/>
              </a:buClr>
              <a:buSzPts val="1700"/>
              <a:buFont typeface="Arial" panose="020B0604020202020204" pitchFamily="34" charset="0"/>
              <a:buChar char="•"/>
              <a:tabLst/>
              <a:defRPr/>
            </a:pPr>
            <a:r>
              <a:rPr kumimoji="0" lang="es-MX" sz="1600" b="1" i="0" u="none" strike="noStrike" kern="0" cap="none" spc="0" normalizeH="0" baseline="0" noProof="0" dirty="0">
                <a:ln>
                  <a:noFill/>
                </a:ln>
                <a:solidFill>
                  <a:srgbClr val="374D81"/>
                </a:solidFill>
                <a:effectLst/>
                <a:uLnTx/>
                <a:uFillTx/>
                <a:latin typeface="Calibri"/>
                <a:ea typeface="Calibri"/>
                <a:cs typeface="Calibri"/>
                <a:sym typeface="Calibri"/>
              </a:rPr>
              <a:t>Acoso sexual por chantaje, coercitivo o quid pro quo</a:t>
            </a:r>
            <a:r>
              <a:rPr kumimoji="0" lang="es-ES"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es-ES" sz="1600" b="0" i="1" u="sng" strike="noStrike" kern="0" cap="none" spc="0" normalizeH="0" baseline="0" noProof="0" dirty="0">
                <a:ln>
                  <a:noFill/>
                </a:ln>
                <a:solidFill>
                  <a:srgbClr val="000000"/>
                </a:solidFill>
                <a:effectLst/>
                <a:uLnTx/>
                <a:uFillTx/>
                <a:latin typeface="Calibri"/>
                <a:ea typeface="Calibri"/>
                <a:cs typeface="Calibri"/>
                <a:sym typeface="Calibri"/>
              </a:rPr>
              <a:t>Muchas de las expresiones reiteradas del Dr.</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 Espinoza en los mensajes de WhatsApp que contienen intercambio de información sobre pacientes de la UPC, </a:t>
            </a:r>
            <a:r>
              <a:rPr kumimoji="0" lang="es-ES" sz="1600" b="0" i="1" u="sng" strike="noStrike" kern="0" cap="none" spc="0" normalizeH="0" baseline="0" noProof="0" dirty="0">
                <a:ln>
                  <a:noFill/>
                </a:ln>
                <a:solidFill>
                  <a:srgbClr val="000000"/>
                </a:solidFill>
                <a:effectLst/>
                <a:uLnTx/>
                <a:uFillTx/>
                <a:latin typeface="Calibri"/>
                <a:ea typeface="Calibri"/>
                <a:cs typeface="Calibri"/>
                <a:sym typeface="Calibri"/>
              </a:rPr>
              <a:t>son alusivas a la esfera íntima, personal, atributos físicos de la Dra. </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Wells, incluyendo el envío de una fotografía de ella extraída por él de la página de </a:t>
            </a:r>
            <a:r>
              <a:rPr kumimoji="0" lang="es-ES" sz="1600" b="0" i="1" u="none" strike="noStrike" kern="0" cap="none" spc="0" normalizeH="0" baseline="0" noProof="0" dirty="0" err="1">
                <a:ln>
                  <a:noFill/>
                </a:ln>
                <a:solidFill>
                  <a:srgbClr val="000000"/>
                </a:solidFill>
                <a:effectLst/>
                <a:uLnTx/>
                <a:uFillTx/>
                <a:latin typeface="Calibri"/>
                <a:ea typeface="Calibri"/>
                <a:cs typeface="Calibri"/>
                <a:sym typeface="Calibri"/>
              </a:rPr>
              <a:t>facebook</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 de la actora […]. </a:t>
            </a:r>
            <a:r>
              <a:rPr kumimoji="0" lang="es-ES" sz="1600" b="0" i="1" u="sng" strike="noStrike" kern="0" cap="none" spc="0" normalizeH="0" baseline="0" noProof="0" dirty="0">
                <a:ln>
                  <a:noFill/>
                </a:ln>
                <a:solidFill>
                  <a:srgbClr val="000000"/>
                </a:solidFill>
                <a:effectLst/>
                <a:uLnTx/>
                <a:uFillTx/>
                <a:latin typeface="Calibri"/>
                <a:ea typeface="Calibri"/>
                <a:cs typeface="Calibri"/>
                <a:sym typeface="Calibri"/>
              </a:rPr>
              <a:t>Aluden a expresiones generales sobre las características e inconvenientes de las relaciones sentimentales</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 de los hombres (en genéricos; o respecto de hombres “viejos” como él) con “mujeres como ella”. </a:t>
            </a:r>
            <a:r>
              <a:rPr kumimoji="0" lang="es-ES" sz="1600" b="0" i="1" u="sng" strike="noStrike" kern="0" cap="none" spc="0" normalizeH="0" baseline="0" noProof="0" dirty="0">
                <a:ln>
                  <a:noFill/>
                </a:ln>
                <a:solidFill>
                  <a:srgbClr val="000000"/>
                </a:solidFill>
                <a:effectLst/>
                <a:uLnTx/>
                <a:uFillTx/>
                <a:latin typeface="Calibri"/>
                <a:ea typeface="Calibri"/>
                <a:cs typeface="Calibri"/>
                <a:sym typeface="Calibri"/>
              </a:rPr>
              <a:t>Denotan opiniones sobre cómo debería vestirse, especula sobre cuáles son sus medidas anatómicas, le hace saber sobre comportamientos propios y de terceros</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 relativos a la observación regular de la doctora y comentarios sobre el atractivo que ella genera en otros. </a:t>
            </a:r>
            <a:r>
              <a:rPr kumimoji="0" lang="es-ES" sz="1600" b="0" i="1" u="sng" strike="noStrike" kern="0" cap="none" spc="0" normalizeH="0" baseline="0" noProof="0" dirty="0">
                <a:ln>
                  <a:noFill/>
                </a:ln>
                <a:solidFill>
                  <a:srgbClr val="000000"/>
                </a:solidFill>
                <a:effectLst/>
                <a:uLnTx/>
                <a:uFillTx/>
                <a:latin typeface="Calibri"/>
                <a:ea typeface="Calibri"/>
                <a:cs typeface="Calibri"/>
                <a:sym typeface="Calibri"/>
              </a:rPr>
              <a:t>La invita a sentarse en sus piernas en una coyuntura especial </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(con ocasión de una fiesta de organización), </a:t>
            </a:r>
            <a:r>
              <a:rPr kumimoji="0" lang="es-ES" sz="1600" b="0" i="1" u="sng" strike="noStrike" kern="0" cap="none" spc="0" normalizeH="0" baseline="0" noProof="0" dirty="0">
                <a:ln>
                  <a:noFill/>
                </a:ln>
                <a:solidFill>
                  <a:srgbClr val="000000"/>
                </a:solidFill>
                <a:effectLst/>
                <a:uLnTx/>
                <a:uFillTx/>
                <a:latin typeface="Calibri"/>
                <a:ea typeface="Calibri"/>
                <a:cs typeface="Calibri"/>
                <a:sym typeface="Calibri"/>
              </a:rPr>
              <a:t>despliega acciones en que, desde su posición jerárquica, gestiona ventajas </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(cambio de turno para poder asistir a una cena institucional), </a:t>
            </a:r>
            <a:r>
              <a:rPr kumimoji="0" lang="es-ES" sz="1600" b="0" i="1" u="sng" strike="noStrike" kern="0" cap="none" spc="0" normalizeH="0" baseline="0" noProof="0" dirty="0">
                <a:ln>
                  <a:noFill/>
                </a:ln>
                <a:solidFill>
                  <a:srgbClr val="000000"/>
                </a:solidFill>
                <a:effectLst/>
                <a:uLnTx/>
                <a:uFillTx/>
                <a:latin typeface="Calibri"/>
                <a:ea typeface="Calibri"/>
                <a:cs typeface="Calibri"/>
                <a:sym typeface="Calibri"/>
              </a:rPr>
              <a:t>comenta su aspecto físico relacionándolo con dificultades para tomar decisiones relativas a su persona</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 (despido), haciéndole ver de paso su posición jerárquica en la organización de la cual depende el empleo de la doctora y su contratación futura (supeditación de su conducta subordinada a las insinuaciones del jefe a un beneficio o perjuicio laboral futuro).” </a:t>
            </a:r>
            <a:r>
              <a:rPr kumimoji="0" lang="es-MX" sz="1600" b="0" i="0" u="none" strike="noStrike" kern="0" cap="none" spc="0" normalizeH="0" baseline="0" noProof="0" dirty="0">
                <a:ln>
                  <a:noFill/>
                </a:ln>
                <a:solidFill>
                  <a:srgbClr val="000000"/>
                </a:solidFill>
                <a:effectLst/>
                <a:uLnTx/>
                <a:uFillTx/>
                <a:latin typeface="Calibri"/>
                <a:ea typeface="Calibri"/>
                <a:cs typeface="Calibri"/>
                <a:sym typeface="Calibri"/>
              </a:rPr>
              <a:t>RIT </a:t>
            </a:r>
            <a:r>
              <a:rPr kumimoji="0" lang="es-ES" sz="1600" b="0" i="0" u="none" strike="noStrike" kern="0" cap="none" spc="0" normalizeH="0" baseline="0" noProof="0" dirty="0">
                <a:ln>
                  <a:noFill/>
                </a:ln>
                <a:solidFill>
                  <a:srgbClr val="000000"/>
                </a:solidFill>
                <a:effectLst/>
                <a:uLnTx/>
                <a:uFillTx/>
                <a:latin typeface="Calibri"/>
                <a:ea typeface="Calibri"/>
                <a:cs typeface="Calibri"/>
                <a:sym typeface="Calibri"/>
              </a:rPr>
              <a:t>T-309-2018 del Segundo Juzgado de Letras del Trabajo de Santiago.</a:t>
            </a:r>
            <a:endPar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120650" marR="0" lvl="0" indent="0" algn="just" defTabSz="914400" rtl="0" eaLnBrk="1" fontAlgn="auto" latinLnBrk="0" hangingPunct="1">
              <a:lnSpc>
                <a:spcPct val="115000"/>
              </a:lnSpc>
              <a:spcBef>
                <a:spcPts val="0"/>
              </a:spcBef>
              <a:spcAft>
                <a:spcPts val="0"/>
              </a:spcAft>
              <a:buClr>
                <a:srgbClr val="ACCBF9"/>
              </a:buClr>
              <a:buSzPts val="1700"/>
              <a:buFont typeface="Arial"/>
              <a:buNone/>
              <a:tabLst/>
              <a:defRPr/>
            </a:pPr>
            <a:endParaRPr kumimoji="0" lang="es-MX"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8181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dba76ab8e4_0_13"/>
          <p:cNvSpPr txBox="1">
            <a:spLocks noGrp="1"/>
          </p:cNvSpPr>
          <p:nvPr>
            <p:ph type="title"/>
          </p:nvPr>
        </p:nvSpPr>
        <p:spPr>
          <a:xfrm>
            <a:off x="479399" y="501462"/>
            <a:ext cx="11233200" cy="71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74D81"/>
              </a:buClr>
              <a:buSzPts val="2800"/>
              <a:buFont typeface="Calibri"/>
              <a:buNone/>
            </a:pPr>
            <a:r>
              <a:rPr lang="es-MX" dirty="0"/>
              <a:t>Modalidades</a:t>
            </a:r>
            <a:endParaRPr dirty="0"/>
          </a:p>
        </p:txBody>
      </p:sp>
      <p:sp>
        <p:nvSpPr>
          <p:cNvPr id="84" name="Google Shape;84;gdba76ab8e4_0_13"/>
          <p:cNvSpPr txBox="1">
            <a:spLocks noGrp="1"/>
          </p:cNvSpPr>
          <p:nvPr>
            <p:ph type="sldNum" idx="12"/>
          </p:nvPr>
        </p:nvSpPr>
        <p:spPr>
          <a:xfrm>
            <a:off x="10911415" y="6366647"/>
            <a:ext cx="259800" cy="3576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5" name="Google Shape;85;gdba76ab8e4_0_13"/>
          <p:cNvSpPr txBox="1">
            <a:spLocks noGrp="1"/>
          </p:cNvSpPr>
          <p:nvPr>
            <p:ph type="ftr" idx="11"/>
          </p:nvPr>
        </p:nvSpPr>
        <p:spPr>
          <a:xfrm>
            <a:off x="8654912" y="6387905"/>
            <a:ext cx="2256600" cy="315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6" name="Google Shape;86;gdba76ab8e4_0_13"/>
          <p:cNvSpPr/>
          <p:nvPr/>
        </p:nvSpPr>
        <p:spPr>
          <a:xfrm>
            <a:off x="479399" y="1406769"/>
            <a:ext cx="10873229" cy="363743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120650" marR="0" lvl="0" indent="0" algn="just" defTabSz="914400" rtl="0" eaLnBrk="1" fontAlgn="auto" latinLnBrk="0" hangingPunct="1">
              <a:lnSpc>
                <a:spcPct val="115000"/>
              </a:lnSpc>
              <a:spcBef>
                <a:spcPts val="0"/>
              </a:spcBef>
              <a:spcAft>
                <a:spcPts val="0"/>
              </a:spcAft>
              <a:buClr>
                <a:srgbClr val="ACCBF9"/>
              </a:buClr>
              <a:buSzPts val="1700"/>
              <a:buFont typeface="Arial"/>
              <a:buNone/>
              <a:tabLst/>
              <a:defRPr/>
            </a:pPr>
            <a:endParaRPr kumimoji="0" lang="es-MX"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06400" marR="0" lvl="0" indent="-285750" algn="just" defTabSz="914400" rtl="0" eaLnBrk="1" fontAlgn="auto" latinLnBrk="0" hangingPunct="1">
              <a:lnSpc>
                <a:spcPct val="115000"/>
              </a:lnSpc>
              <a:spcBef>
                <a:spcPts val="0"/>
              </a:spcBef>
              <a:spcAft>
                <a:spcPts val="0"/>
              </a:spcAft>
              <a:buClr>
                <a:srgbClr val="ACCBF9"/>
              </a:buClr>
              <a:buSzPts val="1700"/>
              <a:buFont typeface="Arial" panose="020B0604020202020204" pitchFamily="34" charset="0"/>
              <a:buChar char="•"/>
              <a:tabLst/>
              <a:defRPr/>
            </a:pPr>
            <a:r>
              <a:rPr kumimoji="0" lang="es-MX" sz="1600" b="1" i="0" u="none" strike="noStrike" kern="0" cap="none" spc="0" normalizeH="0" baseline="0" noProof="0" dirty="0">
                <a:ln>
                  <a:noFill/>
                </a:ln>
                <a:solidFill>
                  <a:srgbClr val="374D81"/>
                </a:solidFill>
                <a:effectLst/>
                <a:uLnTx/>
                <a:uFillTx/>
                <a:latin typeface="Calibri"/>
                <a:ea typeface="Calibri"/>
                <a:cs typeface="Calibri"/>
                <a:sym typeface="Calibri"/>
              </a:rPr>
              <a:t>Acoso sexual ambiental</a:t>
            </a:r>
            <a:r>
              <a:rPr kumimoji="0" lang="es-ES"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“En el caso sub lite, estaríamos en presencia del segundo tipo de acoso, ya que si bien la trabajadora manifiesta que el señor J.C.S. era el encargado del área de seguridad de la empresa principal, donde ella prestaba servicios, la amenazaba porque era amigo del jefe de los guardias de seguridad, </a:t>
            </a:r>
            <a:r>
              <a:rPr kumimoji="0" lang="es-ES" sz="1600" b="0" i="1" u="sng" strike="noStrike" kern="0" cap="none" spc="0" normalizeH="0" baseline="0" noProof="0" dirty="0">
                <a:ln>
                  <a:noFill/>
                </a:ln>
                <a:solidFill>
                  <a:srgbClr val="000000"/>
                </a:solidFill>
                <a:effectLst/>
                <a:uLnTx/>
                <a:uFillTx/>
                <a:latin typeface="Calibri"/>
                <a:ea typeface="Calibri"/>
                <a:cs typeface="Calibri"/>
                <a:sym typeface="Calibri"/>
              </a:rPr>
              <a:t>en la realidad el presunto acosador no tenía facultades para acarrear la pérdida tangible de derechos labores, porque no era el jefe directo de la demandante, toda vez que pertenecía a la guardia interna del Hospital </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Regional de Concepción, en cambio, </a:t>
            </a:r>
            <a:r>
              <a:rPr kumimoji="0" lang="es-ES" sz="1600" b="0" i="1" u="sng" strike="noStrike" kern="0" cap="none" spc="0" normalizeH="0" baseline="0" noProof="0" dirty="0">
                <a:ln>
                  <a:noFill/>
                </a:ln>
                <a:solidFill>
                  <a:srgbClr val="000000"/>
                </a:solidFill>
                <a:effectLst/>
                <a:uLnTx/>
                <a:uFillTx/>
                <a:latin typeface="Calibri"/>
                <a:ea typeface="Calibri"/>
                <a:cs typeface="Calibri"/>
                <a:sym typeface="Calibri"/>
              </a:rPr>
              <a:t>la demandante trabajaba para una empresa externa de seguridad</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 Por el contrario se daría los presupuestos de un acoso sexual ambiental u horizontal, toda vez que el señor J.C.S. </a:t>
            </a:r>
            <a:r>
              <a:rPr kumimoji="0" lang="es-ES" sz="1600" b="0" i="1" u="sng" strike="noStrike" kern="0" cap="none" spc="0" normalizeH="0" baseline="0" noProof="0" dirty="0">
                <a:ln>
                  <a:noFill/>
                </a:ln>
                <a:solidFill>
                  <a:srgbClr val="000000"/>
                </a:solidFill>
                <a:effectLst/>
                <a:uLnTx/>
                <a:uFillTx/>
                <a:latin typeface="Calibri"/>
                <a:ea typeface="Calibri"/>
                <a:cs typeface="Calibri"/>
                <a:sym typeface="Calibri"/>
              </a:rPr>
              <a:t>trabajaba en el área de seguridad igual que la demandante, conocía los horarios de ella y los demás compañeros, por lo que buscaba los cambios de turnos para acercarse a ella sin que se encontraran otros guardias en el lugar, a la vez la amenazaba con el hecho que si ella contaba nadie le creería</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 por la antigüedad laboral que él tendría; los requerimientos de carácter sexual se hicieron en el lugar donde la trabajadora desarrollaba sus labores, específicamente la sala de monitoreo, </a:t>
            </a:r>
            <a:r>
              <a:rPr kumimoji="0" lang="es-ES" sz="1600" b="0" i="1" u="sng" strike="noStrike" kern="0" cap="none" spc="0" normalizeH="0" baseline="0" noProof="0" dirty="0">
                <a:ln>
                  <a:noFill/>
                </a:ln>
                <a:solidFill>
                  <a:srgbClr val="000000"/>
                </a:solidFill>
                <a:effectLst/>
                <a:uLnTx/>
                <a:uFillTx/>
                <a:latin typeface="Calibri"/>
                <a:ea typeface="Calibri"/>
                <a:cs typeface="Calibri"/>
                <a:sym typeface="Calibri"/>
              </a:rPr>
              <a:t>volviendo su entorno laboral intimidatorio, hostil, negativo</a:t>
            </a:r>
            <a:r>
              <a:rPr kumimoji="0" lang="es-ES" sz="1600" b="0" i="1" u="none" strike="noStrike" kern="0" cap="none" spc="0" normalizeH="0" baseline="0" noProof="0" dirty="0">
                <a:ln>
                  <a:noFill/>
                </a:ln>
                <a:solidFill>
                  <a:srgbClr val="000000"/>
                </a:solidFill>
                <a:effectLst/>
                <a:uLnTx/>
                <a:uFillTx/>
                <a:latin typeface="Calibri"/>
                <a:ea typeface="Calibri"/>
                <a:cs typeface="Calibri"/>
                <a:sym typeface="Calibri"/>
              </a:rPr>
              <a:t> para la demandante”. </a:t>
            </a:r>
            <a:r>
              <a:rPr kumimoji="0" lang="es-ES" sz="1600" b="0" i="0" u="none" strike="noStrike" kern="0" cap="none" spc="0" normalizeH="0" baseline="0" noProof="0" dirty="0">
                <a:ln>
                  <a:noFill/>
                </a:ln>
                <a:solidFill>
                  <a:srgbClr val="000000"/>
                </a:solidFill>
                <a:effectLst/>
                <a:uLnTx/>
                <a:uFillTx/>
                <a:latin typeface="Calibri"/>
                <a:ea typeface="Calibri"/>
                <a:cs typeface="Calibri"/>
                <a:sym typeface="Calibri"/>
              </a:rPr>
              <a:t>RIT O-935-2012 del 2° Juzgado de Letras del Trabajo de Santiago.</a:t>
            </a:r>
            <a:endParaRPr kumimoji="0" lang="es-MX"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384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dba76ab8e4_0_13"/>
          <p:cNvSpPr txBox="1">
            <a:spLocks noGrp="1"/>
          </p:cNvSpPr>
          <p:nvPr>
            <p:ph type="title"/>
          </p:nvPr>
        </p:nvSpPr>
        <p:spPr>
          <a:xfrm>
            <a:off x="479399" y="501462"/>
            <a:ext cx="11233200" cy="71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74D81"/>
              </a:buClr>
              <a:buSzPts val="2800"/>
              <a:buFont typeface="Calibri"/>
              <a:buNone/>
            </a:pPr>
            <a:r>
              <a:rPr lang="es-MX" dirty="0"/>
              <a:t>Sujetos involucrados</a:t>
            </a:r>
            <a:endParaRPr dirty="0"/>
          </a:p>
        </p:txBody>
      </p:sp>
      <p:sp>
        <p:nvSpPr>
          <p:cNvPr id="84" name="Google Shape;84;gdba76ab8e4_0_13"/>
          <p:cNvSpPr txBox="1">
            <a:spLocks noGrp="1"/>
          </p:cNvSpPr>
          <p:nvPr>
            <p:ph type="sldNum" idx="12"/>
          </p:nvPr>
        </p:nvSpPr>
        <p:spPr>
          <a:xfrm>
            <a:off x="10911415" y="6366647"/>
            <a:ext cx="259800" cy="3576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5" name="Google Shape;85;gdba76ab8e4_0_13"/>
          <p:cNvSpPr txBox="1">
            <a:spLocks noGrp="1"/>
          </p:cNvSpPr>
          <p:nvPr>
            <p:ph type="ftr" idx="11"/>
          </p:nvPr>
        </p:nvSpPr>
        <p:spPr>
          <a:xfrm>
            <a:off x="8654912" y="6387905"/>
            <a:ext cx="2256600" cy="315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6" name="Google Shape;86;gdba76ab8e4_0_13"/>
          <p:cNvSpPr/>
          <p:nvPr/>
        </p:nvSpPr>
        <p:spPr>
          <a:xfrm>
            <a:off x="479399" y="1217862"/>
            <a:ext cx="11233200" cy="4656406"/>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463550" marR="0" lvl="0" indent="-342900" algn="just" defTabSz="914400" rtl="0" eaLnBrk="1" fontAlgn="auto" latinLnBrk="0" hangingPunct="1">
              <a:lnSpc>
                <a:spcPct val="115000"/>
              </a:lnSpc>
              <a:spcBef>
                <a:spcPts val="0"/>
              </a:spcBef>
              <a:spcAft>
                <a:spcPts val="0"/>
              </a:spcAft>
              <a:buClr>
                <a:srgbClr val="374D81"/>
              </a:buClr>
              <a:buSzPts val="1700"/>
              <a:buFont typeface="Courier New" panose="02070309020205020404" pitchFamily="49" charset="0"/>
              <a:buChar char="o"/>
              <a:tabLst/>
              <a:defRPr/>
            </a:pPr>
            <a:r>
              <a:rPr kumimoji="0" lang="es-CL"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Se reconoce con claridad como sujeto activo y pasivo a los trabajadores en general, independiente de su categoría, rango o jerarquía.</a:t>
            </a:r>
          </a:p>
          <a:p>
            <a:pPr marL="120650" marR="0" lvl="0" indent="0" algn="just" defTabSz="914400" rtl="0" eaLnBrk="1" fontAlgn="auto" latinLnBrk="0" hangingPunct="1">
              <a:lnSpc>
                <a:spcPct val="115000"/>
              </a:lnSpc>
              <a:spcBef>
                <a:spcPts val="0"/>
              </a:spcBef>
              <a:spcAft>
                <a:spcPts val="0"/>
              </a:spcAft>
              <a:buClr>
                <a:srgbClr val="374D81"/>
              </a:buClr>
              <a:buSzPts val="1700"/>
              <a:buFont typeface="Arial"/>
              <a:buNone/>
              <a:tabLst/>
              <a:defRPr/>
            </a:pPr>
            <a:endParaRPr kumimoji="0" lang="es-MX" sz="2000" b="0" i="0" u="none" strike="noStrike" kern="0" cap="none" spc="0" normalizeH="0" baseline="0" noProof="0" dirty="0">
              <a:ln>
                <a:noFill/>
              </a:ln>
              <a:solidFill>
                <a:srgbClr val="000000"/>
              </a:solidFill>
              <a:effectLst/>
              <a:uLnTx/>
              <a:uFillTx/>
              <a:latin typeface="Calibri"/>
              <a:ea typeface="Calibri" panose="020F0502020204030204" pitchFamily="34" charset="0"/>
              <a:cs typeface="Calibri"/>
              <a:sym typeface="Calibri"/>
            </a:endParaRPr>
          </a:p>
          <a:p>
            <a:pPr marL="463550" marR="0" lvl="0" indent="-342900" algn="just" defTabSz="914400" rtl="0" eaLnBrk="1" fontAlgn="auto" latinLnBrk="0" hangingPunct="1">
              <a:lnSpc>
                <a:spcPct val="115000"/>
              </a:lnSpc>
              <a:spcBef>
                <a:spcPts val="0"/>
              </a:spcBef>
              <a:spcAft>
                <a:spcPts val="0"/>
              </a:spcAft>
              <a:buClr>
                <a:srgbClr val="374D81"/>
              </a:buClr>
              <a:buSzPts val="1700"/>
              <a:buFont typeface="Courier New" panose="02070309020205020404" pitchFamily="49" charset="0"/>
              <a:buChar char="o"/>
              <a:tabLst/>
              <a:defRPr/>
            </a:pPr>
            <a:r>
              <a:rPr kumimoji="0" lang="es-MX" sz="2000" b="1" i="0" u="none" strike="noStrike" kern="0" cap="none" spc="0" normalizeH="0" baseline="0" noProof="0" dirty="0">
                <a:ln>
                  <a:noFill/>
                </a:ln>
                <a:solidFill>
                  <a:srgbClr val="374D81"/>
                </a:solidFill>
                <a:effectLst/>
                <a:uLnTx/>
                <a:uFillTx/>
                <a:latin typeface="Calibri"/>
                <a:ea typeface="Calibri"/>
                <a:cs typeface="Calibri"/>
                <a:sym typeface="Calibri"/>
              </a:rPr>
              <a:t>¿Terceros pueden ser sujetos activos (como un cliente o un proveedor)? ¿Una alumna/o en práctica puede ser sujeto pasivo? Discusión.</a:t>
            </a:r>
          </a:p>
          <a:p>
            <a:pPr marL="463550" marR="0" lvl="0" indent="-342900" algn="just" defTabSz="914400" rtl="0" eaLnBrk="1" fontAlgn="auto" latinLnBrk="0" hangingPunct="1">
              <a:lnSpc>
                <a:spcPct val="115000"/>
              </a:lnSpc>
              <a:spcBef>
                <a:spcPts val="0"/>
              </a:spcBef>
              <a:spcAft>
                <a:spcPts val="0"/>
              </a:spcAft>
              <a:buClr>
                <a:srgbClr val="374D81"/>
              </a:buClr>
              <a:buSzPts val="1700"/>
              <a:buFont typeface="Courier New" panose="02070309020205020404" pitchFamily="49" charset="0"/>
              <a:buChar char="o"/>
              <a:tabLst/>
              <a:defRPr/>
            </a:pPr>
            <a:r>
              <a:rPr kumimoji="0" lang="es-MX" sz="2000" b="0" i="0" u="none" strike="noStrike" kern="0" cap="none" spc="0" normalizeH="0" baseline="0" noProof="0" dirty="0">
                <a:ln>
                  <a:noFill/>
                </a:ln>
                <a:solidFill>
                  <a:srgbClr val="000000"/>
                </a:solidFill>
                <a:effectLst/>
                <a:uLnTx/>
                <a:uFillTx/>
                <a:latin typeface="Calibri"/>
                <a:ea typeface="Calibri"/>
                <a:cs typeface="Calibri"/>
                <a:sym typeface="Calibri"/>
              </a:rPr>
              <a:t>La doctrina ha reconocido que “</a:t>
            </a:r>
            <a:r>
              <a:rPr kumimoji="0" lang="es-ES" sz="2000" b="0" i="0" u="none" strike="noStrike" kern="0" cap="none" spc="0" normalizeH="0" baseline="0" noProof="0" dirty="0">
                <a:ln>
                  <a:noFill/>
                </a:ln>
                <a:solidFill>
                  <a:srgbClr val="000000"/>
                </a:solidFill>
                <a:effectLst/>
                <a:uLnTx/>
                <a:uFillTx/>
                <a:latin typeface="Calibri"/>
                <a:ea typeface="Calibri"/>
                <a:cs typeface="Calibri"/>
                <a:sym typeface="Calibri"/>
              </a:rPr>
              <a:t>tanto el acoso cometido por un tercero que entra en contacto en la esfera de trabajo de la respectiva víctima [como un cliente o un proveedor], así como el que sufre una alumna en práctica como sujeto pasivo” pueden constituir acoso sexual laboral en razón a que el artículo 2 del CT “no alude a una persona en particular pero sí centra la conducta en las oportunidades en el empleo o en la amenaza o perjuicio de la situación laboral, lo que permite comprender como sujetos involucrados no solo a las partes tradicionales de la relación laboral sino también a aquellos que acceden o participan de aquella” </a:t>
            </a:r>
            <a:r>
              <a:rPr kumimoji="0" lang="es-ES" sz="2000" b="0" i="1" u="none" strike="noStrike" kern="0" cap="none" spc="0" normalizeH="0" baseline="0" noProof="0" dirty="0">
                <a:ln>
                  <a:noFill/>
                </a:ln>
                <a:solidFill>
                  <a:srgbClr val="000000"/>
                </a:solidFill>
                <a:effectLst/>
                <a:uLnTx/>
                <a:uFillTx/>
                <a:latin typeface="Calibri"/>
                <a:ea typeface="Calibri"/>
                <a:cs typeface="Calibri"/>
                <a:sym typeface="Calibri"/>
              </a:rPr>
              <a:t>(Rojas y </a:t>
            </a:r>
            <a:r>
              <a:rPr kumimoji="0" lang="es-ES" sz="2000" b="0" i="1" u="none" strike="noStrike" kern="0" cap="none" spc="0" normalizeH="0" baseline="0" noProof="0" dirty="0" err="1">
                <a:ln>
                  <a:noFill/>
                </a:ln>
                <a:solidFill>
                  <a:srgbClr val="000000"/>
                </a:solidFill>
                <a:effectLst/>
                <a:uLnTx/>
                <a:uFillTx/>
                <a:latin typeface="Calibri"/>
                <a:ea typeface="Calibri"/>
                <a:cs typeface="Calibri"/>
                <a:sym typeface="Calibri"/>
              </a:rPr>
              <a:t>Planet</a:t>
            </a:r>
            <a:r>
              <a:rPr kumimoji="0" lang="es-ES" sz="2000" b="0" i="1" u="none" strike="noStrike" kern="0" cap="none" spc="0" normalizeH="0" baseline="0" noProof="0" dirty="0">
                <a:ln>
                  <a:noFill/>
                </a:ln>
                <a:solidFill>
                  <a:srgbClr val="000000"/>
                </a:solidFill>
                <a:effectLst/>
                <a:uLnTx/>
                <a:uFillTx/>
                <a:latin typeface="Calibri"/>
                <a:ea typeface="Calibri"/>
                <a:cs typeface="Calibri"/>
                <a:sym typeface="Calibri"/>
              </a:rPr>
              <a:t>. Estudios sobre el trabajo de la mujer (2021).</a:t>
            </a:r>
          </a:p>
          <a:p>
            <a:pPr marL="120650" marR="0" lvl="0" indent="0" algn="just" defTabSz="914400" rtl="0" eaLnBrk="1" fontAlgn="auto" latinLnBrk="0" hangingPunct="1">
              <a:lnSpc>
                <a:spcPct val="115000"/>
              </a:lnSpc>
              <a:spcBef>
                <a:spcPts val="0"/>
              </a:spcBef>
              <a:spcAft>
                <a:spcPts val="0"/>
              </a:spcAft>
              <a:buClr>
                <a:srgbClr val="ACCBF9"/>
              </a:buClr>
              <a:buSzPts val="1700"/>
              <a:buFont typeface="Arial"/>
              <a:buNone/>
              <a:tabLst/>
              <a:defRPr/>
            </a:pPr>
            <a:endParaRPr kumimoji="0" lang="es-MX"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8072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dba76ab8e4_0_13"/>
          <p:cNvSpPr txBox="1">
            <a:spLocks noGrp="1"/>
          </p:cNvSpPr>
          <p:nvPr>
            <p:ph type="title"/>
          </p:nvPr>
        </p:nvSpPr>
        <p:spPr>
          <a:xfrm>
            <a:off x="479399" y="501462"/>
            <a:ext cx="11233200" cy="71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74D81"/>
              </a:buClr>
              <a:buSzPts val="2800"/>
              <a:buFont typeface="Calibri"/>
              <a:buNone/>
            </a:pPr>
            <a:r>
              <a:rPr lang="es-MX" dirty="0"/>
              <a:t>Lugar de trabajo y horario de trabajo como elementos del acoso sexual laboral</a:t>
            </a:r>
            <a:endParaRPr dirty="0"/>
          </a:p>
        </p:txBody>
      </p:sp>
      <p:sp>
        <p:nvSpPr>
          <p:cNvPr id="84" name="Google Shape;84;gdba76ab8e4_0_13"/>
          <p:cNvSpPr txBox="1">
            <a:spLocks noGrp="1"/>
          </p:cNvSpPr>
          <p:nvPr>
            <p:ph type="sldNum" idx="12"/>
          </p:nvPr>
        </p:nvSpPr>
        <p:spPr>
          <a:xfrm>
            <a:off x="10911415" y="6366647"/>
            <a:ext cx="259800" cy="3576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5" name="Google Shape;85;gdba76ab8e4_0_13"/>
          <p:cNvSpPr txBox="1">
            <a:spLocks noGrp="1"/>
          </p:cNvSpPr>
          <p:nvPr>
            <p:ph type="ftr" idx="11"/>
          </p:nvPr>
        </p:nvSpPr>
        <p:spPr>
          <a:xfrm>
            <a:off x="8654912" y="6387905"/>
            <a:ext cx="2256600" cy="315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6" name="Google Shape;86;gdba76ab8e4_0_13"/>
          <p:cNvSpPr/>
          <p:nvPr/>
        </p:nvSpPr>
        <p:spPr>
          <a:xfrm>
            <a:off x="479399" y="1453423"/>
            <a:ext cx="11233200" cy="4656406"/>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463550" marR="0" lvl="0" indent="-342900" algn="just" defTabSz="914400" rtl="0" eaLnBrk="1" fontAlgn="auto" latinLnBrk="0" hangingPunct="1">
              <a:lnSpc>
                <a:spcPct val="115000"/>
              </a:lnSpc>
              <a:spcBef>
                <a:spcPts val="0"/>
              </a:spcBef>
              <a:spcAft>
                <a:spcPts val="0"/>
              </a:spcAft>
              <a:buClr>
                <a:srgbClr val="374D81"/>
              </a:buClr>
              <a:buSzPts val="1700"/>
              <a:buFont typeface="Courier New" panose="02070309020205020404" pitchFamily="49" charset="0"/>
              <a:buChar char="o"/>
              <a:tabLst/>
              <a:defRPr/>
            </a:pPr>
            <a:r>
              <a:rPr kumimoji="0" lang="es-ES" sz="1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Problema: acoso sexual que no se materializa en el lugar habitual de prestación de servicios ni durante el horario de trabajo.</a:t>
            </a:r>
          </a:p>
          <a:p>
            <a:pPr marL="463550" marR="0" lvl="0" indent="-342900" algn="just" defTabSz="914400" rtl="0" eaLnBrk="1" fontAlgn="auto" latinLnBrk="0" hangingPunct="1">
              <a:lnSpc>
                <a:spcPct val="115000"/>
              </a:lnSpc>
              <a:spcBef>
                <a:spcPts val="0"/>
              </a:spcBef>
              <a:spcAft>
                <a:spcPts val="0"/>
              </a:spcAft>
              <a:buClr>
                <a:srgbClr val="374D81"/>
              </a:buClr>
              <a:buSzPts val="1700"/>
              <a:buFont typeface="Courier New" panose="02070309020205020404" pitchFamily="49" charset="0"/>
              <a:buChar char="o"/>
              <a:tabLst/>
              <a:defRPr/>
            </a:pPr>
            <a:endParaRPr kumimoji="0" lang="es-ES" sz="1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463550" marR="0" lvl="0" indent="-342900" algn="just" defTabSz="914400" rtl="0" eaLnBrk="1" fontAlgn="auto" latinLnBrk="0" hangingPunct="1">
              <a:lnSpc>
                <a:spcPct val="115000"/>
              </a:lnSpc>
              <a:spcBef>
                <a:spcPts val="0"/>
              </a:spcBef>
              <a:spcAft>
                <a:spcPts val="0"/>
              </a:spcAft>
              <a:buClr>
                <a:srgbClr val="374D81"/>
              </a:buClr>
              <a:buSzPts val="1700"/>
              <a:buFont typeface="Courier New" panose="02070309020205020404" pitchFamily="49" charset="0"/>
              <a:buChar char="o"/>
              <a:tabLst/>
              <a:defRPr/>
            </a:pPr>
            <a:r>
              <a:rPr kumimoji="0" lang="es-ES" sz="1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Parte de la doctrina (Palavecino) sostiene que existe un elemento locativo: la conducta debe desarrollarse dentro del ámbito de la relación de trabajo. Pero, ¿qué se entiende por ámbito de la relación de trabajo? ¿Sólo el lugar de prestación efectiva de los servicios? ¿El ámbito de la organización y dirección del empleador?</a:t>
            </a:r>
          </a:p>
          <a:p>
            <a:pPr marL="120650" marR="0" lvl="0" indent="0" algn="just" defTabSz="914400" rtl="0" eaLnBrk="1" fontAlgn="auto" latinLnBrk="0" hangingPunct="1">
              <a:lnSpc>
                <a:spcPct val="115000"/>
              </a:lnSpc>
              <a:spcBef>
                <a:spcPts val="0"/>
              </a:spcBef>
              <a:spcAft>
                <a:spcPts val="0"/>
              </a:spcAft>
              <a:buClr>
                <a:srgbClr val="374D81"/>
              </a:buClr>
              <a:buSzPts val="1700"/>
              <a:buFont typeface="Arial"/>
              <a:buNone/>
              <a:tabLst/>
              <a:defRPr/>
            </a:pPr>
            <a:endParaRPr kumimoji="0" lang="es-ES" sz="1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120650" marR="0" lvl="0" indent="0" algn="just" defTabSz="914400" rtl="0" eaLnBrk="1" fontAlgn="auto" latinLnBrk="0" hangingPunct="1">
              <a:lnSpc>
                <a:spcPct val="115000"/>
              </a:lnSpc>
              <a:spcBef>
                <a:spcPts val="0"/>
              </a:spcBef>
              <a:spcAft>
                <a:spcPts val="0"/>
              </a:spcAft>
              <a:buClr>
                <a:srgbClr val="374D81"/>
              </a:buClr>
              <a:buSzPts val="1700"/>
              <a:buFont typeface="Arial"/>
              <a:buNone/>
              <a:tabLst/>
              <a:defRPr/>
            </a:pPr>
            <a:r>
              <a:rPr kumimoji="0" lang="es-ES" sz="15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Ej</a:t>
            </a:r>
            <a:r>
              <a:rPr kumimoji="0" lang="es-ES" sz="1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Sentencia CS Rol N°2704-2002 (antes de la dictación de la Ley N° 20.005) rechazó la existencia de acoso sexual en el trabajo, pese al envío de tres cartas de la jefatura a una trabajadora que manifestaban la pretensión de mantener relaciones sexuales con ella, aún contra su rechazo, por no demostrarse que la conducta se materializó al interior del establecimiento.</a:t>
            </a:r>
          </a:p>
          <a:p>
            <a:pPr marL="463550" marR="0" lvl="0" indent="-342900" algn="just" defTabSz="914400" rtl="0" eaLnBrk="1" fontAlgn="auto" latinLnBrk="0" hangingPunct="1">
              <a:lnSpc>
                <a:spcPct val="115000"/>
              </a:lnSpc>
              <a:spcBef>
                <a:spcPts val="0"/>
              </a:spcBef>
              <a:spcAft>
                <a:spcPts val="0"/>
              </a:spcAft>
              <a:buClr>
                <a:srgbClr val="374D81"/>
              </a:buClr>
              <a:buSzPts val="1700"/>
              <a:buFont typeface="Courier New" panose="02070309020205020404" pitchFamily="49" charset="0"/>
              <a:buChar char="o"/>
              <a:tabLst/>
              <a:defRPr/>
            </a:pPr>
            <a:endParaRPr kumimoji="0" lang="es-ES" sz="1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463550" marR="0" lvl="0" indent="-342900" algn="just" defTabSz="914400" rtl="0" eaLnBrk="1" fontAlgn="auto" latinLnBrk="0" hangingPunct="1">
              <a:lnSpc>
                <a:spcPct val="115000"/>
              </a:lnSpc>
              <a:spcBef>
                <a:spcPts val="0"/>
              </a:spcBef>
              <a:spcAft>
                <a:spcPts val="0"/>
              </a:spcAft>
              <a:buClr>
                <a:srgbClr val="374D81"/>
              </a:buClr>
              <a:buSzPts val="1700"/>
              <a:buFont typeface="Courier New" panose="02070309020205020404" pitchFamily="49" charset="0"/>
              <a:buChar char="o"/>
              <a:tabLst/>
              <a:defRPr/>
            </a:pPr>
            <a:r>
              <a:rPr kumimoji="0" lang="es-ES" sz="1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Otra parte de la jurisprudencia sí ha admitido su existencia en lugares ubicados fuera del ámbito espacial de la organización y dirección de los factores productivos, inclusive en horarios en los cuales el empleador no ejerce su poder de dirección, si es que el empleador no puede excusarse en aquellos lugares o momentos del cumplimiento del deber consagrado en el artículo 184 del Código del Trabajo (adoptar medidas eficaces para proteger la vida y salud del trabajador). Por ejemplo, una actividad de camaradería organizada por la empresa, o el paseo o fiesta de fin de año de la misma (Rojas y </a:t>
            </a:r>
            <a:r>
              <a:rPr kumimoji="0" lang="es-ES" sz="15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Planet</a:t>
            </a:r>
            <a:r>
              <a:rPr kumimoji="0" lang="es-ES" sz="1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2021).</a:t>
            </a:r>
            <a:endPar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120650" marR="0" lvl="0" indent="0" algn="just" defTabSz="914400" rtl="0" eaLnBrk="1" fontAlgn="auto" latinLnBrk="0" hangingPunct="1">
              <a:lnSpc>
                <a:spcPct val="115000"/>
              </a:lnSpc>
              <a:spcBef>
                <a:spcPts val="0"/>
              </a:spcBef>
              <a:spcAft>
                <a:spcPts val="0"/>
              </a:spcAft>
              <a:buClr>
                <a:srgbClr val="ACCBF9"/>
              </a:buClr>
              <a:buSzPts val="1700"/>
              <a:buFont typeface="Arial"/>
              <a:buNone/>
              <a:tabLst/>
              <a:defRPr/>
            </a:pPr>
            <a:endParaRPr kumimoji="0" lang="es-MX"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5268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dba76ab8e4_0_13"/>
          <p:cNvSpPr txBox="1">
            <a:spLocks noGrp="1"/>
          </p:cNvSpPr>
          <p:nvPr>
            <p:ph type="title"/>
          </p:nvPr>
        </p:nvSpPr>
        <p:spPr>
          <a:xfrm>
            <a:off x="479399" y="501462"/>
            <a:ext cx="11233200" cy="71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74D81"/>
              </a:buClr>
              <a:buSzPts val="2800"/>
              <a:buFont typeface="Calibri"/>
              <a:buNone/>
            </a:pPr>
            <a:r>
              <a:rPr lang="es-MX" dirty="0"/>
              <a:t>Lugar de trabajo y horario de trabajo como elementos del acoso sexual laboral</a:t>
            </a:r>
            <a:endParaRPr dirty="0"/>
          </a:p>
        </p:txBody>
      </p:sp>
      <p:sp>
        <p:nvSpPr>
          <p:cNvPr id="84" name="Google Shape;84;gdba76ab8e4_0_13"/>
          <p:cNvSpPr txBox="1">
            <a:spLocks noGrp="1"/>
          </p:cNvSpPr>
          <p:nvPr>
            <p:ph type="sldNum" idx="12"/>
          </p:nvPr>
        </p:nvSpPr>
        <p:spPr>
          <a:xfrm>
            <a:off x="10911415" y="6366647"/>
            <a:ext cx="259800" cy="3576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5" name="Google Shape;85;gdba76ab8e4_0_13"/>
          <p:cNvSpPr txBox="1">
            <a:spLocks noGrp="1"/>
          </p:cNvSpPr>
          <p:nvPr>
            <p:ph type="ftr" idx="11"/>
          </p:nvPr>
        </p:nvSpPr>
        <p:spPr>
          <a:xfrm>
            <a:off x="8654912" y="6387905"/>
            <a:ext cx="2256600" cy="315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6" name="Google Shape;86;gdba76ab8e4_0_13"/>
          <p:cNvSpPr/>
          <p:nvPr/>
        </p:nvSpPr>
        <p:spPr>
          <a:xfrm>
            <a:off x="300658" y="1453423"/>
            <a:ext cx="11590681" cy="4656406"/>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463550" marR="0" lvl="0" indent="-342900" algn="just" defTabSz="914400" rtl="0" eaLnBrk="1" fontAlgn="auto" latinLnBrk="0" hangingPunct="1">
              <a:lnSpc>
                <a:spcPct val="115000"/>
              </a:lnSpc>
              <a:spcBef>
                <a:spcPts val="0"/>
              </a:spcBef>
              <a:spcAft>
                <a:spcPts val="0"/>
              </a:spcAft>
              <a:buClr>
                <a:srgbClr val="374D81"/>
              </a:buClr>
              <a:buSzPts val="1700"/>
              <a:buFont typeface="Courier New" panose="02070309020205020404" pitchFamily="49" charset="0"/>
              <a:buChar char="o"/>
              <a:tabLst/>
              <a:defRPr/>
            </a:pPr>
            <a:r>
              <a:rPr kumimoji="0" lang="es-ES" sz="1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Para Rojas y </a:t>
            </a:r>
            <a:r>
              <a:rPr kumimoji="0" lang="es-ES" sz="15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Planet</a:t>
            </a:r>
            <a:r>
              <a:rPr kumimoji="0" lang="es-ES" sz="1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las conductas de acoso sexual reguladas en el CT deben materializarse con ocasión del trabajo, dado que el artículo no distingue un elemento locativo que pueda ser interpretable en términos restrictivos, como exclusivamente comprensivo del lugar habitual de prestación de los servicios, ni tampoco que aquel se materialice únicamente durante la jornada de trabajo. Esta interpretación permite comprender las situaciones que se den, por ejemplo, en horario de colación, y delimita igualmente su alcance a lo propio de la esfera laboral.</a:t>
            </a:r>
          </a:p>
          <a:p>
            <a:pPr marL="463550" marR="0" lvl="0" indent="-342900" algn="just" defTabSz="914400" rtl="0" eaLnBrk="1" fontAlgn="auto" latinLnBrk="0" hangingPunct="1">
              <a:lnSpc>
                <a:spcPct val="115000"/>
              </a:lnSpc>
              <a:spcBef>
                <a:spcPts val="0"/>
              </a:spcBef>
              <a:spcAft>
                <a:spcPts val="0"/>
              </a:spcAft>
              <a:buClr>
                <a:srgbClr val="374D81"/>
              </a:buClr>
              <a:buSzPts val="1700"/>
              <a:buFont typeface="Courier New" panose="02070309020205020404" pitchFamily="49" charset="0"/>
              <a:buChar char="o"/>
              <a:tabLst/>
              <a:defRPr/>
            </a:pPr>
            <a:endParaRPr kumimoji="0" lang="es-ES" sz="1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463550" marR="0" lvl="0" indent="-342900" algn="just" defTabSz="914400" rtl="0" eaLnBrk="1" fontAlgn="auto" latinLnBrk="0" hangingPunct="1">
              <a:lnSpc>
                <a:spcPct val="115000"/>
              </a:lnSpc>
              <a:spcBef>
                <a:spcPts val="0"/>
              </a:spcBef>
              <a:spcAft>
                <a:spcPts val="0"/>
              </a:spcAft>
              <a:buClr>
                <a:srgbClr val="374D81"/>
              </a:buClr>
              <a:buSzPts val="1700"/>
              <a:buFont typeface="Courier New" panose="02070309020205020404" pitchFamily="49" charset="0"/>
              <a:buChar char="o"/>
              <a:tabLst/>
              <a:defRPr/>
            </a:pPr>
            <a:endParaRPr kumimoji="0" lang="es-ES" sz="15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463550" marR="0" lvl="0" indent="-342900" algn="just" defTabSz="914400" rtl="0" eaLnBrk="1" fontAlgn="auto" latinLnBrk="0" hangingPunct="1">
              <a:lnSpc>
                <a:spcPct val="115000"/>
              </a:lnSpc>
              <a:spcBef>
                <a:spcPts val="0"/>
              </a:spcBef>
              <a:spcAft>
                <a:spcPts val="0"/>
              </a:spcAft>
              <a:buClr>
                <a:srgbClr val="374D81"/>
              </a:buClr>
              <a:buSzPts val="1700"/>
              <a:buFont typeface="Courier New" panose="02070309020205020404" pitchFamily="49" charset="0"/>
              <a:buChar char="o"/>
              <a:tabLst/>
              <a:defRPr/>
            </a:pPr>
            <a:r>
              <a:rPr kumimoji="0" lang="es-ES" sz="1400" b="0" i="1" u="none" strike="noStrike" kern="0" cap="none" spc="0" normalizeH="0" baseline="0" noProof="0" dirty="0">
                <a:ln>
                  <a:noFill/>
                </a:ln>
                <a:solidFill>
                  <a:srgbClr val="374D8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“Si bien en principio no configuran acoso sexual laboral las conductas de carácter sexual o de implicancias sexuales indeseadas por el sujeto pasivo, aun cuando fueran ejecutadas por compañeros de trabajo, si se producen fuera del ámbito espacial en que el empleador organiza y dirige los factores productivos, </a:t>
            </a:r>
            <a:r>
              <a:rPr kumimoji="0" lang="es-ES" sz="1400" b="1" i="1" u="none" strike="noStrike" kern="0" cap="none" spc="0" normalizeH="0" baseline="0" noProof="0" dirty="0">
                <a:ln>
                  <a:noFill/>
                </a:ln>
                <a:solidFill>
                  <a:srgbClr val="374D8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no hay que perder de vista que los hechos ocurrieron fuera la jornada y lugar de trabajo, pero en el marco de una actividad de camaradería […] que tuvo lugar en un recinto municipal, cuyo fin era dar la bienvenida a un nuevo integrante</a:t>
            </a:r>
            <a:r>
              <a:rPr kumimoji="0" lang="es-ES" sz="1400" b="0" i="1" u="none" strike="noStrike" kern="0" cap="none" spc="0" normalizeH="0" baseline="0" noProof="0" dirty="0">
                <a:ln>
                  <a:noFill/>
                </a:ln>
                <a:solidFill>
                  <a:srgbClr val="374D8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en la cual </a:t>
            </a:r>
            <a:r>
              <a:rPr kumimoji="0" lang="es-ES" sz="1400" b="1" i="1" u="none" strike="noStrike" kern="0" cap="none" spc="0" normalizeH="0" baseline="0" noProof="0" dirty="0">
                <a:ln>
                  <a:noFill/>
                </a:ln>
                <a:solidFill>
                  <a:srgbClr val="374D8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estuvo presente el Director de dicha unidad quien vio al menos parte de los hechos </a:t>
            </a:r>
            <a:r>
              <a:rPr kumimoji="0" lang="es-ES" sz="1400" b="0" i="1" u="none" strike="noStrike" kern="0" cap="none" spc="0" normalizeH="0" baseline="0" noProof="0" dirty="0">
                <a:ln>
                  <a:noFill/>
                </a:ln>
                <a:solidFill>
                  <a:srgbClr val="374D8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de que fue víctima la actora, por ende, </a:t>
            </a:r>
            <a:r>
              <a:rPr kumimoji="0" lang="es-ES" sz="1400" b="1" i="1" u="none" strike="noStrike" kern="0" cap="none" spc="0" normalizeH="0" baseline="0" noProof="0" dirty="0">
                <a:ln>
                  <a:noFill/>
                </a:ln>
                <a:solidFill>
                  <a:srgbClr val="374D8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estaba en situación de haber podido ejecutar acciones tendientes a evitar</a:t>
            </a:r>
            <a:r>
              <a:rPr kumimoji="0" lang="es-ES" sz="1400" b="0" i="1" u="none" strike="noStrike" kern="0" cap="none" spc="0" normalizeH="0" baseline="0" noProof="0" dirty="0">
                <a:ln>
                  <a:noFill/>
                </a:ln>
                <a:solidFill>
                  <a:srgbClr val="374D8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que un subalterno mantuviera un comportamiento indecoroso con dos integrantes de su unidad, circunstancia que permite concluir que se trató de un acoso sexual laboral, pues en las condiciones descritas no es posible exonerar al empleador o a quien lo represente del deber consagrado en el </a:t>
            </a:r>
            <a:r>
              <a:rPr kumimoji="0" lang="es-ES" sz="1400" b="1" i="1" u="none" strike="noStrike" kern="0" cap="none" spc="0" normalizeH="0" baseline="0" noProof="0" dirty="0">
                <a:ln>
                  <a:noFill/>
                </a:ln>
                <a:solidFill>
                  <a:srgbClr val="374D8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artículo 184 del Código del Trabajo </a:t>
            </a:r>
            <a:r>
              <a:rPr kumimoji="0" lang="es-ES" sz="1400" b="0" i="1" u="none" strike="noStrike" kern="0" cap="none" spc="0" normalizeH="0" baseline="0" noProof="0" dirty="0">
                <a:ln>
                  <a:noFill/>
                </a:ln>
                <a:solidFill>
                  <a:srgbClr val="374D8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consistente en adoptar medidas eficaces para proteger la vida y salud del trabajador, por la sola circunstancia de estar fuera del horario de trabajo y del lugar en que los protagonistas del incidente desempeñan sus labores.” </a:t>
            </a:r>
            <a:r>
              <a:rPr kumimoji="0" lang="es-E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T-29-2020 del Juzgado de Letras del Trabajo de Punta Arenas.</a:t>
            </a:r>
            <a:endParaRPr kumimoji="0" lang="es-E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120650" marR="0" lvl="0" indent="0" algn="just" defTabSz="914400" rtl="0" eaLnBrk="1" fontAlgn="auto" latinLnBrk="0" hangingPunct="1">
              <a:lnSpc>
                <a:spcPct val="115000"/>
              </a:lnSpc>
              <a:spcBef>
                <a:spcPts val="0"/>
              </a:spcBef>
              <a:spcAft>
                <a:spcPts val="0"/>
              </a:spcAft>
              <a:buClr>
                <a:srgbClr val="ACCBF9"/>
              </a:buClr>
              <a:buSzPts val="1700"/>
              <a:buFont typeface="Arial"/>
              <a:buNone/>
              <a:tabLst/>
              <a:defRPr/>
            </a:pPr>
            <a:endParaRPr kumimoji="0" lang="es-MX"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3522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479424" y="540812"/>
            <a:ext cx="11233149" cy="71648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374D81"/>
              </a:buClr>
              <a:buSzPts val="2800"/>
              <a:buFont typeface="Calibri"/>
              <a:buNone/>
            </a:pPr>
            <a:r>
              <a:rPr lang="es-MX" sz="2900"/>
              <a:t>El acoso laboral</a:t>
            </a:r>
            <a:endParaRPr sz="2900"/>
          </a:p>
        </p:txBody>
      </p:sp>
      <p:sp>
        <p:nvSpPr>
          <p:cNvPr id="183" name="Google Shape;183;p11"/>
          <p:cNvSpPr txBox="1"/>
          <p:nvPr/>
        </p:nvSpPr>
        <p:spPr>
          <a:xfrm>
            <a:off x="3216370" y="1400806"/>
            <a:ext cx="7227600" cy="2031900"/>
          </a:xfrm>
          <a:prstGeom prst="rect">
            <a:avLst/>
          </a:prstGeom>
          <a:noFill/>
          <a:ln w="24125" cap="flat" cmpd="sng">
            <a:solidFill>
              <a:srgbClr val="374D8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dirty="0">
                <a:solidFill>
                  <a:srgbClr val="374D81"/>
                </a:solidFill>
                <a:latin typeface="Calibri"/>
                <a:ea typeface="Calibri"/>
                <a:cs typeface="Calibri"/>
                <a:sym typeface="Calibri"/>
              </a:rPr>
              <a:t>Artículo 2°, inciso 2°: “</a:t>
            </a:r>
            <a:r>
              <a:rPr lang="es-MX" sz="1800" i="1" dirty="0">
                <a:solidFill>
                  <a:srgbClr val="374D81"/>
                </a:solidFill>
                <a:latin typeface="Calibri"/>
                <a:ea typeface="Calibri"/>
                <a:cs typeface="Calibri"/>
                <a:sym typeface="Calibri"/>
              </a:rPr>
              <a:t>[...] “Asimismo, es contrario a la dignidad de la persona el acoso laboral, entendiéndose por tal toda conducta que constituya agresión u hostigamiento reiterados, ejercida por el empleador o por uno o más trabajadores, en contra de otro u otros trabajadores, por cualquier medio, y que tenga como </a:t>
            </a:r>
            <a:r>
              <a:rPr lang="es-MX" sz="1800" b="1" i="1" dirty="0">
                <a:solidFill>
                  <a:srgbClr val="374D81"/>
                </a:solidFill>
                <a:latin typeface="Calibri"/>
                <a:ea typeface="Calibri"/>
                <a:cs typeface="Calibri"/>
                <a:sym typeface="Calibri"/>
              </a:rPr>
              <a:t>resultado</a:t>
            </a:r>
            <a:r>
              <a:rPr lang="es-MX" sz="1800" i="1" dirty="0">
                <a:solidFill>
                  <a:srgbClr val="374D81"/>
                </a:solidFill>
                <a:latin typeface="Calibri"/>
                <a:ea typeface="Calibri"/>
                <a:cs typeface="Calibri"/>
                <a:sym typeface="Calibri"/>
              </a:rPr>
              <a:t> para el o los afectados su menoscabo, maltrato o humillación, o bien, que </a:t>
            </a:r>
            <a:r>
              <a:rPr lang="es-MX" sz="1800" b="1" i="1" dirty="0">
                <a:solidFill>
                  <a:srgbClr val="374D81"/>
                </a:solidFill>
                <a:latin typeface="Calibri"/>
                <a:ea typeface="Calibri"/>
                <a:cs typeface="Calibri"/>
                <a:sym typeface="Calibri"/>
              </a:rPr>
              <a:t>amenace</a:t>
            </a:r>
            <a:r>
              <a:rPr lang="es-MX" sz="1800" i="1" dirty="0">
                <a:solidFill>
                  <a:srgbClr val="374D81"/>
                </a:solidFill>
                <a:latin typeface="Calibri"/>
                <a:ea typeface="Calibri"/>
                <a:cs typeface="Calibri"/>
                <a:sym typeface="Calibri"/>
              </a:rPr>
              <a:t> o perjudique su situación laboral o sus oportunidades en el empleo.”</a:t>
            </a:r>
            <a:r>
              <a:rPr lang="es-MX" sz="1800" dirty="0">
                <a:solidFill>
                  <a:srgbClr val="374D81"/>
                </a:solidFill>
                <a:latin typeface="Calibri"/>
                <a:ea typeface="Calibri"/>
                <a:cs typeface="Calibri"/>
                <a:sym typeface="Calibri"/>
              </a:rPr>
              <a:t> </a:t>
            </a:r>
            <a:endParaRPr sz="1200" dirty="0"/>
          </a:p>
        </p:txBody>
      </p:sp>
      <p:pic>
        <p:nvPicPr>
          <p:cNvPr id="184" name="Google Shape;184;p11"/>
          <p:cNvPicPr preferRelativeResize="0"/>
          <p:nvPr/>
        </p:nvPicPr>
        <p:blipFill rotWithShape="1">
          <a:blip r:embed="rId3">
            <a:alphaModFix/>
          </a:blip>
          <a:srcRect/>
          <a:stretch/>
        </p:blipFill>
        <p:spPr>
          <a:xfrm>
            <a:off x="1346312" y="1850356"/>
            <a:ext cx="1282604" cy="1255544"/>
          </a:xfrm>
          <a:prstGeom prst="rect">
            <a:avLst/>
          </a:prstGeom>
          <a:noFill/>
          <a:ln>
            <a:noFill/>
          </a:ln>
        </p:spPr>
      </p:pic>
      <p:sp>
        <p:nvSpPr>
          <p:cNvPr id="185" name="Google Shape;185;p11"/>
          <p:cNvSpPr/>
          <p:nvPr/>
        </p:nvSpPr>
        <p:spPr>
          <a:xfrm>
            <a:off x="3418097" y="4627199"/>
            <a:ext cx="684900" cy="716400"/>
          </a:xfrm>
          <a:prstGeom prst="ellipse">
            <a:avLst/>
          </a:prstGeom>
          <a:solidFill>
            <a:srgbClr val="374D81"/>
          </a:solidFill>
          <a:ln w="24125" cap="flat" cmpd="sng">
            <a:solidFill>
              <a:srgbClr val="374D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a:solidFill>
                  <a:srgbClr val="FFFFFF"/>
                </a:solidFill>
                <a:latin typeface="Calibri"/>
                <a:ea typeface="Calibri"/>
                <a:cs typeface="Calibri"/>
                <a:sym typeface="Calibri"/>
              </a:rPr>
              <a:t>→ </a:t>
            </a:r>
            <a:endParaRPr sz="1600">
              <a:solidFill>
                <a:srgbClr val="FFFFFF"/>
              </a:solidFill>
              <a:latin typeface="Calibri"/>
              <a:ea typeface="Calibri"/>
              <a:cs typeface="Calibri"/>
              <a:sym typeface="Calibri"/>
            </a:endParaRPr>
          </a:p>
        </p:txBody>
      </p:sp>
      <p:sp>
        <p:nvSpPr>
          <p:cNvPr id="186" name="Google Shape;186;p11"/>
          <p:cNvSpPr/>
          <p:nvPr/>
        </p:nvSpPr>
        <p:spPr>
          <a:xfrm>
            <a:off x="4612134" y="4441244"/>
            <a:ext cx="4890600" cy="141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chemeClr val="dk1"/>
                </a:solidFill>
                <a:latin typeface="Calibri"/>
                <a:ea typeface="Calibri"/>
                <a:cs typeface="Calibri"/>
                <a:sym typeface="Calibri"/>
              </a:rPr>
              <a:t>EL ACOSO LABORAL </a:t>
            </a:r>
            <a:endParaRPr sz="18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es-MX" sz="1800" dirty="0">
                <a:solidFill>
                  <a:schemeClr val="dk1"/>
                </a:solidFill>
                <a:latin typeface="Calibri"/>
                <a:ea typeface="Calibri"/>
                <a:cs typeface="Calibri"/>
                <a:sym typeface="Calibri"/>
              </a:rPr>
              <a:t>como conducta lesiva de la dignidad de la persona, se incorporó a nuestra legislación el año 2012, mediante la Ley Nº 20.607, fortaleciendo así la idea de “ciudadanía en la empresa”.</a:t>
            </a:r>
          </a:p>
          <a:p>
            <a:pPr lvl="0" algn="just"/>
            <a:r>
              <a:rPr lang="es-CL" sz="1800" dirty="0">
                <a:solidFill>
                  <a:schemeClr val="dk1"/>
                </a:solidFill>
                <a:latin typeface="Calibri"/>
                <a:ea typeface="Calibri"/>
                <a:cs typeface="Calibri"/>
                <a:sym typeface="Calibri"/>
              </a:rPr>
              <a:t>Afectación de derechos fundamentales: integridad psíquica, honra, privacidad, no discriminación.</a:t>
            </a:r>
          </a:p>
          <a:p>
            <a:pPr lvl="0" algn="just"/>
            <a:r>
              <a:rPr lang="es-CL" sz="1800" dirty="0">
                <a:solidFill>
                  <a:schemeClr val="dk1"/>
                </a:solidFill>
                <a:latin typeface="Calibri"/>
                <a:ea typeface="Calibri"/>
                <a:cs typeface="Calibri"/>
                <a:sym typeface="Calibri"/>
              </a:rPr>
              <a:t>Se aparta con ello de noción psicológica. </a:t>
            </a: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
        <p:nvSpPr>
          <p:cNvPr id="187" name="Google Shape;187;p11"/>
          <p:cNvSpPr txBox="1">
            <a:spLocks noGrp="1"/>
          </p:cNvSpPr>
          <p:nvPr>
            <p:ph type="sldNum" idx="12"/>
          </p:nvPr>
        </p:nvSpPr>
        <p:spPr>
          <a:xfrm>
            <a:off x="10911415" y="6366647"/>
            <a:ext cx="350143" cy="35747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a:t>
            </a:fld>
            <a:endParaRPr/>
          </a:p>
        </p:txBody>
      </p:sp>
      <p:sp>
        <p:nvSpPr>
          <p:cNvPr id="188" name="Google Shape;188;p11"/>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Derecho del Trabajo 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title"/>
          </p:nvPr>
        </p:nvSpPr>
        <p:spPr>
          <a:xfrm>
            <a:off x="479425" y="419675"/>
            <a:ext cx="1841400" cy="60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D81"/>
              </a:buClr>
              <a:buSzPts val="2800"/>
              <a:buFont typeface="Calibri"/>
              <a:buNone/>
            </a:pPr>
            <a:r>
              <a:rPr lang="es-MX" sz="2600"/>
              <a:t>Requisitos</a:t>
            </a:r>
            <a:r>
              <a:rPr lang="es-MX" sz="2700"/>
              <a:t> </a:t>
            </a:r>
            <a:endParaRPr sz="2700"/>
          </a:p>
        </p:txBody>
      </p:sp>
      <p:sp>
        <p:nvSpPr>
          <p:cNvPr id="98" name="Google Shape;98;p6"/>
          <p:cNvSpPr txBox="1">
            <a:spLocks noGrp="1"/>
          </p:cNvSpPr>
          <p:nvPr>
            <p:ph type="sldNum" idx="12"/>
          </p:nvPr>
        </p:nvSpPr>
        <p:spPr>
          <a:xfrm>
            <a:off x="10911415" y="6366647"/>
            <a:ext cx="259689" cy="35747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9" name="Google Shape;99;p6"/>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1" name="Google Shape;101;p6"/>
          <p:cNvSpPr txBox="1"/>
          <p:nvPr/>
        </p:nvSpPr>
        <p:spPr>
          <a:xfrm>
            <a:off x="1819952" y="1982844"/>
            <a:ext cx="9709892" cy="835573"/>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15000"/>
              </a:lnSpc>
              <a:spcBef>
                <a:spcPts val="0"/>
              </a:spcBef>
              <a:spcAft>
                <a:spcPts val="0"/>
              </a:spcAft>
              <a:buClr>
                <a:srgbClr val="000000"/>
              </a:buClr>
              <a:buSzPts val="1100"/>
              <a:buFont typeface="Arial" panose="020B0604020202020204" pitchFamily="34" charset="0"/>
              <a:buChar char="•"/>
              <a:tabLst/>
              <a:defRPr/>
            </a:pPr>
            <a:r>
              <a:rPr kumimoji="0" lang="es-ES" sz="1400" b="0" i="0" u="none" strike="noStrike" kern="0" cap="none" spc="0" normalizeH="0" baseline="0" noProof="0" dirty="0">
                <a:ln>
                  <a:noFill/>
                </a:ln>
                <a:solidFill>
                  <a:srgbClr val="000000"/>
                </a:solidFill>
                <a:effectLst/>
                <a:uLnTx/>
                <a:uFillTx/>
                <a:latin typeface="Calibri"/>
                <a:ea typeface="Calibri"/>
                <a:cs typeface="Calibri"/>
                <a:sym typeface="Calibri"/>
              </a:rPr>
              <a:t>Pese a que habla en plural, parte de la doctrina ha precisado que basta una sola conducta suficientemente intensa o de carácter grave.</a:t>
            </a:r>
          </a:p>
          <a:p>
            <a:pPr marL="0" marR="0" lvl="0" indent="0" algn="just"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lang="es-ES" sz="1400" b="0" i="0" u="none" strike="noStrike" kern="0" cap="none" spc="0" normalizeH="0" baseline="0" noProof="0" dirty="0">
              <a:ln>
                <a:noFill/>
              </a:ln>
              <a:solidFill>
                <a:srgbClr val="9D90A0"/>
              </a:solidFill>
              <a:effectLst/>
              <a:uLnTx/>
              <a:uFillTx/>
              <a:latin typeface="Calibri"/>
              <a:ea typeface="Calibri"/>
              <a:cs typeface="Calibri"/>
              <a:sym typeface="Calibri"/>
            </a:endParaRPr>
          </a:p>
        </p:txBody>
      </p:sp>
      <p:grpSp>
        <p:nvGrpSpPr>
          <p:cNvPr id="102" name="Google Shape;102;p6"/>
          <p:cNvGrpSpPr/>
          <p:nvPr/>
        </p:nvGrpSpPr>
        <p:grpSpPr>
          <a:xfrm>
            <a:off x="-4777948" y="178008"/>
            <a:ext cx="16339823" cy="6277200"/>
            <a:chOff x="-5271421" y="-807342"/>
            <a:chExt cx="16339823" cy="6277200"/>
          </a:xfrm>
        </p:grpSpPr>
        <p:sp>
          <p:nvSpPr>
            <p:cNvPr id="103" name="Google Shape;103;p6"/>
            <p:cNvSpPr/>
            <p:nvPr/>
          </p:nvSpPr>
          <p:spPr>
            <a:xfrm>
              <a:off x="-5271421" y="-807342"/>
              <a:ext cx="6277200" cy="6277200"/>
            </a:xfrm>
            <a:prstGeom prst="blockArc">
              <a:avLst>
                <a:gd name="adj1" fmla="val 18651679"/>
                <a:gd name="adj2" fmla="val 2996665"/>
                <a:gd name="adj3" fmla="val 0"/>
              </a:avLst>
            </a:prstGeom>
            <a:noFill/>
            <a:ln w="12700" cap="flat" cmpd="sng">
              <a:solidFill>
                <a:srgbClr val="6E80B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6"/>
            <p:cNvSpPr/>
            <p:nvPr/>
          </p:nvSpPr>
          <p:spPr>
            <a:xfrm>
              <a:off x="426502" y="211151"/>
              <a:ext cx="10641900" cy="604800"/>
            </a:xfrm>
            <a:prstGeom prst="rect">
              <a:avLst/>
            </a:prstGeom>
            <a:solidFill>
              <a:schemeClr val="accent1">
                <a:alpha val="898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110627" y="154000"/>
              <a:ext cx="726000" cy="719100"/>
            </a:xfrm>
            <a:prstGeom prst="ellipse">
              <a:avLst/>
            </a:prstGeom>
            <a:solidFill>
              <a:schemeClr val="lt1"/>
            </a:solidFill>
            <a:ln w="12700" cap="flat" cmpd="sng">
              <a:solidFill>
                <a:schemeClr val="accent1">
                  <a:alpha val="898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6" name="Google Shape;106;p6"/>
          <p:cNvSpPr txBox="1"/>
          <p:nvPr/>
        </p:nvSpPr>
        <p:spPr>
          <a:xfrm>
            <a:off x="387125" y="1099188"/>
            <a:ext cx="10641900" cy="780300"/>
          </a:xfrm>
          <a:prstGeom prst="rect">
            <a:avLst/>
          </a:prstGeom>
          <a:noFill/>
          <a:ln>
            <a:noFill/>
          </a:ln>
        </p:spPr>
        <p:txBody>
          <a:bodyPr spcFirstLastPara="1" wrap="square" lIns="569325" tIns="55875" rIns="55875" bIns="55875" anchor="ctr" anchorCtr="0">
            <a:noAutofit/>
          </a:bodyPr>
          <a:lstStyle/>
          <a:p>
            <a:pPr marL="457200" marR="0" lvl="0" indent="-374650" algn="l" defTabSz="914400" rtl="0" eaLnBrk="1" fontAlgn="auto" latinLnBrk="0" hangingPunct="1">
              <a:lnSpc>
                <a:spcPct val="90000"/>
              </a:lnSpc>
              <a:spcBef>
                <a:spcPts val="0"/>
              </a:spcBef>
              <a:spcAft>
                <a:spcPts val="0"/>
              </a:spcAft>
              <a:buClr>
                <a:srgbClr val="242852"/>
              </a:buClr>
              <a:buSzPts val="2300"/>
              <a:buFont typeface="Calibri"/>
              <a:buAutoNum type="alphaUcPeriod"/>
              <a:tabLst/>
              <a:defRPr/>
            </a:pPr>
            <a:r>
              <a:rPr kumimoji="0" lang="es-MX" sz="2300" b="1" i="0" u="none" strike="noStrike" kern="0" cap="none" spc="0" normalizeH="0" baseline="0" noProof="0">
                <a:ln>
                  <a:noFill/>
                </a:ln>
                <a:solidFill>
                  <a:srgbClr val="FFFFFF"/>
                </a:solidFill>
                <a:effectLst/>
                <a:uLnTx/>
                <a:uFillTx/>
                <a:latin typeface="Calibri"/>
                <a:ea typeface="Calibri"/>
                <a:cs typeface="Calibri"/>
                <a:sym typeface="Calibri"/>
              </a:rPr>
              <a:t>  Requerimientos sexuales</a:t>
            </a:r>
            <a:endParaRPr kumimoji="0" sz="23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ángulo: esquinas redondeadas 1">
            <a:extLst>
              <a:ext uri="{FF2B5EF4-FFF2-40B4-BE49-F238E27FC236}">
                <a16:creationId xmlns:a16="http://schemas.microsoft.com/office/drawing/2014/main" id="{675D578A-41EA-F388-1BEC-CB171E36D2D2}"/>
              </a:ext>
            </a:extLst>
          </p:cNvPr>
          <p:cNvSpPr/>
          <p:nvPr/>
        </p:nvSpPr>
        <p:spPr>
          <a:xfrm>
            <a:off x="967100" y="2800667"/>
            <a:ext cx="4817696" cy="3165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s-ES" sz="1400" b="1" i="0" u="none" strike="noStrike" kern="0" cap="none" spc="0" normalizeH="0" baseline="0" noProof="0" dirty="0">
                <a:ln>
                  <a:noFill/>
                </a:ln>
                <a:solidFill>
                  <a:srgbClr val="FFFFFF"/>
                </a:solidFill>
                <a:effectLst/>
                <a:uLnTx/>
                <a:uFillTx/>
                <a:latin typeface="Calibri"/>
                <a:ea typeface="Calibri"/>
                <a:cs typeface="Calibri"/>
                <a:sym typeface="Calibri"/>
              </a:rPr>
              <a:t>Concepto formal (postura restringida) </a:t>
            </a:r>
          </a:p>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lang="es-ES" sz="14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just"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s-ES" sz="1400" b="0" i="0" u="none" strike="noStrike" kern="0" cap="none" spc="0" normalizeH="0" baseline="0" noProof="0" dirty="0">
                <a:ln>
                  <a:noFill/>
                </a:ln>
                <a:solidFill>
                  <a:srgbClr val="000000"/>
                </a:solidFill>
                <a:effectLst/>
                <a:uLnTx/>
                <a:uFillTx/>
                <a:latin typeface="Calibri"/>
                <a:ea typeface="Calibri"/>
                <a:cs typeface="Calibri"/>
                <a:sym typeface="Calibri"/>
              </a:rPr>
              <a:t>Comportamiento puede materializarse por cualquier medio, pero el requerimiento debe ser formulado a través de una solicitud que resulte reiterada e insistente. Aplicación del principio de tipicidad para aplicar sanciones y el significado de la expresión requerimiento (RAE: solicitar, pretender, explicar su deseo o pasión amorosa).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 name="Rectángulo: esquinas redondeadas 12">
            <a:extLst>
              <a:ext uri="{FF2B5EF4-FFF2-40B4-BE49-F238E27FC236}">
                <a16:creationId xmlns:a16="http://schemas.microsoft.com/office/drawing/2014/main" id="{424581CE-F3CD-9714-B445-AE9581B71BA0}"/>
              </a:ext>
            </a:extLst>
          </p:cNvPr>
          <p:cNvSpPr/>
          <p:nvPr/>
        </p:nvSpPr>
        <p:spPr>
          <a:xfrm>
            <a:off x="6744179" y="2800668"/>
            <a:ext cx="4817696" cy="316594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s-ES" sz="1400" b="1" i="0" u="none" strike="noStrike" kern="0" cap="none" spc="0" normalizeH="0" baseline="0" noProof="0" dirty="0">
                <a:ln>
                  <a:noFill/>
                </a:ln>
                <a:solidFill>
                  <a:srgbClr val="FFFFFF"/>
                </a:solidFill>
                <a:effectLst/>
                <a:uLnTx/>
                <a:uFillTx/>
                <a:latin typeface="Calibri"/>
                <a:ea typeface="Calibri"/>
                <a:cs typeface="Calibri"/>
                <a:sym typeface="Calibri"/>
              </a:rPr>
              <a:t>Concepto amplio</a:t>
            </a:r>
          </a:p>
          <a:p>
            <a:pPr marL="0" marR="0" lvl="0" indent="0" algn="just"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s-ES" sz="1400" b="0" i="0" u="none" strike="noStrike" kern="0" cap="none" spc="0" normalizeH="0" baseline="0" noProof="0" dirty="0">
                <a:ln>
                  <a:noFill/>
                </a:ln>
                <a:solidFill>
                  <a:srgbClr val="000000"/>
                </a:solidFill>
                <a:effectLst/>
                <a:uLnTx/>
                <a:uFillTx/>
                <a:latin typeface="Calibri"/>
                <a:ea typeface="Calibri"/>
                <a:cs typeface="Calibri"/>
                <a:sym typeface="Calibri"/>
              </a:rPr>
              <a:t>No se refieren en forma específica a qué se entiende por requerimiento propiamente tal. </a:t>
            </a:r>
          </a:p>
          <a:p>
            <a:pPr marL="285750" marR="0" lvl="0" indent="-285750" algn="just" defTabSz="914400" rtl="0" eaLnBrk="1" fontAlgn="auto" latinLnBrk="0" hangingPunct="1">
              <a:lnSpc>
                <a:spcPct val="115000"/>
              </a:lnSpc>
              <a:spcBef>
                <a:spcPts val="0"/>
              </a:spcBef>
              <a:spcAft>
                <a:spcPts val="0"/>
              </a:spcAft>
              <a:buClr>
                <a:srgbClr val="000000"/>
              </a:buClr>
              <a:buSzPts val="1100"/>
              <a:buFontTx/>
              <a:buChar char="-"/>
              <a:tabLst/>
              <a:defRPr/>
            </a:pPr>
            <a:r>
              <a:rPr kumimoji="0" lang="es-ES" sz="1400" b="0" i="0" u="none" strike="noStrike" kern="0" cap="none" spc="0" normalizeH="0" baseline="0" noProof="0" dirty="0">
                <a:ln>
                  <a:noFill/>
                </a:ln>
                <a:solidFill>
                  <a:srgbClr val="000000"/>
                </a:solidFill>
                <a:effectLst/>
                <a:uLnTx/>
                <a:uFillTx/>
                <a:latin typeface="Calibri"/>
                <a:ea typeface="+mn-ea"/>
                <a:cs typeface="Calibri"/>
                <a:sym typeface="Calibri"/>
              </a:rPr>
              <a:t>Caamaño: el acoso sexual laboral es amplio en lo que respecta a la tipificación de la conducta antijurídica, destacando la relación de causalidad que se establece entre el comportamiento constitutivo del acoso y sus repercusiones o efectos laborales. </a:t>
            </a:r>
          </a:p>
          <a:p>
            <a:pPr marL="285750" marR="0" lvl="0" indent="-285750" algn="just" defTabSz="914400" rtl="0" eaLnBrk="1" fontAlgn="auto" latinLnBrk="0" hangingPunct="1">
              <a:lnSpc>
                <a:spcPct val="115000"/>
              </a:lnSpc>
              <a:spcBef>
                <a:spcPts val="0"/>
              </a:spcBef>
              <a:spcAft>
                <a:spcPts val="0"/>
              </a:spcAft>
              <a:buClr>
                <a:srgbClr val="000000"/>
              </a:buClr>
              <a:buSzPts val="1100"/>
              <a:buFontTx/>
              <a:buChar char="-"/>
              <a:tabLst/>
              <a:defRPr/>
            </a:pPr>
            <a:r>
              <a:rPr kumimoji="0" lang="es-CL"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Domínguez, Mella y Walter: criterio subjetivo matizado. Lo primordial </a:t>
            </a:r>
            <a:r>
              <a:rPr kumimoji="0" lang="es-E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ha de ser si la conducta tuvo el efecto de crear un ambiente hostil a la persona acosada, recayendo el estándar en la percepción de esta última.</a:t>
            </a:r>
            <a:endParaRPr kumimoji="0" lang="es-CL"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title"/>
          </p:nvPr>
        </p:nvSpPr>
        <p:spPr>
          <a:xfrm>
            <a:off x="479425" y="419675"/>
            <a:ext cx="1841400" cy="60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D81"/>
              </a:buClr>
              <a:buSzPts val="2800"/>
              <a:buFont typeface="Calibri"/>
              <a:buNone/>
            </a:pPr>
            <a:r>
              <a:rPr lang="es-MX" sz="2600"/>
              <a:t>Requisitos</a:t>
            </a:r>
            <a:r>
              <a:rPr lang="es-MX" sz="2700"/>
              <a:t> </a:t>
            </a:r>
            <a:endParaRPr sz="2700"/>
          </a:p>
        </p:txBody>
      </p:sp>
      <p:sp>
        <p:nvSpPr>
          <p:cNvPr id="98" name="Google Shape;98;p6"/>
          <p:cNvSpPr txBox="1">
            <a:spLocks noGrp="1"/>
          </p:cNvSpPr>
          <p:nvPr>
            <p:ph type="sldNum" idx="12"/>
          </p:nvPr>
        </p:nvSpPr>
        <p:spPr>
          <a:xfrm>
            <a:off x="10911415" y="6366647"/>
            <a:ext cx="356807" cy="35747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99" name="Google Shape;99;p6"/>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grpSp>
        <p:nvGrpSpPr>
          <p:cNvPr id="102" name="Google Shape;102;p6"/>
          <p:cNvGrpSpPr/>
          <p:nvPr/>
        </p:nvGrpSpPr>
        <p:grpSpPr>
          <a:xfrm>
            <a:off x="-4777948" y="178008"/>
            <a:ext cx="16339823" cy="6277200"/>
            <a:chOff x="-5271421" y="-807342"/>
            <a:chExt cx="16339823" cy="6277200"/>
          </a:xfrm>
        </p:grpSpPr>
        <p:sp>
          <p:nvSpPr>
            <p:cNvPr id="103" name="Google Shape;103;p6"/>
            <p:cNvSpPr/>
            <p:nvPr/>
          </p:nvSpPr>
          <p:spPr>
            <a:xfrm>
              <a:off x="-5271421" y="-807342"/>
              <a:ext cx="6277200" cy="6277200"/>
            </a:xfrm>
            <a:prstGeom prst="blockArc">
              <a:avLst>
                <a:gd name="adj1" fmla="val 18651679"/>
                <a:gd name="adj2" fmla="val 2996665"/>
                <a:gd name="adj3" fmla="val 0"/>
              </a:avLst>
            </a:prstGeom>
            <a:noFill/>
            <a:ln w="12700" cap="flat" cmpd="sng">
              <a:solidFill>
                <a:srgbClr val="6E80B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6"/>
            <p:cNvSpPr/>
            <p:nvPr/>
          </p:nvSpPr>
          <p:spPr>
            <a:xfrm>
              <a:off x="426502" y="211151"/>
              <a:ext cx="10641900" cy="604800"/>
            </a:xfrm>
            <a:prstGeom prst="rect">
              <a:avLst/>
            </a:prstGeom>
            <a:solidFill>
              <a:schemeClr val="accent1">
                <a:alpha val="898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110627" y="154000"/>
              <a:ext cx="726000" cy="719100"/>
            </a:xfrm>
            <a:prstGeom prst="ellipse">
              <a:avLst/>
            </a:prstGeom>
            <a:solidFill>
              <a:schemeClr val="lt1"/>
            </a:solidFill>
            <a:ln w="12700" cap="flat" cmpd="sng">
              <a:solidFill>
                <a:schemeClr val="accent1">
                  <a:alpha val="898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6" name="Google Shape;106;p6"/>
          <p:cNvSpPr txBox="1"/>
          <p:nvPr/>
        </p:nvSpPr>
        <p:spPr>
          <a:xfrm>
            <a:off x="387125" y="1099188"/>
            <a:ext cx="10641900" cy="780300"/>
          </a:xfrm>
          <a:prstGeom prst="rect">
            <a:avLst/>
          </a:prstGeom>
          <a:noFill/>
          <a:ln>
            <a:noFill/>
          </a:ln>
        </p:spPr>
        <p:txBody>
          <a:bodyPr spcFirstLastPara="1" wrap="square" lIns="569325" tIns="55875" rIns="55875" bIns="55875" anchor="ctr" anchorCtr="0">
            <a:noAutofit/>
          </a:bodyPr>
          <a:lstStyle/>
          <a:p>
            <a:pPr marL="457200" marR="0" lvl="0" indent="-374650" algn="l" defTabSz="914400" rtl="0" eaLnBrk="1" fontAlgn="auto" latinLnBrk="0" hangingPunct="1">
              <a:lnSpc>
                <a:spcPct val="90000"/>
              </a:lnSpc>
              <a:spcBef>
                <a:spcPts val="0"/>
              </a:spcBef>
              <a:spcAft>
                <a:spcPts val="0"/>
              </a:spcAft>
              <a:buClr>
                <a:srgbClr val="242852"/>
              </a:buClr>
              <a:buSzPts val="2300"/>
              <a:buFont typeface="Calibri"/>
              <a:buAutoNum type="alphaUcPeriod"/>
              <a:tabLst/>
              <a:defRPr/>
            </a:pPr>
            <a:r>
              <a:rPr kumimoji="0" lang="es-MX" sz="2300" b="1" i="0" u="none" strike="noStrike" kern="0" cap="none" spc="0" normalizeH="0" baseline="0" noProof="0">
                <a:ln>
                  <a:noFill/>
                </a:ln>
                <a:solidFill>
                  <a:srgbClr val="FFFFFF"/>
                </a:solidFill>
                <a:effectLst/>
                <a:uLnTx/>
                <a:uFillTx/>
                <a:latin typeface="Calibri"/>
                <a:ea typeface="Calibri"/>
                <a:cs typeface="Calibri"/>
                <a:sym typeface="Calibri"/>
              </a:rPr>
              <a:t>  Requerimientos sexuales</a:t>
            </a:r>
            <a:endParaRPr kumimoji="0" sz="2300" b="1"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 name="Tabla 3">
            <a:extLst>
              <a:ext uri="{FF2B5EF4-FFF2-40B4-BE49-F238E27FC236}">
                <a16:creationId xmlns:a16="http://schemas.microsoft.com/office/drawing/2014/main" id="{66B42F1B-15BB-6C97-2D13-1840D10376DF}"/>
              </a:ext>
            </a:extLst>
          </p:cNvPr>
          <p:cNvGraphicFramePr>
            <a:graphicFrameLocks noGrp="1"/>
          </p:cNvGraphicFramePr>
          <p:nvPr>
            <p:extLst>
              <p:ext uri="{D42A27DB-BD31-4B8C-83A1-F6EECF244321}">
                <p14:modId xmlns:p14="http://schemas.microsoft.com/office/powerpoint/2010/main" val="407392443"/>
              </p:ext>
            </p:extLst>
          </p:nvPr>
        </p:nvGraphicFramePr>
        <p:xfrm>
          <a:off x="1330099" y="2039274"/>
          <a:ext cx="10231776" cy="4089400"/>
        </p:xfrm>
        <a:graphic>
          <a:graphicData uri="http://schemas.openxmlformats.org/drawingml/2006/table">
            <a:tbl>
              <a:tblPr firstRow="1" bandRow="1">
                <a:tableStyleId>{5C22544A-7EE6-4342-B048-85BDC9FD1C3A}</a:tableStyleId>
              </a:tblPr>
              <a:tblGrid>
                <a:gridCol w="5115888">
                  <a:extLst>
                    <a:ext uri="{9D8B030D-6E8A-4147-A177-3AD203B41FA5}">
                      <a16:colId xmlns:a16="http://schemas.microsoft.com/office/drawing/2014/main" val="1700436313"/>
                    </a:ext>
                  </a:extLst>
                </a:gridCol>
                <a:gridCol w="5115888">
                  <a:extLst>
                    <a:ext uri="{9D8B030D-6E8A-4147-A177-3AD203B41FA5}">
                      <a16:colId xmlns:a16="http://schemas.microsoft.com/office/drawing/2014/main" val="1156289486"/>
                    </a:ext>
                  </a:extLst>
                </a:gridCol>
              </a:tblGrid>
              <a:tr h="370840">
                <a:tc>
                  <a:txBody>
                    <a:bodyPr/>
                    <a:lstStyle/>
                    <a:p>
                      <a:pPr algn="ctr"/>
                      <a:r>
                        <a:rPr lang="es-ES" dirty="0">
                          <a:latin typeface="Calibri" panose="020F0502020204030204" pitchFamily="34" charset="0"/>
                          <a:cs typeface="Calibri" panose="020F0502020204030204" pitchFamily="34" charset="0"/>
                        </a:rPr>
                        <a:t>Concepto restringido</a:t>
                      </a:r>
                      <a:endParaRPr lang="es-CL" dirty="0">
                        <a:latin typeface="Calibri" panose="020F0502020204030204" pitchFamily="34" charset="0"/>
                        <a:cs typeface="Calibri" panose="020F0502020204030204" pitchFamily="34" charset="0"/>
                      </a:endParaRPr>
                    </a:p>
                  </a:txBody>
                  <a:tcPr/>
                </a:tc>
                <a:tc>
                  <a:txBody>
                    <a:bodyPr/>
                    <a:lstStyle/>
                    <a:p>
                      <a:pPr algn="ctr"/>
                      <a:r>
                        <a:rPr lang="es-ES" dirty="0">
                          <a:latin typeface="Calibri" panose="020F0502020204030204" pitchFamily="34" charset="0"/>
                          <a:cs typeface="Calibri" panose="020F0502020204030204" pitchFamily="34" charset="0"/>
                        </a:rPr>
                        <a:t>Concepto amplio</a:t>
                      </a:r>
                      <a:endParaRPr lang="es-CL"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61923511"/>
                  </a:ext>
                </a:extLst>
              </a:tr>
              <a:tr h="370840">
                <a:tc>
                  <a:txBody>
                    <a:bodyPr/>
                    <a:lstStyle/>
                    <a:p>
                      <a:pPr marL="285750" indent="-285750" algn="just">
                        <a:buFont typeface="Arial" panose="020B0604020202020204" pitchFamily="34" charset="0"/>
                        <a:buChar char="•"/>
                      </a:pPr>
                      <a:r>
                        <a:rPr lang="es-ES" dirty="0">
                          <a:latin typeface="Calibri" panose="020F0502020204030204" pitchFamily="34" charset="0"/>
                          <a:cs typeface="Calibri" panose="020F0502020204030204" pitchFamily="34" charset="0"/>
                        </a:rPr>
                        <a:t>Voto de mayoría de la sentencia CS 508-2020. Caso sobre aplicación de procedimiento interno de investigación de acoso sexual dentro del Poder Judicial.</a:t>
                      </a:r>
                    </a:p>
                    <a:p>
                      <a:pPr algn="just"/>
                      <a:endParaRPr lang="es-ES" dirty="0">
                        <a:latin typeface="Calibri" panose="020F0502020204030204" pitchFamily="34" charset="0"/>
                        <a:cs typeface="Calibri" panose="020F0502020204030204" pitchFamily="34" charset="0"/>
                      </a:endParaRPr>
                    </a:p>
                    <a:p>
                      <a:pPr algn="just"/>
                      <a:r>
                        <a:rPr lang="es-ES" dirty="0">
                          <a:latin typeface="Calibri" panose="020F0502020204030204" pitchFamily="34" charset="0"/>
                          <a:cs typeface="Calibri" panose="020F0502020204030204" pitchFamily="34" charset="0"/>
                        </a:rPr>
                        <a:t>Tribunal señaló que para que el </a:t>
                      </a:r>
                      <a:r>
                        <a:rPr lang="es-ES" b="1" dirty="0">
                          <a:latin typeface="Calibri" panose="020F0502020204030204" pitchFamily="34" charset="0"/>
                          <a:cs typeface="Calibri" panose="020F0502020204030204" pitchFamily="34" charset="0"/>
                        </a:rPr>
                        <a:t>requerimiento</a:t>
                      </a:r>
                      <a:r>
                        <a:rPr lang="es-ES" dirty="0">
                          <a:latin typeface="Calibri" panose="020F0502020204030204" pitchFamily="34" charset="0"/>
                          <a:cs typeface="Calibri" panose="020F0502020204030204" pitchFamily="34" charset="0"/>
                        </a:rPr>
                        <a:t> sea configurativo del acoso sexual laboral, debe ser </a:t>
                      </a:r>
                      <a:r>
                        <a:rPr lang="es-ES" b="1" dirty="0">
                          <a:latin typeface="Calibri" panose="020F0502020204030204" pitchFamily="34" charset="0"/>
                          <a:cs typeface="Calibri" panose="020F0502020204030204" pitchFamily="34" charset="0"/>
                        </a:rPr>
                        <a:t>personalizado a la víctima y debe formularse —en términos de exigencia— para obtener favores sexuales no consentidos.</a:t>
                      </a:r>
                      <a:r>
                        <a:rPr lang="es-ES" dirty="0">
                          <a:latin typeface="Calibri" panose="020F0502020204030204" pitchFamily="34" charset="0"/>
                          <a:cs typeface="Calibri" panose="020F0502020204030204" pitchFamily="34" charset="0"/>
                        </a:rPr>
                        <a:t> En definitiva, descarta el cumplimiento del requisito del requerimiento sexual dado que las denunciantes, al ser interrogadas, manifestaron que </a:t>
                      </a:r>
                      <a:r>
                        <a:rPr lang="es-ES" i="1" dirty="0">
                          <a:latin typeface="Calibri" panose="020F0502020204030204" pitchFamily="34" charset="0"/>
                          <a:cs typeface="Calibri" panose="020F0502020204030204" pitchFamily="34" charset="0"/>
                        </a:rPr>
                        <a:t>"el denunciado nunca formuló exigencia en tal sentido (...)"</a:t>
                      </a:r>
                      <a:r>
                        <a:rPr lang="es-ES" dirty="0">
                          <a:latin typeface="Calibri" panose="020F0502020204030204" pitchFamily="34" charset="0"/>
                          <a:cs typeface="Calibri" panose="020F0502020204030204" pitchFamily="34" charset="0"/>
                        </a:rPr>
                        <a:t>. Esta postura desecha las conductas indirectas de acoso, por cuanto el requerimiento debe ser formulado formalmente.</a:t>
                      </a:r>
                    </a:p>
                    <a:p>
                      <a:pPr algn="just"/>
                      <a:endParaRPr lang="es-CL" dirty="0">
                        <a:latin typeface="Calibri" panose="020F0502020204030204" pitchFamily="34" charset="0"/>
                        <a:cs typeface="Calibri" panose="020F0502020204030204" pitchFamily="34" charset="0"/>
                      </a:endParaRPr>
                    </a:p>
                  </a:txBody>
                  <a:tcPr/>
                </a:tc>
                <a:tc>
                  <a:txBody>
                    <a:bodyPr/>
                    <a:lstStyle/>
                    <a:p>
                      <a:pPr marL="285750" indent="-285750" algn="just">
                        <a:buFont typeface="Arial" panose="020B0604020202020204" pitchFamily="34" charset="0"/>
                        <a:buChar char="•"/>
                      </a:pPr>
                      <a:r>
                        <a:rPr lang="es-CL"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Voto de minoría de sentencia CS 508-2020.</a:t>
                      </a:r>
                    </a:p>
                    <a:p>
                      <a:pPr marL="0" indent="0" algn="just">
                        <a:buFont typeface="Arial" panose="020B0604020202020204" pitchFamily="34" charset="0"/>
                        <a:buNone/>
                      </a:pPr>
                      <a:r>
                        <a:rPr lang="es-CL"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El </a:t>
                      </a:r>
                      <a:r>
                        <a:rPr lang="es-CL" sz="14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requerimiento</a:t>
                      </a:r>
                      <a:r>
                        <a:rPr lang="es-CL"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debe ser interpretado </a:t>
                      </a:r>
                      <a:r>
                        <a:rPr lang="es-CL" sz="1400" b="1" i="1" u="none" strike="noStrike" cap="none" dirty="0">
                          <a:solidFill>
                            <a:schemeClr val="dk1"/>
                          </a:solidFill>
                          <a:effectLst/>
                          <a:latin typeface="Calibri" panose="020F0502020204030204" pitchFamily="34" charset="0"/>
                          <a:ea typeface="+mn-ea"/>
                          <a:cs typeface="Calibri" panose="020F0502020204030204" pitchFamily="34" charset="0"/>
                          <a:sym typeface="Arial"/>
                        </a:rPr>
                        <a:t>"en términos amplios, (...) más allá de la ausencia de un requerimiento formal de carácter sexual (...) [ya que] en su relación con ellas se trasluce su consideración como objeto de carácter sexual". </a:t>
                      </a:r>
                    </a:p>
                    <a:p>
                      <a:pPr algn="just"/>
                      <a:endParaRPr lang="es-CL"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285750" indent="-285750" algn="just">
                        <a:buFont typeface="Arial" panose="020B0604020202020204" pitchFamily="34" charset="0"/>
                        <a:buChar char="•"/>
                      </a:pPr>
                      <a:r>
                        <a:rPr lang="es-CL" sz="1400" b="0" i="1" u="none" strike="noStrike" cap="none" dirty="0">
                          <a:solidFill>
                            <a:schemeClr val="dk1"/>
                          </a:solidFill>
                          <a:effectLst/>
                          <a:latin typeface="Calibri" panose="020F0502020204030204" pitchFamily="34" charset="0"/>
                          <a:ea typeface="+mn-ea"/>
                          <a:cs typeface="Calibri" panose="020F0502020204030204" pitchFamily="34" charset="0"/>
                          <a:sym typeface="Arial"/>
                        </a:rPr>
                        <a:t>“Evidentemente la definición debe ser comprensiva de situaciones en que el </a:t>
                      </a:r>
                      <a:r>
                        <a:rPr lang="es-CL" sz="1400" b="1" i="1" u="none" strike="noStrike" cap="none" dirty="0">
                          <a:solidFill>
                            <a:schemeClr val="dk1"/>
                          </a:solidFill>
                          <a:effectLst/>
                          <a:latin typeface="Calibri" panose="020F0502020204030204" pitchFamily="34" charset="0"/>
                          <a:ea typeface="+mn-ea"/>
                          <a:cs typeface="Calibri" panose="020F0502020204030204" pitchFamily="34" charset="0"/>
                          <a:sym typeface="Arial"/>
                        </a:rPr>
                        <a:t>requerimiento sexual, la amenaza a la libertad sexual no es directa, burda, sino que también respecto de aquellas más sibilinas, sutiles</a:t>
                      </a:r>
                      <a:r>
                        <a:rPr lang="es-CL" sz="1400" b="0" i="1" u="none" strike="noStrike" cap="none" dirty="0">
                          <a:solidFill>
                            <a:schemeClr val="dk1"/>
                          </a:solidFill>
                          <a:effectLst/>
                          <a:latin typeface="Calibri" panose="020F0502020204030204" pitchFamily="34" charset="0"/>
                          <a:ea typeface="+mn-ea"/>
                          <a:cs typeface="Calibri" panose="020F0502020204030204" pitchFamily="34" charset="0"/>
                          <a:sym typeface="Arial"/>
                        </a:rPr>
                        <a:t>, (...) La reglamentación del acoso sexual es un mecanismo protector de la libertad individual, de la dignidad de los trabajadores y en especial de las trabajadoras y por ende su concepción debe ser lo más amplia posible, lo más protectora del derecho o garantía en cuestión. Es decir, pro </a:t>
                      </a:r>
                      <a:r>
                        <a:rPr lang="es-CL" sz="1400" b="0" i="1" u="none" strike="noStrike" cap="none" dirty="0" err="1">
                          <a:solidFill>
                            <a:schemeClr val="dk1"/>
                          </a:solidFill>
                          <a:effectLst/>
                          <a:latin typeface="Calibri" panose="020F0502020204030204" pitchFamily="34" charset="0"/>
                          <a:ea typeface="+mn-ea"/>
                          <a:cs typeface="Calibri" panose="020F0502020204030204" pitchFamily="34" charset="0"/>
                          <a:sym typeface="Arial"/>
                        </a:rPr>
                        <a:t>cives</a:t>
                      </a:r>
                      <a:r>
                        <a:rPr lang="es-CL" sz="1400" b="0" i="1"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s-CL"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RIT </a:t>
                      </a:r>
                      <a:r>
                        <a:rPr lang="es-CL" sz="14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rPr>
                        <a:t>Nº</a:t>
                      </a:r>
                      <a:r>
                        <a:rPr lang="es-CL"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T-1774-2018 del Primer Juzgado de Letras del Trabajo de Santiago. </a:t>
                      </a:r>
                    </a:p>
                    <a:p>
                      <a:pPr algn="just"/>
                      <a:endParaRPr lang="es-CL"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17451553"/>
                  </a:ext>
                </a:extLst>
              </a:tr>
            </a:tbl>
          </a:graphicData>
        </a:graphic>
      </p:graphicFrame>
    </p:spTree>
    <p:extLst>
      <p:ext uri="{BB962C8B-B14F-4D97-AF65-F5344CB8AC3E}">
        <p14:creationId xmlns:p14="http://schemas.microsoft.com/office/powerpoint/2010/main" val="2023217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debaa397d6_0_55"/>
          <p:cNvSpPr txBox="1">
            <a:spLocks noGrp="1"/>
          </p:cNvSpPr>
          <p:nvPr>
            <p:ph type="title"/>
          </p:nvPr>
        </p:nvSpPr>
        <p:spPr>
          <a:xfrm>
            <a:off x="479425" y="419675"/>
            <a:ext cx="1841400" cy="60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D81"/>
              </a:buClr>
              <a:buSzPts val="2800"/>
              <a:buFont typeface="Calibri"/>
              <a:buNone/>
            </a:pPr>
            <a:r>
              <a:rPr lang="es-MX" sz="2600"/>
              <a:t>Requisitos</a:t>
            </a:r>
            <a:r>
              <a:rPr lang="es-MX" sz="2700"/>
              <a:t> </a:t>
            </a:r>
            <a:endParaRPr sz="2700"/>
          </a:p>
        </p:txBody>
      </p:sp>
      <p:sp>
        <p:nvSpPr>
          <p:cNvPr id="112" name="Google Shape;112;gdebaa397d6_0_55"/>
          <p:cNvSpPr txBox="1">
            <a:spLocks noGrp="1"/>
          </p:cNvSpPr>
          <p:nvPr>
            <p:ph type="sldNum" idx="12"/>
          </p:nvPr>
        </p:nvSpPr>
        <p:spPr>
          <a:xfrm>
            <a:off x="10911414" y="6366647"/>
            <a:ext cx="342739" cy="3576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13" name="Google Shape;113;gdebaa397d6_0_55"/>
          <p:cNvSpPr txBox="1">
            <a:spLocks noGrp="1"/>
          </p:cNvSpPr>
          <p:nvPr>
            <p:ph type="ftr" idx="11"/>
          </p:nvPr>
        </p:nvSpPr>
        <p:spPr>
          <a:xfrm>
            <a:off x="8654912" y="6387905"/>
            <a:ext cx="2256600" cy="315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grpSp>
        <p:nvGrpSpPr>
          <p:cNvPr id="116" name="Google Shape;116;gdebaa397d6_0_55"/>
          <p:cNvGrpSpPr/>
          <p:nvPr/>
        </p:nvGrpSpPr>
        <p:grpSpPr>
          <a:xfrm>
            <a:off x="-4777948" y="178008"/>
            <a:ext cx="16339823" cy="6277200"/>
            <a:chOff x="-5271421" y="-807342"/>
            <a:chExt cx="16339823" cy="6277200"/>
          </a:xfrm>
        </p:grpSpPr>
        <p:sp>
          <p:nvSpPr>
            <p:cNvPr id="117" name="Google Shape;117;gdebaa397d6_0_55"/>
            <p:cNvSpPr/>
            <p:nvPr/>
          </p:nvSpPr>
          <p:spPr>
            <a:xfrm>
              <a:off x="-5271421" y="-807342"/>
              <a:ext cx="6277200" cy="6277200"/>
            </a:xfrm>
            <a:prstGeom prst="blockArc">
              <a:avLst>
                <a:gd name="adj1" fmla="val 18651679"/>
                <a:gd name="adj2" fmla="val 2996665"/>
                <a:gd name="adj3" fmla="val 0"/>
              </a:avLst>
            </a:prstGeom>
            <a:noFill/>
            <a:ln w="12700" cap="flat" cmpd="sng">
              <a:solidFill>
                <a:srgbClr val="6E80B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gdebaa397d6_0_55"/>
            <p:cNvSpPr/>
            <p:nvPr/>
          </p:nvSpPr>
          <p:spPr>
            <a:xfrm>
              <a:off x="426502" y="211151"/>
              <a:ext cx="10641900" cy="604800"/>
            </a:xfrm>
            <a:prstGeom prst="rect">
              <a:avLst/>
            </a:prstGeom>
            <a:solidFill>
              <a:schemeClr val="accent1">
                <a:alpha val="898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gdebaa397d6_0_55"/>
            <p:cNvSpPr/>
            <p:nvPr/>
          </p:nvSpPr>
          <p:spPr>
            <a:xfrm>
              <a:off x="110627" y="154000"/>
              <a:ext cx="726000" cy="719100"/>
            </a:xfrm>
            <a:prstGeom prst="ellipse">
              <a:avLst/>
            </a:prstGeom>
            <a:solidFill>
              <a:schemeClr val="lt1"/>
            </a:solidFill>
            <a:ln w="12700" cap="flat" cmpd="sng">
              <a:solidFill>
                <a:schemeClr val="accent1">
                  <a:alpha val="898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0" name="Google Shape;120;gdebaa397d6_0_55"/>
          <p:cNvSpPr txBox="1"/>
          <p:nvPr/>
        </p:nvSpPr>
        <p:spPr>
          <a:xfrm>
            <a:off x="340900" y="1213000"/>
            <a:ext cx="10230600" cy="552900"/>
          </a:xfrm>
          <a:prstGeom prst="rect">
            <a:avLst/>
          </a:prstGeom>
          <a:noFill/>
          <a:ln>
            <a:noFill/>
          </a:ln>
        </p:spPr>
        <p:txBody>
          <a:bodyPr spcFirstLastPara="1" wrap="square" lIns="569325" tIns="55875" rIns="55875" bIns="5587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200"/>
              <a:buFont typeface="Calibri"/>
              <a:buNone/>
              <a:tabLst/>
              <a:defRPr/>
            </a:pPr>
            <a:r>
              <a:rPr kumimoji="0" lang="es-MX" sz="2300" b="1" i="0" u="none" strike="noStrike" kern="0" cap="none" spc="0" normalizeH="0" baseline="0" noProof="0">
                <a:ln>
                  <a:noFill/>
                </a:ln>
                <a:solidFill>
                  <a:srgbClr val="242852"/>
                </a:solidFill>
                <a:effectLst/>
                <a:uLnTx/>
                <a:uFillTx/>
                <a:latin typeface="Calibri"/>
                <a:ea typeface="Calibri"/>
                <a:cs typeface="Calibri"/>
                <a:sym typeface="Calibri"/>
              </a:rPr>
              <a:t>B.</a:t>
            </a:r>
            <a:r>
              <a:rPr kumimoji="0" lang="es-MX" sz="2300" b="1"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s-MX" sz="2300" b="1" i="0" u="none" strike="noStrike" kern="0" cap="none" spc="0" normalizeH="0" baseline="0" noProof="0">
                <a:ln>
                  <a:noFill/>
                </a:ln>
                <a:solidFill>
                  <a:srgbClr val="FFFFFF"/>
                </a:solidFill>
                <a:effectLst/>
                <a:uLnTx/>
                <a:uFillTx/>
                <a:latin typeface="Calibri"/>
                <a:ea typeface="Calibri"/>
                <a:cs typeface="Calibri"/>
                <a:sym typeface="Calibri"/>
              </a:rPr>
              <a:t>Falta de consentimiento</a:t>
            </a:r>
            <a:endParaRPr kumimoji="0" sz="23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CuadroTexto 1">
            <a:extLst>
              <a:ext uri="{FF2B5EF4-FFF2-40B4-BE49-F238E27FC236}">
                <a16:creationId xmlns:a16="http://schemas.microsoft.com/office/drawing/2014/main" id="{44DC82D2-58A7-CD87-FB2A-EB9481DEB8E2}"/>
              </a:ext>
            </a:extLst>
          </p:cNvPr>
          <p:cNvSpPr txBox="1"/>
          <p:nvPr/>
        </p:nvSpPr>
        <p:spPr>
          <a:xfrm>
            <a:off x="1682132" y="2059467"/>
            <a:ext cx="9879743" cy="4031873"/>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
                <a:srgbClr val="374D81"/>
              </a:buClr>
              <a:buSzTx/>
              <a:buFont typeface="Courier New" panose="02070309020205020404" pitchFamily="49" charset="0"/>
              <a:buChar char="o"/>
              <a:tabLst/>
              <a:defRPr/>
            </a:pPr>
            <a:r>
              <a:rPr kumimoji="0" lang="es-E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¿Debe existir un rechazo explícito e inmediato? Problemas: presión del entorno, miedo a perder el trabajo, manipulación, diversas formas de enfrentar un acoso sexual.</a:t>
            </a:r>
          </a:p>
          <a:p>
            <a:pPr marL="285750" marR="0" lvl="0" indent="-285750" algn="just" defTabSz="914400" rtl="0" eaLnBrk="1" fontAlgn="auto" latinLnBrk="0" hangingPunct="1">
              <a:lnSpc>
                <a:spcPct val="100000"/>
              </a:lnSpc>
              <a:spcBef>
                <a:spcPts val="0"/>
              </a:spcBef>
              <a:spcAft>
                <a:spcPts val="0"/>
              </a:spcAft>
              <a:buClr>
                <a:srgbClr val="374D81"/>
              </a:buClr>
              <a:buSzTx/>
              <a:buFont typeface="Courier New" panose="02070309020205020404" pitchFamily="49" charset="0"/>
              <a:buChar char="o"/>
              <a:tabLst/>
              <a:defRPr/>
            </a:pPr>
            <a:r>
              <a:rPr kumimoji="0" lang="es-E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Exigencia de una voluntad libre y espontánea.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0" i="1" u="none" strike="noStrike" kern="0" cap="none" spc="0" normalizeH="0" baseline="0" noProof="0" dirty="0">
                <a:ln>
                  <a:noFill/>
                </a:ln>
                <a:solidFill>
                  <a:srgbClr val="374D81"/>
                </a:solidFill>
                <a:effectLst/>
                <a:uLnTx/>
                <a:uFillTx/>
                <a:latin typeface="Calibri" panose="020F0502020204030204" pitchFamily="34" charset="0"/>
                <a:cs typeface="Calibri" panose="020F0502020204030204" pitchFamily="34" charset="0"/>
                <a:sym typeface="Arial"/>
              </a:rPr>
              <a:t>“Finalmente, la falta de consentimiento de la demandante en el asedio indebido por parte del presunto acosador, se demuestra con la carta de fecha 13 de agosto de 2011 dirigida al jefe de seguridad del Hospital Regional de Concepción [...] donde la actora expresamente relata su negativa a los requerimientos de carácter sexual realizados por el señor J.C.S [...] La falta de consentimiento de la trabajadora también se desprende de las denuncias realizadas a la empresa demandada, el Hospital Regional de Concepción, las largas licencias médicas que ha tenido que hacer uso, los tratamientos psicológicos y psiquiátricos a los que ha tenido que someterse”. </a:t>
            </a:r>
            <a:r>
              <a:rPr kumimoji="0" lang="es-E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RIT O-935-2012 del 2º Juzgado de Letras del Trabajo.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0" i="1" u="none" strike="noStrike" kern="0" cap="none" spc="0" normalizeH="0" baseline="0" noProof="0" dirty="0">
                <a:ln>
                  <a:noFill/>
                </a:ln>
                <a:solidFill>
                  <a:srgbClr val="374D81"/>
                </a:solidFill>
                <a:effectLst/>
                <a:uLnTx/>
                <a:uFillTx/>
                <a:latin typeface="Calibri" panose="020F0502020204030204" pitchFamily="34" charset="0"/>
                <a:cs typeface="Calibri" panose="020F0502020204030204" pitchFamily="34" charset="0"/>
                <a:sym typeface="Arial"/>
              </a:rPr>
              <a:t>"Quien se sale de ese contexto es el jefe, y no hay diálogo alguno, pues la subordinada no responde. No puede desprenderse de ese silencio que no haya incomodidad, rechazo o contrariedad, porque es una relación desigual, asimétrica donde ella tempranamente ya conoce además la concepción que exhibe su jefe sobre las mujeres“. </a:t>
            </a:r>
            <a:r>
              <a:rPr kumimoji="0" lang="es-E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RIT T-309-2018, 2° Juzgado de Letras del Trabajo de Santiago.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debaa397d6_0_69"/>
          <p:cNvSpPr txBox="1">
            <a:spLocks noGrp="1"/>
          </p:cNvSpPr>
          <p:nvPr>
            <p:ph type="title"/>
          </p:nvPr>
        </p:nvSpPr>
        <p:spPr>
          <a:xfrm>
            <a:off x="479425" y="419675"/>
            <a:ext cx="1841400" cy="60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D81"/>
              </a:buClr>
              <a:buSzPts val="2800"/>
              <a:buFont typeface="Calibri"/>
              <a:buNone/>
            </a:pPr>
            <a:r>
              <a:rPr lang="es-MX" sz="2600"/>
              <a:t>Requisitos</a:t>
            </a:r>
            <a:r>
              <a:rPr lang="es-MX" sz="2700"/>
              <a:t> </a:t>
            </a:r>
            <a:endParaRPr sz="2700"/>
          </a:p>
        </p:txBody>
      </p:sp>
      <p:sp>
        <p:nvSpPr>
          <p:cNvPr id="126" name="Google Shape;126;gdebaa397d6_0_69"/>
          <p:cNvSpPr txBox="1">
            <a:spLocks noGrp="1"/>
          </p:cNvSpPr>
          <p:nvPr>
            <p:ph type="sldNum" idx="12"/>
          </p:nvPr>
        </p:nvSpPr>
        <p:spPr>
          <a:xfrm>
            <a:off x="10911415" y="6366647"/>
            <a:ext cx="370874" cy="3576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27" name="Google Shape;127;gdebaa397d6_0_69"/>
          <p:cNvSpPr txBox="1">
            <a:spLocks noGrp="1"/>
          </p:cNvSpPr>
          <p:nvPr>
            <p:ph type="ftr" idx="11"/>
          </p:nvPr>
        </p:nvSpPr>
        <p:spPr>
          <a:xfrm>
            <a:off x="8654912" y="6387905"/>
            <a:ext cx="2256600" cy="315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128" name="Google Shape;128;gdebaa397d6_0_69"/>
          <p:cNvPicPr preferRelativeResize="0"/>
          <p:nvPr/>
        </p:nvPicPr>
        <p:blipFill rotWithShape="1">
          <a:blip r:embed="rId3">
            <a:alphaModFix/>
          </a:blip>
          <a:srcRect r="4625" b="764"/>
          <a:stretch/>
        </p:blipFill>
        <p:spPr>
          <a:xfrm>
            <a:off x="2432925" y="2625100"/>
            <a:ext cx="819250" cy="824225"/>
          </a:xfrm>
          <a:prstGeom prst="rect">
            <a:avLst/>
          </a:prstGeom>
          <a:noFill/>
          <a:ln>
            <a:noFill/>
          </a:ln>
        </p:spPr>
      </p:pic>
      <p:sp>
        <p:nvSpPr>
          <p:cNvPr id="129" name="Google Shape;129;gdebaa397d6_0_69"/>
          <p:cNvSpPr txBox="1"/>
          <p:nvPr/>
        </p:nvSpPr>
        <p:spPr>
          <a:xfrm>
            <a:off x="3469550" y="2431125"/>
            <a:ext cx="6810600" cy="2446014"/>
          </a:xfrm>
          <a:prstGeom prst="rect">
            <a:avLst/>
          </a:prstGeom>
          <a:noFill/>
          <a:ln>
            <a:noFill/>
          </a:ln>
        </p:spPr>
        <p:txBody>
          <a:bodyPr spcFirstLastPara="1" wrap="square" lIns="91425" tIns="45700" rIns="91425" bIns="45700" anchor="t" anchorCtr="0">
            <a:spAutoFit/>
          </a:bodyPr>
          <a:lstStyle/>
          <a:p>
            <a:pPr marL="0" marR="0" lvl="0" indent="457200" algn="just"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s-MX" sz="1700" b="0" i="0" u="none" strike="noStrike" kern="0" cap="none" spc="0" normalizeH="0" baseline="0" noProof="0" dirty="0">
                <a:ln>
                  <a:noFill/>
                </a:ln>
                <a:solidFill>
                  <a:srgbClr val="374D81"/>
                </a:solidFill>
                <a:effectLst/>
                <a:uLnTx/>
                <a:uFillTx/>
                <a:latin typeface="Calibri"/>
                <a:ea typeface="Calibri"/>
                <a:cs typeface="Calibri"/>
                <a:sym typeface="Calibri"/>
              </a:rPr>
              <a:t>“Décimo: </a:t>
            </a:r>
            <a:r>
              <a:rPr kumimoji="0" lang="es-MX" sz="1700" b="0" i="1" u="none" strike="noStrike" kern="0" cap="none" spc="0" normalizeH="0" baseline="0" noProof="0" dirty="0">
                <a:ln>
                  <a:noFill/>
                </a:ln>
                <a:solidFill>
                  <a:srgbClr val="374D81"/>
                </a:solidFill>
                <a:effectLst/>
                <a:uLnTx/>
                <a:uFillTx/>
                <a:latin typeface="Calibri"/>
                <a:ea typeface="Calibri"/>
                <a:cs typeface="Calibri"/>
                <a:sym typeface="Calibri"/>
              </a:rPr>
              <a:t>Más allá de la conducta </a:t>
            </a:r>
            <a:r>
              <a:rPr kumimoji="0" lang="es-MX" sz="1700" b="1" i="1" u="none" strike="noStrike" kern="0" cap="none" spc="0" normalizeH="0" baseline="0" noProof="0" dirty="0">
                <a:ln>
                  <a:noFill/>
                </a:ln>
                <a:solidFill>
                  <a:srgbClr val="374D81"/>
                </a:solidFill>
                <a:effectLst/>
                <a:uLnTx/>
                <a:uFillTx/>
                <a:latin typeface="Calibri"/>
                <a:ea typeface="Calibri"/>
                <a:cs typeface="Calibri"/>
                <a:sym typeface="Calibri"/>
              </a:rPr>
              <a:t>histórica y conocida del actor </a:t>
            </a:r>
            <a:r>
              <a:rPr kumimoji="0" lang="es-MX" sz="1700" b="0" i="1" u="none" strike="noStrike" kern="0" cap="none" spc="0" normalizeH="0" baseline="0" noProof="0" dirty="0">
                <a:ln>
                  <a:noFill/>
                </a:ln>
                <a:solidFill>
                  <a:srgbClr val="374D81"/>
                </a:solidFill>
                <a:effectLst/>
                <a:uLnTx/>
                <a:uFillTx/>
                <a:latin typeface="Calibri"/>
                <a:ea typeface="Calibri"/>
                <a:cs typeface="Calibri"/>
                <a:sym typeface="Calibri"/>
              </a:rPr>
              <a:t>entre sus compañeros de labores y de la que dan cuenta varios antecedentes, es precisamente el aludido nexo y la </a:t>
            </a:r>
            <a:r>
              <a:rPr kumimoji="0" lang="es-MX" sz="1700" b="1" i="1" u="none" strike="noStrike" kern="0" cap="none" spc="0" normalizeH="0" baseline="0" noProof="0" dirty="0">
                <a:ln>
                  <a:noFill/>
                </a:ln>
                <a:solidFill>
                  <a:srgbClr val="374D81"/>
                </a:solidFill>
                <a:effectLst/>
                <a:uLnTx/>
                <a:uFillTx/>
                <a:latin typeface="Calibri"/>
                <a:ea typeface="Calibri"/>
                <a:cs typeface="Calibri"/>
                <a:sym typeface="Calibri"/>
              </a:rPr>
              <a:t>influencia a nivel de jefaturas internas </a:t>
            </a:r>
            <a:r>
              <a:rPr kumimoji="0" lang="es-MX" sz="1700" b="0" i="1" u="none" strike="noStrike" kern="0" cap="none" spc="0" normalizeH="0" baseline="0" noProof="0" dirty="0">
                <a:ln>
                  <a:noFill/>
                </a:ln>
                <a:solidFill>
                  <a:srgbClr val="374D81"/>
                </a:solidFill>
                <a:effectLst/>
                <a:uLnTx/>
                <a:uFillTx/>
                <a:latin typeface="Calibri"/>
                <a:ea typeface="Calibri"/>
                <a:cs typeface="Calibri"/>
                <a:sym typeface="Calibri"/>
              </a:rPr>
              <a:t>que aquél esgrimió a través de terceros, lo que, desde la mirada de una mujer normal, que se desempeña como trabajadora externa en una empresa y que se ve sometida a todo lo expuesto, explica su </a:t>
            </a:r>
            <a:r>
              <a:rPr kumimoji="0" lang="es-MX" sz="1700" b="1" i="1" u="none" strike="noStrike" kern="0" cap="none" spc="0" normalizeH="0" baseline="0" noProof="0" dirty="0">
                <a:ln>
                  <a:noFill/>
                </a:ln>
                <a:solidFill>
                  <a:srgbClr val="374D81"/>
                </a:solidFill>
                <a:effectLst/>
                <a:uLnTx/>
                <a:uFillTx/>
                <a:latin typeface="Calibri"/>
                <a:ea typeface="Calibri"/>
                <a:cs typeface="Calibri"/>
                <a:sym typeface="Calibri"/>
              </a:rPr>
              <a:t>temor </a:t>
            </a:r>
            <a:r>
              <a:rPr kumimoji="0" lang="es-MX" sz="1700" b="0" i="1" u="none" strike="noStrike" kern="0" cap="none" spc="0" normalizeH="0" baseline="0" noProof="0" dirty="0">
                <a:ln>
                  <a:noFill/>
                </a:ln>
                <a:solidFill>
                  <a:srgbClr val="374D81"/>
                </a:solidFill>
                <a:effectLst/>
                <a:uLnTx/>
                <a:uFillTx/>
                <a:latin typeface="Calibri"/>
                <a:ea typeface="Calibri"/>
                <a:cs typeface="Calibri"/>
                <a:sym typeface="Calibri"/>
              </a:rPr>
              <a:t>y luego, su </a:t>
            </a:r>
            <a:r>
              <a:rPr kumimoji="0" lang="es-MX" sz="1700" b="1" i="1" u="none" strike="noStrike" kern="0" cap="none" spc="0" normalizeH="0" baseline="0" noProof="0" dirty="0">
                <a:ln>
                  <a:noFill/>
                </a:ln>
                <a:solidFill>
                  <a:srgbClr val="374D81"/>
                </a:solidFill>
                <a:effectLst/>
                <a:uLnTx/>
                <a:uFillTx/>
                <a:latin typeface="Calibri"/>
                <a:ea typeface="Calibri"/>
                <a:cs typeface="Calibri"/>
                <a:sym typeface="Calibri"/>
              </a:rPr>
              <a:t>denunc</a:t>
            </a:r>
            <a:r>
              <a:rPr kumimoji="0" lang="es-MX" sz="1700" b="1" i="0" u="none" strike="noStrike" kern="0" cap="none" spc="0" normalizeH="0" baseline="0" noProof="0" dirty="0">
                <a:ln>
                  <a:noFill/>
                </a:ln>
                <a:solidFill>
                  <a:srgbClr val="374D81"/>
                </a:solidFill>
                <a:effectLst/>
                <a:uLnTx/>
                <a:uFillTx/>
                <a:latin typeface="Calibri"/>
                <a:ea typeface="Calibri"/>
                <a:cs typeface="Calibri"/>
                <a:sym typeface="Calibri"/>
              </a:rPr>
              <a:t>ia</a:t>
            </a:r>
            <a:r>
              <a:rPr kumimoji="0" lang="es-MX" sz="1700" b="0" i="0" u="none" strike="noStrike" kern="0" cap="none" spc="0" normalizeH="0" baseline="0" noProof="0" dirty="0">
                <a:ln>
                  <a:noFill/>
                </a:ln>
                <a:solidFill>
                  <a:srgbClr val="374D81"/>
                </a:solidFill>
                <a:effectLst/>
                <a:uLnTx/>
                <a:uFillTx/>
                <a:latin typeface="Calibri"/>
                <a:ea typeface="Calibri"/>
                <a:cs typeface="Calibri"/>
                <a:sym typeface="Calibri"/>
              </a:rPr>
              <a:t>.” </a:t>
            </a:r>
            <a:r>
              <a:rPr kumimoji="0" lang="es-MX" sz="1700" b="0" i="0" u="none" strike="noStrike" kern="0" cap="none" spc="0" normalizeH="0" baseline="0" noProof="0" dirty="0">
                <a:ln>
                  <a:noFill/>
                </a:ln>
                <a:solidFill>
                  <a:srgbClr val="000000"/>
                </a:solidFill>
                <a:effectLst/>
                <a:uLnTx/>
                <a:uFillTx/>
                <a:latin typeface="Calibri"/>
                <a:ea typeface="Calibri"/>
                <a:cs typeface="Calibri"/>
                <a:sym typeface="Calibri"/>
              </a:rPr>
              <a:t>Corte Suprema Rol N° 3500-2010.</a:t>
            </a:r>
            <a:endParaRPr kumimoji="0" sz="17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9D90A0"/>
              </a:solidFill>
              <a:effectLst/>
              <a:uLnTx/>
              <a:uFillTx/>
              <a:latin typeface="Calibri"/>
              <a:ea typeface="Calibri"/>
              <a:cs typeface="Calibri"/>
              <a:sym typeface="Calibri"/>
            </a:endParaRPr>
          </a:p>
        </p:txBody>
      </p:sp>
      <p:grpSp>
        <p:nvGrpSpPr>
          <p:cNvPr id="130" name="Google Shape;130;gdebaa397d6_0_69"/>
          <p:cNvGrpSpPr/>
          <p:nvPr/>
        </p:nvGrpSpPr>
        <p:grpSpPr>
          <a:xfrm>
            <a:off x="-4777948" y="178008"/>
            <a:ext cx="16339823" cy="6277200"/>
            <a:chOff x="-5271421" y="-807342"/>
            <a:chExt cx="16339823" cy="6277200"/>
          </a:xfrm>
        </p:grpSpPr>
        <p:sp>
          <p:nvSpPr>
            <p:cNvPr id="131" name="Google Shape;131;gdebaa397d6_0_69"/>
            <p:cNvSpPr/>
            <p:nvPr/>
          </p:nvSpPr>
          <p:spPr>
            <a:xfrm>
              <a:off x="-5271421" y="-807342"/>
              <a:ext cx="6277200" cy="6277200"/>
            </a:xfrm>
            <a:prstGeom prst="blockArc">
              <a:avLst>
                <a:gd name="adj1" fmla="val 18651679"/>
                <a:gd name="adj2" fmla="val 2996665"/>
                <a:gd name="adj3" fmla="val 0"/>
              </a:avLst>
            </a:prstGeom>
            <a:noFill/>
            <a:ln w="12700" cap="flat" cmpd="sng">
              <a:solidFill>
                <a:srgbClr val="6E80B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gdebaa397d6_0_69"/>
            <p:cNvSpPr/>
            <p:nvPr/>
          </p:nvSpPr>
          <p:spPr>
            <a:xfrm>
              <a:off x="426502" y="211151"/>
              <a:ext cx="10641900" cy="604800"/>
            </a:xfrm>
            <a:prstGeom prst="rect">
              <a:avLst/>
            </a:prstGeom>
            <a:solidFill>
              <a:schemeClr val="accent1">
                <a:alpha val="898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gdebaa397d6_0_69"/>
            <p:cNvSpPr/>
            <p:nvPr/>
          </p:nvSpPr>
          <p:spPr>
            <a:xfrm>
              <a:off x="110627" y="154000"/>
              <a:ext cx="726000" cy="719100"/>
            </a:xfrm>
            <a:prstGeom prst="ellipse">
              <a:avLst/>
            </a:prstGeom>
            <a:solidFill>
              <a:schemeClr val="lt1"/>
            </a:solidFill>
            <a:ln w="12700" cap="flat" cmpd="sng">
              <a:solidFill>
                <a:schemeClr val="accent1">
                  <a:alpha val="898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4" name="Google Shape;134;gdebaa397d6_0_69"/>
          <p:cNvSpPr txBox="1"/>
          <p:nvPr/>
        </p:nvSpPr>
        <p:spPr>
          <a:xfrm>
            <a:off x="340900" y="1213000"/>
            <a:ext cx="11371800" cy="552900"/>
          </a:xfrm>
          <a:prstGeom prst="rect">
            <a:avLst/>
          </a:prstGeom>
          <a:noFill/>
          <a:ln>
            <a:noFill/>
          </a:ln>
        </p:spPr>
        <p:txBody>
          <a:bodyPr spcFirstLastPara="1" wrap="square" lIns="569325" tIns="55875" rIns="55875" bIns="5587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200"/>
              <a:buFont typeface="Calibri"/>
              <a:buNone/>
              <a:tabLst/>
              <a:defRPr/>
            </a:pPr>
            <a:r>
              <a:rPr kumimoji="0" lang="es-MX" sz="2300" b="1" i="0" u="none" strike="noStrike" kern="0" cap="none" spc="0" normalizeH="0" baseline="0" noProof="0">
                <a:ln>
                  <a:noFill/>
                </a:ln>
                <a:solidFill>
                  <a:srgbClr val="242852"/>
                </a:solidFill>
                <a:effectLst/>
                <a:uLnTx/>
                <a:uFillTx/>
                <a:latin typeface="Calibri"/>
                <a:ea typeface="Calibri"/>
                <a:cs typeface="Calibri"/>
                <a:sym typeface="Calibri"/>
              </a:rPr>
              <a:t>C.</a:t>
            </a:r>
            <a:r>
              <a:rPr kumimoji="0" lang="es-MX" sz="2300" b="1"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s-MX" sz="2300" b="1" i="0" u="none" strike="noStrike" kern="0" cap="none" spc="0" normalizeH="0" baseline="0" noProof="0">
                <a:ln>
                  <a:noFill/>
                </a:ln>
                <a:solidFill>
                  <a:srgbClr val="FFFFFF"/>
                </a:solidFill>
                <a:effectLst/>
                <a:uLnTx/>
                <a:uFillTx/>
                <a:latin typeface="Calibri"/>
                <a:ea typeface="Calibri"/>
                <a:cs typeface="Calibri"/>
                <a:sym typeface="Calibri"/>
              </a:rPr>
              <a:t>Amenacen o perjudiquen su situación laboral o sus oportunidades en el empleo</a:t>
            </a:r>
            <a:endParaRPr kumimoji="0" sz="2700" b="1"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e050e88bc9_0_0"/>
          <p:cNvSpPr txBox="1">
            <a:spLocks noGrp="1"/>
          </p:cNvSpPr>
          <p:nvPr>
            <p:ph type="title"/>
          </p:nvPr>
        </p:nvSpPr>
        <p:spPr>
          <a:xfrm>
            <a:off x="479399" y="540812"/>
            <a:ext cx="11233200" cy="71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MX" dirty="0"/>
              <a:t>Obligaciones que impone la Ley N°20.005 a los empleadores</a:t>
            </a:r>
            <a:endParaRPr dirty="0"/>
          </a:p>
        </p:txBody>
      </p:sp>
      <p:sp>
        <p:nvSpPr>
          <p:cNvPr id="153" name="Google Shape;153;ge050e88bc9_0_0"/>
          <p:cNvSpPr txBox="1">
            <a:spLocks noGrp="1"/>
          </p:cNvSpPr>
          <p:nvPr>
            <p:ph type="title"/>
          </p:nvPr>
        </p:nvSpPr>
        <p:spPr>
          <a:xfrm>
            <a:off x="479399" y="1482968"/>
            <a:ext cx="10634078" cy="448600"/>
          </a:xfrm>
          <a:prstGeom prst="rect">
            <a:avLst/>
          </a:prstGeom>
        </p:spPr>
        <p:txBody>
          <a:bodyPr spcFirstLastPara="1" wrap="square" lIns="91425" tIns="45700" rIns="91425" bIns="45700" anchor="ctr" anchorCtr="0">
            <a:normAutofit fontScale="90000"/>
          </a:bodyPr>
          <a:lstStyle/>
          <a:p>
            <a:pPr marL="101727" lvl="0" algn="l" rtl="0">
              <a:spcBef>
                <a:spcPts val="0"/>
              </a:spcBef>
              <a:spcAft>
                <a:spcPts val="0"/>
              </a:spcAft>
              <a:buClr>
                <a:srgbClr val="629DD1"/>
              </a:buClr>
              <a:buSzPct val="100000"/>
            </a:pPr>
            <a:r>
              <a:rPr lang="es-MX" sz="2220" b="0" dirty="0"/>
              <a:t>Prevención y sanción del acoso sexual en los reglamentos internos de orden higiene y seguridad (RIOHS).</a:t>
            </a:r>
            <a:endParaRPr sz="2220" b="0" dirty="0"/>
          </a:p>
          <a:p>
            <a:pPr marL="0" lvl="0" indent="0" algn="l" rtl="0">
              <a:spcBef>
                <a:spcPts val="0"/>
              </a:spcBef>
              <a:spcAft>
                <a:spcPts val="0"/>
              </a:spcAft>
              <a:buSzPct val="44594"/>
              <a:buNone/>
            </a:pPr>
            <a:endParaRPr sz="2220" dirty="0"/>
          </a:p>
        </p:txBody>
      </p:sp>
      <p:sp>
        <p:nvSpPr>
          <p:cNvPr id="154" name="Google Shape;154;ge050e88bc9_0_0"/>
          <p:cNvSpPr txBox="1"/>
          <p:nvPr/>
        </p:nvSpPr>
        <p:spPr>
          <a:xfrm>
            <a:off x="706575" y="2306000"/>
            <a:ext cx="5749800" cy="1708500"/>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s-MX" sz="1700" b="0" i="0" u="none" strike="noStrike" kern="0" cap="none" spc="0" normalizeH="0" baseline="0" noProof="0" dirty="0">
                <a:ln>
                  <a:noFill/>
                </a:ln>
                <a:solidFill>
                  <a:srgbClr val="000000"/>
                </a:solidFill>
                <a:effectLst/>
                <a:uLnTx/>
                <a:uFillTx/>
                <a:latin typeface="Calibri"/>
                <a:ea typeface="Calibri"/>
                <a:cs typeface="Calibri"/>
                <a:sym typeface="Calibri"/>
              </a:rPr>
              <a:t>La normativa legal establece como una obligación de los empleadores contar con normas sobre acoso sexual en los reglamentos internos de orden, higiene y seguridad. En efecto, tal como señala expresamente el </a:t>
            </a:r>
            <a:r>
              <a:rPr kumimoji="0" lang="es-MX" sz="1700" b="1" i="0" u="none" strike="noStrike" kern="0" cap="none" spc="0" normalizeH="0" baseline="0" noProof="0" dirty="0">
                <a:ln>
                  <a:noFill/>
                </a:ln>
                <a:solidFill>
                  <a:srgbClr val="000000"/>
                </a:solidFill>
                <a:effectLst/>
                <a:uLnTx/>
                <a:uFillTx/>
                <a:latin typeface="Calibri"/>
                <a:ea typeface="Calibri"/>
                <a:cs typeface="Calibri"/>
                <a:sym typeface="Calibri"/>
              </a:rPr>
              <a:t>artículo 153 inciso segundo</a:t>
            </a:r>
            <a:r>
              <a:rPr kumimoji="0" lang="es-MX" sz="1700" b="0" i="0" u="none" strike="noStrike" kern="0" cap="none" spc="0" normalizeH="0" baseline="0" noProof="0" dirty="0">
                <a:ln>
                  <a:noFill/>
                </a:ln>
                <a:solidFill>
                  <a:srgbClr val="000000"/>
                </a:solidFill>
                <a:effectLst/>
                <a:uLnTx/>
                <a:uFillTx/>
                <a:latin typeface="Calibri"/>
                <a:ea typeface="Calibri"/>
                <a:cs typeface="Calibri"/>
                <a:sym typeface="Calibri"/>
              </a:rPr>
              <a:t> del Código del Trabajo:</a:t>
            </a:r>
            <a:endParaRPr kumimoji="0" sz="17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55" name="Google Shape;155;ge050e88bc9_0_0"/>
          <p:cNvPicPr preferRelativeResize="0"/>
          <p:nvPr/>
        </p:nvPicPr>
        <p:blipFill rotWithShape="1">
          <a:blip r:embed="rId3">
            <a:alphaModFix/>
          </a:blip>
          <a:srcRect/>
          <a:stretch/>
        </p:blipFill>
        <p:spPr>
          <a:xfrm>
            <a:off x="847551" y="4485400"/>
            <a:ext cx="731838" cy="716400"/>
          </a:xfrm>
          <a:prstGeom prst="rect">
            <a:avLst/>
          </a:prstGeom>
          <a:noFill/>
          <a:ln>
            <a:noFill/>
          </a:ln>
        </p:spPr>
      </p:pic>
      <p:sp>
        <p:nvSpPr>
          <p:cNvPr id="156" name="Google Shape;156;ge050e88bc9_0_0"/>
          <p:cNvSpPr/>
          <p:nvPr/>
        </p:nvSpPr>
        <p:spPr>
          <a:xfrm>
            <a:off x="1787250" y="4270100"/>
            <a:ext cx="4544400" cy="1257900"/>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s-MX" sz="1600" b="0" i="1" u="none" strike="noStrike" kern="0" cap="none" spc="0" normalizeH="0" baseline="0" noProof="0">
                <a:ln>
                  <a:noFill/>
                </a:ln>
                <a:solidFill>
                  <a:srgbClr val="374C81"/>
                </a:solidFill>
                <a:effectLst/>
                <a:uLnTx/>
                <a:uFillTx/>
                <a:latin typeface="Arial"/>
                <a:cs typeface="Arial"/>
                <a:sym typeface="Arial"/>
              </a:rPr>
              <a:t>Art. 153, inc. 2° CT: “</a:t>
            </a:r>
            <a:r>
              <a:rPr kumimoji="0" lang="es-MX" sz="1700" b="0" i="1" u="none" strike="noStrike" kern="0" cap="none" spc="0" normalizeH="0" baseline="0" noProof="0">
                <a:ln>
                  <a:noFill/>
                </a:ln>
                <a:solidFill>
                  <a:srgbClr val="374C81"/>
                </a:solidFill>
                <a:effectLst/>
                <a:uLnTx/>
                <a:uFillTx/>
                <a:latin typeface="Calibri"/>
                <a:ea typeface="Calibri"/>
                <a:cs typeface="Calibri"/>
                <a:sym typeface="Calibri"/>
              </a:rPr>
              <a:t>Especialmente, se deberán estipular las normas que se deben observar para garantizar un ambiente  laboral digno y de mutuo respeto entre los trabajadores”.</a:t>
            </a:r>
            <a:endParaRPr kumimoji="0" sz="1700" b="0" i="1" u="none" strike="noStrike" kern="0" cap="none" spc="0" normalizeH="0" baseline="0" noProof="0">
              <a:ln>
                <a:noFill/>
              </a:ln>
              <a:solidFill>
                <a:srgbClr val="374C8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ge050e88bc9_0_0"/>
          <p:cNvSpPr txBox="1"/>
          <p:nvPr/>
        </p:nvSpPr>
        <p:spPr>
          <a:xfrm>
            <a:off x="7481475" y="1821200"/>
            <a:ext cx="3865500" cy="7080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700" b="1" i="0" u="none" strike="noStrike" kern="0" cap="none" spc="0" normalizeH="0" baseline="0" noProof="0">
                <a:ln>
                  <a:noFill/>
                </a:ln>
                <a:solidFill>
                  <a:srgbClr val="000000"/>
                </a:solidFill>
                <a:effectLst/>
                <a:uLnTx/>
                <a:uFillTx/>
                <a:latin typeface="Calibri"/>
                <a:ea typeface="Calibri"/>
                <a:cs typeface="Calibri"/>
                <a:sym typeface="Calibri"/>
              </a:rPr>
              <a:t>COMO MÍNIMO DEBE CONTAR CON LAS SIGUIENTES ESTIPULACIONES:</a:t>
            </a:r>
            <a:endParaRPr kumimoji="0" sz="17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8" name="Google Shape;158;ge050e88bc9_0_0"/>
          <p:cNvSpPr/>
          <p:nvPr/>
        </p:nvSpPr>
        <p:spPr>
          <a:xfrm>
            <a:off x="6927325" y="2605925"/>
            <a:ext cx="4724400" cy="10467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a.- El procedimiento al que se someterá el conocimiento de las denuncias de acoso sexual por parte de los trabajadores, el que deberá sujetarse a las condiciones mínimas señaladas en el artículo 211-C del Código del Trabajo.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ge050e88bc9_0_0"/>
          <p:cNvSpPr/>
          <p:nvPr/>
        </p:nvSpPr>
        <p:spPr>
          <a:xfrm>
            <a:off x="6927325" y="3803638"/>
            <a:ext cx="4724400" cy="10467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b.- Las medidas de resguardo que la empresa aplicará en caso de denuncias de acoso sexual, con el objeto de garantizar los derechos de los involucrados, en conformidad al artículo 211-B del Código del Trabajo.</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0" name="Google Shape;160;ge050e88bc9_0_0"/>
          <p:cNvSpPr/>
          <p:nvPr/>
        </p:nvSpPr>
        <p:spPr>
          <a:xfrm>
            <a:off x="6927325" y="5001350"/>
            <a:ext cx="4724400" cy="1136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c.- Las sanciones que se aplicarán en caso de darse por acreditada la conducta de acoso sexual, las que deben ajustarse a las permitidas por la ley, esto es, amonestación verbal, por escrito o multa en conformidad al artículo 154 del Código del Trabajo.</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title"/>
          </p:nvPr>
        </p:nvSpPr>
        <p:spPr>
          <a:xfrm>
            <a:off x="479425" y="541338"/>
            <a:ext cx="11233150" cy="715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D81"/>
              </a:buClr>
              <a:buSzPts val="2800"/>
              <a:buFont typeface="Calibri"/>
              <a:buNone/>
            </a:pPr>
            <a:r>
              <a:rPr lang="es-MX"/>
              <a:t>Deberes del empleador</a:t>
            </a:r>
            <a:endParaRPr/>
          </a:p>
        </p:txBody>
      </p:sp>
      <p:sp>
        <p:nvSpPr>
          <p:cNvPr id="243" name="Google Shape;243;p19"/>
          <p:cNvSpPr txBox="1">
            <a:spLocks noGrp="1"/>
          </p:cNvSpPr>
          <p:nvPr>
            <p:ph type="sldNum" idx="12"/>
          </p:nvPr>
        </p:nvSpPr>
        <p:spPr>
          <a:xfrm>
            <a:off x="10911415" y="6366647"/>
            <a:ext cx="350143" cy="35747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25</a:t>
            </a:fld>
            <a:endParaRPr/>
          </a:p>
        </p:txBody>
      </p:sp>
      <p:sp>
        <p:nvSpPr>
          <p:cNvPr id="244" name="Google Shape;244;p19"/>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sz="1200" dirty="0"/>
              <a:t>Derecho del Trabajo I</a:t>
            </a:r>
            <a:endParaRPr sz="1200" dirty="0"/>
          </a:p>
        </p:txBody>
      </p:sp>
      <p:pic>
        <p:nvPicPr>
          <p:cNvPr id="245" name="Google Shape;245;p19"/>
          <p:cNvPicPr preferRelativeResize="0"/>
          <p:nvPr/>
        </p:nvPicPr>
        <p:blipFill rotWithShape="1">
          <a:blip r:embed="rId3">
            <a:alphaModFix/>
          </a:blip>
          <a:srcRect l="22485" t="30127" r="44378" b="19357"/>
          <a:stretch/>
        </p:blipFill>
        <p:spPr>
          <a:xfrm>
            <a:off x="8060000" y="2839175"/>
            <a:ext cx="3201549" cy="2744200"/>
          </a:xfrm>
          <a:prstGeom prst="rect">
            <a:avLst/>
          </a:prstGeom>
          <a:noFill/>
          <a:ln>
            <a:noFill/>
          </a:ln>
        </p:spPr>
      </p:pic>
      <p:grpSp>
        <p:nvGrpSpPr>
          <p:cNvPr id="246" name="Google Shape;246;p19"/>
          <p:cNvGrpSpPr/>
          <p:nvPr/>
        </p:nvGrpSpPr>
        <p:grpSpPr>
          <a:xfrm>
            <a:off x="564644" y="1461824"/>
            <a:ext cx="9507374" cy="908462"/>
            <a:chOff x="6355673" y="1784775"/>
            <a:chExt cx="4906019" cy="908462"/>
          </a:xfrm>
        </p:grpSpPr>
        <p:sp>
          <p:nvSpPr>
            <p:cNvPr id="247" name="Google Shape;247;p19"/>
            <p:cNvSpPr txBox="1"/>
            <p:nvPr/>
          </p:nvSpPr>
          <p:spPr>
            <a:xfrm>
              <a:off x="6571192" y="1788137"/>
              <a:ext cx="4690500" cy="905100"/>
            </a:xfrm>
            <a:prstGeom prst="rect">
              <a:avLst/>
            </a:prstGeom>
            <a:noFill/>
            <a:ln w="25400" cap="flat" cmpd="sng">
              <a:solidFill>
                <a:srgbClr val="4A66AC"/>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s-MX" sz="1600">
                  <a:solidFill>
                    <a:srgbClr val="4A66AC"/>
                  </a:solidFill>
                  <a:latin typeface="Calibri"/>
                  <a:ea typeface="Calibri"/>
                  <a:cs typeface="Calibri"/>
                  <a:sym typeface="Calibri"/>
                </a:rPr>
                <a:t>Contar con un procedimiento interno para denunciar e investigar las conductas de acoso sexual (Art. 211-A y siguientes del Código del Trabajo). Es recomendable contar con un procedimiento interno para denunciar e investigar las conductas de acoso laboral.</a:t>
              </a:r>
              <a:endParaRPr sz="1600">
                <a:solidFill>
                  <a:srgbClr val="4A66AC"/>
                </a:solidFill>
                <a:latin typeface="Calibri"/>
                <a:ea typeface="Calibri"/>
                <a:cs typeface="Calibri"/>
                <a:sym typeface="Calibri"/>
              </a:endParaRPr>
            </a:p>
          </p:txBody>
        </p:sp>
        <p:sp>
          <p:nvSpPr>
            <p:cNvPr id="248" name="Google Shape;248;p19"/>
            <p:cNvSpPr txBox="1"/>
            <p:nvPr/>
          </p:nvSpPr>
          <p:spPr>
            <a:xfrm>
              <a:off x="6355673" y="1784775"/>
              <a:ext cx="128100" cy="585000"/>
            </a:xfrm>
            <a:prstGeom prst="rect">
              <a:avLst/>
            </a:prstGeom>
            <a:solidFill>
              <a:srgbClr val="4A66AC"/>
            </a:solidFill>
            <a:ln w="25400" cap="flat" cmpd="sng">
              <a:solidFill>
                <a:srgbClr val="4A66AC"/>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grpSp>
      <p:grpSp>
        <p:nvGrpSpPr>
          <p:cNvPr id="249" name="Google Shape;249;p19"/>
          <p:cNvGrpSpPr/>
          <p:nvPr/>
        </p:nvGrpSpPr>
        <p:grpSpPr>
          <a:xfrm>
            <a:off x="564740" y="2756050"/>
            <a:ext cx="7817459" cy="621900"/>
            <a:chOff x="6270113" y="3357418"/>
            <a:chExt cx="7595665" cy="621900"/>
          </a:xfrm>
        </p:grpSpPr>
        <p:sp>
          <p:nvSpPr>
            <p:cNvPr id="250" name="Google Shape;250;p19"/>
            <p:cNvSpPr txBox="1"/>
            <p:nvPr/>
          </p:nvSpPr>
          <p:spPr>
            <a:xfrm>
              <a:off x="6668178" y="3357418"/>
              <a:ext cx="7197600" cy="621900"/>
            </a:xfrm>
            <a:prstGeom prst="rect">
              <a:avLst/>
            </a:prstGeom>
            <a:noFill/>
            <a:ln w="25400" cap="flat" cmpd="sng">
              <a:solidFill>
                <a:srgbClr val="297FD5"/>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s-MX" sz="1600">
                  <a:solidFill>
                    <a:srgbClr val="297FD5"/>
                  </a:solidFill>
                  <a:latin typeface="Calibri"/>
                  <a:ea typeface="Calibri"/>
                  <a:cs typeface="Calibri"/>
                  <a:sym typeface="Calibri"/>
                </a:rPr>
                <a:t>•Resguardar la salud, seguridad e integridad física y psíquica de sus trabajadores (Art. 184 del Código del Trabajo).</a:t>
              </a:r>
              <a:endParaRPr sz="1600">
                <a:solidFill>
                  <a:srgbClr val="297FD5"/>
                </a:solidFill>
                <a:latin typeface="Calibri"/>
                <a:ea typeface="Calibri"/>
                <a:cs typeface="Calibri"/>
                <a:sym typeface="Calibri"/>
              </a:endParaRPr>
            </a:p>
          </p:txBody>
        </p:sp>
        <p:sp>
          <p:nvSpPr>
            <p:cNvPr id="251" name="Google Shape;251;p19"/>
            <p:cNvSpPr txBox="1"/>
            <p:nvPr/>
          </p:nvSpPr>
          <p:spPr>
            <a:xfrm>
              <a:off x="6270113" y="3357418"/>
              <a:ext cx="240900" cy="585000"/>
            </a:xfrm>
            <a:prstGeom prst="rect">
              <a:avLst/>
            </a:prstGeom>
            <a:solidFill>
              <a:srgbClr val="297FD5"/>
            </a:solidFill>
            <a:ln w="25400" cap="flat" cmpd="sng">
              <a:solidFill>
                <a:srgbClr val="297FD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grpSp>
      <p:grpSp>
        <p:nvGrpSpPr>
          <p:cNvPr id="252" name="Google Shape;252;p19"/>
          <p:cNvGrpSpPr/>
          <p:nvPr/>
        </p:nvGrpSpPr>
        <p:grpSpPr>
          <a:xfrm>
            <a:off x="564650" y="3763725"/>
            <a:ext cx="7372222" cy="623425"/>
            <a:chOff x="6446136" y="4139032"/>
            <a:chExt cx="5043594" cy="623425"/>
          </a:xfrm>
        </p:grpSpPr>
        <p:sp>
          <p:nvSpPr>
            <p:cNvPr id="253" name="Google Shape;253;p19"/>
            <p:cNvSpPr txBox="1"/>
            <p:nvPr/>
          </p:nvSpPr>
          <p:spPr>
            <a:xfrm>
              <a:off x="6723331" y="4140557"/>
              <a:ext cx="4766400" cy="621900"/>
            </a:xfrm>
            <a:prstGeom prst="rect">
              <a:avLst/>
            </a:prstGeom>
            <a:noFill/>
            <a:ln w="25400" cap="flat" cmpd="sng">
              <a:solidFill>
                <a:srgbClr val="629DD1"/>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s-MX" sz="1600">
                  <a:solidFill>
                    <a:srgbClr val="629DD1"/>
                  </a:solidFill>
                  <a:latin typeface="Calibri"/>
                  <a:ea typeface="Calibri"/>
                  <a:cs typeface="Calibri"/>
                  <a:sym typeface="Calibri"/>
                </a:rPr>
                <a:t>Generar un ambiente laboral digno y de mutuo respeto entre los trabajadores (Art. 153 del Código del Trabajo).</a:t>
              </a:r>
              <a:endParaRPr sz="1600">
                <a:solidFill>
                  <a:srgbClr val="629DD1"/>
                </a:solidFill>
                <a:latin typeface="Calibri"/>
                <a:ea typeface="Calibri"/>
                <a:cs typeface="Calibri"/>
                <a:sym typeface="Calibri"/>
              </a:endParaRPr>
            </a:p>
          </p:txBody>
        </p:sp>
        <p:sp>
          <p:nvSpPr>
            <p:cNvPr id="254" name="Google Shape;254;p19"/>
            <p:cNvSpPr txBox="1"/>
            <p:nvPr/>
          </p:nvSpPr>
          <p:spPr>
            <a:xfrm>
              <a:off x="6446136" y="4139032"/>
              <a:ext cx="172800" cy="585000"/>
            </a:xfrm>
            <a:prstGeom prst="rect">
              <a:avLst/>
            </a:prstGeom>
            <a:solidFill>
              <a:srgbClr val="629DD1"/>
            </a:solidFill>
            <a:ln w="25400" cap="flat" cmpd="sng">
              <a:solidFill>
                <a:srgbClr val="629DD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grpSp>
      <p:grpSp>
        <p:nvGrpSpPr>
          <p:cNvPr id="255" name="Google Shape;255;p19"/>
          <p:cNvGrpSpPr/>
          <p:nvPr/>
        </p:nvGrpSpPr>
        <p:grpSpPr>
          <a:xfrm>
            <a:off x="564721" y="4772924"/>
            <a:ext cx="7372068" cy="628380"/>
            <a:chOff x="6305110" y="4775771"/>
            <a:chExt cx="4875384" cy="628380"/>
          </a:xfrm>
        </p:grpSpPr>
        <p:sp>
          <p:nvSpPr>
            <p:cNvPr id="256" name="Google Shape;256;p19"/>
            <p:cNvSpPr txBox="1"/>
            <p:nvPr/>
          </p:nvSpPr>
          <p:spPr>
            <a:xfrm>
              <a:off x="6601894" y="4782251"/>
              <a:ext cx="4578600" cy="621900"/>
            </a:xfrm>
            <a:prstGeom prst="rect">
              <a:avLst/>
            </a:prstGeom>
            <a:noFill/>
            <a:ln w="25400" cap="flat" cmpd="sng">
              <a:solidFill>
                <a:srgbClr val="5AA2AE"/>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s-MX" sz="1600">
                  <a:solidFill>
                    <a:srgbClr val="5AA2AE"/>
                  </a:solidFill>
                  <a:latin typeface="Calibri"/>
                  <a:ea typeface="Calibri"/>
                  <a:cs typeface="Calibri"/>
                  <a:sym typeface="Calibri"/>
                </a:rPr>
                <a:t>Respetar los derechos fundamentales de los trabajadores (Art. 5 del Código del Trabajo). </a:t>
              </a:r>
              <a:endParaRPr sz="1600">
                <a:solidFill>
                  <a:srgbClr val="5AA2AE"/>
                </a:solidFill>
                <a:latin typeface="Calibri"/>
                <a:ea typeface="Calibri"/>
                <a:cs typeface="Calibri"/>
                <a:sym typeface="Calibri"/>
              </a:endParaRPr>
            </a:p>
          </p:txBody>
        </p:sp>
        <p:sp>
          <p:nvSpPr>
            <p:cNvPr id="257" name="Google Shape;257;p19"/>
            <p:cNvSpPr txBox="1"/>
            <p:nvPr/>
          </p:nvSpPr>
          <p:spPr>
            <a:xfrm>
              <a:off x="6305110" y="4775771"/>
              <a:ext cx="159300" cy="585000"/>
            </a:xfrm>
            <a:prstGeom prst="rect">
              <a:avLst/>
            </a:prstGeom>
            <a:solidFill>
              <a:srgbClr val="5AA2AE"/>
            </a:solidFill>
            <a:ln w="25400" cap="flat" cmpd="sng">
              <a:solidFill>
                <a:srgbClr val="5AA2AE"/>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479424" y="540812"/>
            <a:ext cx="11233149" cy="7164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D81"/>
              </a:buClr>
              <a:buSzPts val="2800"/>
              <a:buFont typeface="Calibri"/>
              <a:buNone/>
            </a:pPr>
            <a:r>
              <a:rPr lang="es-ES" dirty="0"/>
              <a:t>Denuncia</a:t>
            </a:r>
            <a:endParaRPr dirty="0"/>
          </a:p>
        </p:txBody>
      </p:sp>
      <p:sp>
        <p:nvSpPr>
          <p:cNvPr id="174" name="Google Shape;174;p9"/>
          <p:cNvSpPr txBox="1">
            <a:spLocks noGrp="1"/>
          </p:cNvSpPr>
          <p:nvPr>
            <p:ph type="sldNum" idx="12"/>
          </p:nvPr>
        </p:nvSpPr>
        <p:spPr>
          <a:xfrm>
            <a:off x="10911415" y="6377280"/>
            <a:ext cx="466440" cy="35747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75" name="Google Shape;175;p9"/>
          <p:cNvSpPr txBox="1">
            <a:spLocks noGrp="1"/>
          </p:cNvSpPr>
          <p:nvPr>
            <p:ph type="ftr" idx="11"/>
          </p:nvPr>
        </p:nvSpPr>
        <p:spPr>
          <a:xfrm>
            <a:off x="8654912" y="6398538"/>
            <a:ext cx="2256503" cy="31495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 name="CuadroTexto 1">
            <a:extLst>
              <a:ext uri="{FF2B5EF4-FFF2-40B4-BE49-F238E27FC236}">
                <a16:creationId xmlns:a16="http://schemas.microsoft.com/office/drawing/2014/main" id="{DD7BD34E-6FCC-1D65-0EC8-791EA570FDAB}"/>
              </a:ext>
            </a:extLst>
          </p:cNvPr>
          <p:cNvSpPr txBox="1"/>
          <p:nvPr/>
        </p:nvSpPr>
        <p:spPr>
          <a:xfrm>
            <a:off x="814141" y="1568392"/>
            <a:ext cx="10563714" cy="4247317"/>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
                <a:srgbClr val="374D81"/>
              </a:buClr>
              <a:buSzTx/>
              <a:buFont typeface="Courier New" panose="02070309020205020404" pitchFamily="49" charset="0"/>
              <a:buChar char="o"/>
              <a:tabLst/>
              <a:defRPr/>
            </a:pPr>
            <a:r>
              <a:rPr kumimoji="0" lang="es-CL" sz="1800" b="1" i="0" u="none" strike="noStrike" kern="0" cap="none" spc="0" normalizeH="0" baseline="0" noProof="0" dirty="0">
                <a:ln>
                  <a:noFill/>
                </a:ln>
                <a:solidFill>
                  <a:srgbClr val="374D8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Razones para no denunciar: </a:t>
            </a:r>
            <a:r>
              <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temor a perder fuente laboral, pudor a que la situación sea ventilada en público, afectación a su intimidad, atribución de culpa por parte de la propia víctima, justificación de la conducta del acosador, falta de confianza en la investigación, riesgo de humillación, falta de pruebas para sustentar la denuncia, temor de revictimización, puesta en duda de su propia conducta en el marco de un acoso, sensación de impunidad respecto a otros casos, advertencia art. 171 CT, entre otras.</a:t>
            </a:r>
          </a:p>
          <a:p>
            <a:pPr marL="0" marR="0" lvl="0" indent="0" algn="just" defTabSz="914400" rtl="0" eaLnBrk="1" fontAlgn="auto" latinLnBrk="0" hangingPunct="1">
              <a:lnSpc>
                <a:spcPct val="100000"/>
              </a:lnSpc>
              <a:spcBef>
                <a:spcPts val="0"/>
              </a:spcBef>
              <a:spcAft>
                <a:spcPts val="0"/>
              </a:spcAft>
              <a:buClr>
                <a:srgbClr val="374D81"/>
              </a:buClr>
              <a:buSzTx/>
              <a:buFont typeface="Arial"/>
              <a:buNone/>
              <a:tabLst/>
              <a:defRPr/>
            </a:pPr>
            <a:endPar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285750" marR="0" lvl="0" indent="-285750" algn="just" defTabSz="914400" rtl="0" eaLnBrk="1" fontAlgn="auto" latinLnBrk="0" hangingPunct="1">
              <a:lnSpc>
                <a:spcPct val="100000"/>
              </a:lnSpc>
              <a:spcBef>
                <a:spcPts val="0"/>
              </a:spcBef>
              <a:spcAft>
                <a:spcPts val="0"/>
              </a:spcAft>
              <a:buClr>
                <a:srgbClr val="374D81"/>
              </a:buClr>
              <a:buSzTx/>
              <a:buFont typeface="Courier New" panose="02070309020205020404" pitchFamily="49" charset="0"/>
              <a:buChar char="o"/>
              <a:tabLst/>
              <a:defRPr/>
            </a:pPr>
            <a:endPar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285750" marR="0" lvl="0" indent="-285750" algn="just" defTabSz="914400" rtl="0" eaLnBrk="1" fontAlgn="auto" latinLnBrk="0" hangingPunct="1">
              <a:lnSpc>
                <a:spcPct val="100000"/>
              </a:lnSpc>
              <a:spcBef>
                <a:spcPts val="0"/>
              </a:spcBef>
              <a:spcAft>
                <a:spcPts val="0"/>
              </a:spcAft>
              <a:buClr>
                <a:srgbClr val="374D81"/>
              </a:buClr>
              <a:buSzTx/>
              <a:buFont typeface="Courier New" panose="02070309020205020404" pitchFamily="49" charset="0"/>
              <a:buChar char="o"/>
              <a:tabLst/>
              <a:defRPr/>
            </a:pPr>
            <a:r>
              <a:rPr kumimoji="0" lang="es-CL" sz="1800" b="1" i="0" u="none" strike="noStrike" kern="0" cap="none" spc="0" normalizeH="0" baseline="0" noProof="0" dirty="0">
                <a:ln>
                  <a:noFill/>
                </a:ln>
                <a:solidFill>
                  <a:srgbClr val="374D8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OJO!</a:t>
            </a:r>
            <a:r>
              <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Si bien procesalmente la denuncia del artículo 211-A y siguientes del Código del Trabajo no constituye un requisito previo para poder demandar la configuración de un acoso sexual laboral en tribunales, y no se menciona como tal en los elementos que configuran el acoso sexual, sí se puede advertir que denunciar para seguir el procedimiento de investigación —regulado en los referidos artículos, y en su caso en el RIOHS—favorece a la víctima a fin de que se puedan adoptar medidas para su resguardo y se puedan recabar antecedentes para sancionar al presunto acosador </a:t>
            </a:r>
            <a:r>
              <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Contar con mayores antecedentes para un despido indirecto a </a:t>
            </a:r>
            <a:r>
              <a:rPr kumimoji="0" lang="es-CL" sz="1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autodespido</a:t>
            </a:r>
            <a:r>
              <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479424" y="540812"/>
            <a:ext cx="11233149" cy="7164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D81"/>
              </a:buClr>
              <a:buSzPts val="2800"/>
              <a:buFont typeface="Calibri"/>
              <a:buNone/>
            </a:pPr>
            <a:r>
              <a:rPr lang="es-MX" dirty="0"/>
              <a:t>Procedimiento de investigación del acoso sexual realizada la denuncia</a:t>
            </a:r>
            <a:endParaRPr dirty="0"/>
          </a:p>
        </p:txBody>
      </p:sp>
      <p:sp>
        <p:nvSpPr>
          <p:cNvPr id="166" name="Google Shape;166;p7"/>
          <p:cNvSpPr txBox="1">
            <a:spLocks noGrp="1"/>
          </p:cNvSpPr>
          <p:nvPr>
            <p:ph type="sldNum" idx="12"/>
          </p:nvPr>
        </p:nvSpPr>
        <p:spPr>
          <a:xfrm>
            <a:off x="10911415" y="6366647"/>
            <a:ext cx="356807" cy="35747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67" name="Google Shape;167;p7"/>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168" name="Google Shape;168;p7"/>
          <p:cNvPicPr preferRelativeResize="0"/>
          <p:nvPr/>
        </p:nvPicPr>
        <p:blipFill rotWithShape="1">
          <a:blip r:embed="rId3">
            <a:alphaModFix/>
          </a:blip>
          <a:srcRect l="6272" t="26098" r="5263" b="12936"/>
          <a:stretch/>
        </p:blipFill>
        <p:spPr>
          <a:xfrm>
            <a:off x="1218400" y="1588000"/>
            <a:ext cx="10347826" cy="4009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479424" y="540812"/>
            <a:ext cx="11233149" cy="7164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D81"/>
              </a:buClr>
              <a:buSzPts val="2800"/>
              <a:buFont typeface="Calibri"/>
              <a:buNone/>
            </a:pPr>
            <a:r>
              <a:rPr lang="es-ES" dirty="0"/>
              <a:t>Despido indirecto o </a:t>
            </a:r>
            <a:r>
              <a:rPr lang="es-ES" dirty="0" err="1"/>
              <a:t>autodespido</a:t>
            </a:r>
            <a:endParaRPr dirty="0"/>
          </a:p>
        </p:txBody>
      </p:sp>
      <p:sp>
        <p:nvSpPr>
          <p:cNvPr id="174" name="Google Shape;174;p9"/>
          <p:cNvSpPr txBox="1">
            <a:spLocks noGrp="1"/>
          </p:cNvSpPr>
          <p:nvPr>
            <p:ph type="sldNum" idx="12"/>
          </p:nvPr>
        </p:nvSpPr>
        <p:spPr>
          <a:xfrm>
            <a:off x="10911415" y="6377280"/>
            <a:ext cx="413077" cy="35747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MX"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75" name="Google Shape;175;p9"/>
          <p:cNvSpPr txBox="1">
            <a:spLocks noGrp="1"/>
          </p:cNvSpPr>
          <p:nvPr>
            <p:ph type="ftr" idx="11"/>
          </p:nvPr>
        </p:nvSpPr>
        <p:spPr>
          <a:xfrm>
            <a:off x="8654912" y="6398538"/>
            <a:ext cx="2256503" cy="31495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888888"/>
                </a:solidFill>
                <a:effectLst/>
                <a:uLnTx/>
                <a:uFillTx/>
                <a:latin typeface="Calibri"/>
                <a:cs typeface="Calibri"/>
                <a:sym typeface="Calibri"/>
              </a:rPr>
              <a:t>Derecho del Trabajo I</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 name="CuadroTexto 1">
            <a:extLst>
              <a:ext uri="{FF2B5EF4-FFF2-40B4-BE49-F238E27FC236}">
                <a16:creationId xmlns:a16="http://schemas.microsoft.com/office/drawing/2014/main" id="{BB298620-CB4E-AE87-687F-71C0ED848B5D}"/>
              </a:ext>
            </a:extLst>
          </p:cNvPr>
          <p:cNvSpPr txBox="1"/>
          <p:nvPr/>
        </p:nvSpPr>
        <p:spPr>
          <a:xfrm>
            <a:off x="717452" y="1927274"/>
            <a:ext cx="10607040" cy="230832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
                <a:srgbClr val="374D81"/>
              </a:buClr>
              <a:buSzTx/>
              <a:buFont typeface="Courier New" panose="02070309020205020404" pitchFamily="49" charset="0"/>
              <a:buChar char="o"/>
              <a:tabLst/>
              <a:defRPr/>
            </a:pPr>
            <a:r>
              <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Art. 171 CT. Término de la relación laboral impulsado por el/la trabajador/a, por haber incurrido el empleador </a:t>
            </a:r>
            <a:r>
              <a:rPr kumimoji="0" lang="es-ES" sz="1800" b="0" i="0" u="none" strike="noStrike" kern="0" cap="none" spc="0" normalizeH="0" baseline="0" noProof="0" dirty="0">
                <a:ln>
                  <a:noFill/>
                </a:ln>
                <a:solidFill>
                  <a:srgbClr val="000000"/>
                </a:solidFill>
                <a:effectLst/>
                <a:uLnTx/>
                <a:uFillTx/>
                <a:latin typeface="MyriadPro-Regular"/>
                <a:cs typeface="Arial"/>
                <a:sym typeface="Arial"/>
              </a:rPr>
              <a:t>en las causales de los números 1 (incluye, entre otras, conductas de </a:t>
            </a:r>
            <a:r>
              <a:rPr kumimoji="0" lang="es-ES" sz="1800" b="1" i="0" u="none" strike="noStrike" kern="0" cap="none" spc="0" normalizeH="0" baseline="0" noProof="0" dirty="0">
                <a:ln>
                  <a:noFill/>
                </a:ln>
                <a:solidFill>
                  <a:srgbClr val="374D81"/>
                </a:solidFill>
                <a:effectLst/>
                <a:uLnTx/>
                <a:uFillTx/>
                <a:latin typeface="MyriadPro-Regular"/>
                <a:cs typeface="Arial"/>
                <a:sym typeface="Arial"/>
              </a:rPr>
              <a:t>acoso sexual</a:t>
            </a:r>
            <a:r>
              <a:rPr kumimoji="0" lang="es-ES" sz="1800" b="0" i="0" u="none" strike="noStrike" kern="0" cap="none" spc="0" normalizeH="0" baseline="0" noProof="0" dirty="0">
                <a:ln>
                  <a:noFill/>
                </a:ln>
                <a:solidFill>
                  <a:srgbClr val="000000"/>
                </a:solidFill>
                <a:effectLst/>
                <a:uLnTx/>
                <a:uFillTx/>
                <a:latin typeface="MyriadPro-Regular"/>
                <a:cs typeface="Arial"/>
                <a:sym typeface="Arial"/>
              </a:rPr>
              <a:t>), 5 o 7 (</a:t>
            </a:r>
            <a:r>
              <a:rPr kumimoji="0" lang="es-ES" sz="1800" b="1" i="0" u="none" strike="noStrike" kern="0" cap="none" spc="0" normalizeH="0" baseline="0" noProof="0" dirty="0">
                <a:ln>
                  <a:noFill/>
                </a:ln>
                <a:solidFill>
                  <a:srgbClr val="374D81"/>
                </a:solidFill>
                <a:effectLst/>
                <a:uLnTx/>
                <a:uFillTx/>
                <a:latin typeface="MyriadPro-Regular"/>
                <a:cs typeface="Arial"/>
                <a:sym typeface="Arial"/>
              </a:rPr>
              <a:t>incumplimiento grave de las obligaciones del contrato</a:t>
            </a:r>
            <a:r>
              <a:rPr kumimoji="0" lang="es-ES" sz="1800" b="0" i="0" u="none" strike="noStrike" kern="0" cap="none" spc="0" normalizeH="0" baseline="0" noProof="0" dirty="0">
                <a:ln>
                  <a:noFill/>
                </a:ln>
                <a:solidFill>
                  <a:srgbClr val="000000"/>
                </a:solidFill>
                <a:effectLst/>
                <a:uLnTx/>
                <a:uFillTx/>
                <a:latin typeface="MyriadPro-Regular"/>
                <a:cs typeface="Arial"/>
                <a:sym typeface="Arial"/>
              </a:rPr>
              <a:t>) del artículo 160 CT. </a:t>
            </a:r>
          </a:p>
          <a:p>
            <a:pPr marL="0" marR="0" lvl="0" indent="0" algn="just" defTabSz="914400" rtl="0" eaLnBrk="1" fontAlgn="auto" latinLnBrk="0" hangingPunct="1">
              <a:lnSpc>
                <a:spcPct val="100000"/>
              </a:lnSpc>
              <a:spcBef>
                <a:spcPts val="0"/>
              </a:spcBef>
              <a:spcAft>
                <a:spcPts val="0"/>
              </a:spcAft>
              <a:buClr>
                <a:srgbClr val="374D81"/>
              </a:buClr>
              <a:buSzTx/>
              <a:buFont typeface="Arial"/>
              <a:buNone/>
              <a:tabLst/>
              <a:defRPr/>
            </a:pPr>
            <a:endPar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285750" marR="0" lvl="0" indent="-285750" algn="just" defTabSz="914400" rtl="0" eaLnBrk="1" fontAlgn="auto" latinLnBrk="0" hangingPunct="1">
              <a:lnSpc>
                <a:spcPct val="100000"/>
              </a:lnSpc>
              <a:spcBef>
                <a:spcPts val="0"/>
              </a:spcBef>
              <a:spcAft>
                <a:spcPts val="0"/>
              </a:spcAft>
              <a:buClr>
                <a:srgbClr val="374D81"/>
              </a:buClr>
              <a:buSzTx/>
              <a:buFont typeface="Courier New" panose="02070309020205020404" pitchFamily="49" charset="0"/>
              <a:buChar char="o"/>
              <a:tabLst/>
              <a:defRPr/>
            </a:pPr>
            <a:r>
              <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Víctima de acoso sexual no denuncia (art. 211-A y </a:t>
            </a:r>
            <a:r>
              <a:rPr kumimoji="0" lang="es-CL" sz="1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ss</a:t>
            </a:r>
            <a:r>
              <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CT) y se </a:t>
            </a:r>
            <a:r>
              <a:rPr kumimoji="0" lang="es-CL" sz="1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autodespide</a:t>
            </a:r>
            <a:r>
              <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r>
              <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Riesgo de que un tribunal lo entienda como una renuncia.</a:t>
            </a:r>
          </a:p>
          <a:p>
            <a:pPr marL="285750" marR="0" lvl="0" indent="-285750" algn="just" defTabSz="914400" rtl="0" eaLnBrk="1" fontAlgn="auto" latinLnBrk="0" hangingPunct="1">
              <a:lnSpc>
                <a:spcPct val="100000"/>
              </a:lnSpc>
              <a:spcBef>
                <a:spcPts val="0"/>
              </a:spcBef>
              <a:spcAft>
                <a:spcPts val="0"/>
              </a:spcAft>
              <a:buClr>
                <a:srgbClr val="374D81"/>
              </a:buClr>
              <a:buSzTx/>
              <a:buFont typeface="Courier New" panose="02070309020205020404" pitchFamily="49" charset="0"/>
              <a:buChar char="o"/>
              <a:tabLst/>
              <a:defRPr/>
            </a:pPr>
            <a:endParaRPr kumimoji="0" lang="es-C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285750" marR="0" lvl="0" indent="-285750" algn="just" defTabSz="914400" rtl="0" eaLnBrk="1" fontAlgn="auto" latinLnBrk="0" hangingPunct="1">
              <a:lnSpc>
                <a:spcPct val="100000"/>
              </a:lnSpc>
              <a:spcBef>
                <a:spcPts val="0"/>
              </a:spcBef>
              <a:spcAft>
                <a:spcPts val="0"/>
              </a:spcAft>
              <a:buClr>
                <a:srgbClr val="374D81"/>
              </a:buClr>
              <a:buSzTx/>
              <a:buFont typeface="Courier New" panose="02070309020205020404" pitchFamily="49" charset="0"/>
              <a:buChar char="o"/>
              <a:tabLst/>
              <a:defRPr/>
            </a:pPr>
            <a:r>
              <a:rPr kumimoji="0" lang="es-CL" sz="1800" b="1" i="0" u="none" strike="noStrike" kern="0" cap="none" spc="0" normalizeH="0" baseline="0" noProof="0" dirty="0">
                <a:ln>
                  <a:noFill/>
                </a:ln>
                <a:solidFill>
                  <a:srgbClr val="374D81"/>
                </a:solidFill>
                <a:effectLst/>
                <a:uLnTx/>
                <a:uFillTx/>
                <a:latin typeface="Calibri" panose="020F0502020204030204" pitchFamily="34" charset="0"/>
                <a:cs typeface="Times New Roman" panose="02020603050405020304" pitchFamily="18" charset="0"/>
                <a:sym typeface="Arial"/>
              </a:rPr>
              <a:t>OJO!</a:t>
            </a:r>
            <a:r>
              <a:rPr kumimoji="0" lang="es-CL" sz="1800" b="0" i="0" u="none" strike="noStrike" kern="0" cap="none" spc="0" normalizeH="0" baseline="0" noProof="0" dirty="0">
                <a:ln>
                  <a:noFill/>
                </a:ln>
                <a:solidFill>
                  <a:srgbClr val="000000"/>
                </a:solidFill>
                <a:effectLst/>
                <a:uLnTx/>
                <a:uFillTx/>
                <a:latin typeface="Calibri" panose="020F0502020204030204" pitchFamily="34" charset="0"/>
                <a:cs typeface="Times New Roman" panose="02020603050405020304" pitchFamily="18" charset="0"/>
                <a:sym typeface="Arial"/>
              </a:rPr>
              <a:t> Opción de procedimiento de tutela de derechos fundamentales.</a:t>
            </a:r>
            <a:endParaRPr kumimoji="0" lang="es-CL"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87139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p:nvPr/>
        </p:nvSpPr>
        <p:spPr>
          <a:xfrm>
            <a:off x="479424" y="540812"/>
            <a:ext cx="11233149" cy="71648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374D81"/>
              </a:buClr>
              <a:buSzPts val="2500"/>
              <a:buFont typeface="Calibri"/>
              <a:buNone/>
            </a:pPr>
            <a:r>
              <a:rPr lang="es-MX" sz="2700" b="1">
                <a:solidFill>
                  <a:srgbClr val="374D81"/>
                </a:solidFill>
                <a:latin typeface="Calibri"/>
                <a:ea typeface="Calibri"/>
                <a:cs typeface="Calibri"/>
                <a:sym typeface="Calibri"/>
              </a:rPr>
              <a:t>Sanciones</a:t>
            </a:r>
            <a:endParaRPr sz="2700" b="1" strike="sngStrike">
              <a:solidFill>
                <a:srgbClr val="374D81"/>
              </a:solidFill>
              <a:latin typeface="Calibri"/>
              <a:ea typeface="Calibri"/>
              <a:cs typeface="Calibri"/>
              <a:sym typeface="Calibri"/>
            </a:endParaRPr>
          </a:p>
        </p:txBody>
      </p:sp>
      <p:sp>
        <p:nvSpPr>
          <p:cNvPr id="263" name="Google Shape;263;p26"/>
          <p:cNvSpPr txBox="1">
            <a:spLocks noGrp="1"/>
          </p:cNvSpPr>
          <p:nvPr>
            <p:ph type="sldNum" idx="12"/>
          </p:nvPr>
        </p:nvSpPr>
        <p:spPr>
          <a:xfrm>
            <a:off x="10911415" y="6366647"/>
            <a:ext cx="350143" cy="35747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29</a:t>
            </a:fld>
            <a:endParaRPr/>
          </a:p>
        </p:txBody>
      </p:sp>
      <p:sp>
        <p:nvSpPr>
          <p:cNvPr id="264" name="Google Shape;264;p26"/>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sz="1200" dirty="0"/>
              <a:t>Derecho del Trabajo I</a:t>
            </a:r>
            <a:endParaRPr sz="1200" dirty="0"/>
          </a:p>
        </p:txBody>
      </p:sp>
      <p:sp>
        <p:nvSpPr>
          <p:cNvPr id="265" name="Google Shape;265;p26"/>
          <p:cNvSpPr txBox="1"/>
          <p:nvPr/>
        </p:nvSpPr>
        <p:spPr>
          <a:xfrm>
            <a:off x="4090663" y="3481960"/>
            <a:ext cx="3442900" cy="2640683"/>
          </a:xfrm>
          <a:prstGeom prst="rect">
            <a:avLst/>
          </a:prstGeom>
          <a:noFill/>
          <a:ln w="25400" cap="flat" cmpd="sng">
            <a:solidFill>
              <a:srgbClr val="297FD5"/>
            </a:solidFill>
            <a:prstDash val="solid"/>
            <a:round/>
            <a:headEnd type="none" w="sm" len="sm"/>
            <a:tailEnd type="none" w="sm" len="sm"/>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r>
              <a:rPr lang="es-MX" sz="1600" dirty="0">
                <a:solidFill>
                  <a:srgbClr val="297FD5"/>
                </a:solidFill>
                <a:latin typeface="Calibri"/>
                <a:ea typeface="Calibri"/>
                <a:cs typeface="Calibri"/>
                <a:sym typeface="Calibri"/>
              </a:rPr>
              <a:t>Trabajador acosado puede acudir a la Tribunales a reclamar sus indemnizaciones (años de servicio, aviso previo y demás , con incremento hasta un 80% de indemnizaciones legales), pero empleador queda liberado del recargo en caso que haya cumplido con sus deberes procedimentales.</a:t>
            </a:r>
            <a:endParaRPr sz="1600" dirty="0">
              <a:solidFill>
                <a:srgbClr val="297FD5"/>
              </a:solidFill>
              <a:latin typeface="Calibri"/>
              <a:ea typeface="Calibri"/>
              <a:cs typeface="Calibri"/>
              <a:sym typeface="Calibri"/>
            </a:endParaRPr>
          </a:p>
        </p:txBody>
      </p:sp>
      <p:sp>
        <p:nvSpPr>
          <p:cNvPr id="266" name="Google Shape;266;p26"/>
          <p:cNvSpPr txBox="1"/>
          <p:nvPr/>
        </p:nvSpPr>
        <p:spPr>
          <a:xfrm>
            <a:off x="1016575" y="1309975"/>
            <a:ext cx="2474400" cy="7164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374D81"/>
              </a:buClr>
              <a:buSzPts val="2400"/>
              <a:buFont typeface="Calibri"/>
              <a:buNone/>
            </a:pPr>
            <a:r>
              <a:rPr lang="es-MX" sz="2600" b="1">
                <a:solidFill>
                  <a:srgbClr val="374D81"/>
                </a:solidFill>
                <a:latin typeface="Calibri"/>
                <a:ea typeface="Calibri"/>
                <a:cs typeface="Calibri"/>
                <a:sym typeface="Calibri"/>
              </a:rPr>
              <a:t>Al trabajador que acosa:</a:t>
            </a:r>
            <a:endParaRPr sz="2600" b="1">
              <a:solidFill>
                <a:srgbClr val="374D81"/>
              </a:solidFill>
              <a:latin typeface="Calibri"/>
              <a:ea typeface="Calibri"/>
              <a:cs typeface="Calibri"/>
              <a:sym typeface="Calibri"/>
            </a:endParaRPr>
          </a:p>
        </p:txBody>
      </p:sp>
      <p:sp>
        <p:nvSpPr>
          <p:cNvPr id="267" name="Google Shape;267;p26"/>
          <p:cNvSpPr txBox="1"/>
          <p:nvPr/>
        </p:nvSpPr>
        <p:spPr>
          <a:xfrm>
            <a:off x="733525" y="2344150"/>
            <a:ext cx="3040500" cy="338700"/>
          </a:xfrm>
          <a:prstGeom prst="rect">
            <a:avLst/>
          </a:prstGeom>
          <a:noFill/>
          <a:ln w="25400" cap="flat" cmpd="sng">
            <a:solidFill>
              <a:srgbClr val="629DD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600" dirty="0">
                <a:solidFill>
                  <a:srgbClr val="629DD1"/>
                </a:solidFill>
                <a:latin typeface="Calibri"/>
                <a:ea typeface="Calibri"/>
                <a:cs typeface="Calibri"/>
                <a:sym typeface="Calibri"/>
              </a:rPr>
              <a:t>Amonestación verbales o escritas</a:t>
            </a:r>
            <a:endParaRPr sz="1600" dirty="0">
              <a:solidFill>
                <a:srgbClr val="629DD1"/>
              </a:solidFill>
              <a:latin typeface="Calibri"/>
              <a:ea typeface="Calibri"/>
              <a:cs typeface="Calibri"/>
              <a:sym typeface="Calibri"/>
            </a:endParaRPr>
          </a:p>
        </p:txBody>
      </p:sp>
      <p:sp>
        <p:nvSpPr>
          <p:cNvPr id="268" name="Google Shape;268;p26"/>
          <p:cNvSpPr txBox="1"/>
          <p:nvPr/>
        </p:nvSpPr>
        <p:spPr>
          <a:xfrm>
            <a:off x="733525" y="2857532"/>
            <a:ext cx="3040500" cy="584735"/>
          </a:xfrm>
          <a:prstGeom prst="rect">
            <a:avLst/>
          </a:prstGeom>
          <a:noFill/>
          <a:ln w="25400" cap="flat" cmpd="sng">
            <a:solidFill>
              <a:srgbClr val="629DD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600" dirty="0">
                <a:solidFill>
                  <a:srgbClr val="629DD1"/>
                </a:solidFill>
                <a:latin typeface="Calibri"/>
                <a:ea typeface="Calibri"/>
                <a:cs typeface="Calibri"/>
                <a:sym typeface="Calibri"/>
              </a:rPr>
              <a:t>Multa por un máx. de 25% de remuneración diaria</a:t>
            </a:r>
            <a:endParaRPr sz="1600" dirty="0">
              <a:solidFill>
                <a:srgbClr val="629DD1"/>
              </a:solidFill>
              <a:latin typeface="Calibri"/>
              <a:ea typeface="Calibri"/>
              <a:cs typeface="Calibri"/>
              <a:sym typeface="Calibri"/>
            </a:endParaRPr>
          </a:p>
        </p:txBody>
      </p:sp>
      <p:sp>
        <p:nvSpPr>
          <p:cNvPr id="269" name="Google Shape;269;p26"/>
          <p:cNvSpPr txBox="1"/>
          <p:nvPr/>
        </p:nvSpPr>
        <p:spPr>
          <a:xfrm>
            <a:off x="4641750" y="1309975"/>
            <a:ext cx="2256600" cy="7164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374D81"/>
              </a:buClr>
              <a:buSzPts val="2400"/>
              <a:buFont typeface="Calibri"/>
              <a:buNone/>
            </a:pPr>
            <a:r>
              <a:rPr lang="es-MX" sz="2600" b="1">
                <a:solidFill>
                  <a:srgbClr val="374D81"/>
                </a:solidFill>
                <a:latin typeface="Calibri"/>
                <a:ea typeface="Calibri"/>
                <a:cs typeface="Calibri"/>
                <a:sym typeface="Calibri"/>
              </a:rPr>
              <a:t>Al empleador que acosa:</a:t>
            </a:r>
            <a:endParaRPr sz="2600" b="1">
              <a:solidFill>
                <a:srgbClr val="374D81"/>
              </a:solidFill>
              <a:latin typeface="Calibri"/>
              <a:ea typeface="Calibri"/>
              <a:cs typeface="Calibri"/>
              <a:sym typeface="Calibri"/>
            </a:endParaRPr>
          </a:p>
        </p:txBody>
      </p:sp>
      <p:sp>
        <p:nvSpPr>
          <p:cNvPr id="270" name="Google Shape;270;p26"/>
          <p:cNvSpPr txBox="1"/>
          <p:nvPr/>
        </p:nvSpPr>
        <p:spPr>
          <a:xfrm>
            <a:off x="4090664" y="2344150"/>
            <a:ext cx="3442900" cy="830956"/>
          </a:xfrm>
          <a:prstGeom prst="rect">
            <a:avLst/>
          </a:prstGeom>
          <a:noFill/>
          <a:ln w="25400" cap="flat" cmpd="sng">
            <a:solidFill>
              <a:srgbClr val="629DD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600" dirty="0">
                <a:solidFill>
                  <a:srgbClr val="629DD1"/>
                </a:solidFill>
                <a:latin typeface="Calibri"/>
                <a:ea typeface="Calibri"/>
                <a:cs typeface="Calibri"/>
                <a:sym typeface="Calibri"/>
              </a:rPr>
              <a:t>Deberá indemnizar si el trabajador acosado que se autodespidió a causa suya (Art. 171 CT).</a:t>
            </a:r>
            <a:endParaRPr sz="1600" dirty="0">
              <a:solidFill>
                <a:srgbClr val="629DD1"/>
              </a:solidFill>
              <a:latin typeface="Calibri"/>
              <a:ea typeface="Calibri"/>
              <a:cs typeface="Calibri"/>
              <a:sym typeface="Calibri"/>
            </a:endParaRPr>
          </a:p>
        </p:txBody>
      </p:sp>
      <p:sp>
        <p:nvSpPr>
          <p:cNvPr id="271" name="Google Shape;271;p26"/>
          <p:cNvSpPr txBox="1"/>
          <p:nvPr/>
        </p:nvSpPr>
        <p:spPr>
          <a:xfrm>
            <a:off x="733525" y="3555040"/>
            <a:ext cx="3040500" cy="1188300"/>
          </a:xfrm>
          <a:prstGeom prst="rect">
            <a:avLst/>
          </a:prstGeom>
          <a:noFill/>
          <a:ln w="25400" cap="flat" cmpd="sng">
            <a:solidFill>
              <a:srgbClr val="297FD5"/>
            </a:solidFill>
            <a:prstDash val="solid"/>
            <a:round/>
            <a:headEnd type="none" w="sm" len="sm"/>
            <a:tailEnd type="none" w="sm" len="sm"/>
          </a:ln>
        </p:spPr>
        <p:txBody>
          <a:bodyPr spcFirstLastPara="1" wrap="square" lIns="91425" tIns="45700" rIns="91425" bIns="45700" anchor="t" anchorCtr="0">
            <a:spAutoFit/>
          </a:bodyPr>
          <a:lstStyle/>
          <a:p>
            <a:pPr marL="0" lvl="0" indent="0" algn="just" rtl="0">
              <a:lnSpc>
                <a:spcPct val="115000"/>
              </a:lnSpc>
              <a:spcBef>
                <a:spcPts val="0"/>
              </a:spcBef>
              <a:spcAft>
                <a:spcPts val="0"/>
              </a:spcAft>
              <a:buClr>
                <a:schemeClr val="dk1"/>
              </a:buClr>
              <a:buSzPts val="1100"/>
              <a:buFont typeface="Arial"/>
              <a:buNone/>
            </a:pPr>
            <a:r>
              <a:rPr lang="es-MX" sz="1600" dirty="0">
                <a:solidFill>
                  <a:schemeClr val="accent3"/>
                </a:solidFill>
                <a:latin typeface="Calibri"/>
                <a:ea typeface="Calibri"/>
                <a:cs typeface="Calibri"/>
                <a:sym typeface="Calibri"/>
              </a:rPr>
              <a:t>Despido: Causal disciplinaria del art. 160 N° 1 letra b) y f) CT, sin derecho a pago de indemnizaciones.</a:t>
            </a:r>
            <a:endParaRPr sz="1600" dirty="0">
              <a:solidFill>
                <a:srgbClr val="297FD5"/>
              </a:solidFill>
              <a:latin typeface="Calibri"/>
              <a:ea typeface="Calibri"/>
              <a:cs typeface="Calibri"/>
              <a:sym typeface="Calibri"/>
            </a:endParaRPr>
          </a:p>
        </p:txBody>
      </p:sp>
      <p:sp>
        <p:nvSpPr>
          <p:cNvPr id="272" name="Google Shape;272;p26"/>
          <p:cNvSpPr txBox="1"/>
          <p:nvPr/>
        </p:nvSpPr>
        <p:spPr>
          <a:xfrm>
            <a:off x="7850200" y="1867212"/>
            <a:ext cx="3576000" cy="1262100"/>
          </a:xfrm>
          <a:prstGeom prst="rect">
            <a:avLst/>
          </a:prstGeom>
          <a:noFill/>
          <a:ln w="25400" cap="flat" cmpd="sng">
            <a:solidFill>
              <a:srgbClr val="629DD1"/>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MX">
                <a:latin typeface="Calibri"/>
                <a:ea typeface="Calibri"/>
                <a:cs typeface="Calibri"/>
                <a:sym typeface="Calibri"/>
              </a:rPr>
              <a:t>Si trabajador invoca falsamente la causal o con la intención de dañar la honra de algún trabajador o empleado, deberá indemnizar; además si fue maliciosamente proceden otras acciones.</a:t>
            </a:r>
            <a:endParaRPr>
              <a:latin typeface="Calibri"/>
              <a:ea typeface="Calibri"/>
              <a:cs typeface="Calibri"/>
              <a:sym typeface="Calibri"/>
            </a:endParaRPr>
          </a:p>
        </p:txBody>
      </p:sp>
      <p:sp>
        <p:nvSpPr>
          <p:cNvPr id="273" name="Google Shape;273;p26"/>
          <p:cNvSpPr txBox="1"/>
          <p:nvPr/>
        </p:nvSpPr>
        <p:spPr>
          <a:xfrm>
            <a:off x="7850201" y="3214187"/>
            <a:ext cx="3575999" cy="1261854"/>
          </a:xfrm>
          <a:prstGeom prst="rect">
            <a:avLst/>
          </a:prstGeom>
          <a:noFill/>
          <a:ln w="25400" cap="flat" cmpd="sng">
            <a:solidFill>
              <a:srgbClr val="629DD1"/>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MX" dirty="0">
                <a:latin typeface="Calibri"/>
                <a:ea typeface="Calibri"/>
                <a:cs typeface="Calibri"/>
                <a:sym typeface="Calibri"/>
              </a:rPr>
              <a:t>Es importante comprender que el procedimiento de tutela laboral de DD. FF. (art. 485) se sigue utilizando en estas materias, y ahí proceden otro tipo de indemnizaciones. </a:t>
            </a:r>
            <a:endParaRPr dirty="0">
              <a:latin typeface="Calibri"/>
              <a:ea typeface="Calibri"/>
              <a:cs typeface="Calibri"/>
              <a:sym typeface="Calibri"/>
            </a:endParaRPr>
          </a:p>
        </p:txBody>
      </p:sp>
      <p:sp>
        <p:nvSpPr>
          <p:cNvPr id="274" name="Google Shape;274;p26"/>
          <p:cNvSpPr txBox="1"/>
          <p:nvPr/>
        </p:nvSpPr>
        <p:spPr>
          <a:xfrm>
            <a:off x="7850200" y="4551034"/>
            <a:ext cx="3576000" cy="1692741"/>
          </a:xfrm>
          <a:prstGeom prst="rect">
            <a:avLst/>
          </a:prstGeom>
          <a:noFill/>
          <a:ln w="25400" cap="flat" cmpd="sng">
            <a:solidFill>
              <a:srgbClr val="629DD1"/>
            </a:solidFill>
            <a:prstDash val="solid"/>
            <a:round/>
            <a:headEnd type="none" w="sm" len="sm"/>
            <a:tailEnd type="none" w="sm" len="sm"/>
          </a:ln>
        </p:spPr>
        <p:txBody>
          <a:bodyPr spcFirstLastPara="1" wrap="square" lIns="91425" tIns="91425" rIns="91425" bIns="91425" anchor="t" anchorCtr="0">
            <a:spAutoFit/>
          </a:bodyPr>
          <a:lstStyle/>
          <a:p>
            <a:pPr algn="just"/>
            <a:r>
              <a:rPr lang="es-MX" dirty="0">
                <a:latin typeface="Calibri"/>
                <a:ea typeface="Calibri"/>
                <a:cs typeface="Calibri"/>
                <a:sym typeface="Calibri"/>
              </a:rPr>
              <a:t>Funcionarios públicos y municipales contienen sus normas en sus Estatutos Administrativos correspondientes (2019) “Instructivo sobre la igualdad de oportunidades y prevención y sanción del maltrato, acoso laboral y acoso sexual MALS en los ministerios y servicios de Administración del Estado”</a:t>
            </a:r>
          </a:p>
        </p:txBody>
      </p:sp>
      <p:sp>
        <p:nvSpPr>
          <p:cNvPr id="275" name="Google Shape;275;p26"/>
          <p:cNvSpPr txBox="1"/>
          <p:nvPr/>
        </p:nvSpPr>
        <p:spPr>
          <a:xfrm>
            <a:off x="7850200" y="1352874"/>
            <a:ext cx="2151000" cy="630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374D81"/>
              </a:buClr>
              <a:buSzPts val="2400"/>
              <a:buFont typeface="Calibri"/>
              <a:buNone/>
            </a:pPr>
            <a:r>
              <a:rPr lang="es-MX" sz="2600" b="1">
                <a:solidFill>
                  <a:srgbClr val="374D81"/>
                </a:solidFill>
                <a:latin typeface="Calibri"/>
                <a:ea typeface="Calibri"/>
                <a:cs typeface="Calibri"/>
                <a:sym typeface="Calibri"/>
              </a:rPr>
              <a:t>En general:</a:t>
            </a:r>
            <a:endParaRPr sz="2600" b="1">
              <a:solidFill>
                <a:srgbClr val="374D8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7" name="Google Shape;197;p12"/>
          <p:cNvPicPr preferRelativeResize="0"/>
          <p:nvPr/>
        </p:nvPicPr>
        <p:blipFill>
          <a:blip r:embed="rId3">
            <a:alphaModFix/>
          </a:blip>
          <a:stretch>
            <a:fillRect/>
          </a:stretch>
        </p:blipFill>
        <p:spPr>
          <a:xfrm>
            <a:off x="0" y="1677994"/>
            <a:ext cx="3981450" cy="2981325"/>
          </a:xfrm>
          <a:prstGeom prst="rect">
            <a:avLst/>
          </a:prstGeom>
          <a:noFill/>
          <a:ln>
            <a:noFill/>
          </a:ln>
        </p:spPr>
      </p:pic>
      <p:sp>
        <p:nvSpPr>
          <p:cNvPr id="193" name="Google Shape;193;p12"/>
          <p:cNvSpPr txBox="1">
            <a:spLocks noGrp="1"/>
          </p:cNvSpPr>
          <p:nvPr>
            <p:ph type="title"/>
          </p:nvPr>
        </p:nvSpPr>
        <p:spPr>
          <a:xfrm>
            <a:off x="479424" y="540812"/>
            <a:ext cx="11233149" cy="7164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D81"/>
              </a:buClr>
              <a:buSzPts val="2800"/>
              <a:buFont typeface="Calibri"/>
              <a:buNone/>
            </a:pPr>
            <a:r>
              <a:rPr lang="es-MX"/>
              <a:t>El acoso laboral o “mobbing”</a:t>
            </a:r>
            <a:endParaRPr/>
          </a:p>
        </p:txBody>
      </p:sp>
      <p:sp>
        <p:nvSpPr>
          <p:cNvPr id="194" name="Google Shape;194;p12"/>
          <p:cNvSpPr txBox="1"/>
          <p:nvPr/>
        </p:nvSpPr>
        <p:spPr>
          <a:xfrm>
            <a:off x="3537089" y="1147596"/>
            <a:ext cx="8175484" cy="5012101"/>
          </a:xfrm>
          <a:prstGeom prst="rect">
            <a:avLst/>
          </a:prstGeom>
          <a:noFill/>
          <a:ln w="241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r>
              <a:rPr lang="es-MX" sz="1800" b="1" i="1" dirty="0">
                <a:solidFill>
                  <a:schemeClr val="dk1"/>
                </a:solidFill>
                <a:latin typeface="Calibri"/>
                <a:ea typeface="Calibri"/>
                <a:cs typeface="Calibri"/>
                <a:sym typeface="Calibri"/>
              </a:rPr>
              <a:t>El acoso laboral o “mobbing” es:</a:t>
            </a:r>
            <a:br>
              <a:rPr lang="es-MX" sz="1800" i="1" u="sng" dirty="0">
                <a:solidFill>
                  <a:schemeClr val="dk1"/>
                </a:solidFill>
                <a:latin typeface="Calibri"/>
                <a:ea typeface="Calibri"/>
                <a:cs typeface="Calibri"/>
                <a:sym typeface="Calibri"/>
              </a:rPr>
            </a:br>
            <a:r>
              <a:rPr lang="es-MX" sz="1800" i="1" dirty="0">
                <a:solidFill>
                  <a:schemeClr val="dk1"/>
                </a:solidFill>
                <a:latin typeface="Calibri"/>
                <a:ea typeface="Calibri"/>
                <a:cs typeface="Calibri"/>
                <a:sym typeface="Calibri"/>
              </a:rPr>
              <a:t>“Una situación en la que una persona ejerce una </a:t>
            </a:r>
            <a:r>
              <a:rPr lang="es-MX" sz="1800" i="1" u="sng" dirty="0">
                <a:solidFill>
                  <a:schemeClr val="dk1"/>
                </a:solidFill>
                <a:latin typeface="Calibri"/>
                <a:ea typeface="Calibri"/>
                <a:cs typeface="Calibri"/>
                <a:sym typeface="Calibri"/>
              </a:rPr>
              <a:t>violencia psicológica</a:t>
            </a:r>
            <a:r>
              <a:rPr lang="es-MX" sz="1800" i="1" dirty="0">
                <a:solidFill>
                  <a:schemeClr val="dk1"/>
                </a:solidFill>
                <a:latin typeface="Calibri"/>
                <a:ea typeface="Calibri"/>
                <a:cs typeface="Calibri"/>
                <a:sym typeface="Calibri"/>
              </a:rPr>
              <a:t> extrema, de forma </a:t>
            </a:r>
            <a:r>
              <a:rPr lang="es-MX" sz="1800" i="1" u="sng" dirty="0">
                <a:solidFill>
                  <a:schemeClr val="dk1"/>
                </a:solidFill>
                <a:latin typeface="Calibri"/>
                <a:ea typeface="Calibri"/>
                <a:cs typeface="Calibri"/>
                <a:sym typeface="Calibri"/>
              </a:rPr>
              <a:t>sistemática</a:t>
            </a:r>
            <a:r>
              <a:rPr lang="es-MX" sz="1800" b="1" i="1" dirty="0">
                <a:solidFill>
                  <a:schemeClr val="dk1"/>
                </a:solidFill>
                <a:latin typeface="Calibri"/>
                <a:ea typeface="Calibri"/>
                <a:cs typeface="Calibri"/>
                <a:sym typeface="Calibri"/>
              </a:rPr>
              <a:t> </a:t>
            </a:r>
            <a:r>
              <a:rPr lang="es-MX" sz="1800" i="1" dirty="0">
                <a:solidFill>
                  <a:schemeClr val="dk1"/>
                </a:solidFill>
                <a:latin typeface="Calibri"/>
                <a:ea typeface="Calibri"/>
                <a:cs typeface="Calibri"/>
                <a:sym typeface="Calibri"/>
              </a:rPr>
              <a:t>y recurrente y durante un </a:t>
            </a:r>
            <a:r>
              <a:rPr lang="es-MX" sz="1800" i="1" u="sng" dirty="0">
                <a:solidFill>
                  <a:schemeClr val="dk1"/>
                </a:solidFill>
                <a:latin typeface="Calibri"/>
                <a:ea typeface="Calibri"/>
                <a:cs typeface="Calibri"/>
                <a:sym typeface="Calibri"/>
              </a:rPr>
              <a:t>tiempo prolongado</a:t>
            </a:r>
            <a:r>
              <a:rPr lang="es-MX" sz="1800" i="1" dirty="0">
                <a:solidFill>
                  <a:schemeClr val="dk1"/>
                </a:solidFill>
                <a:latin typeface="Calibri"/>
                <a:ea typeface="Calibri"/>
                <a:cs typeface="Calibri"/>
                <a:sym typeface="Calibri"/>
              </a:rPr>
              <a:t> sobre otra persona o personas en el </a:t>
            </a:r>
            <a:r>
              <a:rPr lang="es-MX" sz="1800" i="1" u="sng" dirty="0">
                <a:solidFill>
                  <a:schemeClr val="dk1"/>
                </a:solidFill>
                <a:latin typeface="Calibri"/>
                <a:ea typeface="Calibri"/>
                <a:cs typeface="Calibri"/>
                <a:sym typeface="Calibri"/>
              </a:rPr>
              <a:t>lugar de trabajo</a:t>
            </a:r>
            <a:r>
              <a:rPr lang="es-MX" sz="1800" i="1" dirty="0">
                <a:solidFill>
                  <a:schemeClr val="dk1"/>
                </a:solidFill>
                <a:latin typeface="Calibri"/>
                <a:ea typeface="Calibri"/>
                <a:cs typeface="Calibri"/>
                <a:sym typeface="Calibri"/>
              </a:rPr>
              <a:t> con la finalidad de destruir su reputación, perturbar el ejercicio de sus labores y lograr que finalmente esa persona o personas acaben abandonando el lugar de trabajo.” </a:t>
            </a:r>
            <a:r>
              <a:rPr lang="es-MX" sz="1800" i="1" dirty="0">
                <a:solidFill>
                  <a:srgbClr val="555C5F"/>
                </a:solidFill>
                <a:latin typeface="Calibri"/>
                <a:ea typeface="Calibri"/>
                <a:cs typeface="Calibri"/>
                <a:sym typeface="Calibri"/>
              </a:rPr>
              <a:t>(Heinz Leymann)</a:t>
            </a:r>
          </a:p>
          <a:p>
            <a:pPr marL="0" lvl="0" indent="0" algn="just" rtl="0">
              <a:lnSpc>
                <a:spcPct val="115000"/>
              </a:lnSpc>
              <a:spcBef>
                <a:spcPts val="0"/>
              </a:spcBef>
              <a:spcAft>
                <a:spcPts val="0"/>
              </a:spcAft>
              <a:buSzPts val="1100"/>
              <a:buNone/>
            </a:pPr>
            <a:endParaRPr lang="es-MX" sz="1800" i="1" dirty="0">
              <a:solidFill>
                <a:srgbClr val="555C5F"/>
              </a:solidFill>
              <a:latin typeface="Calibri"/>
              <a:ea typeface="Calibri"/>
              <a:cs typeface="Calibri"/>
              <a:sym typeface="Calibri"/>
            </a:endParaRPr>
          </a:p>
          <a:p>
            <a:pPr algn="just">
              <a:lnSpc>
                <a:spcPct val="115000"/>
              </a:lnSpc>
              <a:buSzPts val="1100"/>
            </a:pPr>
            <a:r>
              <a:rPr lang="es-ES" sz="2400" i="1" dirty="0">
                <a:solidFill>
                  <a:srgbClr val="555C5F"/>
                </a:solidFill>
                <a:latin typeface="Calibri"/>
                <a:ea typeface="Calibri"/>
                <a:cs typeface="Calibri"/>
                <a:sym typeface="Calibri"/>
              </a:rPr>
              <a:t>Dictamen 3519/034 de 09/08/2012 DT</a:t>
            </a:r>
          </a:p>
          <a:p>
            <a:pPr algn="just">
              <a:lnSpc>
                <a:spcPct val="115000"/>
              </a:lnSpc>
              <a:buSzPts val="1100"/>
            </a:pPr>
            <a:r>
              <a:rPr lang="es-CL" sz="1600" i="1" dirty="0">
                <a:solidFill>
                  <a:schemeClr val="tx1"/>
                </a:solidFill>
                <a:latin typeface="Calibri"/>
                <a:ea typeface="Calibri"/>
                <a:cs typeface="Calibri"/>
                <a:sym typeface="Calibri"/>
              </a:rPr>
              <a:t>“todo acto que implique una agresión física por parte del empleador o de uno o más trabajadores, hacia otro u otros dependientes o que sea contraria al derecho que les asiste a estos últimos, así como las molestias o burlas insistentes en su contra, además de la incitación a hacer algo, siempre que todas dichas conductas se practiquen en forma reiterada, cualquiera sea el medio por el cual se someta a los afectados a tales agresiones u hostigamientos y siempre que de ello resulte mengua o descrédito en su honra o fama, o atenten contra su dignidad, ocasionen malos tratos de palabra u obra, o bien, se traduzcan en una amenaza o perjuicio de la situación laboral u oportunidades de empleo de dichos afectados</a:t>
            </a:r>
            <a:endParaRPr sz="1600" i="1" dirty="0">
              <a:solidFill>
                <a:schemeClr val="tx1"/>
              </a:solidFill>
              <a:latin typeface="Calibri"/>
              <a:ea typeface="Calibri"/>
              <a:cs typeface="Calibri"/>
              <a:sym typeface="Calibri"/>
            </a:endParaRPr>
          </a:p>
        </p:txBody>
      </p:sp>
      <p:sp>
        <p:nvSpPr>
          <p:cNvPr id="195" name="Google Shape;195;p12"/>
          <p:cNvSpPr txBox="1">
            <a:spLocks noGrp="1"/>
          </p:cNvSpPr>
          <p:nvPr>
            <p:ph type="sldNum" idx="12"/>
          </p:nvPr>
        </p:nvSpPr>
        <p:spPr>
          <a:xfrm>
            <a:off x="10911415" y="6366647"/>
            <a:ext cx="350143" cy="35747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a:t>
            </a:fld>
            <a:endParaRPr/>
          </a:p>
        </p:txBody>
      </p:sp>
      <p:sp>
        <p:nvSpPr>
          <p:cNvPr id="196" name="Google Shape;196;p12"/>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Derecho del Trabajo I</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479425" y="484951"/>
            <a:ext cx="11233150" cy="715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D81"/>
              </a:buClr>
              <a:buSzPts val="2800"/>
              <a:buFont typeface="Calibri"/>
              <a:buNone/>
            </a:pPr>
            <a:r>
              <a:rPr lang="es-MX"/>
              <a:t>Elementos del acoso laboral</a:t>
            </a:r>
            <a:endParaRPr/>
          </a:p>
        </p:txBody>
      </p:sp>
      <p:sp>
        <p:nvSpPr>
          <p:cNvPr id="217" name="Google Shape;217;p13"/>
          <p:cNvSpPr/>
          <p:nvPr/>
        </p:nvSpPr>
        <p:spPr>
          <a:xfrm>
            <a:off x="784175" y="1293275"/>
            <a:ext cx="4648500" cy="433500"/>
          </a:xfrm>
          <a:prstGeom prst="rect">
            <a:avLst/>
          </a:prstGeom>
          <a:solidFill>
            <a:srgbClr val="374D81"/>
          </a:solidFill>
          <a:ln w="12700" cap="flat" cmpd="sng">
            <a:solidFill>
              <a:srgbClr val="374D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dirty="0">
                <a:solidFill>
                  <a:schemeClr val="lt1"/>
                </a:solidFill>
                <a:latin typeface="Calibri"/>
                <a:ea typeface="Calibri"/>
                <a:cs typeface="Calibri"/>
                <a:sym typeface="Calibri"/>
              </a:rPr>
              <a:t>1. La existencia de una conducta persistente (temporal): objetivo</a:t>
            </a:r>
            <a:endParaRPr dirty="0"/>
          </a:p>
        </p:txBody>
      </p:sp>
      <p:sp>
        <p:nvSpPr>
          <p:cNvPr id="218" name="Google Shape;218;p13"/>
          <p:cNvSpPr/>
          <p:nvPr/>
        </p:nvSpPr>
        <p:spPr>
          <a:xfrm>
            <a:off x="782075" y="3479023"/>
            <a:ext cx="4652700" cy="584700"/>
          </a:xfrm>
          <a:prstGeom prst="rect">
            <a:avLst/>
          </a:prstGeom>
          <a:solidFill>
            <a:srgbClr val="6C8AB7"/>
          </a:solidFill>
          <a:ln w="12700" cap="flat" cmpd="sng">
            <a:solidFill>
              <a:srgbClr val="6C8A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dirty="0">
                <a:solidFill>
                  <a:schemeClr val="lt1"/>
                </a:solidFill>
                <a:latin typeface="Calibri"/>
                <a:ea typeface="Calibri"/>
                <a:cs typeface="Calibri"/>
                <a:sym typeface="Calibri"/>
              </a:rPr>
              <a:t>3. La existencia de una finalidad o intencionalidad determinada: subjetivo</a:t>
            </a:r>
            <a:endParaRPr sz="1800" dirty="0">
              <a:solidFill>
                <a:schemeClr val="lt1"/>
              </a:solidFill>
              <a:latin typeface="Calibri"/>
              <a:ea typeface="Calibri"/>
              <a:cs typeface="Calibri"/>
              <a:sym typeface="Calibri"/>
            </a:endParaRPr>
          </a:p>
        </p:txBody>
      </p:sp>
      <p:sp>
        <p:nvSpPr>
          <p:cNvPr id="219" name="Google Shape;219;p13"/>
          <p:cNvSpPr txBox="1"/>
          <p:nvPr/>
        </p:nvSpPr>
        <p:spPr>
          <a:xfrm>
            <a:off x="784169" y="1967204"/>
            <a:ext cx="4648500" cy="156962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600"/>
              <a:buFont typeface="Noto Sans Symbols"/>
              <a:buChar char="⮚"/>
            </a:pPr>
            <a:r>
              <a:rPr lang="es-MX" sz="1600" dirty="0">
                <a:solidFill>
                  <a:schemeClr val="dk1"/>
                </a:solidFill>
                <a:latin typeface="Calibri"/>
                <a:ea typeface="Calibri"/>
                <a:cs typeface="Calibri"/>
                <a:sym typeface="Calibri"/>
              </a:rPr>
              <a:t>Necesidad de que la conducta sea sistemática (al menos una vez por semana) o recurrente (al menos durante seis meses).</a:t>
            </a:r>
          </a:p>
          <a:p>
            <a:pPr marL="285750" marR="0" lvl="0" indent="-285750" algn="just" rtl="0">
              <a:spcBef>
                <a:spcPts val="0"/>
              </a:spcBef>
              <a:spcAft>
                <a:spcPts val="0"/>
              </a:spcAft>
              <a:buClr>
                <a:schemeClr val="dk1"/>
              </a:buClr>
              <a:buSzPts val="1600"/>
              <a:buFont typeface="Noto Sans Symbols"/>
              <a:buChar char="⮚"/>
            </a:pPr>
            <a:r>
              <a:rPr lang="es-MX" sz="1600" dirty="0">
                <a:solidFill>
                  <a:schemeClr val="dk1"/>
                </a:solidFill>
                <a:latin typeface="Calibri"/>
                <a:ea typeface="Calibri"/>
                <a:cs typeface="Calibri"/>
                <a:sym typeface="Calibri"/>
              </a:rPr>
              <a:t>Un solo acto ¿es acoso laboral?: conductas graves (Colombia, Francia, Quebec)</a:t>
            </a: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p:txBody>
      </p:sp>
      <p:sp>
        <p:nvSpPr>
          <p:cNvPr id="220" name="Google Shape;220;p13"/>
          <p:cNvSpPr/>
          <p:nvPr/>
        </p:nvSpPr>
        <p:spPr>
          <a:xfrm>
            <a:off x="6478450" y="3445800"/>
            <a:ext cx="5030700" cy="941400"/>
          </a:xfrm>
          <a:prstGeom prst="rect">
            <a:avLst/>
          </a:prstGeom>
          <a:solidFill>
            <a:srgbClr val="6C8AB7"/>
          </a:solidFill>
          <a:ln w="12700" cap="flat" cmpd="sng">
            <a:solidFill>
              <a:srgbClr val="6C8A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es-MX" sz="1600" dirty="0">
                <a:solidFill>
                  <a:schemeClr val="lt1"/>
                </a:solidFill>
                <a:latin typeface="Calibri"/>
                <a:ea typeface="Calibri"/>
                <a:cs typeface="Calibri"/>
                <a:sym typeface="Calibri"/>
              </a:rPr>
              <a:t>4. El acoso laboral supone la producción de un resultado lesivo a determinados derechos del trabajador: subjetivo</a:t>
            </a:r>
            <a:endParaRPr sz="1600" dirty="0">
              <a:solidFill>
                <a:schemeClr val="lt1"/>
              </a:solidFill>
              <a:latin typeface="Calibri"/>
              <a:ea typeface="Calibri"/>
              <a:cs typeface="Calibri"/>
              <a:sym typeface="Calibri"/>
            </a:endParaRPr>
          </a:p>
        </p:txBody>
      </p:sp>
      <p:sp>
        <p:nvSpPr>
          <p:cNvPr id="221" name="Google Shape;221;p13"/>
          <p:cNvSpPr txBox="1"/>
          <p:nvPr/>
        </p:nvSpPr>
        <p:spPr>
          <a:xfrm>
            <a:off x="6579544" y="4304152"/>
            <a:ext cx="4648500" cy="2308284"/>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600"/>
              <a:buFont typeface="Noto Sans Symbols"/>
              <a:buChar char="⮚"/>
            </a:pPr>
            <a:r>
              <a:rPr lang="es-MX" sz="1600" dirty="0">
                <a:solidFill>
                  <a:schemeClr val="dk1"/>
                </a:solidFill>
                <a:latin typeface="Calibri"/>
                <a:ea typeface="Calibri"/>
                <a:cs typeface="Calibri"/>
                <a:sym typeface="Calibri"/>
              </a:rPr>
              <a:t>La norma sanciona el acoso laboral, ya que es contrario a la dignidad de la persona, por tratarse de una conducta ilícita, que lesiona diversos bienes jurídicos que derivan de dicho derecho, tales como la integridad física y psíquica y la igualdad de oportunidades, etc. (en contrario del daño meramente psicológico –cuestiones probatorias-)</a:t>
            </a: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p:txBody>
      </p:sp>
      <p:sp>
        <p:nvSpPr>
          <p:cNvPr id="222" name="Google Shape;222;p13"/>
          <p:cNvSpPr txBox="1">
            <a:spLocks noGrp="1"/>
          </p:cNvSpPr>
          <p:nvPr>
            <p:ph type="sldNum" idx="12"/>
          </p:nvPr>
        </p:nvSpPr>
        <p:spPr>
          <a:xfrm>
            <a:off x="10911415" y="6366647"/>
            <a:ext cx="350143" cy="35747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a:t>
            </a:fld>
            <a:endParaRPr/>
          </a:p>
        </p:txBody>
      </p:sp>
      <p:sp>
        <p:nvSpPr>
          <p:cNvPr id="223" name="Google Shape;223;p13"/>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Derecho del Trabajo I</a:t>
            </a:r>
            <a:endParaRPr sz="1200"/>
          </a:p>
        </p:txBody>
      </p:sp>
      <p:sp>
        <p:nvSpPr>
          <p:cNvPr id="224" name="Google Shape;224;p13"/>
          <p:cNvSpPr/>
          <p:nvPr/>
        </p:nvSpPr>
        <p:spPr>
          <a:xfrm>
            <a:off x="6478450" y="1293250"/>
            <a:ext cx="4850700" cy="433500"/>
          </a:xfrm>
          <a:prstGeom prst="rect">
            <a:avLst/>
          </a:prstGeom>
          <a:solidFill>
            <a:srgbClr val="374D81"/>
          </a:solidFill>
          <a:ln w="12700" cap="flat" cmpd="sng">
            <a:solidFill>
              <a:srgbClr val="374D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dirty="0">
                <a:solidFill>
                  <a:schemeClr val="lt1"/>
                </a:solidFill>
                <a:latin typeface="Calibri"/>
                <a:ea typeface="Calibri"/>
                <a:cs typeface="Calibri"/>
                <a:sym typeface="Calibri"/>
              </a:rPr>
              <a:t>2. Que la conducta sea sistemática (proceso): objetivo</a:t>
            </a:r>
            <a:endParaRPr dirty="0"/>
          </a:p>
        </p:txBody>
      </p:sp>
      <p:sp>
        <p:nvSpPr>
          <p:cNvPr id="225" name="Google Shape;225;p13"/>
          <p:cNvSpPr txBox="1"/>
          <p:nvPr/>
        </p:nvSpPr>
        <p:spPr>
          <a:xfrm>
            <a:off x="6579544" y="1924477"/>
            <a:ext cx="4648500" cy="132360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600"/>
              <a:buFont typeface="Calibri"/>
              <a:buChar char="⮚"/>
            </a:pPr>
            <a:r>
              <a:rPr lang="es-MX" sz="1600">
                <a:solidFill>
                  <a:schemeClr val="dk1"/>
                </a:solidFill>
                <a:latin typeface="Calibri"/>
                <a:ea typeface="Calibri"/>
                <a:cs typeface="Calibri"/>
                <a:sym typeface="Calibri"/>
              </a:rPr>
              <a:t>Esto es, que el acoso se verifique por la concurrencia de un conjunto de manifestaciones diversas que degraden, y sean capaces, por su intensidad y sistematicidad, de generar un ambiente laboral vejatorio y humillante.</a:t>
            </a:r>
            <a:endParaRPr sz="1600">
              <a:solidFill>
                <a:schemeClr val="dk1"/>
              </a:solidFill>
              <a:latin typeface="Calibri"/>
              <a:ea typeface="Calibri"/>
              <a:cs typeface="Calibri"/>
              <a:sym typeface="Calibri"/>
            </a:endParaRPr>
          </a:p>
        </p:txBody>
      </p:sp>
      <p:sp>
        <p:nvSpPr>
          <p:cNvPr id="226" name="Google Shape;226;p13"/>
          <p:cNvSpPr txBox="1"/>
          <p:nvPr/>
        </p:nvSpPr>
        <p:spPr>
          <a:xfrm>
            <a:off x="784169" y="4304152"/>
            <a:ext cx="4648500" cy="206250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600"/>
              <a:buFont typeface="Noto Sans Symbols"/>
              <a:buChar char="⮚"/>
            </a:pPr>
            <a:r>
              <a:rPr lang="es-MX" sz="1600">
                <a:solidFill>
                  <a:schemeClr val="dk1"/>
                </a:solidFill>
                <a:latin typeface="Calibri"/>
                <a:ea typeface="Calibri"/>
                <a:cs typeface="Calibri"/>
                <a:sym typeface="Calibri"/>
              </a:rPr>
              <a:t>La legislación chilena ha realizado un </a:t>
            </a:r>
            <a:r>
              <a:rPr lang="es-MX" sz="1600" b="1">
                <a:solidFill>
                  <a:schemeClr val="dk1"/>
                </a:solidFill>
                <a:latin typeface="Calibri"/>
                <a:ea typeface="Calibri"/>
                <a:cs typeface="Calibri"/>
                <a:sym typeface="Calibri"/>
              </a:rPr>
              <a:t>avance </a:t>
            </a:r>
            <a:r>
              <a:rPr lang="es-MX" sz="1600">
                <a:solidFill>
                  <a:schemeClr val="dk1"/>
                </a:solidFill>
                <a:latin typeface="Calibri"/>
                <a:ea typeface="Calibri"/>
                <a:cs typeface="Calibri"/>
                <a:sym typeface="Calibri"/>
              </a:rPr>
              <a:t>en este aspecto, ya que NO exige un elemento subjetivo en la construcción del tipo del acoso laboral al señalar que lo constituyen las conducta de agresión u hostigamiento que tenga como resultado para el o los afectados su menoscabo, maltrato o humillación, etc.</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df9c45f920_1_0"/>
          <p:cNvSpPr txBox="1">
            <a:spLocks noGrp="1"/>
          </p:cNvSpPr>
          <p:nvPr>
            <p:ph type="title"/>
          </p:nvPr>
        </p:nvSpPr>
        <p:spPr>
          <a:xfrm>
            <a:off x="479424" y="540812"/>
            <a:ext cx="11233200" cy="71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MX"/>
              <a:t>Comportamientos más frecuentes</a:t>
            </a:r>
            <a:endParaRPr/>
          </a:p>
        </p:txBody>
      </p:sp>
      <p:sp>
        <p:nvSpPr>
          <p:cNvPr id="203" name="Google Shape;203;gdf9c45f920_1_0"/>
          <p:cNvSpPr txBox="1"/>
          <p:nvPr/>
        </p:nvSpPr>
        <p:spPr>
          <a:xfrm>
            <a:off x="806375" y="2413050"/>
            <a:ext cx="7106100" cy="20319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SzPts val="3000"/>
              <a:buFont typeface="Calibri"/>
              <a:buAutoNum type="alphaLcParenR"/>
            </a:pPr>
            <a:r>
              <a:rPr lang="es-MX" sz="3000">
                <a:latin typeface="Calibri"/>
                <a:ea typeface="Calibri"/>
                <a:cs typeface="Calibri"/>
                <a:sym typeface="Calibri"/>
              </a:rPr>
              <a:t>Atentados en las condiciones de trabajo</a:t>
            </a:r>
            <a:endParaRPr sz="3000">
              <a:latin typeface="Calibri"/>
              <a:ea typeface="Calibri"/>
              <a:cs typeface="Calibri"/>
              <a:sym typeface="Calibri"/>
            </a:endParaRPr>
          </a:p>
          <a:p>
            <a:pPr marL="457200" lvl="0" indent="-419100" algn="l" rtl="0">
              <a:spcBef>
                <a:spcPts val="0"/>
              </a:spcBef>
              <a:spcAft>
                <a:spcPts val="0"/>
              </a:spcAft>
              <a:buSzPts val="3000"/>
              <a:buFont typeface="Calibri"/>
              <a:buAutoNum type="alphaLcParenR"/>
            </a:pPr>
            <a:r>
              <a:rPr lang="es-MX" sz="3000">
                <a:latin typeface="Calibri"/>
                <a:ea typeface="Calibri"/>
                <a:cs typeface="Calibri"/>
                <a:sym typeface="Calibri"/>
              </a:rPr>
              <a:t>Atentados a la dignidad personal</a:t>
            </a:r>
            <a:endParaRPr sz="3000">
              <a:latin typeface="Calibri"/>
              <a:ea typeface="Calibri"/>
              <a:cs typeface="Calibri"/>
              <a:sym typeface="Calibri"/>
            </a:endParaRPr>
          </a:p>
          <a:p>
            <a:pPr marL="457200" lvl="0" indent="-419100" algn="l" rtl="0">
              <a:spcBef>
                <a:spcPts val="0"/>
              </a:spcBef>
              <a:spcAft>
                <a:spcPts val="0"/>
              </a:spcAft>
              <a:buSzPts val="3000"/>
              <a:buFont typeface="Calibri"/>
              <a:buAutoNum type="alphaLcParenR"/>
            </a:pPr>
            <a:r>
              <a:rPr lang="es-MX" sz="3000">
                <a:latin typeface="Calibri"/>
                <a:ea typeface="Calibri"/>
                <a:cs typeface="Calibri"/>
                <a:sym typeface="Calibri"/>
              </a:rPr>
              <a:t>Aislamiento</a:t>
            </a:r>
            <a:endParaRPr sz="3000">
              <a:latin typeface="Calibri"/>
              <a:ea typeface="Calibri"/>
              <a:cs typeface="Calibri"/>
              <a:sym typeface="Calibri"/>
            </a:endParaRPr>
          </a:p>
          <a:p>
            <a:pPr marL="457200" lvl="0" indent="-419100" algn="l" rtl="0">
              <a:spcBef>
                <a:spcPts val="0"/>
              </a:spcBef>
              <a:spcAft>
                <a:spcPts val="0"/>
              </a:spcAft>
              <a:buSzPts val="3000"/>
              <a:buFont typeface="Calibri"/>
              <a:buAutoNum type="alphaLcParenR"/>
            </a:pPr>
            <a:r>
              <a:rPr lang="es-MX" sz="3000">
                <a:latin typeface="Calibri"/>
                <a:ea typeface="Calibri"/>
                <a:cs typeface="Calibri"/>
                <a:sym typeface="Calibri"/>
              </a:rPr>
              <a:t>Actos de violencia verbal o psicológica</a:t>
            </a:r>
            <a:endParaRPr sz="3000">
              <a:latin typeface="Calibri"/>
              <a:ea typeface="Calibri"/>
              <a:cs typeface="Calibri"/>
              <a:sym typeface="Calibri"/>
            </a:endParaRPr>
          </a:p>
        </p:txBody>
      </p:sp>
      <p:pic>
        <p:nvPicPr>
          <p:cNvPr id="204" name="Google Shape;204;gdf9c45f920_1_0"/>
          <p:cNvPicPr preferRelativeResize="0"/>
          <p:nvPr/>
        </p:nvPicPr>
        <p:blipFill>
          <a:blip r:embed="rId3">
            <a:alphaModFix/>
          </a:blip>
          <a:stretch>
            <a:fillRect/>
          </a:stretch>
        </p:blipFill>
        <p:spPr>
          <a:xfrm>
            <a:off x="7795698" y="2464463"/>
            <a:ext cx="3499049" cy="1929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df9c45f920_1_6"/>
          <p:cNvSpPr txBox="1">
            <a:spLocks noGrp="1"/>
          </p:cNvSpPr>
          <p:nvPr>
            <p:ph type="title"/>
          </p:nvPr>
        </p:nvSpPr>
        <p:spPr>
          <a:xfrm>
            <a:off x="479424" y="540812"/>
            <a:ext cx="11233200" cy="71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MX"/>
              <a:t>Tipos de acoso laboral</a:t>
            </a:r>
            <a:endParaRPr/>
          </a:p>
        </p:txBody>
      </p:sp>
      <p:sp>
        <p:nvSpPr>
          <p:cNvPr id="210" name="Google Shape;210;gdf9c45f920_1_6"/>
          <p:cNvSpPr txBox="1"/>
          <p:nvPr/>
        </p:nvSpPr>
        <p:spPr>
          <a:xfrm>
            <a:off x="1008950" y="2000075"/>
            <a:ext cx="58842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700">
                <a:latin typeface="Calibri"/>
                <a:ea typeface="Calibri"/>
                <a:cs typeface="Calibri"/>
                <a:sym typeface="Calibri"/>
              </a:rPr>
              <a:t>Considerando quien ejerce acoso laboral:</a:t>
            </a:r>
            <a:endParaRPr sz="2700">
              <a:latin typeface="Calibri"/>
              <a:ea typeface="Calibri"/>
              <a:cs typeface="Calibri"/>
              <a:sym typeface="Calibri"/>
            </a:endParaRPr>
          </a:p>
          <a:p>
            <a:pPr marL="0" lvl="0" indent="0" algn="l" rtl="0">
              <a:spcBef>
                <a:spcPts val="0"/>
              </a:spcBef>
              <a:spcAft>
                <a:spcPts val="0"/>
              </a:spcAft>
              <a:buNone/>
            </a:pPr>
            <a:endParaRPr sz="2700">
              <a:latin typeface="Calibri"/>
              <a:ea typeface="Calibri"/>
              <a:cs typeface="Calibri"/>
              <a:sym typeface="Calibri"/>
            </a:endParaRPr>
          </a:p>
          <a:p>
            <a:pPr marL="457200" lvl="0" indent="-400050" algn="l" rtl="0">
              <a:spcBef>
                <a:spcPts val="0"/>
              </a:spcBef>
              <a:spcAft>
                <a:spcPts val="0"/>
              </a:spcAft>
              <a:buSzPts val="2700"/>
              <a:buFont typeface="Calibri"/>
              <a:buAutoNum type="alphaLcParenR"/>
            </a:pPr>
            <a:r>
              <a:rPr lang="es-MX" sz="2700">
                <a:latin typeface="Calibri"/>
                <a:ea typeface="Calibri"/>
                <a:cs typeface="Calibri"/>
                <a:sym typeface="Calibri"/>
              </a:rPr>
              <a:t>Acoso laboral descendente</a:t>
            </a:r>
            <a:endParaRPr sz="2700">
              <a:latin typeface="Calibri"/>
              <a:ea typeface="Calibri"/>
              <a:cs typeface="Calibri"/>
              <a:sym typeface="Calibri"/>
            </a:endParaRPr>
          </a:p>
          <a:p>
            <a:pPr marL="457200" lvl="0" indent="-400050" algn="l" rtl="0">
              <a:spcBef>
                <a:spcPts val="0"/>
              </a:spcBef>
              <a:spcAft>
                <a:spcPts val="0"/>
              </a:spcAft>
              <a:buSzPts val="2700"/>
              <a:buFont typeface="Calibri"/>
              <a:buAutoNum type="alphaLcParenR"/>
            </a:pPr>
            <a:r>
              <a:rPr lang="es-MX" sz="2700">
                <a:latin typeface="Calibri"/>
                <a:ea typeface="Calibri"/>
                <a:cs typeface="Calibri"/>
                <a:sym typeface="Calibri"/>
              </a:rPr>
              <a:t>Acoso laboral ascendente</a:t>
            </a:r>
            <a:endParaRPr sz="2700">
              <a:latin typeface="Calibri"/>
              <a:ea typeface="Calibri"/>
              <a:cs typeface="Calibri"/>
              <a:sym typeface="Calibri"/>
            </a:endParaRPr>
          </a:p>
          <a:p>
            <a:pPr marL="457200" lvl="0" indent="-400050" algn="l" rtl="0">
              <a:spcBef>
                <a:spcPts val="0"/>
              </a:spcBef>
              <a:spcAft>
                <a:spcPts val="0"/>
              </a:spcAft>
              <a:buSzPts val="2700"/>
              <a:buFont typeface="Calibri"/>
              <a:buAutoNum type="alphaLcParenR"/>
            </a:pPr>
            <a:r>
              <a:rPr lang="es-MX" sz="2700">
                <a:latin typeface="Calibri"/>
                <a:ea typeface="Calibri"/>
                <a:cs typeface="Calibri"/>
                <a:sym typeface="Calibri"/>
              </a:rPr>
              <a:t>Acoso laboral horizontal</a:t>
            </a:r>
            <a:endParaRPr sz="2700">
              <a:latin typeface="Calibri"/>
              <a:ea typeface="Calibri"/>
              <a:cs typeface="Calibri"/>
              <a:sym typeface="Calibri"/>
            </a:endParaRPr>
          </a:p>
          <a:p>
            <a:pPr marL="457200" lvl="0" indent="-400050" algn="l" rtl="0">
              <a:spcBef>
                <a:spcPts val="0"/>
              </a:spcBef>
              <a:spcAft>
                <a:spcPts val="0"/>
              </a:spcAft>
              <a:buSzPts val="2700"/>
              <a:buFont typeface="Calibri"/>
              <a:buAutoNum type="alphaLcParenR"/>
            </a:pPr>
            <a:r>
              <a:rPr lang="es-MX" sz="2700">
                <a:latin typeface="Calibri"/>
                <a:ea typeface="Calibri"/>
                <a:cs typeface="Calibri"/>
                <a:sym typeface="Calibri"/>
              </a:rPr>
              <a:t>Acoso laboral mixto</a:t>
            </a:r>
            <a:endParaRPr sz="2700">
              <a:latin typeface="Calibri"/>
              <a:ea typeface="Calibri"/>
              <a:cs typeface="Calibri"/>
              <a:sym typeface="Calibri"/>
            </a:endParaRPr>
          </a:p>
        </p:txBody>
      </p:sp>
      <p:pic>
        <p:nvPicPr>
          <p:cNvPr id="211" name="Google Shape;211;gdf9c45f920_1_6"/>
          <p:cNvPicPr preferRelativeResize="0"/>
          <p:nvPr/>
        </p:nvPicPr>
        <p:blipFill>
          <a:blip r:embed="rId3">
            <a:alphaModFix/>
          </a:blip>
          <a:stretch>
            <a:fillRect/>
          </a:stretch>
        </p:blipFill>
        <p:spPr>
          <a:xfrm>
            <a:off x="6481396" y="2207975"/>
            <a:ext cx="5041130" cy="267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sldNum" idx="12"/>
          </p:nvPr>
        </p:nvSpPr>
        <p:spPr>
          <a:xfrm>
            <a:off x="10911415" y="6366647"/>
            <a:ext cx="350143" cy="35747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a:t>
            </a:fld>
            <a:endParaRPr/>
          </a:p>
        </p:txBody>
      </p:sp>
      <p:sp>
        <p:nvSpPr>
          <p:cNvPr id="232" name="Google Shape;232;p14"/>
          <p:cNvSpPr txBox="1">
            <a:spLocks noGrp="1"/>
          </p:cNvSpPr>
          <p:nvPr>
            <p:ph type="ftr" idx="11"/>
          </p:nvPr>
        </p:nvSpPr>
        <p:spPr>
          <a:xfrm>
            <a:off x="8654912" y="6387905"/>
            <a:ext cx="2256503" cy="31495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Derecho del Trabajo I</a:t>
            </a:r>
            <a:endParaRPr sz="1200"/>
          </a:p>
        </p:txBody>
      </p:sp>
      <p:sp>
        <p:nvSpPr>
          <p:cNvPr id="233" name="Google Shape;233;p14"/>
          <p:cNvSpPr txBox="1"/>
          <p:nvPr/>
        </p:nvSpPr>
        <p:spPr>
          <a:xfrm>
            <a:off x="479424" y="551925"/>
            <a:ext cx="11233200" cy="7164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374D81"/>
              </a:buClr>
              <a:buSzPts val="2800"/>
              <a:buFont typeface="Calibri"/>
              <a:buNone/>
            </a:pPr>
            <a:r>
              <a:rPr lang="es-MX" sz="2800" b="1" dirty="0">
                <a:solidFill>
                  <a:srgbClr val="374D81"/>
                </a:solidFill>
                <a:latin typeface="Calibri"/>
                <a:ea typeface="Calibri"/>
                <a:cs typeface="Calibri"/>
                <a:sym typeface="Calibri"/>
              </a:rPr>
              <a:t>Elementos del acoso laboral</a:t>
            </a:r>
            <a:endParaRPr sz="2800" b="1" dirty="0">
              <a:solidFill>
                <a:srgbClr val="374D81"/>
              </a:solidFill>
              <a:latin typeface="Calibri"/>
              <a:ea typeface="Calibri"/>
              <a:cs typeface="Calibri"/>
              <a:sym typeface="Calibri"/>
            </a:endParaRPr>
          </a:p>
        </p:txBody>
      </p:sp>
      <p:sp>
        <p:nvSpPr>
          <p:cNvPr id="234" name="Google Shape;234;p14"/>
          <p:cNvSpPr txBox="1"/>
          <p:nvPr/>
        </p:nvSpPr>
        <p:spPr>
          <a:xfrm>
            <a:off x="1629697" y="1454725"/>
            <a:ext cx="4023000" cy="42729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r>
              <a:rPr lang="es-MX" dirty="0">
                <a:solidFill>
                  <a:srgbClr val="374C81"/>
                </a:solidFill>
                <a:latin typeface="Calibri"/>
                <a:ea typeface="Calibri"/>
                <a:cs typeface="Calibri"/>
                <a:sym typeface="Calibri"/>
              </a:rPr>
              <a:t>“</a:t>
            </a:r>
            <a:r>
              <a:rPr lang="es-MX" i="1" dirty="0">
                <a:solidFill>
                  <a:srgbClr val="374C81"/>
                </a:solidFill>
                <a:latin typeface="Calibri"/>
                <a:ea typeface="Calibri"/>
                <a:cs typeface="Calibri"/>
                <a:sym typeface="Calibri"/>
              </a:rPr>
              <a:t>Décimo: [...] Las circunstancias establecidas consistentes en </a:t>
            </a:r>
            <a:r>
              <a:rPr lang="es-MX" b="1" i="1" dirty="0">
                <a:solidFill>
                  <a:srgbClr val="374C81"/>
                </a:solidFill>
                <a:latin typeface="Calibri"/>
                <a:ea typeface="Calibri"/>
                <a:cs typeface="Calibri"/>
                <a:sym typeface="Calibri"/>
              </a:rPr>
              <a:t>apartar a la trabajadora luego de su descanso postnatal</a:t>
            </a:r>
            <a:r>
              <a:rPr lang="es-MX" i="1" dirty="0">
                <a:solidFill>
                  <a:srgbClr val="374C81"/>
                </a:solidFill>
                <a:latin typeface="Calibri"/>
                <a:ea typeface="Calibri"/>
                <a:cs typeface="Calibri"/>
                <a:sym typeface="Calibri"/>
              </a:rPr>
              <a:t> de su grupo aislándola de su entorno y subalternos, </a:t>
            </a:r>
            <a:r>
              <a:rPr lang="es-MX" b="1" i="1" dirty="0">
                <a:solidFill>
                  <a:srgbClr val="374C81"/>
                </a:solidFill>
                <a:latin typeface="Calibri"/>
                <a:ea typeface="Calibri"/>
                <a:cs typeface="Calibri"/>
                <a:sym typeface="Calibri"/>
              </a:rPr>
              <a:t>privándola de ejercer de su función</a:t>
            </a:r>
            <a:r>
              <a:rPr lang="es-MX" i="1" dirty="0">
                <a:solidFill>
                  <a:srgbClr val="374C81"/>
                </a:solidFill>
                <a:latin typeface="Calibri"/>
                <a:ea typeface="Calibri"/>
                <a:cs typeface="Calibri"/>
                <a:sym typeface="Calibri"/>
              </a:rPr>
              <a:t> de Jefa de Proyecto, dando instrucciones a sus subalternos por parte de su Jefe directo de no reportarle ni entregar información de la empresa, unida a la circunstancia de </a:t>
            </a:r>
            <a:r>
              <a:rPr lang="es-MX" b="1" i="1" dirty="0">
                <a:solidFill>
                  <a:srgbClr val="374C81"/>
                </a:solidFill>
                <a:latin typeface="Calibri"/>
                <a:ea typeface="Calibri"/>
                <a:cs typeface="Calibri"/>
                <a:sym typeface="Calibri"/>
              </a:rPr>
              <a:t>no pagar oportunamente la remuneración</a:t>
            </a:r>
            <a:r>
              <a:rPr lang="es-MX" i="1" dirty="0">
                <a:solidFill>
                  <a:srgbClr val="374C81"/>
                </a:solidFill>
                <a:latin typeface="Calibri"/>
                <a:ea typeface="Calibri"/>
                <a:cs typeface="Calibri"/>
                <a:sym typeface="Calibri"/>
              </a:rPr>
              <a:t> del mes de noviembre de 2015, permiten por configurar un caso paradigmático de acoso laboral con el fin de </a:t>
            </a:r>
            <a:r>
              <a:rPr lang="es-MX" b="1" i="1" dirty="0">
                <a:solidFill>
                  <a:srgbClr val="374C81"/>
                </a:solidFill>
                <a:latin typeface="Calibri"/>
                <a:ea typeface="Calibri"/>
                <a:cs typeface="Calibri"/>
                <a:sym typeface="Calibri"/>
              </a:rPr>
              <a:t>obtener su salida de la empresa</a:t>
            </a:r>
            <a:r>
              <a:rPr lang="es-MX" i="1" dirty="0">
                <a:solidFill>
                  <a:srgbClr val="374C81"/>
                </a:solidFill>
                <a:latin typeface="Calibri"/>
                <a:ea typeface="Calibri"/>
                <a:cs typeface="Calibri"/>
                <a:sym typeface="Calibri"/>
              </a:rPr>
              <a:t> denunciada mediante una serie de actos que en su conjunto ponen a la trabajadora en una situación insostenible en el tiempo, a través del </a:t>
            </a:r>
            <a:r>
              <a:rPr lang="es-MX" b="1" i="1" dirty="0">
                <a:solidFill>
                  <a:srgbClr val="374C81"/>
                </a:solidFill>
                <a:latin typeface="Calibri"/>
                <a:ea typeface="Calibri"/>
                <a:cs typeface="Calibri"/>
                <a:sym typeface="Calibri"/>
              </a:rPr>
              <a:t>menoscabo</a:t>
            </a:r>
            <a:r>
              <a:rPr lang="es-MX" i="1" dirty="0">
                <a:solidFill>
                  <a:srgbClr val="374C81"/>
                </a:solidFill>
                <a:latin typeface="Calibri"/>
                <a:ea typeface="Calibri"/>
                <a:cs typeface="Calibri"/>
                <a:sym typeface="Calibri"/>
              </a:rPr>
              <a:t>, </a:t>
            </a:r>
            <a:r>
              <a:rPr lang="es-MX" b="1" i="1" dirty="0">
                <a:solidFill>
                  <a:srgbClr val="374C81"/>
                </a:solidFill>
                <a:latin typeface="Calibri"/>
                <a:ea typeface="Calibri"/>
                <a:cs typeface="Calibri"/>
                <a:sym typeface="Calibri"/>
              </a:rPr>
              <a:t>aislamiento </a:t>
            </a:r>
            <a:r>
              <a:rPr lang="es-MX" i="1" dirty="0">
                <a:solidFill>
                  <a:srgbClr val="374C81"/>
                </a:solidFill>
                <a:latin typeface="Calibri"/>
                <a:ea typeface="Calibri"/>
                <a:cs typeface="Calibri"/>
                <a:sym typeface="Calibri"/>
              </a:rPr>
              <a:t>y generando un </a:t>
            </a:r>
            <a:r>
              <a:rPr lang="es-MX" b="1" i="1" dirty="0">
                <a:solidFill>
                  <a:srgbClr val="374C81"/>
                </a:solidFill>
                <a:latin typeface="Calibri"/>
                <a:ea typeface="Calibri"/>
                <a:cs typeface="Calibri"/>
                <a:sym typeface="Calibri"/>
              </a:rPr>
              <a:t>clima laboral adverso</a:t>
            </a:r>
            <a:r>
              <a:rPr lang="es-MX" i="1" dirty="0">
                <a:solidFill>
                  <a:srgbClr val="374C81"/>
                </a:solidFill>
                <a:latin typeface="Calibri"/>
                <a:ea typeface="Calibri"/>
                <a:cs typeface="Calibri"/>
                <a:sym typeface="Calibri"/>
              </a:rPr>
              <a:t> a la denunciante</a:t>
            </a:r>
            <a:r>
              <a:rPr lang="es-MX" dirty="0">
                <a:solidFill>
                  <a:srgbClr val="374C81"/>
                </a:solidFill>
                <a:latin typeface="Calibri"/>
                <a:ea typeface="Calibri"/>
                <a:cs typeface="Calibri"/>
                <a:sym typeface="Calibri"/>
              </a:rPr>
              <a:t>.”</a:t>
            </a:r>
            <a:r>
              <a:rPr lang="es-MX" dirty="0">
                <a:solidFill>
                  <a:schemeClr val="dk1"/>
                </a:solidFill>
                <a:latin typeface="Calibri"/>
                <a:ea typeface="Calibri"/>
                <a:cs typeface="Calibri"/>
                <a:sym typeface="Calibri"/>
              </a:rPr>
              <a:t> </a:t>
            </a:r>
            <a:r>
              <a:rPr lang="es-MX" dirty="0">
                <a:solidFill>
                  <a:schemeClr val="accent6"/>
                </a:solidFill>
                <a:latin typeface="Calibri"/>
                <a:ea typeface="Calibri"/>
                <a:cs typeface="Calibri"/>
                <a:sym typeface="Calibri"/>
              </a:rPr>
              <a:t>(2° J.L.T. de Stgo. RIT T-407-2016).</a:t>
            </a:r>
            <a:endParaRPr dirty="0"/>
          </a:p>
        </p:txBody>
      </p:sp>
      <p:pic>
        <p:nvPicPr>
          <p:cNvPr id="235" name="Google Shape;235;p14"/>
          <p:cNvPicPr preferRelativeResize="0"/>
          <p:nvPr/>
        </p:nvPicPr>
        <p:blipFill rotWithShape="1">
          <a:blip r:embed="rId3">
            <a:alphaModFix/>
          </a:blip>
          <a:srcRect r="4628" b="768"/>
          <a:stretch/>
        </p:blipFill>
        <p:spPr>
          <a:xfrm>
            <a:off x="554200" y="1850873"/>
            <a:ext cx="843860" cy="897663"/>
          </a:xfrm>
          <a:prstGeom prst="rect">
            <a:avLst/>
          </a:prstGeom>
          <a:noFill/>
          <a:ln>
            <a:noFill/>
          </a:ln>
        </p:spPr>
      </p:pic>
      <p:sp>
        <p:nvSpPr>
          <p:cNvPr id="236" name="Google Shape;236;p14"/>
          <p:cNvSpPr txBox="1"/>
          <p:nvPr/>
        </p:nvSpPr>
        <p:spPr>
          <a:xfrm>
            <a:off x="7238550" y="1454725"/>
            <a:ext cx="4149900" cy="40251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SzPts val="1100"/>
              <a:buNone/>
            </a:pPr>
            <a:r>
              <a:rPr lang="es-MX">
                <a:solidFill>
                  <a:srgbClr val="374C81"/>
                </a:solidFill>
                <a:latin typeface="Calibri"/>
                <a:ea typeface="Calibri"/>
                <a:cs typeface="Calibri"/>
                <a:sym typeface="Calibri"/>
              </a:rPr>
              <a:t>QUINTO: “[…]</a:t>
            </a:r>
            <a:r>
              <a:rPr lang="es-MX" i="1">
                <a:solidFill>
                  <a:srgbClr val="374C81"/>
                </a:solidFill>
                <a:latin typeface="Calibri"/>
                <a:ea typeface="Calibri"/>
                <a:cs typeface="Calibri"/>
                <a:sym typeface="Calibri"/>
              </a:rPr>
              <a:t> El mobbing o acoso laboral, se trata de una conducta </a:t>
            </a:r>
            <a:r>
              <a:rPr lang="es-MX" b="1" i="1">
                <a:solidFill>
                  <a:srgbClr val="374C81"/>
                </a:solidFill>
                <a:latin typeface="Calibri"/>
                <a:ea typeface="Calibri"/>
                <a:cs typeface="Calibri"/>
                <a:sym typeface="Calibri"/>
              </a:rPr>
              <a:t>consciente y sistemática</a:t>
            </a:r>
            <a:r>
              <a:rPr lang="es-MX" i="1">
                <a:solidFill>
                  <a:srgbClr val="374C81"/>
                </a:solidFill>
                <a:latin typeface="Calibri"/>
                <a:ea typeface="Calibri"/>
                <a:cs typeface="Calibri"/>
                <a:sym typeface="Calibri"/>
              </a:rPr>
              <a:t>, repetitiva, de hostigamiento contra un trabajador, así­, la más común, es la que se da de un jefe a un empleado, pero también se puede dar entre pares o incluso de subordinados hacia sus jefes. [...] Una de las formas más comunes se manifiesta </a:t>
            </a:r>
            <a:r>
              <a:rPr lang="es-MX" b="1" i="1">
                <a:solidFill>
                  <a:srgbClr val="374C81"/>
                </a:solidFill>
                <a:latin typeface="Calibri"/>
                <a:ea typeface="Calibri"/>
                <a:cs typeface="Calibri"/>
                <a:sym typeface="Calibri"/>
              </a:rPr>
              <a:t>aislando </a:t>
            </a:r>
            <a:r>
              <a:rPr lang="es-MX" i="1">
                <a:solidFill>
                  <a:srgbClr val="374C81"/>
                </a:solidFill>
                <a:latin typeface="Calibri"/>
                <a:ea typeface="Calibri"/>
                <a:cs typeface="Calibri"/>
                <a:sym typeface="Calibri"/>
              </a:rPr>
              <a:t>a la víctima de su entorno laboral, también se puede asignar </a:t>
            </a:r>
            <a:r>
              <a:rPr lang="es-MX" b="1" i="1">
                <a:solidFill>
                  <a:srgbClr val="374C81"/>
                </a:solidFill>
                <a:latin typeface="Calibri"/>
                <a:ea typeface="Calibri"/>
                <a:cs typeface="Calibri"/>
                <a:sym typeface="Calibri"/>
              </a:rPr>
              <a:t>tareas inútiles</a:t>
            </a:r>
            <a:r>
              <a:rPr lang="es-MX" i="1">
                <a:solidFill>
                  <a:srgbClr val="374C81"/>
                </a:solidFill>
                <a:latin typeface="Calibri"/>
                <a:ea typeface="Calibri"/>
                <a:cs typeface="Calibri"/>
                <a:sym typeface="Calibri"/>
              </a:rPr>
              <a:t>, [...] </a:t>
            </a:r>
            <a:r>
              <a:rPr lang="es-MX" b="1" i="1">
                <a:solidFill>
                  <a:srgbClr val="374C81"/>
                </a:solidFill>
                <a:latin typeface="Calibri"/>
                <a:ea typeface="Calibri"/>
                <a:cs typeface="Calibri"/>
                <a:sym typeface="Calibri"/>
              </a:rPr>
              <a:t>ridiculizar </a:t>
            </a:r>
            <a:r>
              <a:rPr lang="es-MX" i="1">
                <a:solidFill>
                  <a:srgbClr val="374C81"/>
                </a:solidFill>
                <a:latin typeface="Calibri"/>
                <a:ea typeface="Calibri"/>
                <a:cs typeface="Calibri"/>
                <a:sym typeface="Calibri"/>
              </a:rPr>
              <a:t>por alguna razón (discapacidad, herencia étnica, forma de hablar, defectos físicos , entre otras), rehuyendo contacto con el trabajador por parte de superiores, sea aislándolo física o socialmente (no se le habla), </a:t>
            </a:r>
            <a:r>
              <a:rPr lang="es-MX" b="1" i="1">
                <a:solidFill>
                  <a:srgbClr val="374C81"/>
                </a:solidFill>
                <a:latin typeface="Calibri"/>
                <a:ea typeface="Calibri"/>
                <a:cs typeface="Calibri"/>
                <a:sym typeface="Calibri"/>
              </a:rPr>
              <a:t>criticando </a:t>
            </a:r>
            <a:r>
              <a:rPr lang="es-MX" i="1">
                <a:solidFill>
                  <a:srgbClr val="374C81"/>
                </a:solidFill>
                <a:latin typeface="Calibri"/>
                <a:ea typeface="Calibri"/>
                <a:cs typeface="Calibri"/>
                <a:sym typeface="Calibri"/>
              </a:rPr>
              <a:t>su trabajo o su vida privada, </a:t>
            </a:r>
            <a:r>
              <a:rPr lang="es-MX" b="1" i="1">
                <a:solidFill>
                  <a:srgbClr val="374C81"/>
                </a:solidFill>
                <a:latin typeface="Calibri"/>
                <a:ea typeface="Calibri"/>
                <a:cs typeface="Calibri"/>
                <a:sym typeface="Calibri"/>
              </a:rPr>
              <a:t>interrumpiéndolo </a:t>
            </a:r>
            <a:r>
              <a:rPr lang="es-MX" i="1">
                <a:solidFill>
                  <a:srgbClr val="374C81"/>
                </a:solidFill>
                <a:latin typeface="Calibri"/>
                <a:ea typeface="Calibri"/>
                <a:cs typeface="Calibri"/>
                <a:sym typeface="Calibri"/>
              </a:rPr>
              <a:t>cuando habla o evitando contacto visual con él, etc</a:t>
            </a:r>
            <a:r>
              <a:rPr lang="es-MX">
                <a:solidFill>
                  <a:srgbClr val="374C81"/>
                </a:solidFill>
                <a:latin typeface="Calibri"/>
                <a:ea typeface="Calibri"/>
                <a:cs typeface="Calibri"/>
                <a:sym typeface="Calibri"/>
              </a:rPr>
              <a:t>.”</a:t>
            </a:r>
            <a:r>
              <a:rPr lang="es-MX">
                <a:solidFill>
                  <a:srgbClr val="374C81"/>
                </a:solidFill>
              </a:rPr>
              <a:t> </a:t>
            </a:r>
            <a:r>
              <a:rPr lang="es-MX">
                <a:solidFill>
                  <a:schemeClr val="accent6"/>
                </a:solidFill>
                <a:latin typeface="Calibri"/>
                <a:ea typeface="Calibri"/>
                <a:cs typeface="Calibri"/>
                <a:sym typeface="Calibri"/>
              </a:rPr>
              <a:t>(1° J.L.T. de Stgo. RIT O-2649-2016)</a:t>
            </a:r>
            <a:endParaRPr/>
          </a:p>
        </p:txBody>
      </p:sp>
      <p:pic>
        <p:nvPicPr>
          <p:cNvPr id="237" name="Google Shape;237;p14"/>
          <p:cNvPicPr preferRelativeResize="0"/>
          <p:nvPr/>
        </p:nvPicPr>
        <p:blipFill rotWithShape="1">
          <a:blip r:embed="rId3">
            <a:alphaModFix/>
          </a:blip>
          <a:srcRect r="4625" b="764"/>
          <a:stretch/>
        </p:blipFill>
        <p:spPr>
          <a:xfrm>
            <a:off x="6094088" y="1712348"/>
            <a:ext cx="843860" cy="8976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81FDC6-B1C8-CFC0-F22C-2918478F2445}"/>
              </a:ext>
            </a:extLst>
          </p:cNvPr>
          <p:cNvSpPr>
            <a:spLocks noGrp="1"/>
          </p:cNvSpPr>
          <p:nvPr>
            <p:ph type="title"/>
          </p:nvPr>
        </p:nvSpPr>
        <p:spPr/>
        <p:txBody>
          <a:bodyPr>
            <a:normAutofit/>
          </a:bodyPr>
          <a:lstStyle/>
          <a:p>
            <a:r>
              <a:rPr lang="es-CL" sz="2800" dirty="0">
                <a:solidFill>
                  <a:schemeClr val="accent1"/>
                </a:solidFill>
              </a:rPr>
              <a:t>¿Qué puede hacer un trabajador si se está ejerciendo en su contra conductas constitutivas de acoso laboral? </a:t>
            </a:r>
          </a:p>
        </p:txBody>
      </p:sp>
      <p:sp>
        <p:nvSpPr>
          <p:cNvPr id="6" name="CuadroTexto 5">
            <a:extLst>
              <a:ext uri="{FF2B5EF4-FFF2-40B4-BE49-F238E27FC236}">
                <a16:creationId xmlns:a16="http://schemas.microsoft.com/office/drawing/2014/main" id="{66810A49-5CB0-C436-CEF9-09450AAA62B9}"/>
              </a:ext>
            </a:extLst>
          </p:cNvPr>
          <p:cNvSpPr txBox="1"/>
          <p:nvPr/>
        </p:nvSpPr>
        <p:spPr>
          <a:xfrm>
            <a:off x="838199" y="1690688"/>
            <a:ext cx="10857931" cy="5324535"/>
          </a:xfrm>
          <a:prstGeom prst="rect">
            <a:avLst/>
          </a:prstGeom>
          <a:noFill/>
        </p:spPr>
        <p:txBody>
          <a:bodyPr wrap="square" rtlCol="0">
            <a:spAutoFit/>
          </a:bodyPr>
          <a:lstStyle/>
          <a:p>
            <a:r>
              <a:rPr lang="es-CL" sz="2000" dirty="0"/>
              <a:t>Si conducta la realiza el empleador (vertical) </a:t>
            </a:r>
          </a:p>
          <a:p>
            <a:pPr marL="457200" indent="-457200">
              <a:buAutoNum type="arabicPeriod"/>
            </a:pPr>
            <a:r>
              <a:rPr lang="es-CL" sz="2000" dirty="0"/>
              <a:t>Denuncia por vulneración de DDFF ante la Inspección del Trabajo respectiva.</a:t>
            </a:r>
          </a:p>
          <a:p>
            <a:pPr marL="457200" indent="-457200">
              <a:buAutoNum type="arabicPeriod"/>
            </a:pPr>
            <a:r>
              <a:rPr lang="es-CL" sz="2000" dirty="0"/>
              <a:t>Plazo para interponer denuncia: dentro de 60 días de ocurridos los hechos</a:t>
            </a:r>
          </a:p>
          <a:p>
            <a:endParaRPr lang="es-CL" sz="2000" dirty="0"/>
          </a:p>
          <a:p>
            <a:r>
              <a:rPr lang="es-CL" sz="2000" dirty="0"/>
              <a:t>Si conducta la realiza compañero/a/os/as de trabajo:</a:t>
            </a:r>
          </a:p>
          <a:p>
            <a:pPr marL="457200" indent="-457200">
              <a:buAutoNum type="arabicPeriod"/>
            </a:pPr>
            <a:r>
              <a:rPr lang="es-CL" sz="2000" dirty="0"/>
              <a:t>Hacer llegar su reclamo por escrito a la dirección de la empresa, con el objeto que el empleador adopte medidas eficaces para proteger su vida y salud, conforme al deber de protección dispuesto en el artículo 184 del Código del Trabajo</a:t>
            </a:r>
          </a:p>
          <a:p>
            <a:pPr marL="457200" indent="-457200">
              <a:buAutoNum type="arabicPeriod"/>
            </a:pPr>
            <a:r>
              <a:rPr lang="es-CL" sz="2000" dirty="0"/>
              <a:t>Si empresa no adopta medidas, interponer denuncia por vulneración de DDFF ante la Inspección del Trabajo respectiva.</a:t>
            </a:r>
          </a:p>
          <a:p>
            <a:pPr marL="457200" indent="-457200">
              <a:buAutoNum type="arabicPeriod"/>
            </a:pPr>
            <a:endParaRPr lang="es-CL" sz="2000" dirty="0"/>
          </a:p>
          <a:p>
            <a:pPr marL="457200" indent="-457200">
              <a:buAutoNum type="arabicPeriod"/>
            </a:pPr>
            <a:endParaRPr lang="es-CL" sz="2000" dirty="0"/>
          </a:p>
          <a:p>
            <a:r>
              <a:rPr lang="es-CL" sz="2000" dirty="0"/>
              <a:t>Si el empleador no cuenta con un procedimiento interno para casos de denuncia de acoso laboral o sexual, estará infringiendo una obligación laboral, arriesgando multas cursadas por la Dirección del Trabajo, como también ser solidariamente responsable por los hechos denunciados.</a:t>
            </a:r>
          </a:p>
          <a:p>
            <a:endParaRPr lang="es-CL" sz="2000" dirty="0"/>
          </a:p>
        </p:txBody>
      </p:sp>
    </p:spTree>
    <p:extLst>
      <p:ext uri="{BB962C8B-B14F-4D97-AF65-F5344CB8AC3E}">
        <p14:creationId xmlns:p14="http://schemas.microsoft.com/office/powerpoint/2010/main" val="237392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0E2C110-4AC3-24D7-2118-256A371AAE00}"/>
              </a:ext>
            </a:extLst>
          </p:cNvPr>
          <p:cNvSpPr>
            <a:spLocks noGrp="1"/>
          </p:cNvSpPr>
          <p:nvPr>
            <p:ph type="title"/>
          </p:nvPr>
        </p:nvSpPr>
        <p:spPr>
          <a:xfrm>
            <a:off x="479425" y="2712512"/>
            <a:ext cx="11233149" cy="716488"/>
          </a:xfrm>
        </p:spPr>
        <p:txBody>
          <a:bodyPr>
            <a:normAutofit/>
          </a:bodyPr>
          <a:lstStyle/>
          <a:p>
            <a:pPr algn="ctr"/>
            <a:r>
              <a:rPr lang="es-ES" sz="3200" dirty="0"/>
              <a:t>Acoso sexual laboral</a:t>
            </a:r>
            <a:endParaRPr lang="es-CL" sz="3200" dirty="0"/>
          </a:p>
        </p:txBody>
      </p:sp>
    </p:spTree>
    <p:extLst>
      <p:ext uri="{BB962C8B-B14F-4D97-AF65-F5344CB8AC3E}">
        <p14:creationId xmlns:p14="http://schemas.microsoft.com/office/powerpoint/2010/main" val="749740789"/>
      </p:ext>
    </p:extLst>
  </p:cSld>
  <p:clrMapOvr>
    <a:masterClrMapping/>
  </p:clrMapOvr>
</p:sld>
</file>

<file path=ppt/theme/theme1.xml><?xml version="1.0" encoding="utf-8"?>
<a:theme xmlns:a="http://schemas.openxmlformats.org/drawingml/2006/main" name="PPT ayudantía laboral RCR 2.">
  <a:themeElements>
    <a:clrScheme name="Personalizado 1">
      <a:dk1>
        <a:srgbClr val="000000"/>
      </a:dk1>
      <a:lt1>
        <a:srgbClr val="FFFFFF"/>
      </a:lt1>
      <a:dk2>
        <a:srgbClr val="242852"/>
      </a:dk2>
      <a:lt2>
        <a:srgbClr val="ACCBF9"/>
      </a:lt2>
      <a:accent1>
        <a:srgbClr val="4A66AC"/>
      </a:accent1>
      <a:accent2>
        <a:srgbClr val="629DD1"/>
      </a:accent2>
      <a:accent3>
        <a:srgbClr val="297FD5"/>
      </a:accent3>
      <a:accent4>
        <a:srgbClr val="629DD1"/>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4948</Words>
  <Application>Microsoft Office PowerPoint</Application>
  <PresentationFormat>Panorámica</PresentationFormat>
  <Paragraphs>234</Paragraphs>
  <Slides>29</Slides>
  <Notes>27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Courier New</vt:lpstr>
      <vt:lpstr>MyriadPro-Regular</vt:lpstr>
      <vt:lpstr>Noto Sans Symbols</vt:lpstr>
      <vt:lpstr>PPT ayudantía laboral RCR 2.</vt:lpstr>
      <vt:lpstr>Presentación de PowerPoint</vt:lpstr>
      <vt:lpstr>El acoso laboral</vt:lpstr>
      <vt:lpstr>El acoso laboral o “mobbing”</vt:lpstr>
      <vt:lpstr>Elementos del acoso laboral</vt:lpstr>
      <vt:lpstr>Comportamientos más frecuentes</vt:lpstr>
      <vt:lpstr>Tipos de acoso laboral</vt:lpstr>
      <vt:lpstr>Presentación de PowerPoint</vt:lpstr>
      <vt:lpstr>¿Qué puede hacer un trabajador si se está ejerciendo en su contra conductas constitutivas de acoso laboral? </vt:lpstr>
      <vt:lpstr>Acoso sexual laboral</vt:lpstr>
      <vt:lpstr>Normas internacionales relacionadas con el acoso sexual</vt:lpstr>
      <vt:lpstr>Normas nacionales relacionadas con el acoso sexual y la discriminación</vt:lpstr>
      <vt:lpstr>El acoso sexual en nuestra legislación laboral</vt:lpstr>
      <vt:lpstr>Bienes jurídicos que resultan lesionados por el acoso sexual laboral</vt:lpstr>
      <vt:lpstr>Modalidades</vt:lpstr>
      <vt:lpstr>Modalidades</vt:lpstr>
      <vt:lpstr>Modalidades</vt:lpstr>
      <vt:lpstr>Sujetos involucrados</vt:lpstr>
      <vt:lpstr>Lugar de trabajo y horario de trabajo como elementos del acoso sexual laboral</vt:lpstr>
      <vt:lpstr>Lugar de trabajo y horario de trabajo como elementos del acoso sexual laboral</vt:lpstr>
      <vt:lpstr>Requisitos </vt:lpstr>
      <vt:lpstr>Requisitos </vt:lpstr>
      <vt:lpstr>Requisitos </vt:lpstr>
      <vt:lpstr>Requisitos </vt:lpstr>
      <vt:lpstr>Obligaciones que impone la Ley N°20.005 a los empleadores</vt:lpstr>
      <vt:lpstr>Deberes del empleador</vt:lpstr>
      <vt:lpstr>Denuncia</vt:lpstr>
      <vt:lpstr>Procedimiento de investigación del acoso sexual realizada la denuncia</vt:lpstr>
      <vt:lpstr>Despido indirecto o autodespido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“Derecho del Trabajo I”</dc:title>
  <dc:creator>Sofía López;Valentina Oñate</dc:creator>
  <cp:lastModifiedBy>G. Colombina Vilches Parra</cp:lastModifiedBy>
  <cp:revision>6</cp:revision>
  <dcterms:created xsi:type="dcterms:W3CDTF">2020-06-07T00:54:35Z</dcterms:created>
  <dcterms:modified xsi:type="dcterms:W3CDTF">2022-05-31T14:55:27Z</dcterms:modified>
</cp:coreProperties>
</file>