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7" r:id="rId1"/>
  </p:sldMasterIdLst>
  <p:sldIdLst>
    <p:sldId id="256" r:id="rId2"/>
    <p:sldId id="257" r:id="rId3"/>
    <p:sldId id="261" r:id="rId4"/>
    <p:sldId id="262" r:id="rId5"/>
    <p:sldId id="263" r:id="rId6"/>
    <p:sldId id="264" r:id="rId7"/>
    <p:sldId id="265" r:id="rId8"/>
    <p:sldId id="268" r:id="rId9"/>
    <p:sldId id="270" r:id="rId10"/>
    <p:sldId id="269" r:id="rId11"/>
    <p:sldId id="258" r:id="rId12"/>
    <p:sldId id="260" r:id="rId13"/>
    <p:sldId id="274" r:id="rId14"/>
    <p:sldId id="273" r:id="rId15"/>
    <p:sldId id="275" r:id="rId16"/>
    <p:sldId id="277" r:id="rId17"/>
    <p:sldId id="278" r:id="rId18"/>
    <p:sldId id="279" r:id="rId19"/>
    <p:sldId id="281" r:id="rId20"/>
    <p:sldId id="282" r:id="rId21"/>
    <p:sldId id="283" r:id="rId22"/>
    <p:sldId id="284" r:id="rId23"/>
    <p:sldId id="285" r:id="rId24"/>
    <p:sldId id="271" r:id="rId25"/>
    <p:sldId id="272" r:id="rId26"/>
    <p:sldId id="286" r:id="rId27"/>
    <p:sldId id="287" r:id="rId28"/>
    <p:sldId id="288" r:id="rId29"/>
    <p:sldId id="290" r:id="rId30"/>
    <p:sldId id="289" r:id="rId31"/>
    <p:sldId id="292" r:id="rId32"/>
    <p:sldId id="293" r:id="rId33"/>
    <p:sldId id="294" r:id="rId34"/>
    <p:sldId id="296" r:id="rId35"/>
    <p:sldId id="297" r:id="rId36"/>
    <p:sldId id="298" r:id="rId37"/>
    <p:sldId id="299" r:id="rId38"/>
    <p:sldId id="300" r:id="rId39"/>
    <p:sldId id="302" r:id="rId40"/>
    <p:sldId id="303" r:id="rId41"/>
    <p:sldId id="301" r:id="rId42"/>
    <p:sldId id="295" r:id="rId43"/>
    <p:sldId id="304" r:id="rId44"/>
    <p:sldId id="305"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06"/>
    <p:restoredTop sz="94619"/>
  </p:normalViewPr>
  <p:slideViewPr>
    <p:cSldViewPr snapToGrid="0" snapToObjects="1">
      <p:cViewPr>
        <p:scale>
          <a:sx n="60" d="100"/>
          <a:sy n="60" d="100"/>
        </p:scale>
        <p:origin x="2960" y="1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6/13/22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9757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t>6/13/22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5658064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6/13/22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41242292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6/13/22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68435495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0F7F47CF-67C9-420C-80A5-E2069FF0C2DF}" type="datetimeFigureOut">
              <a:rPr lang="en-US" smtClean="0"/>
              <a:t>6/13/22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1210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6/13/22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31556422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6/13/22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7140481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7649AC-CB8F-4FF1-9A34-5861C74DD0A7}" type="datetimeFigureOut">
              <a:rPr lang="en-US" smtClean="0"/>
              <a:t>6/13/22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97593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6/13/22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34445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35BB1C6-BF8F-4481-8AB2-603A1C8A906A}" type="datetimeFigureOut">
              <a:rPr lang="en-US" smtClean="0"/>
              <a:t>6/13/22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14234888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2EF78E3-FDA3-4D28-AAA2-0B81F349A39D}" type="datetimeFigureOut">
              <a:rPr lang="en-US" smtClean="0"/>
              <a:t>6/13/22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08819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C35BB1C6-BF8F-4481-8AB2-603A1C8A906A}" type="datetimeFigureOut">
              <a:rPr lang="en-US" smtClean="0"/>
              <a:t>6/13/22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70147431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AC18D-F55F-454E-ABC8-B3F1E640B577}"/>
              </a:ext>
            </a:extLst>
          </p:cNvPr>
          <p:cNvSpPr>
            <a:spLocks noGrp="1"/>
          </p:cNvSpPr>
          <p:nvPr>
            <p:ph type="ctrTitle"/>
          </p:nvPr>
        </p:nvSpPr>
        <p:spPr>
          <a:xfrm>
            <a:off x="1576264" y="1535423"/>
            <a:ext cx="9353797" cy="3105909"/>
          </a:xfrm>
        </p:spPr>
        <p:txBody>
          <a:bodyPr/>
          <a:lstStyle/>
          <a:p>
            <a:r>
              <a:rPr lang="es-CL" dirty="0"/>
              <a:t>Juicio sumario</a:t>
            </a:r>
          </a:p>
        </p:txBody>
      </p:sp>
      <p:sp>
        <p:nvSpPr>
          <p:cNvPr id="3" name="Subtítulo 2">
            <a:extLst>
              <a:ext uri="{FF2B5EF4-FFF2-40B4-BE49-F238E27FC236}">
                <a16:creationId xmlns:a16="http://schemas.microsoft.com/office/drawing/2014/main" id="{76B69DF4-6E45-CC4A-BB20-E1A0B26B340E}"/>
              </a:ext>
            </a:extLst>
          </p:cNvPr>
          <p:cNvSpPr>
            <a:spLocks noGrp="1"/>
          </p:cNvSpPr>
          <p:nvPr>
            <p:ph type="subTitle" idx="1"/>
          </p:nvPr>
        </p:nvSpPr>
        <p:spPr>
          <a:xfrm>
            <a:off x="8264396" y="564622"/>
            <a:ext cx="3364500" cy="550333"/>
          </a:xfrm>
        </p:spPr>
        <p:txBody>
          <a:bodyPr/>
          <a:lstStyle/>
          <a:p>
            <a:r>
              <a:rPr lang="es-CL" dirty="0"/>
              <a:t>Ayudantía procesal III</a:t>
            </a:r>
          </a:p>
        </p:txBody>
      </p:sp>
    </p:spTree>
    <p:extLst>
      <p:ext uri="{BB962C8B-B14F-4D97-AF65-F5344CB8AC3E}">
        <p14:creationId xmlns:p14="http://schemas.microsoft.com/office/powerpoint/2010/main" val="920077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DF9A59-56F7-F64F-A858-825132BC1B81}"/>
              </a:ext>
            </a:extLst>
          </p:cNvPr>
          <p:cNvSpPr>
            <a:spLocks noGrp="1"/>
          </p:cNvSpPr>
          <p:nvPr>
            <p:ph type="title"/>
          </p:nvPr>
        </p:nvSpPr>
        <p:spPr>
          <a:xfrm>
            <a:off x="1066799" y="72223"/>
            <a:ext cx="10058400" cy="1609344"/>
          </a:xfrm>
        </p:spPr>
        <p:txBody>
          <a:bodyPr/>
          <a:lstStyle/>
          <a:p>
            <a:r>
              <a:rPr lang="es-CL" dirty="0"/>
              <a:t>Tramitación del juicio sumario</a:t>
            </a:r>
          </a:p>
        </p:txBody>
      </p:sp>
      <p:sp>
        <p:nvSpPr>
          <p:cNvPr id="3" name="Marcador de contenido 2">
            <a:extLst>
              <a:ext uri="{FF2B5EF4-FFF2-40B4-BE49-F238E27FC236}">
                <a16:creationId xmlns:a16="http://schemas.microsoft.com/office/drawing/2014/main" id="{D8EE4919-C393-1B4B-936F-9AF0FADAA115}"/>
              </a:ext>
            </a:extLst>
          </p:cNvPr>
          <p:cNvSpPr>
            <a:spLocks noGrp="1"/>
          </p:cNvSpPr>
          <p:nvPr>
            <p:ph idx="1"/>
          </p:nvPr>
        </p:nvSpPr>
        <p:spPr>
          <a:xfrm>
            <a:off x="413287" y="1487839"/>
            <a:ext cx="11365423" cy="4974955"/>
          </a:xfrm>
        </p:spPr>
        <p:txBody>
          <a:bodyPr>
            <a:normAutofit/>
          </a:bodyPr>
          <a:lstStyle/>
          <a:p>
            <a:pPr marL="0" indent="0">
              <a:buNone/>
            </a:pPr>
            <a:r>
              <a:rPr lang="es-CL" sz="2400" b="1" dirty="0"/>
              <a:t>4. Resolución que recibe la causa a prueba y término probatorio</a:t>
            </a:r>
          </a:p>
          <a:p>
            <a:pPr algn="just">
              <a:buFontTx/>
              <a:buChar char="-"/>
            </a:pPr>
            <a:r>
              <a:rPr lang="es-CL" sz="2400" dirty="0"/>
              <a:t>Si el tribunal estima que existen hechos sustanciales, pertinentes y controvertidos, recibirá la causa a prueba.</a:t>
            </a:r>
          </a:p>
          <a:p>
            <a:pPr algn="just">
              <a:buFontTx/>
              <a:buChar char="-"/>
            </a:pPr>
            <a:r>
              <a:rPr lang="es-CL" sz="2400" dirty="0"/>
              <a:t>Según el art. 686 CPC, la prueba en el juicio sumario se rendirá en el plazo y en la forma establecida para los </a:t>
            </a:r>
            <a:r>
              <a:rPr lang="es-CL" sz="2400" b="1" u="sng" dirty="0"/>
              <a:t>incidentes</a:t>
            </a:r>
            <a:r>
              <a:rPr lang="es-CL" sz="2400" dirty="0"/>
              <a:t>. Por lo tanto, el término probatorio será de 8 días. </a:t>
            </a:r>
          </a:p>
          <a:p>
            <a:pPr marL="0" indent="0">
              <a:buNone/>
            </a:pPr>
            <a:r>
              <a:rPr lang="es-CL" sz="2400" b="1" dirty="0"/>
              <a:t>5. Citación para oír sentencia.</a:t>
            </a:r>
          </a:p>
          <a:p>
            <a:pPr>
              <a:buFontTx/>
              <a:buChar char="-"/>
            </a:pPr>
            <a:r>
              <a:rPr lang="es-CL" sz="2400" dirty="0"/>
              <a:t>Vencido el término probatorio, o si no existen hechos sustanciales, pertinentes y controvertidos, el tribunal citará a oir sentencia. </a:t>
            </a:r>
          </a:p>
          <a:p>
            <a:pPr marL="0" indent="0">
              <a:buNone/>
            </a:pPr>
            <a:r>
              <a:rPr lang="es-CL" sz="2400" b="1" dirty="0"/>
              <a:t>6. Sentencia definitiva. </a:t>
            </a:r>
          </a:p>
          <a:p>
            <a:pPr>
              <a:buFontTx/>
              <a:buChar char="-"/>
            </a:pPr>
            <a:r>
              <a:rPr lang="es-CL" sz="2400" dirty="0"/>
              <a:t>La sentencia definitiva debe dictarse en el plazo de 10 días siguientes a la fecha de la resolución que citó a las partes a oir sentencia (688 CPC). </a:t>
            </a:r>
          </a:p>
        </p:txBody>
      </p:sp>
    </p:spTree>
    <p:extLst>
      <p:ext uri="{BB962C8B-B14F-4D97-AF65-F5344CB8AC3E}">
        <p14:creationId xmlns:p14="http://schemas.microsoft.com/office/powerpoint/2010/main" val="2313400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AC18D-F55F-454E-ABC8-B3F1E640B577}"/>
              </a:ext>
            </a:extLst>
          </p:cNvPr>
          <p:cNvSpPr>
            <a:spLocks noGrp="1"/>
          </p:cNvSpPr>
          <p:nvPr>
            <p:ph type="ctrTitle"/>
          </p:nvPr>
        </p:nvSpPr>
        <p:spPr>
          <a:xfrm>
            <a:off x="977067" y="1566420"/>
            <a:ext cx="10237866" cy="3105909"/>
          </a:xfrm>
        </p:spPr>
        <p:txBody>
          <a:bodyPr/>
          <a:lstStyle/>
          <a:p>
            <a:r>
              <a:rPr lang="es-CL" dirty="0"/>
              <a:t>Medidas prejudiciales</a:t>
            </a:r>
          </a:p>
        </p:txBody>
      </p:sp>
      <p:sp>
        <p:nvSpPr>
          <p:cNvPr id="3" name="Subtítulo 2">
            <a:extLst>
              <a:ext uri="{FF2B5EF4-FFF2-40B4-BE49-F238E27FC236}">
                <a16:creationId xmlns:a16="http://schemas.microsoft.com/office/drawing/2014/main" id="{76B69DF4-6E45-CC4A-BB20-E1A0B26B340E}"/>
              </a:ext>
            </a:extLst>
          </p:cNvPr>
          <p:cNvSpPr>
            <a:spLocks noGrp="1"/>
          </p:cNvSpPr>
          <p:nvPr>
            <p:ph type="subTitle" idx="1"/>
          </p:nvPr>
        </p:nvSpPr>
        <p:spPr>
          <a:xfrm>
            <a:off x="8170620" y="564622"/>
            <a:ext cx="9755187" cy="550333"/>
          </a:xfrm>
        </p:spPr>
        <p:txBody>
          <a:bodyPr/>
          <a:lstStyle/>
          <a:p>
            <a:r>
              <a:rPr lang="es-CL" dirty="0"/>
              <a:t>Ayudantía procesal III</a:t>
            </a:r>
          </a:p>
        </p:txBody>
      </p:sp>
    </p:spTree>
    <p:extLst>
      <p:ext uri="{BB962C8B-B14F-4D97-AF65-F5344CB8AC3E}">
        <p14:creationId xmlns:p14="http://schemas.microsoft.com/office/powerpoint/2010/main" val="408554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7"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ítulo 1">
            <a:extLst>
              <a:ext uri="{FF2B5EF4-FFF2-40B4-BE49-F238E27FC236}">
                <a16:creationId xmlns:a16="http://schemas.microsoft.com/office/drawing/2014/main" id="{9EAB04AC-4A56-544E-91C5-F1CCF4D2758E}"/>
              </a:ext>
            </a:extLst>
          </p:cNvPr>
          <p:cNvSpPr>
            <a:spLocks noGrp="1"/>
          </p:cNvSpPr>
          <p:nvPr>
            <p:ph type="title"/>
          </p:nvPr>
        </p:nvSpPr>
        <p:spPr>
          <a:xfrm>
            <a:off x="1246133" y="2247254"/>
            <a:ext cx="3128667" cy="2123268"/>
          </a:xfrm>
          <a:noFill/>
        </p:spPr>
        <p:txBody>
          <a:bodyPr>
            <a:normAutofit/>
          </a:bodyPr>
          <a:lstStyle/>
          <a:p>
            <a:pPr algn="ctr"/>
            <a:r>
              <a:rPr lang="es-CL" sz="4500" dirty="0">
                <a:solidFill>
                  <a:srgbClr val="FFFFFF"/>
                </a:solidFill>
              </a:rPr>
              <a:t>Medidas prejudiciales</a:t>
            </a:r>
          </a:p>
        </p:txBody>
      </p:sp>
      <p:sp>
        <p:nvSpPr>
          <p:cNvPr id="19"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EF99D0F5-89BB-974A-B207-DC4F750CADF1}"/>
              </a:ext>
            </a:extLst>
          </p:cNvPr>
          <p:cNvSpPr>
            <a:spLocks noGrp="1"/>
          </p:cNvSpPr>
          <p:nvPr>
            <p:ph idx="1"/>
          </p:nvPr>
        </p:nvSpPr>
        <p:spPr>
          <a:xfrm>
            <a:off x="5371419" y="0"/>
            <a:ext cx="6574583" cy="6365232"/>
          </a:xfrm>
        </p:spPr>
        <p:txBody>
          <a:bodyPr anchor="ctr">
            <a:normAutofit/>
          </a:bodyPr>
          <a:lstStyle/>
          <a:p>
            <a:r>
              <a:rPr lang="es-CL" sz="2400" b="1" dirty="0"/>
              <a:t>Regulación</a:t>
            </a:r>
            <a:r>
              <a:rPr lang="es-CL" sz="2400" dirty="0"/>
              <a:t>: Título IV del Libro II del CPC (art. 273-289). </a:t>
            </a:r>
          </a:p>
          <a:p>
            <a:endParaRPr lang="es-CL" sz="2400" dirty="0"/>
          </a:p>
          <a:p>
            <a:pPr algn="just"/>
            <a:r>
              <a:rPr lang="es-CL" sz="2400" b="1" dirty="0"/>
              <a:t>Concepto</a:t>
            </a:r>
            <a:r>
              <a:rPr lang="es-CL" sz="2400" dirty="0"/>
              <a:t>: actos jurídicos procesales anteriores al juicio, que tienen por objeto (a) preparar la entrada a éste, (b) asegurar la realización de algunas pruebas que puedan desaparecer o c) asegurar el resultado de la pretensión que se hará valer. </a:t>
            </a:r>
          </a:p>
        </p:txBody>
      </p:sp>
    </p:spTree>
    <p:extLst>
      <p:ext uri="{BB962C8B-B14F-4D97-AF65-F5344CB8AC3E}">
        <p14:creationId xmlns:p14="http://schemas.microsoft.com/office/powerpoint/2010/main" val="106021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FDB8C3-7775-8640-8C02-0CECAD8E500B}"/>
              </a:ext>
            </a:extLst>
          </p:cNvPr>
          <p:cNvSpPr>
            <a:spLocks noGrp="1"/>
          </p:cNvSpPr>
          <p:nvPr>
            <p:ph type="title"/>
          </p:nvPr>
        </p:nvSpPr>
        <p:spPr>
          <a:xfrm>
            <a:off x="309966" y="376144"/>
            <a:ext cx="11835539" cy="1609344"/>
          </a:xfrm>
        </p:spPr>
        <p:txBody>
          <a:bodyPr/>
          <a:lstStyle/>
          <a:p>
            <a:r>
              <a:rPr lang="es-CL" dirty="0"/>
              <a:t>Características de toda medida prejudicial</a:t>
            </a:r>
          </a:p>
        </p:txBody>
      </p:sp>
      <p:sp>
        <p:nvSpPr>
          <p:cNvPr id="3" name="Marcador de contenido 2">
            <a:extLst>
              <a:ext uri="{FF2B5EF4-FFF2-40B4-BE49-F238E27FC236}">
                <a16:creationId xmlns:a16="http://schemas.microsoft.com/office/drawing/2014/main" id="{87510F0C-203B-E843-BD48-A487EDABDD29}"/>
              </a:ext>
            </a:extLst>
          </p:cNvPr>
          <p:cNvSpPr>
            <a:spLocks noGrp="1"/>
          </p:cNvSpPr>
          <p:nvPr>
            <p:ph idx="1"/>
          </p:nvPr>
        </p:nvSpPr>
        <p:spPr>
          <a:xfrm>
            <a:off x="1066800" y="1985488"/>
            <a:ext cx="10058400" cy="4050792"/>
          </a:xfrm>
        </p:spPr>
        <p:txBody>
          <a:bodyPr>
            <a:normAutofit/>
          </a:bodyPr>
          <a:lstStyle/>
          <a:p>
            <a:pPr algn="just"/>
            <a:r>
              <a:rPr lang="es-CL" sz="2400" dirty="0"/>
              <a:t>Deben ser solicitadas por una futura parte del proceso.</a:t>
            </a:r>
          </a:p>
          <a:p>
            <a:pPr algn="just"/>
            <a:r>
              <a:rPr lang="es-CL" sz="2400" dirty="0"/>
              <a:t>Deben decretarse por el tribunal antes de la existencia del juicio. </a:t>
            </a:r>
          </a:p>
          <a:p>
            <a:pPr algn="just"/>
            <a:r>
              <a:rPr lang="es-CL" sz="2400" dirty="0"/>
              <a:t>Al encontrarse reguladas en el Libro II CPC (“Juicio Ordinario”) son de aplicación general a toda clase de juicios. </a:t>
            </a:r>
          </a:p>
          <a:p>
            <a:pPr algn="just"/>
            <a:r>
              <a:rPr lang="es-CL" sz="2400" dirty="0"/>
              <a:t>Tienen un </a:t>
            </a:r>
            <a:r>
              <a:rPr lang="es-CL" sz="2400" b="1" dirty="0"/>
              <a:t>requisito general</a:t>
            </a:r>
            <a:r>
              <a:rPr lang="es-CL" sz="2400" dirty="0"/>
              <a:t>: para otorgarse la medida quien la solicite debe expresar </a:t>
            </a:r>
            <a:r>
              <a:rPr lang="es-CL" sz="2400" u="sng" dirty="0"/>
              <a:t>la acción que se propone deducir</a:t>
            </a:r>
            <a:r>
              <a:rPr lang="es-CL" sz="2400" dirty="0"/>
              <a:t> y  </a:t>
            </a:r>
            <a:r>
              <a:rPr lang="es-CL" sz="2400" u="sng" dirty="0"/>
              <a:t>someramente sus fundamentos </a:t>
            </a:r>
            <a:r>
              <a:rPr lang="es-CL" sz="2400" dirty="0"/>
              <a:t>(art. 287 CPC). </a:t>
            </a:r>
          </a:p>
        </p:txBody>
      </p:sp>
    </p:spTree>
    <p:extLst>
      <p:ext uri="{BB962C8B-B14F-4D97-AF65-F5344CB8AC3E}">
        <p14:creationId xmlns:p14="http://schemas.microsoft.com/office/powerpoint/2010/main" val="3542942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6A5CF9-48D6-3C42-969D-BEEF65E4F193}"/>
              </a:ext>
            </a:extLst>
          </p:cNvPr>
          <p:cNvSpPr>
            <a:spLocks noGrp="1"/>
          </p:cNvSpPr>
          <p:nvPr>
            <p:ph type="title"/>
          </p:nvPr>
        </p:nvSpPr>
        <p:spPr/>
        <p:txBody>
          <a:bodyPr/>
          <a:lstStyle/>
          <a:p>
            <a:r>
              <a:rPr lang="es-CL" dirty="0"/>
              <a:t>Clasificación</a:t>
            </a:r>
          </a:p>
        </p:txBody>
      </p:sp>
      <p:sp>
        <p:nvSpPr>
          <p:cNvPr id="3" name="Marcador de contenido 2">
            <a:extLst>
              <a:ext uri="{FF2B5EF4-FFF2-40B4-BE49-F238E27FC236}">
                <a16:creationId xmlns:a16="http://schemas.microsoft.com/office/drawing/2014/main" id="{5CE9F1EF-1FED-414A-903D-39ADC61284BB}"/>
              </a:ext>
            </a:extLst>
          </p:cNvPr>
          <p:cNvSpPr>
            <a:spLocks noGrp="1"/>
          </p:cNvSpPr>
          <p:nvPr>
            <p:ph idx="1"/>
          </p:nvPr>
        </p:nvSpPr>
        <p:spPr>
          <a:xfrm>
            <a:off x="1063752" y="2317897"/>
            <a:ext cx="10058400" cy="3704589"/>
          </a:xfrm>
        </p:spPr>
        <p:txBody>
          <a:bodyPr>
            <a:normAutofit/>
          </a:bodyPr>
          <a:lstStyle/>
          <a:p>
            <a:pPr algn="just"/>
            <a:r>
              <a:rPr lang="es-CL" sz="2600" b="1" dirty="0"/>
              <a:t>Medidas prejudiciales propiamente tales o preparatorias</a:t>
            </a:r>
          </a:p>
          <a:p>
            <a:pPr algn="just"/>
            <a:r>
              <a:rPr lang="es-CL" sz="2600" b="1" dirty="0"/>
              <a:t>Medidas prejudiciales probatorias.</a:t>
            </a:r>
          </a:p>
          <a:p>
            <a:pPr algn="just"/>
            <a:r>
              <a:rPr lang="es-CL" sz="2600" b="1" dirty="0"/>
              <a:t>Medidas prejudiciales precautorias. </a:t>
            </a:r>
          </a:p>
        </p:txBody>
      </p:sp>
    </p:spTree>
    <p:extLst>
      <p:ext uri="{BB962C8B-B14F-4D97-AF65-F5344CB8AC3E}">
        <p14:creationId xmlns:p14="http://schemas.microsoft.com/office/powerpoint/2010/main" val="2421771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p:txBody>
          <a:bodyPr/>
          <a:lstStyle/>
          <a:p>
            <a:r>
              <a:rPr lang="es-CL" dirty="0"/>
              <a:t>MEDIDAS PREJUDICIALES PREPARATORIAS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1069848" y="2080183"/>
            <a:ext cx="10058400" cy="4050792"/>
          </a:xfrm>
        </p:spPr>
        <p:txBody>
          <a:bodyPr/>
          <a:lstStyle/>
          <a:p>
            <a:pPr algn="just">
              <a:buFontTx/>
              <a:buChar char="-"/>
            </a:pPr>
            <a:r>
              <a:rPr lang="es-CL" sz="2400" b="1" dirty="0"/>
              <a:t>Concepto</a:t>
            </a:r>
            <a:r>
              <a:rPr lang="es-CL" sz="2400" dirty="0"/>
              <a:t>: actos jurídicos procesales anteriores al juicio que tienen por objeto preparar la entrada a éste. </a:t>
            </a:r>
          </a:p>
          <a:p>
            <a:pPr algn="just">
              <a:buFontTx/>
              <a:buChar char="-"/>
            </a:pPr>
            <a:r>
              <a:rPr lang="es-CL" sz="2400" b="1" dirty="0"/>
              <a:t>Titular</a:t>
            </a:r>
            <a:r>
              <a:rPr lang="es-CL" sz="2400" dirty="0"/>
              <a:t>: por regla general, el </a:t>
            </a:r>
            <a:r>
              <a:rPr lang="es-CL" sz="2400" u="sng" dirty="0"/>
              <a:t>futuro demandante</a:t>
            </a:r>
            <a:r>
              <a:rPr lang="es-CL" sz="2400" dirty="0"/>
              <a:t> (273 CPC). Excepcionalmente también el futuro demandado en el reconocimiento de firma puesta en instrumento privado (288 CPC).</a:t>
            </a:r>
          </a:p>
          <a:p>
            <a:pPr algn="just">
              <a:buFontTx/>
              <a:buChar char="-"/>
            </a:pPr>
            <a:r>
              <a:rPr lang="es-CL" sz="2400" b="1" dirty="0"/>
              <a:t>Requisito especial de las medidas prejuidicales preparatorias</a:t>
            </a:r>
            <a:r>
              <a:rPr lang="es-CL" sz="2400" dirty="0"/>
              <a:t>: solicitante debe </a:t>
            </a:r>
            <a:r>
              <a:rPr lang="es-CL" sz="2400" u="sng" dirty="0"/>
              <a:t>demostrar la necesidad </a:t>
            </a:r>
            <a:r>
              <a:rPr lang="es-CL" sz="2400" dirty="0"/>
              <a:t>de que se decrete la medida para que se pueda entrar al juicio.</a:t>
            </a:r>
          </a:p>
          <a:p>
            <a:pPr algn="just">
              <a:buFontTx/>
              <a:buChar char="-"/>
            </a:pPr>
            <a:r>
              <a:rPr lang="es-CL" sz="2400" b="1" dirty="0"/>
              <a:t>Requisito general de toda medida prejudicial</a:t>
            </a:r>
            <a:r>
              <a:rPr lang="es-CL" sz="2400" dirty="0"/>
              <a:t>: señalar la acción que se pretende deducir y someramente sus fundamentos. </a:t>
            </a:r>
            <a:endParaRPr lang="es-CL" sz="2400" b="1" dirty="0"/>
          </a:p>
          <a:p>
            <a:pPr marL="0" indent="0" algn="just">
              <a:buNone/>
            </a:pPr>
            <a:endParaRPr lang="es-CL" sz="2400" b="1" dirty="0"/>
          </a:p>
          <a:p>
            <a:endParaRPr lang="es-CL" dirty="0"/>
          </a:p>
        </p:txBody>
      </p:sp>
    </p:spTree>
    <p:extLst>
      <p:ext uri="{BB962C8B-B14F-4D97-AF65-F5344CB8AC3E}">
        <p14:creationId xmlns:p14="http://schemas.microsoft.com/office/powerpoint/2010/main" val="3826448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66800" y="0"/>
            <a:ext cx="10058400" cy="1609344"/>
          </a:xfrm>
        </p:spPr>
        <p:txBody>
          <a:bodyPr/>
          <a:lstStyle/>
          <a:p>
            <a:r>
              <a:rPr lang="es-CL" dirty="0"/>
              <a:t>MEDIDAS PREJUDICIALES PREPARATORIAS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583770" y="1418664"/>
            <a:ext cx="11024460" cy="5170646"/>
          </a:xfrm>
          <a:prstGeom prst="rect">
            <a:avLst/>
          </a:prstGeom>
          <a:noFill/>
        </p:spPr>
        <p:txBody>
          <a:bodyPr wrap="square">
            <a:spAutoFit/>
          </a:bodyPr>
          <a:lstStyle/>
          <a:p>
            <a:pPr algn="l" fontAlgn="base"/>
            <a:r>
              <a:rPr lang="es-CL" sz="2200" b="0" i="1" u="none" strike="noStrike" dirty="0">
                <a:effectLst/>
              </a:rPr>
              <a:t>“Art. 273 CPC: El juicio ordinario podrá prepararse, exigiendo el que pretende demandar de aquel contra quien se propone dirigir la demanda:</a:t>
            </a:r>
          </a:p>
          <a:p>
            <a:pPr algn="l" fontAlgn="base"/>
            <a:endParaRPr lang="es-CL" sz="2200" b="0" i="1" u="none" strike="noStrike" dirty="0">
              <a:effectLst/>
            </a:endParaRPr>
          </a:p>
          <a:p>
            <a:pPr algn="just" fontAlgn="base"/>
            <a:r>
              <a:rPr lang="es-CL" sz="2200" b="1" i="1" u="none" strike="noStrike" dirty="0">
                <a:effectLst/>
              </a:rPr>
              <a:t>1° Declaración jurada acerca de algún hecho relativo a su capacidad para parecer en juicio, o a su personería o al nombre y domicilio de sus representantes</a:t>
            </a:r>
            <a:r>
              <a:rPr lang="es-CL" sz="2200" b="0" i="1" u="none" strike="noStrike" dirty="0">
                <a:effectLst/>
              </a:rPr>
              <a:t>;</a:t>
            </a:r>
          </a:p>
          <a:p>
            <a:pPr algn="just" fontAlgn="base"/>
            <a:endParaRPr lang="es-CL" sz="1500" b="0" i="1" u="none" strike="noStrike" dirty="0">
              <a:effectLst/>
            </a:endParaRPr>
          </a:p>
          <a:p>
            <a:pPr marL="231775" indent="-231775" algn="just" fontAlgn="base">
              <a:buFontTx/>
              <a:buChar char="-"/>
            </a:pPr>
            <a:r>
              <a:rPr lang="es-CL" sz="2200" b="0" u="none" strike="noStrike" dirty="0">
                <a:effectLst/>
              </a:rPr>
              <a:t>Son tres situaciones: </a:t>
            </a:r>
          </a:p>
          <a:p>
            <a:pPr algn="just" fontAlgn="base"/>
            <a:r>
              <a:rPr lang="es-CL" sz="2200" b="0" u="none" strike="noStrike" dirty="0">
                <a:effectLst/>
              </a:rPr>
              <a:t>   a) Capacidad </a:t>
            </a:r>
            <a:r>
              <a:rPr lang="es-CL" sz="2200" dirty="0"/>
              <a:t>del futuro demandado.</a:t>
            </a:r>
          </a:p>
          <a:p>
            <a:pPr algn="just" fontAlgn="base"/>
            <a:r>
              <a:rPr lang="es-CL" sz="2200" b="0" u="none" strike="noStrike" dirty="0">
                <a:effectLst/>
              </a:rPr>
              <a:t>   b) Personaría de quienes pueden comparecer representando al demandado.  </a:t>
            </a:r>
          </a:p>
          <a:p>
            <a:pPr algn="just" fontAlgn="base"/>
            <a:r>
              <a:rPr lang="es-CL" sz="2200" dirty="0"/>
              <a:t>   c)  Nombre y domicilio de los representantes del futuro demandado. </a:t>
            </a:r>
          </a:p>
          <a:p>
            <a:pPr marL="231775" indent="-231775" algn="just" fontAlgn="base"/>
            <a:r>
              <a:rPr lang="es-CL" sz="2200" dirty="0"/>
              <a:t>- El objeto de esta medida es que el demandante pueda realizar un emplazamiento válido, pudiendo dar cumplimiento en su demanda a los requisitos relacionados con la </a:t>
            </a:r>
            <a:r>
              <a:rPr lang="es-CL" sz="2200" u="sng" dirty="0"/>
              <a:t>individualización del demandado</a:t>
            </a:r>
            <a:r>
              <a:rPr lang="es-CL" sz="2200" dirty="0"/>
              <a:t>. </a:t>
            </a:r>
          </a:p>
          <a:p>
            <a:pPr marL="231775" indent="-231775" algn="just" fontAlgn="base"/>
            <a:r>
              <a:rPr lang="es-CL" sz="2200" dirty="0"/>
              <a:t>- Presentada la medida, el tribunal citará al futuro demandado a una audiencia para un día y hora determinado a fin de prestar la declaración. </a:t>
            </a:r>
            <a:endParaRPr lang="es-CL" sz="2200" b="0" u="none" strike="noStrike" dirty="0">
              <a:effectLst/>
            </a:endParaRPr>
          </a:p>
        </p:txBody>
      </p:sp>
    </p:spTree>
    <p:extLst>
      <p:ext uri="{BB962C8B-B14F-4D97-AF65-F5344CB8AC3E}">
        <p14:creationId xmlns:p14="http://schemas.microsoft.com/office/powerpoint/2010/main" val="2933685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66799" y="105584"/>
            <a:ext cx="10058400" cy="1609344"/>
          </a:xfrm>
        </p:spPr>
        <p:txBody>
          <a:bodyPr/>
          <a:lstStyle/>
          <a:p>
            <a:r>
              <a:rPr lang="es-CL" dirty="0"/>
              <a:t>MEDIDAS PREJUDICIALES PREPARATORIAS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216976" y="1807918"/>
            <a:ext cx="11758047" cy="3816429"/>
          </a:xfrm>
          <a:prstGeom prst="rect">
            <a:avLst/>
          </a:prstGeom>
          <a:noFill/>
        </p:spPr>
        <p:txBody>
          <a:bodyPr wrap="square">
            <a:spAutoFit/>
          </a:bodyPr>
          <a:lstStyle/>
          <a:p>
            <a:pPr algn="l" fontAlgn="base"/>
            <a:r>
              <a:rPr lang="es-CL" sz="2200" b="1" i="1" u="none" strike="noStrike" dirty="0">
                <a:effectLst/>
              </a:rPr>
              <a:t>2° La exhibición de la cosa que haya de ser objeto de la acción que se trata de entablar;</a:t>
            </a:r>
          </a:p>
          <a:p>
            <a:pPr algn="l" fontAlgn="base"/>
            <a:endParaRPr lang="es-CL" sz="2200" b="1" i="1" u="none" strike="noStrike" dirty="0">
              <a:effectLst/>
            </a:endParaRPr>
          </a:p>
          <a:p>
            <a:pPr marL="342900" indent="-342900" algn="just" fontAlgn="base">
              <a:buFontTx/>
              <a:buChar char="-"/>
            </a:pPr>
            <a:r>
              <a:rPr lang="es-CL" sz="2200" dirty="0"/>
              <a:t>Presentada la medida, el tribunal citará al futuro demandado a una audiencia en un día y hora determinado para que proceda a exhibir la cosa. Si la tiene </a:t>
            </a:r>
            <a:r>
              <a:rPr lang="es-CL" sz="2200" u="sng" dirty="0"/>
              <a:t>un tercero</a:t>
            </a:r>
            <a:r>
              <a:rPr lang="es-CL" sz="2200" dirty="0"/>
              <a:t>, cumple la medida diciendo el nombre y residencia del tercero, o el lugar donde se encuentre.</a:t>
            </a:r>
          </a:p>
          <a:p>
            <a:pPr marL="342900" indent="-342900" algn="just" fontAlgn="base">
              <a:buFontTx/>
              <a:buChar char="-"/>
            </a:pPr>
            <a:r>
              <a:rPr lang="es-CL" sz="2200" dirty="0"/>
              <a:t>Tiene especial importancia en el </a:t>
            </a:r>
            <a:r>
              <a:rPr lang="es-CL" sz="2200" b="1" dirty="0"/>
              <a:t>juicio ejecutivo</a:t>
            </a:r>
            <a:r>
              <a:rPr lang="es-CL" sz="2200" dirty="0"/>
              <a:t> cuando se trata de una especie o cuerpo cierto: si la especie se encuentra en poder del deudor, la obligación será líquida </a:t>
            </a:r>
            <a:r>
              <a:rPr lang="es-CL" sz="2200" i="1" dirty="0"/>
              <a:t>per sé</a:t>
            </a:r>
            <a:r>
              <a:rPr lang="es-CL" sz="2200" dirty="0"/>
              <a:t> y podrá demandarse ejecutivamente. En cambio, si la cosa no está en poder del deudor deberá realizarse una gestión preparatoria de avaluación por perito.</a:t>
            </a:r>
          </a:p>
          <a:p>
            <a:pPr fontAlgn="base"/>
            <a:endParaRPr lang="es-CL" sz="2200" b="1" i="1" u="none" strike="noStrike" dirty="0">
              <a:effectLst/>
            </a:endParaRPr>
          </a:p>
          <a:p>
            <a:pPr fontAlgn="base"/>
            <a:endParaRPr lang="es-CL" sz="2200" b="1" i="1" u="none" strike="noStrike" dirty="0">
              <a:effectLst/>
            </a:endParaRPr>
          </a:p>
        </p:txBody>
      </p:sp>
    </p:spTree>
    <p:extLst>
      <p:ext uri="{BB962C8B-B14F-4D97-AF65-F5344CB8AC3E}">
        <p14:creationId xmlns:p14="http://schemas.microsoft.com/office/powerpoint/2010/main" val="4291555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66800" y="-77647"/>
            <a:ext cx="10058400" cy="1609344"/>
          </a:xfrm>
        </p:spPr>
        <p:txBody>
          <a:bodyPr/>
          <a:lstStyle/>
          <a:p>
            <a:r>
              <a:rPr lang="es-CL" dirty="0"/>
              <a:t>MEDIDAS PREJUDICIALES PREPARATORIAS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369376" y="1373966"/>
            <a:ext cx="11453248" cy="5847755"/>
          </a:xfrm>
          <a:prstGeom prst="rect">
            <a:avLst/>
          </a:prstGeom>
          <a:noFill/>
        </p:spPr>
        <p:txBody>
          <a:bodyPr wrap="square">
            <a:spAutoFit/>
          </a:bodyPr>
          <a:lstStyle/>
          <a:p>
            <a:pPr fontAlgn="base"/>
            <a:r>
              <a:rPr lang="es-CL" sz="2200" b="1" i="1" dirty="0"/>
              <a:t>3° La exhibición de sentencias, testamentos, inventarios, tasaciones, títulos de propiedad u otros instrumentos públicos o privados que por su naturaleza puedan interesar a diversas personas;</a:t>
            </a:r>
          </a:p>
          <a:p>
            <a:pPr fontAlgn="base"/>
            <a:endParaRPr lang="es-CL" sz="2200" b="1" i="1" dirty="0"/>
          </a:p>
          <a:p>
            <a:pPr fontAlgn="base"/>
            <a:r>
              <a:rPr lang="es-CL" sz="2200" b="1" i="1" dirty="0"/>
              <a:t>4° Exhibición de los libros de contabilidad relativos a negocios en que tenga parte el solicitante, sin perjuicio de lo dispuesto en los artículos 42 y 43 del Código de Comercio; </a:t>
            </a:r>
          </a:p>
          <a:p>
            <a:pPr fontAlgn="base"/>
            <a:endParaRPr lang="es-CL" sz="1000" b="1" i="1" dirty="0"/>
          </a:p>
          <a:p>
            <a:pPr marL="342900" indent="-342900" algn="just" fontAlgn="base">
              <a:buFontTx/>
              <a:buChar char="-"/>
            </a:pPr>
            <a:r>
              <a:rPr lang="es-CL" sz="2200" dirty="0"/>
              <a:t>La exhibición de documentos sólo puede ser decretada respecto de documentos que tenga en su poder el futuro demandado y no terceros, a diferencia de lo que ocurre con la exhibición de la cosa que ha de ser objeto del juicio. </a:t>
            </a:r>
          </a:p>
          <a:p>
            <a:pPr marL="342900" indent="-342900" algn="just" fontAlgn="base">
              <a:buFontTx/>
              <a:buChar char="-"/>
            </a:pPr>
            <a:r>
              <a:rPr lang="es-CL" sz="2200" dirty="0"/>
              <a:t>Presentada la medida, el tribunal citará al futuro demandado a una audiencia para un día y hora determinado a fin de exhibir los documentos. </a:t>
            </a:r>
          </a:p>
          <a:p>
            <a:pPr marL="342900" indent="-342900" algn="just" fontAlgn="base">
              <a:buFontTx/>
              <a:buChar char="-"/>
            </a:pPr>
            <a:r>
              <a:rPr lang="es-CL" sz="2200" dirty="0"/>
              <a:t>Si el futuro demandado no comparece, o compareciendo no exhibe los documentos o libros, pierde el derecho de hacerlos valer después. </a:t>
            </a:r>
          </a:p>
          <a:p>
            <a:pPr fontAlgn="base"/>
            <a:endParaRPr lang="es-CL" sz="2200" i="1" dirty="0"/>
          </a:p>
          <a:p>
            <a:pPr fontAlgn="base"/>
            <a:endParaRPr lang="es-CL" sz="2200" b="1" i="1" u="none" strike="noStrike" dirty="0">
              <a:effectLst/>
            </a:endParaRPr>
          </a:p>
        </p:txBody>
      </p:sp>
    </p:spTree>
    <p:extLst>
      <p:ext uri="{BB962C8B-B14F-4D97-AF65-F5344CB8AC3E}">
        <p14:creationId xmlns:p14="http://schemas.microsoft.com/office/powerpoint/2010/main" val="3309740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22889" y="45606"/>
            <a:ext cx="10058400" cy="1609344"/>
          </a:xfrm>
        </p:spPr>
        <p:txBody>
          <a:bodyPr/>
          <a:lstStyle/>
          <a:p>
            <a:r>
              <a:rPr lang="es-CL" dirty="0"/>
              <a:t>MEDIDAS PREJUDICIALES PREPARATORIAS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369376" y="1531697"/>
            <a:ext cx="11453248" cy="4832092"/>
          </a:xfrm>
          <a:prstGeom prst="rect">
            <a:avLst/>
          </a:prstGeom>
          <a:noFill/>
        </p:spPr>
        <p:txBody>
          <a:bodyPr wrap="square">
            <a:spAutoFit/>
          </a:bodyPr>
          <a:lstStyle/>
          <a:p>
            <a:pPr fontAlgn="base"/>
            <a:r>
              <a:rPr lang="es-CL" sz="2200" b="1" i="1" dirty="0"/>
              <a:t>5° El reconocimiento jurado de firma, puesta en instrumento privado”. </a:t>
            </a:r>
          </a:p>
          <a:p>
            <a:pPr marL="342900" indent="-342900" algn="just" fontAlgn="base">
              <a:buFontTx/>
              <a:buChar char="-"/>
            </a:pPr>
            <a:r>
              <a:rPr lang="es-CL" sz="2200" dirty="0"/>
              <a:t>Única medida prejudicial preparatoria que puede ser solicitada también por el futuro demandado. </a:t>
            </a:r>
          </a:p>
          <a:p>
            <a:pPr marL="342900" indent="-342900" algn="just" fontAlgn="base">
              <a:buFontTx/>
              <a:buChar char="-"/>
            </a:pPr>
            <a:r>
              <a:rPr lang="es-CL" sz="2200" dirty="0"/>
              <a:t>Única medida prejuidicial preparatoria en la cual no es necesario justificar las razones por las cuales ella es necesaria para entrar en juicio.</a:t>
            </a:r>
          </a:p>
          <a:p>
            <a:pPr marL="342900" indent="-342900" algn="just" fontAlgn="base">
              <a:buFontTx/>
              <a:buChar char="-"/>
            </a:pPr>
            <a:r>
              <a:rPr lang="es-CL" sz="2200" dirty="0"/>
              <a:t>Tiene por objeto permitir tanto al demandante como al demandado indagar acerca de la autenticidad de un instrumento privado, permitiendo obtener el reconocimiento de la firma estampada en él por la contraparte. </a:t>
            </a:r>
          </a:p>
          <a:p>
            <a:pPr marL="342900" indent="-342900" algn="just" fontAlgn="base">
              <a:buFontTx/>
              <a:buChar char="-"/>
            </a:pPr>
            <a:r>
              <a:rPr lang="es-CL" sz="2200" dirty="0"/>
              <a:t>Presentada la medida, el tribunal citará al futuro demandante o demandado a una audiencia para un día y hora determinado a fin de que preste declaración jurada acerca de la firma puesta en el instrumento privado, bajo apercibimiento de tener por reconocida la firma si no comparece o da respuestas evasivas. . </a:t>
            </a:r>
          </a:p>
          <a:p>
            <a:pPr marL="342900" indent="-342900" algn="just" fontAlgn="base">
              <a:buFontTx/>
              <a:buChar char="-"/>
            </a:pPr>
            <a:endParaRPr lang="es-CL" sz="2200" dirty="0"/>
          </a:p>
          <a:p>
            <a:pPr fontAlgn="base"/>
            <a:endParaRPr lang="es-CL" sz="2200" b="1" i="1" u="none" strike="noStrike" dirty="0">
              <a:effectLst/>
            </a:endParaRPr>
          </a:p>
        </p:txBody>
      </p:sp>
      <p:sp>
        <p:nvSpPr>
          <p:cNvPr id="6" name="Título 1">
            <a:extLst>
              <a:ext uri="{FF2B5EF4-FFF2-40B4-BE49-F238E27FC236}">
                <a16:creationId xmlns:a16="http://schemas.microsoft.com/office/drawing/2014/main" id="{1D50548E-4989-614D-A0D7-914CCD123C44}"/>
              </a:ext>
            </a:extLst>
          </p:cNvPr>
          <p:cNvSpPr txBox="1">
            <a:spLocks/>
          </p:cNvSpPr>
          <p:nvPr/>
        </p:nvSpPr>
        <p:spPr>
          <a:xfrm>
            <a:off x="1022889" y="727025"/>
            <a:ext cx="10058400" cy="160934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endParaRPr lang="es-CL" dirty="0"/>
          </a:p>
        </p:txBody>
      </p:sp>
    </p:spTree>
    <p:extLst>
      <p:ext uri="{BB962C8B-B14F-4D97-AF65-F5344CB8AC3E}">
        <p14:creationId xmlns:p14="http://schemas.microsoft.com/office/powerpoint/2010/main" val="1288084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7"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ítulo 1">
            <a:extLst>
              <a:ext uri="{FF2B5EF4-FFF2-40B4-BE49-F238E27FC236}">
                <a16:creationId xmlns:a16="http://schemas.microsoft.com/office/drawing/2014/main" id="{9EAB04AC-4A56-544E-91C5-F1CCF4D2758E}"/>
              </a:ext>
            </a:extLst>
          </p:cNvPr>
          <p:cNvSpPr>
            <a:spLocks noGrp="1"/>
          </p:cNvSpPr>
          <p:nvPr>
            <p:ph type="title"/>
          </p:nvPr>
        </p:nvSpPr>
        <p:spPr>
          <a:xfrm>
            <a:off x="1145332" y="1864667"/>
            <a:ext cx="3330269" cy="3128662"/>
          </a:xfrm>
          <a:noFill/>
        </p:spPr>
        <p:txBody>
          <a:bodyPr>
            <a:normAutofit/>
          </a:bodyPr>
          <a:lstStyle/>
          <a:p>
            <a:pPr algn="ctr"/>
            <a:r>
              <a:rPr lang="es-CL" dirty="0">
                <a:solidFill>
                  <a:srgbClr val="FFFFFF"/>
                </a:solidFill>
              </a:rPr>
              <a:t>Juicio</a:t>
            </a:r>
            <a:br>
              <a:rPr lang="es-CL" dirty="0">
                <a:solidFill>
                  <a:srgbClr val="FFFFFF"/>
                </a:solidFill>
              </a:rPr>
            </a:br>
            <a:r>
              <a:rPr lang="es-CL" dirty="0">
                <a:solidFill>
                  <a:srgbClr val="FFFFFF"/>
                </a:solidFill>
              </a:rPr>
              <a:t> sumario</a:t>
            </a:r>
          </a:p>
        </p:txBody>
      </p:sp>
      <p:sp>
        <p:nvSpPr>
          <p:cNvPr id="19"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EF99D0F5-89BB-974A-B207-DC4F750CADF1}"/>
              </a:ext>
            </a:extLst>
          </p:cNvPr>
          <p:cNvSpPr>
            <a:spLocks noGrp="1"/>
          </p:cNvSpPr>
          <p:nvPr>
            <p:ph idx="1"/>
          </p:nvPr>
        </p:nvSpPr>
        <p:spPr>
          <a:xfrm>
            <a:off x="5617886" y="542441"/>
            <a:ext cx="6115553" cy="5407212"/>
          </a:xfrm>
        </p:spPr>
        <p:txBody>
          <a:bodyPr anchor="ctr">
            <a:normAutofit/>
          </a:bodyPr>
          <a:lstStyle/>
          <a:p>
            <a:pPr algn="just"/>
            <a:r>
              <a:rPr lang="es-CL" sz="2400" b="1" dirty="0"/>
              <a:t>Regulación</a:t>
            </a:r>
            <a:r>
              <a:rPr lang="es-CL" sz="2400" dirty="0"/>
              <a:t>: Título XI del Libro III del CPC (art. 680 y ss). </a:t>
            </a:r>
          </a:p>
          <a:p>
            <a:pPr marL="0" indent="0" algn="just">
              <a:buNone/>
            </a:pPr>
            <a:endParaRPr lang="es-CL" sz="2400" dirty="0"/>
          </a:p>
          <a:p>
            <a:pPr algn="just"/>
            <a:r>
              <a:rPr lang="es-CL" sz="2400" b="1" dirty="0"/>
              <a:t>Concepto</a:t>
            </a:r>
            <a:r>
              <a:rPr lang="es-CL" sz="2400" dirty="0"/>
              <a:t>: el </a:t>
            </a:r>
            <a:r>
              <a:rPr lang="es-CL" sz="2400" u="sng" dirty="0"/>
              <a:t>juicio sumario</a:t>
            </a:r>
            <a:r>
              <a:rPr lang="es-CL" sz="2400" dirty="0"/>
              <a:t> es un procedimiento breve y concentrado, de carácter extraordinario, y de aplicación </a:t>
            </a:r>
            <a:r>
              <a:rPr lang="es-CL" sz="2400" i="1" dirty="0"/>
              <a:t>general</a:t>
            </a:r>
            <a:r>
              <a:rPr lang="es-CL" sz="2400" dirty="0"/>
              <a:t> o </a:t>
            </a:r>
            <a:r>
              <a:rPr lang="es-CL" sz="2400" i="1" dirty="0"/>
              <a:t>especial</a:t>
            </a:r>
            <a:r>
              <a:rPr lang="es-CL" sz="2400" dirty="0"/>
              <a:t> dependiendo de la pretensión que se hace valer. </a:t>
            </a:r>
          </a:p>
          <a:p>
            <a:pPr algn="just"/>
            <a:endParaRPr lang="es-CL" sz="2400" dirty="0"/>
          </a:p>
          <a:p>
            <a:pPr algn="just"/>
            <a:r>
              <a:rPr lang="es-CL" sz="2400" dirty="0"/>
              <a:t>Es el segundo procedimiento con mayor utilización en la práctica, siendo solo superado por el juicio ejecutivo. </a:t>
            </a:r>
          </a:p>
        </p:txBody>
      </p:sp>
    </p:spTree>
    <p:extLst>
      <p:ext uri="{BB962C8B-B14F-4D97-AF65-F5344CB8AC3E}">
        <p14:creationId xmlns:p14="http://schemas.microsoft.com/office/powerpoint/2010/main" val="3180362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p:txBody>
          <a:bodyPr/>
          <a:lstStyle/>
          <a:p>
            <a:r>
              <a:rPr lang="es-CL" dirty="0"/>
              <a:t>MEDIDAS PREJUDICIALES probatorias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573901" y="1837479"/>
            <a:ext cx="10191789" cy="4615085"/>
          </a:xfrm>
        </p:spPr>
        <p:txBody>
          <a:bodyPr>
            <a:normAutofit/>
          </a:bodyPr>
          <a:lstStyle/>
          <a:p>
            <a:pPr algn="just"/>
            <a:r>
              <a:rPr lang="es-CL" sz="2400" b="1" dirty="0"/>
              <a:t>Concepto</a:t>
            </a:r>
            <a:r>
              <a:rPr lang="es-CL" sz="2400" dirty="0"/>
              <a:t>: actos jurídicos procesales anteriores al juicio que tienen por objeto obtener la rendición de los medios de prueba que puedan ser de difícil realización durante el curso del juicio o que pudieren fácilmente desaparecer. </a:t>
            </a:r>
            <a:endParaRPr lang="es-CL" sz="2400" b="1" dirty="0"/>
          </a:p>
          <a:p>
            <a:pPr algn="just">
              <a:buFontTx/>
              <a:buChar char="-"/>
            </a:pPr>
            <a:r>
              <a:rPr lang="es-CL" sz="2400" b="1" dirty="0"/>
              <a:t>Titular</a:t>
            </a:r>
            <a:r>
              <a:rPr lang="es-CL" sz="2400" dirty="0"/>
              <a:t>: por regla general, el </a:t>
            </a:r>
            <a:r>
              <a:rPr lang="es-CL" sz="2400" u="sng" dirty="0"/>
              <a:t>futuro demandante</a:t>
            </a:r>
            <a:r>
              <a:rPr lang="es-CL" sz="2400" dirty="0"/>
              <a:t> y también el </a:t>
            </a:r>
            <a:r>
              <a:rPr lang="es-CL" sz="2400" u="sng" dirty="0"/>
              <a:t>futuro demandado</a:t>
            </a:r>
            <a:r>
              <a:rPr lang="es-CL" sz="2400" dirty="0"/>
              <a:t> (288 CPC).</a:t>
            </a:r>
          </a:p>
          <a:p>
            <a:pPr algn="just">
              <a:buFontTx/>
              <a:buChar char="-"/>
            </a:pPr>
            <a:r>
              <a:rPr lang="es-CL" sz="2400" b="1" dirty="0"/>
              <a:t>Requisito especial de las medidas prejuidicales probatorias</a:t>
            </a:r>
            <a:r>
              <a:rPr lang="es-CL" sz="2400" dirty="0"/>
              <a:t>: depende de qué medio probatorio se trate. </a:t>
            </a:r>
          </a:p>
          <a:p>
            <a:pPr algn="just">
              <a:buFontTx/>
              <a:buChar char="-"/>
            </a:pPr>
            <a:r>
              <a:rPr lang="es-CL" sz="2400" b="1" dirty="0"/>
              <a:t>Requisito general de toda medida prejudicial</a:t>
            </a:r>
            <a:r>
              <a:rPr lang="es-CL" sz="2400" dirty="0"/>
              <a:t>: señalar la acción que se pretende deducir y someramente sus fundamentos. </a:t>
            </a:r>
            <a:endParaRPr lang="es-CL" sz="2400" b="1" dirty="0"/>
          </a:p>
          <a:p>
            <a:pPr marL="0" indent="0" algn="just">
              <a:buNone/>
            </a:pPr>
            <a:endParaRPr lang="es-CL" sz="2400" b="1" dirty="0"/>
          </a:p>
          <a:p>
            <a:endParaRPr lang="es-CL" dirty="0"/>
          </a:p>
        </p:txBody>
      </p:sp>
    </p:spTree>
    <p:extLst>
      <p:ext uri="{BB962C8B-B14F-4D97-AF65-F5344CB8AC3E}">
        <p14:creationId xmlns:p14="http://schemas.microsoft.com/office/powerpoint/2010/main" val="2245474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66800" y="0"/>
            <a:ext cx="10058400" cy="1609344"/>
          </a:xfrm>
        </p:spPr>
        <p:txBody>
          <a:bodyPr/>
          <a:lstStyle/>
          <a:p>
            <a:r>
              <a:rPr lang="es-CL" dirty="0"/>
              <a:t>MEDIDAS PREJUDICIALES probatorias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583770" y="982394"/>
            <a:ext cx="11024460" cy="5509200"/>
          </a:xfrm>
          <a:prstGeom prst="rect">
            <a:avLst/>
          </a:prstGeom>
          <a:noFill/>
        </p:spPr>
        <p:txBody>
          <a:bodyPr wrap="square">
            <a:spAutoFit/>
          </a:bodyPr>
          <a:lstStyle/>
          <a:p>
            <a:pPr algn="l" fontAlgn="base"/>
            <a:endParaRPr lang="es-CL" sz="2200" b="0" i="1" u="none" strike="noStrike" dirty="0">
              <a:effectLst/>
            </a:endParaRPr>
          </a:p>
          <a:p>
            <a:pPr algn="just" fontAlgn="base"/>
            <a:r>
              <a:rPr lang="es-CL" sz="2200" b="1" u="none" strike="noStrike" dirty="0">
                <a:effectLst/>
              </a:rPr>
              <a:t>1° Inspección personal del tribunal, informe de peritos o certificado de ministro de fe (art. 281, inc. 2 CPC). </a:t>
            </a:r>
            <a:endParaRPr lang="es-CL" sz="1500" b="0" i="1" u="none" strike="noStrike" dirty="0">
              <a:effectLst/>
            </a:endParaRPr>
          </a:p>
          <a:p>
            <a:pPr marL="231775" indent="-231775" algn="just" fontAlgn="base">
              <a:buFontTx/>
              <a:buChar char="-"/>
            </a:pPr>
            <a:r>
              <a:rPr lang="es-CL" sz="2200" dirty="0"/>
              <a:t>Requisito especial para decretar la medida: que (a) exista un </a:t>
            </a:r>
            <a:r>
              <a:rPr lang="es-CL" sz="2200" u="sng" dirty="0"/>
              <a:t>peligro inminente </a:t>
            </a:r>
            <a:r>
              <a:rPr lang="es-CL" sz="2200" dirty="0"/>
              <a:t>de daño o perjuicio o (b) que se trate de hechos que puedan </a:t>
            </a:r>
            <a:r>
              <a:rPr lang="es-CL" sz="2200" u="sng" dirty="0"/>
              <a:t>fácilmente desaparecer</a:t>
            </a:r>
            <a:r>
              <a:rPr lang="es-CL" sz="2200" dirty="0"/>
              <a:t>. </a:t>
            </a:r>
          </a:p>
          <a:p>
            <a:pPr marL="231775" indent="-231775" algn="just" fontAlgn="base">
              <a:buFontTx/>
              <a:buChar char="-"/>
            </a:pPr>
            <a:r>
              <a:rPr lang="es-CL" sz="2200" b="0" u="none" strike="noStrike" dirty="0">
                <a:effectLst/>
              </a:rPr>
              <a:t>Previo a decretar la medida, el tribunal dará conocimiento a la contraparte. </a:t>
            </a:r>
          </a:p>
          <a:p>
            <a:pPr marL="231775" indent="-231775" algn="just" fontAlgn="base">
              <a:buFontTx/>
              <a:buChar char="-"/>
            </a:pPr>
            <a:endParaRPr lang="es-CL" sz="2200" dirty="0"/>
          </a:p>
          <a:p>
            <a:pPr algn="just" fontAlgn="base"/>
            <a:r>
              <a:rPr lang="es-CL" sz="2200" b="1" dirty="0"/>
              <a:t>2° Absolución de posiciones (art. 281, inc. 2 CPC). </a:t>
            </a:r>
            <a:endParaRPr lang="es-CL" sz="1500" i="1" dirty="0"/>
          </a:p>
          <a:p>
            <a:pPr marL="231775" indent="-231775" algn="just" fontAlgn="base">
              <a:buFontTx/>
              <a:buChar char="-"/>
            </a:pPr>
            <a:r>
              <a:rPr lang="es-CL" sz="2200" dirty="0"/>
              <a:t>Requisito especial para decretar la medida: existencia de un temor fundado de que el futuro absolvente </a:t>
            </a:r>
            <a:r>
              <a:rPr lang="es-CL" sz="2200" u="sng" dirty="0"/>
              <a:t>se ausente en breve tiempo del país</a:t>
            </a:r>
            <a:r>
              <a:rPr lang="es-CL" sz="2200" dirty="0"/>
              <a:t>. </a:t>
            </a:r>
          </a:p>
          <a:p>
            <a:pPr marL="231775" indent="-231775" algn="just" fontAlgn="base">
              <a:buFontTx/>
              <a:buChar char="-"/>
            </a:pPr>
            <a:r>
              <a:rPr lang="es-CL" sz="2200" dirty="0"/>
              <a:t>A diferencia de la confesión como medio de prueba, como medida prejudicial probatoria el tribunal debe, previamente a decretarla, calificar como conducentes los hechos materia de la absolución. </a:t>
            </a:r>
          </a:p>
          <a:p>
            <a:pPr marL="231775" indent="-231775" algn="just" fontAlgn="base">
              <a:buFontTx/>
              <a:buChar char="-"/>
            </a:pPr>
            <a:r>
              <a:rPr lang="es-CL" sz="2200" dirty="0"/>
              <a:t>En caso que el absolvente se ausente dentro de los 30 días siguientes a la de la notificación sin absolver posiciones, o sin dejar apoderado para hacerlo, se le dará por confesa en el curso del juicio. </a:t>
            </a:r>
          </a:p>
        </p:txBody>
      </p:sp>
    </p:spTree>
    <p:extLst>
      <p:ext uri="{BB962C8B-B14F-4D97-AF65-F5344CB8AC3E}">
        <p14:creationId xmlns:p14="http://schemas.microsoft.com/office/powerpoint/2010/main" val="999042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a:xfrm>
            <a:off x="1066800" y="81139"/>
            <a:ext cx="10058400" cy="1609344"/>
          </a:xfrm>
        </p:spPr>
        <p:txBody>
          <a:bodyPr/>
          <a:lstStyle/>
          <a:p>
            <a:r>
              <a:rPr lang="es-CL" dirty="0"/>
              <a:t>MEDIDAS PREJUDICIALES probatorias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805911" y="2093976"/>
            <a:ext cx="10802319" cy="4036999"/>
          </a:xfrm>
        </p:spPr>
        <p:txBody>
          <a:bodyPr/>
          <a:lstStyle/>
          <a:p>
            <a:pPr marL="0" indent="0" algn="just">
              <a:buNone/>
            </a:pPr>
            <a:endParaRPr lang="es-CL" sz="2400" b="1" dirty="0"/>
          </a:p>
          <a:p>
            <a:endParaRPr lang="es-CL" dirty="0"/>
          </a:p>
        </p:txBody>
      </p:sp>
      <p:sp>
        <p:nvSpPr>
          <p:cNvPr id="5" name="CuadroTexto 4">
            <a:extLst>
              <a:ext uri="{FF2B5EF4-FFF2-40B4-BE49-F238E27FC236}">
                <a16:creationId xmlns:a16="http://schemas.microsoft.com/office/drawing/2014/main" id="{1598D0A8-3035-C441-800C-66A6EB5F34CF}"/>
              </a:ext>
            </a:extLst>
          </p:cNvPr>
          <p:cNvSpPr txBox="1"/>
          <p:nvPr/>
        </p:nvSpPr>
        <p:spPr>
          <a:xfrm>
            <a:off x="361629" y="1106381"/>
            <a:ext cx="11024460" cy="3816429"/>
          </a:xfrm>
          <a:prstGeom prst="rect">
            <a:avLst/>
          </a:prstGeom>
          <a:noFill/>
        </p:spPr>
        <p:txBody>
          <a:bodyPr wrap="square">
            <a:spAutoFit/>
          </a:bodyPr>
          <a:lstStyle/>
          <a:p>
            <a:pPr algn="l" fontAlgn="base"/>
            <a:endParaRPr lang="es-CL" sz="2200" b="0" i="1" u="none" strike="noStrike" dirty="0">
              <a:effectLst/>
            </a:endParaRPr>
          </a:p>
          <a:p>
            <a:pPr algn="just" fontAlgn="base"/>
            <a:r>
              <a:rPr lang="es-CL" sz="2200" b="1" dirty="0"/>
              <a:t>3</a:t>
            </a:r>
            <a:r>
              <a:rPr lang="es-CL" sz="2200" b="1" u="none" strike="noStrike" dirty="0">
                <a:effectLst/>
              </a:rPr>
              <a:t>°  Prueba testimonial (art. 286, inc. 1 CPC). </a:t>
            </a:r>
          </a:p>
          <a:p>
            <a:pPr marL="342900" indent="-342900" algn="just" fontAlgn="base">
              <a:buFontTx/>
              <a:buChar char="-"/>
            </a:pPr>
            <a:r>
              <a:rPr lang="es-CL" sz="2200" dirty="0"/>
              <a:t>Requisito especial para decretar la medida: existencia de </a:t>
            </a:r>
            <a:r>
              <a:rPr lang="es-CL" sz="2200" u="sng" dirty="0"/>
              <a:t>impedimentos graves </a:t>
            </a:r>
            <a:r>
              <a:rPr lang="es-CL" sz="2200" dirty="0"/>
              <a:t>en virtud de los cuales haya un fundado temor que la prueba testimonial </a:t>
            </a:r>
            <a:r>
              <a:rPr lang="es-CL" sz="2200" u="sng" dirty="0"/>
              <a:t>no pueda recibirse oportunamente</a:t>
            </a:r>
            <a:r>
              <a:rPr lang="es-CL" sz="2200" dirty="0"/>
              <a:t> con posterioridad en el proceso. </a:t>
            </a:r>
          </a:p>
          <a:p>
            <a:pPr marL="285750" indent="-285750" algn="just" fontAlgn="base">
              <a:buFontTx/>
              <a:buChar char="-"/>
            </a:pPr>
            <a:r>
              <a:rPr lang="es-CL" sz="2200" u="none" strike="noStrike" dirty="0">
                <a:effectLst/>
              </a:rPr>
              <a:t>A diferencia de la testimonial como medio de prueba, como medida prejudicial probatoria es </a:t>
            </a:r>
            <a:r>
              <a:rPr lang="es-CL" sz="2200" u="sng" strike="noStrike" dirty="0">
                <a:effectLst/>
              </a:rPr>
              <a:t>obligatoria la presentación de una minuta</a:t>
            </a:r>
            <a:r>
              <a:rPr lang="es-CL" sz="2200" strike="noStrike" dirty="0">
                <a:effectLst/>
              </a:rPr>
              <a:t> </a:t>
            </a:r>
            <a:r>
              <a:rPr lang="es-CL" sz="2200" u="none" strike="noStrike" dirty="0">
                <a:effectLst/>
              </a:rPr>
              <a:t>de los puntos sobre los cuales el testigo debe prestar declaración, la que debe ser calificada de conducente por el tribunal (como medio de prueba si no se presenta minuta, se interroga al tenor de los hechos sustanciales, pertinentes y controvertidos fijados en la resolución que recibe la causa a prueba). </a:t>
            </a:r>
            <a:endParaRPr lang="es-CL" sz="1500" u="none" strike="noStrike" dirty="0">
              <a:effectLst/>
            </a:endParaRPr>
          </a:p>
        </p:txBody>
      </p:sp>
    </p:spTree>
    <p:extLst>
      <p:ext uri="{BB962C8B-B14F-4D97-AF65-F5344CB8AC3E}">
        <p14:creationId xmlns:p14="http://schemas.microsoft.com/office/powerpoint/2010/main" val="1961374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53D87D-234D-A14D-BDEE-E2F7E90A44D9}"/>
              </a:ext>
            </a:extLst>
          </p:cNvPr>
          <p:cNvSpPr>
            <a:spLocks noGrp="1"/>
          </p:cNvSpPr>
          <p:nvPr>
            <p:ph type="title"/>
          </p:nvPr>
        </p:nvSpPr>
        <p:spPr/>
        <p:txBody>
          <a:bodyPr/>
          <a:lstStyle/>
          <a:p>
            <a:r>
              <a:rPr lang="es-CL" dirty="0"/>
              <a:t>MEDIDAS PREJUDICIALES precautorias</a:t>
            </a:r>
          </a:p>
        </p:txBody>
      </p:sp>
      <p:sp>
        <p:nvSpPr>
          <p:cNvPr id="3" name="Marcador de contenido 2">
            <a:extLst>
              <a:ext uri="{FF2B5EF4-FFF2-40B4-BE49-F238E27FC236}">
                <a16:creationId xmlns:a16="http://schemas.microsoft.com/office/drawing/2014/main" id="{1CCE03A7-F769-DC41-8197-BAB73375BDA3}"/>
              </a:ext>
            </a:extLst>
          </p:cNvPr>
          <p:cNvSpPr>
            <a:spLocks noGrp="1"/>
          </p:cNvSpPr>
          <p:nvPr>
            <p:ph idx="1"/>
          </p:nvPr>
        </p:nvSpPr>
        <p:spPr>
          <a:xfrm>
            <a:off x="1069848" y="2080183"/>
            <a:ext cx="10058400" cy="4050792"/>
          </a:xfrm>
        </p:spPr>
        <p:txBody>
          <a:bodyPr/>
          <a:lstStyle/>
          <a:p>
            <a:pPr algn="just">
              <a:buFontTx/>
              <a:buChar char="-"/>
            </a:pPr>
            <a:r>
              <a:rPr lang="es-CL" sz="2400" dirty="0"/>
              <a:t>Se verá en las medidas precautorias. </a:t>
            </a:r>
          </a:p>
          <a:p>
            <a:pPr marL="0" indent="0" algn="just">
              <a:buNone/>
            </a:pPr>
            <a:endParaRPr lang="es-CL" sz="2400" b="1" dirty="0"/>
          </a:p>
          <a:p>
            <a:endParaRPr lang="es-CL" dirty="0"/>
          </a:p>
        </p:txBody>
      </p:sp>
    </p:spTree>
    <p:extLst>
      <p:ext uri="{BB962C8B-B14F-4D97-AF65-F5344CB8AC3E}">
        <p14:creationId xmlns:p14="http://schemas.microsoft.com/office/powerpoint/2010/main" val="2662349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AC18D-F55F-454E-ABC8-B3F1E640B577}"/>
              </a:ext>
            </a:extLst>
          </p:cNvPr>
          <p:cNvSpPr>
            <a:spLocks noGrp="1"/>
          </p:cNvSpPr>
          <p:nvPr>
            <p:ph type="ctrTitle"/>
          </p:nvPr>
        </p:nvSpPr>
        <p:spPr>
          <a:xfrm>
            <a:off x="977067" y="1566420"/>
            <a:ext cx="9871747" cy="2974583"/>
          </a:xfrm>
        </p:spPr>
        <p:txBody>
          <a:bodyPr/>
          <a:lstStyle/>
          <a:p>
            <a:r>
              <a:rPr lang="es-CL" dirty="0"/>
              <a:t>Medidas cautelares o precautorias</a:t>
            </a:r>
          </a:p>
        </p:txBody>
      </p:sp>
      <p:sp>
        <p:nvSpPr>
          <p:cNvPr id="3" name="Subtítulo 2">
            <a:extLst>
              <a:ext uri="{FF2B5EF4-FFF2-40B4-BE49-F238E27FC236}">
                <a16:creationId xmlns:a16="http://schemas.microsoft.com/office/drawing/2014/main" id="{76B69DF4-6E45-CC4A-BB20-E1A0B26B340E}"/>
              </a:ext>
            </a:extLst>
          </p:cNvPr>
          <p:cNvSpPr>
            <a:spLocks noGrp="1"/>
          </p:cNvSpPr>
          <p:nvPr>
            <p:ph type="subTitle" idx="1"/>
          </p:nvPr>
        </p:nvSpPr>
        <p:spPr>
          <a:xfrm>
            <a:off x="8170620" y="564622"/>
            <a:ext cx="9755187" cy="550333"/>
          </a:xfrm>
        </p:spPr>
        <p:txBody>
          <a:bodyPr/>
          <a:lstStyle/>
          <a:p>
            <a:r>
              <a:rPr lang="es-CL" dirty="0"/>
              <a:t>Ayudantía procesal III</a:t>
            </a:r>
          </a:p>
        </p:txBody>
      </p:sp>
    </p:spTree>
    <p:extLst>
      <p:ext uri="{BB962C8B-B14F-4D97-AF65-F5344CB8AC3E}">
        <p14:creationId xmlns:p14="http://schemas.microsoft.com/office/powerpoint/2010/main" val="391877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7"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ítulo 1">
            <a:extLst>
              <a:ext uri="{FF2B5EF4-FFF2-40B4-BE49-F238E27FC236}">
                <a16:creationId xmlns:a16="http://schemas.microsoft.com/office/drawing/2014/main" id="{9EAB04AC-4A56-544E-91C5-F1CCF4D2758E}"/>
              </a:ext>
            </a:extLst>
          </p:cNvPr>
          <p:cNvSpPr>
            <a:spLocks noGrp="1"/>
          </p:cNvSpPr>
          <p:nvPr>
            <p:ph type="title"/>
          </p:nvPr>
        </p:nvSpPr>
        <p:spPr>
          <a:xfrm>
            <a:off x="1246133" y="2367364"/>
            <a:ext cx="3128667" cy="2123268"/>
          </a:xfrm>
          <a:noFill/>
        </p:spPr>
        <p:txBody>
          <a:bodyPr>
            <a:normAutofit/>
          </a:bodyPr>
          <a:lstStyle/>
          <a:p>
            <a:pPr algn="ctr"/>
            <a:r>
              <a:rPr lang="es-CL" sz="4500" dirty="0">
                <a:solidFill>
                  <a:srgbClr val="FFFFFF"/>
                </a:solidFill>
              </a:rPr>
              <a:t>Medidas precautorias</a:t>
            </a:r>
          </a:p>
        </p:txBody>
      </p:sp>
      <p:sp>
        <p:nvSpPr>
          <p:cNvPr id="19"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EF99D0F5-89BB-974A-B207-DC4F750CADF1}"/>
              </a:ext>
            </a:extLst>
          </p:cNvPr>
          <p:cNvSpPr>
            <a:spLocks noGrp="1"/>
          </p:cNvSpPr>
          <p:nvPr>
            <p:ph idx="1"/>
          </p:nvPr>
        </p:nvSpPr>
        <p:spPr>
          <a:xfrm>
            <a:off x="5371419" y="246382"/>
            <a:ext cx="6574583" cy="6365232"/>
          </a:xfrm>
        </p:spPr>
        <p:txBody>
          <a:bodyPr anchor="ctr">
            <a:normAutofit/>
          </a:bodyPr>
          <a:lstStyle/>
          <a:p>
            <a:r>
              <a:rPr lang="es-CL" sz="2400" b="1" dirty="0"/>
              <a:t>Regulación</a:t>
            </a:r>
            <a:r>
              <a:rPr lang="es-CL" sz="2400" dirty="0"/>
              <a:t>: Título V del Libro II del CPC (art. 290-302). </a:t>
            </a:r>
          </a:p>
          <a:p>
            <a:endParaRPr lang="es-CL" sz="2400" dirty="0"/>
          </a:p>
          <a:p>
            <a:pPr algn="just"/>
            <a:r>
              <a:rPr lang="es-CL" sz="2400" b="1" dirty="0"/>
              <a:t>Concepto</a:t>
            </a:r>
            <a:r>
              <a:rPr lang="es-CL" sz="2400" dirty="0"/>
              <a:t>: providencias pronunciadas por el tribunal, a petición del sujeto activo, que tienen por finalidad </a:t>
            </a:r>
            <a:r>
              <a:rPr lang="es-CL" sz="2400" u="sng" dirty="0"/>
              <a:t>asegurar el resultado de la pretensión hecha valer</a:t>
            </a:r>
            <a:r>
              <a:rPr lang="es-CL" sz="2400" dirty="0"/>
              <a:t>, cuando se ha demostrado la apariencia de la existencia de la pretensión cuya satisfacción se pretende y existe el peligro de que ella sea burlada antes de la dictación de la sentencia definitiva. </a:t>
            </a:r>
          </a:p>
        </p:txBody>
      </p:sp>
    </p:spTree>
    <p:extLst>
      <p:ext uri="{BB962C8B-B14F-4D97-AF65-F5344CB8AC3E}">
        <p14:creationId xmlns:p14="http://schemas.microsoft.com/office/powerpoint/2010/main" val="1121156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1466EF-67CA-1D41-9791-5E0A1906664F}"/>
              </a:ext>
            </a:extLst>
          </p:cNvPr>
          <p:cNvSpPr>
            <a:spLocks noGrp="1"/>
          </p:cNvSpPr>
          <p:nvPr>
            <p:ph type="title"/>
          </p:nvPr>
        </p:nvSpPr>
        <p:spPr>
          <a:xfrm>
            <a:off x="1069848" y="484632"/>
            <a:ext cx="10058400" cy="1375341"/>
          </a:xfrm>
        </p:spPr>
        <p:txBody>
          <a:bodyPr>
            <a:normAutofit/>
          </a:bodyPr>
          <a:lstStyle/>
          <a:p>
            <a:r>
              <a:rPr lang="es-CL" dirty="0"/>
              <a:t>Elementos de la definición</a:t>
            </a:r>
          </a:p>
        </p:txBody>
      </p:sp>
      <p:sp>
        <p:nvSpPr>
          <p:cNvPr id="3" name="Marcador de contenido 2">
            <a:extLst>
              <a:ext uri="{FF2B5EF4-FFF2-40B4-BE49-F238E27FC236}">
                <a16:creationId xmlns:a16="http://schemas.microsoft.com/office/drawing/2014/main" id="{1CBF880D-D20B-0546-9FAD-9CA1E72B79D6}"/>
              </a:ext>
            </a:extLst>
          </p:cNvPr>
          <p:cNvSpPr>
            <a:spLocks noGrp="1"/>
          </p:cNvSpPr>
          <p:nvPr>
            <p:ph idx="1"/>
          </p:nvPr>
        </p:nvSpPr>
        <p:spPr>
          <a:xfrm>
            <a:off x="342482" y="1922319"/>
            <a:ext cx="11690189" cy="4050792"/>
          </a:xfrm>
        </p:spPr>
        <p:txBody>
          <a:bodyPr>
            <a:normAutofit/>
          </a:bodyPr>
          <a:lstStyle/>
          <a:p>
            <a:pPr algn="just"/>
            <a:r>
              <a:rPr lang="es-CL" sz="2400" dirty="0"/>
              <a:t>Son </a:t>
            </a:r>
            <a:r>
              <a:rPr lang="es-CL" sz="2400" b="1" dirty="0"/>
              <a:t>resoluciones judiciales </a:t>
            </a:r>
            <a:r>
              <a:rPr lang="es-CL" sz="2400" dirty="0"/>
              <a:t>que dicta el tribunal en el proceso. </a:t>
            </a:r>
          </a:p>
          <a:p>
            <a:pPr algn="just"/>
            <a:r>
              <a:rPr lang="es-CL" sz="2400" dirty="0"/>
              <a:t>Se deben decretar siempre </a:t>
            </a:r>
            <a:r>
              <a:rPr lang="es-CL" sz="2400" b="1" dirty="0"/>
              <a:t>a petición del sujeto activo </a:t>
            </a:r>
            <a:r>
              <a:rPr lang="es-CL" sz="2400" i="1" dirty="0"/>
              <a:t>(principio de pasividad)</a:t>
            </a:r>
            <a:r>
              <a:rPr lang="es-CL" sz="2400" dirty="0"/>
              <a:t>. </a:t>
            </a:r>
          </a:p>
          <a:p>
            <a:pPr algn="just"/>
            <a:r>
              <a:rPr lang="es-CL" sz="2400" dirty="0"/>
              <a:t>Su objetivo es </a:t>
            </a:r>
            <a:r>
              <a:rPr lang="es-CL" sz="2400" b="1" dirty="0"/>
              <a:t>asegurar el resultado </a:t>
            </a:r>
            <a:r>
              <a:rPr lang="es-CL" sz="2400" dirty="0"/>
              <a:t>de la pretensión hecha valer en el proceso.</a:t>
            </a:r>
          </a:p>
          <a:p>
            <a:pPr algn="just"/>
            <a:r>
              <a:rPr lang="es-CL" sz="2400" dirty="0"/>
              <a:t>Para que se decreten es necesario que concurran:</a:t>
            </a:r>
          </a:p>
          <a:p>
            <a:pPr algn="just">
              <a:buFont typeface="Wingdings" pitchFamily="2" charset="2"/>
              <a:buChar char="v"/>
            </a:pPr>
            <a:r>
              <a:rPr lang="es-CL" sz="2400" dirty="0"/>
              <a:t> </a:t>
            </a:r>
            <a:r>
              <a:rPr lang="es-CL" sz="2400" b="1" i="1" dirty="0"/>
              <a:t>Fummus boni iuris</a:t>
            </a:r>
            <a:r>
              <a:rPr lang="es-CL" sz="2400" dirty="0"/>
              <a:t> (apariencia del buen derecho): la pretensión hecha valer debe ser verosímil. </a:t>
            </a:r>
            <a:endParaRPr lang="es-CL" sz="2400" b="1" i="1" dirty="0"/>
          </a:p>
          <a:p>
            <a:pPr algn="just">
              <a:buFont typeface="Wingdings" pitchFamily="2" charset="2"/>
              <a:buChar char="v"/>
            </a:pPr>
            <a:r>
              <a:rPr lang="es-CL" sz="2400" b="1" i="1" dirty="0"/>
              <a:t> Periculum in mora </a:t>
            </a:r>
            <a:r>
              <a:rPr lang="es-CL" sz="2400" dirty="0"/>
              <a:t>(peligro en la demora): peligro inminente de daño jurídico derivado del retardo del procedimiento. </a:t>
            </a:r>
          </a:p>
        </p:txBody>
      </p:sp>
    </p:spTree>
    <p:extLst>
      <p:ext uri="{BB962C8B-B14F-4D97-AF65-F5344CB8AC3E}">
        <p14:creationId xmlns:p14="http://schemas.microsoft.com/office/powerpoint/2010/main" val="2710072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37EA46-96EA-B645-BEDD-595B30753055}"/>
              </a:ext>
            </a:extLst>
          </p:cNvPr>
          <p:cNvSpPr>
            <a:spLocks noGrp="1"/>
          </p:cNvSpPr>
          <p:nvPr>
            <p:ph type="title"/>
          </p:nvPr>
        </p:nvSpPr>
        <p:spPr>
          <a:xfrm>
            <a:off x="609600" y="411895"/>
            <a:ext cx="10972800" cy="1609344"/>
          </a:xfrm>
        </p:spPr>
        <p:txBody>
          <a:bodyPr/>
          <a:lstStyle/>
          <a:p>
            <a:r>
              <a:rPr lang="es-CL" dirty="0"/>
              <a:t>FUNDAMENTO DE LAS MEDIDAS PRECAUTORIAS</a:t>
            </a:r>
          </a:p>
        </p:txBody>
      </p:sp>
      <p:sp>
        <p:nvSpPr>
          <p:cNvPr id="3" name="Marcador de contenido 2">
            <a:extLst>
              <a:ext uri="{FF2B5EF4-FFF2-40B4-BE49-F238E27FC236}">
                <a16:creationId xmlns:a16="http://schemas.microsoft.com/office/drawing/2014/main" id="{DAF37A02-98B9-F545-A24F-095860111F61}"/>
              </a:ext>
            </a:extLst>
          </p:cNvPr>
          <p:cNvSpPr>
            <a:spLocks noGrp="1"/>
          </p:cNvSpPr>
          <p:nvPr>
            <p:ph idx="1"/>
          </p:nvPr>
        </p:nvSpPr>
        <p:spPr>
          <a:xfrm>
            <a:off x="609600" y="2021239"/>
            <a:ext cx="10820400" cy="4050792"/>
          </a:xfrm>
        </p:spPr>
        <p:txBody>
          <a:bodyPr>
            <a:normAutofit/>
          </a:bodyPr>
          <a:lstStyle/>
          <a:p>
            <a:pPr algn="just"/>
            <a:r>
              <a:rPr lang="es-CL" sz="2400" dirty="0"/>
              <a:t> Evitar la </a:t>
            </a:r>
            <a:r>
              <a:rPr lang="es-CL" sz="2400" u="sng" dirty="0"/>
              <a:t>existencia de </a:t>
            </a:r>
            <a:r>
              <a:rPr lang="es-CL" sz="2400" b="1" u="sng" dirty="0"/>
              <a:t>sentencias de papel</a:t>
            </a:r>
            <a:r>
              <a:rPr lang="es-CL" sz="2400" dirty="0"/>
              <a:t>, sentencias definitivas favorables al demandante, pero que no pueden cumplirse por haberse realizado por el demandado durante el curso del procedimiento conductas destinadas a evitar su efectivo cumplimiento. </a:t>
            </a:r>
          </a:p>
          <a:p>
            <a:pPr algn="just"/>
            <a:r>
              <a:rPr lang="es-CL" sz="2400" dirty="0"/>
              <a:t>El profesor Maturana define a las medidas precautorias como “resoluciones dictadas durante el curso de un proceso o antes de su inicio, que tienen como objeto </a:t>
            </a:r>
            <a:r>
              <a:rPr lang="es-CL" sz="2400" u="sng" dirty="0"/>
              <a:t>asegurar el cumplimiento de una eventual sentencia</a:t>
            </a:r>
            <a:r>
              <a:rPr lang="es-CL" sz="2400" dirty="0"/>
              <a:t> que se pronuncie aceptando la pretensión del actor o evitar los perjuicios irreparables que puedan producirse con motivo del retardo en su dictación”. </a:t>
            </a:r>
          </a:p>
        </p:txBody>
      </p:sp>
    </p:spTree>
    <p:extLst>
      <p:ext uri="{BB962C8B-B14F-4D97-AF65-F5344CB8AC3E}">
        <p14:creationId xmlns:p14="http://schemas.microsoft.com/office/powerpoint/2010/main" val="1282337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3D718A-5B6D-6943-AC5F-5742E161E8B4}"/>
              </a:ext>
            </a:extLst>
          </p:cNvPr>
          <p:cNvSpPr>
            <a:spLocks noGrp="1"/>
          </p:cNvSpPr>
          <p:nvPr>
            <p:ph type="title"/>
          </p:nvPr>
        </p:nvSpPr>
        <p:spPr>
          <a:xfrm>
            <a:off x="457200" y="0"/>
            <a:ext cx="12039600" cy="1609344"/>
          </a:xfrm>
        </p:spPr>
        <p:txBody>
          <a:bodyPr>
            <a:normAutofit/>
          </a:bodyPr>
          <a:lstStyle/>
          <a:p>
            <a:r>
              <a:rPr lang="es-CL" sz="4800" dirty="0"/>
              <a:t>Características de las medidas precautorias</a:t>
            </a:r>
          </a:p>
        </p:txBody>
      </p:sp>
      <p:sp>
        <p:nvSpPr>
          <p:cNvPr id="3" name="Marcador de contenido 2">
            <a:extLst>
              <a:ext uri="{FF2B5EF4-FFF2-40B4-BE49-F238E27FC236}">
                <a16:creationId xmlns:a16="http://schemas.microsoft.com/office/drawing/2014/main" id="{37B54A0F-B359-E54A-A21E-8807BB760314}"/>
              </a:ext>
            </a:extLst>
          </p:cNvPr>
          <p:cNvSpPr>
            <a:spLocks noGrp="1"/>
          </p:cNvSpPr>
          <p:nvPr>
            <p:ph idx="1"/>
          </p:nvPr>
        </p:nvSpPr>
        <p:spPr>
          <a:xfrm>
            <a:off x="619125" y="1371600"/>
            <a:ext cx="10953750" cy="5238750"/>
          </a:xfrm>
        </p:spPr>
        <p:txBody>
          <a:bodyPr>
            <a:normAutofit lnSpcReduction="10000"/>
          </a:bodyPr>
          <a:lstStyle/>
          <a:p>
            <a:pPr marL="0" indent="0" algn="just">
              <a:buNone/>
            </a:pPr>
            <a:r>
              <a:rPr lang="es-CL" sz="2400" b="1" dirty="0"/>
              <a:t>1) Son infinitas: </a:t>
            </a:r>
            <a:r>
              <a:rPr lang="es-CL" sz="2400" dirty="0"/>
              <a:t>No se limitan a las enumeradas en el art. 290 CPC.</a:t>
            </a:r>
          </a:p>
          <a:p>
            <a:pPr marL="0" indent="0" algn="just">
              <a:buNone/>
            </a:pPr>
            <a:r>
              <a:rPr lang="es-CL" sz="2400" i="1" dirty="0"/>
              <a:t>“Podrá también el tribunal, cuando lo estime necesario y </a:t>
            </a:r>
            <a:r>
              <a:rPr lang="es-CL" sz="2400" i="1" u="sng" dirty="0"/>
              <a:t>no tratándose de las medidas expresamente autorizadas en la ley</a:t>
            </a:r>
            <a:r>
              <a:rPr lang="es-CL" sz="2400" i="1" dirty="0"/>
              <a:t>, exigir caución al actor para responder de los perjuicios que se originen” </a:t>
            </a:r>
            <a:r>
              <a:rPr lang="es-CL" sz="2400" dirty="0"/>
              <a:t>(art. 298 CPC). </a:t>
            </a:r>
          </a:p>
          <a:p>
            <a:pPr marL="0" indent="0" algn="just">
              <a:buNone/>
            </a:pPr>
            <a:endParaRPr lang="es-CL" sz="1000" dirty="0"/>
          </a:p>
          <a:p>
            <a:pPr marL="0" indent="0" algn="just">
              <a:buNone/>
            </a:pPr>
            <a:r>
              <a:rPr lang="es-CL" sz="2400" b="1" dirty="0"/>
              <a:t>2) Deben ser proporcionadas a la pretensión: </a:t>
            </a:r>
            <a:r>
              <a:rPr lang="es-CL" sz="2400" i="1" dirty="0"/>
              <a:t>“Las medidas de que trata este título se limitarán a los bienes necesarios para responder a los resultados del juicio” </a:t>
            </a:r>
            <a:r>
              <a:rPr lang="es-CL" sz="2400" dirty="0"/>
              <a:t>(art. 298 CPC). </a:t>
            </a:r>
          </a:p>
          <a:p>
            <a:pPr marL="0" indent="0" algn="just">
              <a:buNone/>
            </a:pPr>
            <a:endParaRPr lang="es-CL" sz="1000" dirty="0"/>
          </a:p>
          <a:p>
            <a:pPr marL="0" indent="0" algn="just">
              <a:buNone/>
            </a:pPr>
            <a:r>
              <a:rPr lang="es-CL" sz="2400" b="1" dirty="0"/>
              <a:t>3) Son instrumentales: </a:t>
            </a:r>
            <a:r>
              <a:rPr lang="es-CL" sz="2400" dirty="0"/>
              <a:t>nunca son un fin en sí mismas, sino que están orientadas en relación a la garantía de eficacia de la pretensión que eventualmente emane de la sentencia definitiva. </a:t>
            </a:r>
          </a:p>
          <a:p>
            <a:pPr marL="0" indent="0" algn="just">
              <a:buNone/>
            </a:pPr>
            <a:endParaRPr lang="es-CL" sz="1000" dirty="0"/>
          </a:p>
          <a:p>
            <a:pPr marL="0" indent="0" algn="just">
              <a:buNone/>
            </a:pPr>
            <a:r>
              <a:rPr lang="es-CL" sz="2400" b="1" dirty="0"/>
              <a:t>4) Son excepcionales</a:t>
            </a:r>
            <a:r>
              <a:rPr lang="es-CL" sz="2400" dirty="0"/>
              <a:t>: se exigen requisitos especiales para decretarlas, dado que alteran la igualdad de las partes en el juicio. </a:t>
            </a:r>
          </a:p>
        </p:txBody>
      </p:sp>
    </p:spTree>
    <p:extLst>
      <p:ext uri="{BB962C8B-B14F-4D97-AF65-F5344CB8AC3E}">
        <p14:creationId xmlns:p14="http://schemas.microsoft.com/office/powerpoint/2010/main" val="27738886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3D718A-5B6D-6943-AC5F-5742E161E8B4}"/>
              </a:ext>
            </a:extLst>
          </p:cNvPr>
          <p:cNvSpPr>
            <a:spLocks noGrp="1"/>
          </p:cNvSpPr>
          <p:nvPr>
            <p:ph type="title"/>
          </p:nvPr>
        </p:nvSpPr>
        <p:spPr>
          <a:xfrm>
            <a:off x="533400" y="247650"/>
            <a:ext cx="12039600" cy="1609344"/>
          </a:xfrm>
        </p:spPr>
        <p:txBody>
          <a:bodyPr>
            <a:normAutofit/>
          </a:bodyPr>
          <a:lstStyle/>
          <a:p>
            <a:r>
              <a:rPr lang="es-CL" sz="4800" dirty="0"/>
              <a:t>Características de las medidas precautorias</a:t>
            </a:r>
          </a:p>
        </p:txBody>
      </p:sp>
      <p:sp>
        <p:nvSpPr>
          <p:cNvPr id="3" name="Marcador de contenido 2">
            <a:extLst>
              <a:ext uri="{FF2B5EF4-FFF2-40B4-BE49-F238E27FC236}">
                <a16:creationId xmlns:a16="http://schemas.microsoft.com/office/drawing/2014/main" id="{37B54A0F-B359-E54A-A21E-8807BB760314}"/>
              </a:ext>
            </a:extLst>
          </p:cNvPr>
          <p:cNvSpPr>
            <a:spLocks noGrp="1"/>
          </p:cNvSpPr>
          <p:nvPr>
            <p:ph idx="1"/>
          </p:nvPr>
        </p:nvSpPr>
        <p:spPr>
          <a:xfrm>
            <a:off x="671512" y="1771650"/>
            <a:ext cx="10848975" cy="4838700"/>
          </a:xfrm>
        </p:spPr>
        <p:txBody>
          <a:bodyPr>
            <a:normAutofit/>
          </a:bodyPr>
          <a:lstStyle/>
          <a:p>
            <a:pPr marL="0" indent="0" algn="just">
              <a:buNone/>
            </a:pPr>
            <a:r>
              <a:rPr lang="es-CL" sz="2400" b="1" dirty="0"/>
              <a:t>5) Deben ser necesarias: </a:t>
            </a:r>
            <a:r>
              <a:rPr lang="es-CL" sz="2400" dirty="0"/>
              <a:t>para prevenir el peligro en la demora del proceso a fin de evitar que se burle la eficacia de la sentencia que se dicte. </a:t>
            </a:r>
          </a:p>
          <a:p>
            <a:pPr marL="0" indent="0" algn="just">
              <a:buNone/>
            </a:pPr>
            <a:r>
              <a:rPr lang="es-CL" sz="2400" b="1" dirty="0"/>
              <a:t>6) Son esencialmente provisionales: </a:t>
            </a:r>
            <a:r>
              <a:rPr lang="es-CL" sz="2400" i="1" dirty="0"/>
              <a:t>“todas estas medidas son esencialmente provisionales. En consecuencia, deberán hacerse cesar siempre que desaparezca el peligro que se ha procurado evitar o se otorguen cauciones suficientes” </a:t>
            </a:r>
            <a:r>
              <a:rPr lang="es-CL" sz="2400" dirty="0"/>
              <a:t>(art. 301 CPC). Además, la medida deja de producir efectos una vez dictada la sentencia definitiva. </a:t>
            </a:r>
          </a:p>
          <a:p>
            <a:pPr marL="0" indent="0" algn="just">
              <a:buNone/>
            </a:pPr>
            <a:r>
              <a:rPr lang="es-CL" sz="2400" b="1" dirty="0"/>
              <a:t>7) Son acumulables. </a:t>
            </a:r>
          </a:p>
          <a:p>
            <a:pPr marL="0" indent="0" algn="just">
              <a:buNone/>
            </a:pPr>
            <a:r>
              <a:rPr lang="es-CL" sz="2400" b="1" dirty="0"/>
              <a:t>8) Son sustituibles por una garantía suficiente.</a:t>
            </a:r>
          </a:p>
        </p:txBody>
      </p:sp>
    </p:spTree>
    <p:extLst>
      <p:ext uri="{BB962C8B-B14F-4D97-AF65-F5344CB8AC3E}">
        <p14:creationId xmlns:p14="http://schemas.microsoft.com/office/powerpoint/2010/main" val="3119965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21ED9C-CF21-AC44-B266-E0ED0348A33B}"/>
              </a:ext>
            </a:extLst>
          </p:cNvPr>
          <p:cNvSpPr>
            <a:spLocks noGrp="1"/>
          </p:cNvSpPr>
          <p:nvPr>
            <p:ph type="title"/>
          </p:nvPr>
        </p:nvSpPr>
        <p:spPr>
          <a:xfrm>
            <a:off x="945862" y="250453"/>
            <a:ext cx="10058400" cy="1609344"/>
          </a:xfrm>
        </p:spPr>
        <p:txBody>
          <a:bodyPr/>
          <a:lstStyle/>
          <a:p>
            <a:r>
              <a:rPr lang="es-CL" dirty="0"/>
              <a:t>Ámbito de aplicación</a:t>
            </a:r>
          </a:p>
        </p:txBody>
      </p:sp>
      <p:sp>
        <p:nvSpPr>
          <p:cNvPr id="3" name="Marcador de contenido 2">
            <a:extLst>
              <a:ext uri="{FF2B5EF4-FFF2-40B4-BE49-F238E27FC236}">
                <a16:creationId xmlns:a16="http://schemas.microsoft.com/office/drawing/2014/main" id="{19D56666-DC45-5A41-8FFF-C1B7E3571CD2}"/>
              </a:ext>
            </a:extLst>
          </p:cNvPr>
          <p:cNvSpPr>
            <a:spLocks noGrp="1"/>
          </p:cNvSpPr>
          <p:nvPr>
            <p:ph idx="1"/>
          </p:nvPr>
        </p:nvSpPr>
        <p:spPr>
          <a:xfrm>
            <a:off x="524359" y="1611825"/>
            <a:ext cx="11378339" cy="4887234"/>
          </a:xfrm>
        </p:spPr>
        <p:txBody>
          <a:bodyPr>
            <a:normAutofit/>
          </a:bodyPr>
          <a:lstStyle/>
          <a:p>
            <a:pPr marL="92075" indent="0" algn="just"/>
            <a:r>
              <a:rPr lang="es-CL" sz="2400" b="1" dirty="0"/>
              <a:t> Aplicación general (art. 680, inc. 1 CPC): </a:t>
            </a:r>
            <a:r>
              <a:rPr lang="es-CL" sz="2400" i="1" dirty="0"/>
              <a:t>“El procedimiento de que trata este Título se aplicará en defecto de otra regla especial a los casos en que la acción deducida requiera, por su naturaleza, tramitación rápida para que sea eficaz”.</a:t>
            </a:r>
          </a:p>
          <a:p>
            <a:pPr marL="92075" indent="0"/>
            <a:r>
              <a:rPr lang="es-CL" sz="2400" dirty="0"/>
              <a:t>  El juicio sumario constituye un procedimiento extraordinario, pero de aplicación general, cada vez que </a:t>
            </a:r>
            <a:r>
              <a:rPr lang="es-CL" sz="2400" u="sng" dirty="0"/>
              <a:t>la pretensión dedudica requiera, por su naturaleza, de una tramitación rápida para ser eficaz</a:t>
            </a:r>
            <a:r>
              <a:rPr lang="es-CL" sz="2400" dirty="0"/>
              <a:t>. </a:t>
            </a:r>
          </a:p>
          <a:p>
            <a:pPr marL="92075" indent="0"/>
            <a:r>
              <a:rPr lang="es-CL" sz="2400" dirty="0"/>
              <a:t>   Atendido el principio de pasividad de los tribunales en materia civil,  para que se aplique el juicio sumario, de acuerdo a su aplicación general:</a:t>
            </a:r>
          </a:p>
          <a:p>
            <a:pPr marL="709295" lvl="1" indent="-342900">
              <a:buFont typeface="Wingdings" pitchFamily="2" charset="2"/>
              <a:buChar char="Ø"/>
            </a:pPr>
            <a:r>
              <a:rPr lang="es-CL" sz="2400" dirty="0"/>
              <a:t>El actor debe solicitar en su demanda la aplicación del juicio sumario. </a:t>
            </a:r>
          </a:p>
          <a:p>
            <a:pPr marL="709295" lvl="1" indent="-342900">
              <a:buFont typeface="Wingdings" pitchFamily="2" charset="2"/>
              <a:buChar char="Ø"/>
            </a:pPr>
            <a:r>
              <a:rPr lang="es-CL" sz="2400" dirty="0"/>
              <a:t>El tribunal debe dictar una resolución haciendo aplicable el procedimiento, dada la naturaleza de la pretensión.                                             </a:t>
            </a:r>
            <a:br>
              <a:rPr lang="es-CL" sz="2400" dirty="0"/>
            </a:br>
            <a:endParaRPr lang="es-CL" sz="2400" dirty="0"/>
          </a:p>
        </p:txBody>
      </p:sp>
    </p:spTree>
    <p:extLst>
      <p:ext uri="{BB962C8B-B14F-4D97-AF65-F5344CB8AC3E}">
        <p14:creationId xmlns:p14="http://schemas.microsoft.com/office/powerpoint/2010/main" val="42273455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6F985-A1F1-8741-BC74-D90D19A47DC2}"/>
              </a:ext>
            </a:extLst>
          </p:cNvPr>
          <p:cNvSpPr>
            <a:spLocks noGrp="1"/>
          </p:cNvSpPr>
          <p:nvPr>
            <p:ph type="title"/>
          </p:nvPr>
        </p:nvSpPr>
        <p:spPr>
          <a:xfrm>
            <a:off x="323850" y="197358"/>
            <a:ext cx="11868150" cy="1609344"/>
          </a:xfrm>
        </p:spPr>
        <p:txBody>
          <a:bodyPr/>
          <a:lstStyle/>
          <a:p>
            <a:r>
              <a:rPr lang="es-CL" dirty="0"/>
              <a:t>Clasificaciones de las medidas cautelares</a:t>
            </a:r>
          </a:p>
        </p:txBody>
      </p:sp>
      <p:sp>
        <p:nvSpPr>
          <p:cNvPr id="3" name="Marcador de contenido 2">
            <a:extLst>
              <a:ext uri="{FF2B5EF4-FFF2-40B4-BE49-F238E27FC236}">
                <a16:creationId xmlns:a16="http://schemas.microsoft.com/office/drawing/2014/main" id="{595C585F-E042-4245-8A8F-69ED8F672D58}"/>
              </a:ext>
            </a:extLst>
          </p:cNvPr>
          <p:cNvSpPr>
            <a:spLocks noGrp="1"/>
          </p:cNvSpPr>
          <p:nvPr>
            <p:ph idx="1"/>
          </p:nvPr>
        </p:nvSpPr>
        <p:spPr>
          <a:xfrm>
            <a:off x="838200" y="1635252"/>
            <a:ext cx="10572750" cy="4803648"/>
          </a:xfrm>
        </p:spPr>
        <p:txBody>
          <a:bodyPr>
            <a:normAutofit fontScale="92500"/>
          </a:bodyPr>
          <a:lstStyle/>
          <a:p>
            <a:pPr marL="0" indent="0" algn="just">
              <a:buNone/>
            </a:pPr>
            <a:r>
              <a:rPr lang="es-CL" sz="2400" b="1" dirty="0"/>
              <a:t>a) Reales y personales.</a:t>
            </a:r>
          </a:p>
          <a:p>
            <a:pPr algn="just">
              <a:buFont typeface="Arial" panose="020B0604020202020204" pitchFamily="34" charset="0"/>
              <a:buChar char="•"/>
            </a:pPr>
            <a:r>
              <a:rPr lang="es-CL" sz="2400" b="1" dirty="0"/>
              <a:t>Reales</a:t>
            </a:r>
            <a:r>
              <a:rPr lang="es-CL" sz="2400" dirty="0"/>
              <a:t>:  recaen sobre el patrimonio del sujeto pasivo. </a:t>
            </a:r>
          </a:p>
          <a:p>
            <a:pPr algn="just">
              <a:buFont typeface="Arial" panose="020B0604020202020204" pitchFamily="34" charset="0"/>
              <a:buChar char="•"/>
            </a:pPr>
            <a:r>
              <a:rPr lang="es-CL" sz="2400" b="1" dirty="0"/>
              <a:t>Personales</a:t>
            </a:r>
            <a:r>
              <a:rPr lang="es-CL" sz="2400" dirty="0"/>
              <a:t>:  recaen sobre la persona del sujeto pasivo. </a:t>
            </a:r>
          </a:p>
          <a:p>
            <a:pPr marL="0" indent="0" algn="just">
              <a:buNone/>
            </a:pPr>
            <a:r>
              <a:rPr lang="es-CL" sz="2400" b="1" dirty="0"/>
              <a:t>b) Nominadas e innominadas</a:t>
            </a:r>
          </a:p>
          <a:p>
            <a:pPr algn="just">
              <a:buFont typeface="Arial" panose="020B0604020202020204" pitchFamily="34" charset="0"/>
              <a:buChar char="•"/>
            </a:pPr>
            <a:r>
              <a:rPr lang="es-CL" sz="2400" b="1" dirty="0"/>
              <a:t>Nominadas:</a:t>
            </a:r>
            <a:r>
              <a:rPr lang="es-CL" sz="2400" dirty="0"/>
              <a:t> se encuentran expresamente en la legislación. </a:t>
            </a:r>
          </a:p>
          <a:p>
            <a:pPr algn="just">
              <a:buFont typeface="Arial" panose="020B0604020202020204" pitchFamily="34" charset="0"/>
              <a:buChar char="•"/>
            </a:pPr>
            <a:r>
              <a:rPr lang="es-CL" sz="2400" b="1" dirty="0"/>
              <a:t>Innominadas</a:t>
            </a:r>
            <a:r>
              <a:rPr lang="es-CL" sz="2400" dirty="0"/>
              <a:t>:  no se encuentra en la legislación. </a:t>
            </a:r>
          </a:p>
          <a:p>
            <a:pPr marL="0" indent="0" algn="just">
              <a:buNone/>
            </a:pPr>
            <a:r>
              <a:rPr lang="es-CL" sz="2400" b="1" dirty="0"/>
              <a:t>c) Conservativas y anticipativas.</a:t>
            </a:r>
          </a:p>
          <a:p>
            <a:pPr algn="just">
              <a:buFont typeface="Arial" panose="020B0604020202020204" pitchFamily="34" charset="0"/>
              <a:buChar char="•"/>
            </a:pPr>
            <a:r>
              <a:rPr lang="es-CL" sz="2400" b="1" dirty="0"/>
              <a:t>Conservativas</a:t>
            </a:r>
            <a:r>
              <a:rPr lang="es-CL" sz="2400" dirty="0"/>
              <a:t>: persiguen facilitar el resultado de una futura ejecución forzada, impidiendo la dispersión de los bienes que pudieren ser objeto de la misma. </a:t>
            </a:r>
          </a:p>
          <a:p>
            <a:pPr algn="just">
              <a:buFont typeface="Arial" panose="020B0604020202020204" pitchFamily="34" charset="0"/>
              <a:buChar char="•"/>
            </a:pPr>
            <a:r>
              <a:rPr lang="es-CL" sz="2400" b="1" dirty="0"/>
              <a:t>Anticipativas: </a:t>
            </a:r>
            <a:r>
              <a:rPr lang="es-CL" sz="2400" dirty="0"/>
              <a:t>anticipan efectos de la sentencia definitiva a un momento anterior al de su dictación. </a:t>
            </a:r>
          </a:p>
        </p:txBody>
      </p:sp>
    </p:spTree>
    <p:extLst>
      <p:ext uri="{BB962C8B-B14F-4D97-AF65-F5344CB8AC3E}">
        <p14:creationId xmlns:p14="http://schemas.microsoft.com/office/powerpoint/2010/main" val="9984709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2811E6-3604-054D-B4D8-A259151CE60C}"/>
              </a:ext>
            </a:extLst>
          </p:cNvPr>
          <p:cNvSpPr>
            <a:spLocks noGrp="1"/>
          </p:cNvSpPr>
          <p:nvPr>
            <p:ph type="title"/>
          </p:nvPr>
        </p:nvSpPr>
        <p:spPr>
          <a:xfrm>
            <a:off x="371474" y="19050"/>
            <a:ext cx="11882438" cy="1609344"/>
          </a:xfrm>
        </p:spPr>
        <p:txBody>
          <a:bodyPr>
            <a:normAutofit/>
          </a:bodyPr>
          <a:lstStyle/>
          <a:p>
            <a:r>
              <a:rPr lang="es-CL" sz="4800" dirty="0"/>
              <a:t>presupuestos para otorgar medidas precautorias</a:t>
            </a:r>
          </a:p>
        </p:txBody>
      </p:sp>
      <p:sp>
        <p:nvSpPr>
          <p:cNvPr id="3" name="Marcador de contenido 2">
            <a:extLst>
              <a:ext uri="{FF2B5EF4-FFF2-40B4-BE49-F238E27FC236}">
                <a16:creationId xmlns:a16="http://schemas.microsoft.com/office/drawing/2014/main" id="{24FB9749-E1EC-F042-9BA1-1B863FE47C92}"/>
              </a:ext>
            </a:extLst>
          </p:cNvPr>
          <p:cNvSpPr>
            <a:spLocks noGrp="1"/>
          </p:cNvSpPr>
          <p:nvPr>
            <p:ph idx="1"/>
          </p:nvPr>
        </p:nvSpPr>
        <p:spPr>
          <a:xfrm>
            <a:off x="371476" y="1408938"/>
            <a:ext cx="11449050" cy="5106162"/>
          </a:xfrm>
        </p:spPr>
        <p:txBody>
          <a:bodyPr>
            <a:normAutofit/>
          </a:bodyPr>
          <a:lstStyle/>
          <a:p>
            <a:pPr marL="457200" indent="-457200" algn="just">
              <a:buAutoNum type="arabicParenR"/>
            </a:pPr>
            <a:r>
              <a:rPr lang="es-CL" b="1" dirty="0"/>
              <a:t>Solicitud de la parte activa</a:t>
            </a:r>
            <a:r>
              <a:rPr lang="es-CL" dirty="0"/>
              <a:t>.</a:t>
            </a:r>
          </a:p>
          <a:p>
            <a:pPr marL="457200" indent="-457200" algn="just">
              <a:buAutoNum type="arabicParenR"/>
            </a:pPr>
            <a:r>
              <a:rPr lang="es-CL" b="1" dirty="0"/>
              <a:t>Existencia de una demanda dedudica por el actor dentro del proceso</a:t>
            </a:r>
            <a:r>
              <a:rPr lang="es-CL" dirty="0"/>
              <a:t>: en cualquier instante del juicio, aún cuando no esté contestada la demanda e incluso después de citadas las partes a oír sentencia en el juicio ordinario. </a:t>
            </a:r>
          </a:p>
          <a:p>
            <a:pPr marL="457200" indent="-457200" algn="just">
              <a:buAutoNum type="arabicParenR"/>
            </a:pPr>
            <a:r>
              <a:rPr lang="es-CL" b="1" dirty="0"/>
              <a:t>Demandado debe poseer bienes: </a:t>
            </a:r>
            <a:r>
              <a:rPr lang="es-CL" dirty="0"/>
              <a:t>puesto que sobre ellos recaen las medidas precautorias.  Solicitante debe individualizar de forma precisa los bienes sobre los cuales recaen. </a:t>
            </a:r>
          </a:p>
          <a:p>
            <a:pPr marL="457200" indent="-457200" algn="just">
              <a:buAutoNum type="arabicParenR"/>
            </a:pPr>
            <a:r>
              <a:rPr lang="es-CL" b="1" dirty="0"/>
              <a:t>Debe haber un peligro respecto del patrimonio del demandado que haga temer que sea insuficiente para responder una vez dictada la sentencia.</a:t>
            </a:r>
          </a:p>
          <a:p>
            <a:pPr marL="457200" indent="-457200" algn="just">
              <a:buAutoNum type="arabicParenR"/>
            </a:pPr>
            <a:r>
              <a:rPr lang="es-CL" b="1" dirty="0"/>
              <a:t>Solicitante debe acompañar comprobantes que constituyan a lo menos presunción grave del derecho que se reclama (art. 298 CPC):</a:t>
            </a:r>
          </a:p>
          <a:p>
            <a:pPr marL="492125" indent="360363" algn="just">
              <a:buFont typeface="Wingdings" pitchFamily="2" charset="2"/>
              <a:buChar char="Ø"/>
            </a:pPr>
            <a:r>
              <a:rPr lang="es-CL" i="1" dirty="0"/>
              <a:t>”Comprobante”:  </a:t>
            </a:r>
            <a:r>
              <a:rPr lang="es-CL" dirty="0"/>
              <a:t>todo medio de prueba que sirva para acreditar o demostrar algo. </a:t>
            </a:r>
          </a:p>
          <a:p>
            <a:pPr marL="549275" indent="-57150" algn="just">
              <a:buFont typeface="Wingdings" pitchFamily="2" charset="2"/>
              <a:buChar char="Ø"/>
            </a:pPr>
            <a:r>
              <a:rPr lang="es-CL" b="1" dirty="0"/>
              <a:t>   </a:t>
            </a:r>
            <a:r>
              <a:rPr lang="es-CL" i="1" dirty="0"/>
              <a:t>“Presunción grave del derecho que se reclama”:  </a:t>
            </a:r>
            <a:r>
              <a:rPr lang="es-CL" dirty="0"/>
              <a:t>debe existir no una convicción de la existencia perfecta del hecho, pero sí un “principio de existencia”, que haga revestir de verosimilitud la pretensión que se hace valer. </a:t>
            </a:r>
          </a:p>
        </p:txBody>
      </p:sp>
    </p:spTree>
    <p:extLst>
      <p:ext uri="{BB962C8B-B14F-4D97-AF65-F5344CB8AC3E}">
        <p14:creationId xmlns:p14="http://schemas.microsoft.com/office/powerpoint/2010/main" val="1961461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DB2CB-4F0F-1743-B037-0A264534E9B7}"/>
              </a:ext>
            </a:extLst>
          </p:cNvPr>
          <p:cNvSpPr>
            <a:spLocks noGrp="1"/>
          </p:cNvSpPr>
          <p:nvPr>
            <p:ph type="title"/>
          </p:nvPr>
        </p:nvSpPr>
        <p:spPr>
          <a:xfrm>
            <a:off x="917448" y="275082"/>
            <a:ext cx="10058400" cy="1609344"/>
          </a:xfrm>
        </p:spPr>
        <p:txBody>
          <a:bodyPr/>
          <a:lstStyle/>
          <a:p>
            <a:r>
              <a:rPr lang="es-CL" dirty="0"/>
              <a:t>MEDIDAS PRECAUTORIAS DEL ART. 290 CPC</a:t>
            </a:r>
          </a:p>
        </p:txBody>
      </p:sp>
      <p:sp>
        <p:nvSpPr>
          <p:cNvPr id="3" name="Marcador de contenido 2">
            <a:extLst>
              <a:ext uri="{FF2B5EF4-FFF2-40B4-BE49-F238E27FC236}">
                <a16:creationId xmlns:a16="http://schemas.microsoft.com/office/drawing/2014/main" id="{33DA21BC-C303-884E-A50A-8889AD71BED0}"/>
              </a:ext>
            </a:extLst>
          </p:cNvPr>
          <p:cNvSpPr>
            <a:spLocks noGrp="1"/>
          </p:cNvSpPr>
          <p:nvPr>
            <p:ph idx="1"/>
          </p:nvPr>
        </p:nvSpPr>
        <p:spPr>
          <a:xfrm>
            <a:off x="581025" y="1622440"/>
            <a:ext cx="11029950" cy="5235560"/>
          </a:xfrm>
        </p:spPr>
        <p:txBody>
          <a:bodyPr>
            <a:normAutofit/>
          </a:bodyPr>
          <a:lstStyle/>
          <a:p>
            <a:pPr marL="0" indent="0" algn="just">
              <a:buNone/>
            </a:pPr>
            <a:r>
              <a:rPr lang="es-CL" sz="2400" b="1" dirty="0"/>
              <a:t>Art. 290 CPC: </a:t>
            </a:r>
            <a:r>
              <a:rPr lang="es-CL" sz="2400" i="1" dirty="0"/>
              <a:t>“Para asegurar el resultado de la acción, puede el demandante en cualquier estado del juicio, aun cuando no esté contestada la demanda, pedir una o más de las siguientes medidas”: </a:t>
            </a:r>
          </a:p>
          <a:p>
            <a:pPr marL="0" indent="0" algn="just">
              <a:buNone/>
            </a:pPr>
            <a:r>
              <a:rPr lang="es-CL" sz="2400" b="1" dirty="0"/>
              <a:t>1. SECUESTRO DE LA COSA QUE ES OBJETO DE LA DEMANDA</a:t>
            </a:r>
          </a:p>
          <a:p>
            <a:pPr algn="just">
              <a:buFontTx/>
              <a:buChar char="-"/>
            </a:pPr>
            <a:r>
              <a:rPr lang="es-CL" sz="2400" dirty="0"/>
              <a:t>Es el depósito de una </a:t>
            </a:r>
            <a:r>
              <a:rPr lang="es-CL" sz="2400" u="sng" dirty="0"/>
              <a:t>cosa corporal mueble</a:t>
            </a:r>
            <a:r>
              <a:rPr lang="es-CL" sz="2400" dirty="0"/>
              <a:t> en manos de un tercero, quien se obliga a guardarla para evitar su pérdida o deterioro, y a restituirla a la terminación del litigio a la persona que se determine por el juez. </a:t>
            </a:r>
          </a:p>
          <a:p>
            <a:pPr algn="just">
              <a:buFontTx/>
              <a:buChar char="-"/>
            </a:pPr>
            <a:r>
              <a:rPr lang="es-CL" sz="2400" dirty="0"/>
              <a:t>La función del secuestro judicial es proteger y garantizar la integridad material de la cosa que es objeto de la demanda, mediante la conservación por parte del secuestre, cuando existe motivo de temer que la cosa se pierda o deteriore en manos de la persona que la tenga.</a:t>
            </a:r>
          </a:p>
          <a:p>
            <a:pPr algn="just">
              <a:buFontTx/>
              <a:buChar char="-"/>
            </a:pPr>
            <a:r>
              <a:rPr lang="es-CL" sz="2400" dirty="0"/>
              <a:t>No dice relación con la disponibilidad jurídica de la cosa, sólo material. </a:t>
            </a:r>
          </a:p>
        </p:txBody>
      </p:sp>
    </p:spTree>
    <p:extLst>
      <p:ext uri="{BB962C8B-B14F-4D97-AF65-F5344CB8AC3E}">
        <p14:creationId xmlns:p14="http://schemas.microsoft.com/office/powerpoint/2010/main" val="18035627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DB2CB-4F0F-1743-B037-0A264534E9B7}"/>
              </a:ext>
            </a:extLst>
          </p:cNvPr>
          <p:cNvSpPr>
            <a:spLocks noGrp="1"/>
          </p:cNvSpPr>
          <p:nvPr>
            <p:ph type="title"/>
          </p:nvPr>
        </p:nvSpPr>
        <p:spPr>
          <a:xfrm>
            <a:off x="917448" y="13096"/>
            <a:ext cx="10058400" cy="1609344"/>
          </a:xfrm>
        </p:spPr>
        <p:txBody>
          <a:bodyPr/>
          <a:lstStyle/>
          <a:p>
            <a:r>
              <a:rPr lang="es-CL" dirty="0"/>
              <a:t>MEDIDAS PRECAUTORIAS DEL ART. 290 CPC</a:t>
            </a:r>
          </a:p>
        </p:txBody>
      </p:sp>
      <p:sp>
        <p:nvSpPr>
          <p:cNvPr id="3" name="Marcador de contenido 2">
            <a:extLst>
              <a:ext uri="{FF2B5EF4-FFF2-40B4-BE49-F238E27FC236}">
                <a16:creationId xmlns:a16="http://schemas.microsoft.com/office/drawing/2014/main" id="{33DA21BC-C303-884E-A50A-8889AD71BED0}"/>
              </a:ext>
            </a:extLst>
          </p:cNvPr>
          <p:cNvSpPr>
            <a:spLocks noGrp="1"/>
          </p:cNvSpPr>
          <p:nvPr>
            <p:ph idx="1"/>
          </p:nvPr>
        </p:nvSpPr>
        <p:spPr>
          <a:xfrm>
            <a:off x="581025" y="1452319"/>
            <a:ext cx="11029950" cy="5235560"/>
          </a:xfrm>
        </p:spPr>
        <p:txBody>
          <a:bodyPr>
            <a:normAutofit/>
          </a:bodyPr>
          <a:lstStyle/>
          <a:p>
            <a:pPr marL="0" indent="0" algn="just">
              <a:buNone/>
            </a:pPr>
            <a:r>
              <a:rPr lang="es-CL" sz="2400" b="1" dirty="0"/>
              <a:t>2. NOMBRAMIENTO DE UNO O MÁS INTERVENTORES</a:t>
            </a:r>
          </a:p>
          <a:p>
            <a:pPr algn="just">
              <a:buFontTx/>
              <a:buChar char="-"/>
            </a:pPr>
            <a:r>
              <a:rPr lang="es-CL" sz="2400" dirty="0"/>
              <a:t>Aquella en que el juez, previo requerimiento del interesado, designa a una o más personas (interventores) que deben </a:t>
            </a:r>
            <a:r>
              <a:rPr lang="es-CL" sz="2400" u="sng" dirty="0"/>
              <a:t>vigilar las entradas y gastos </a:t>
            </a:r>
            <a:r>
              <a:rPr lang="es-CL" sz="2400" dirty="0"/>
              <a:t>de determinados bienes del deudor, y </a:t>
            </a:r>
            <a:r>
              <a:rPr lang="es-CL" sz="2400" u="sng" dirty="0"/>
              <a:t>dar cuenta de cualquier malversación </a:t>
            </a:r>
            <a:r>
              <a:rPr lang="es-CL" sz="2400" dirty="0"/>
              <a:t>o abuso que advierta en su administración por parte del deudor. </a:t>
            </a:r>
          </a:p>
          <a:p>
            <a:pPr algn="just">
              <a:buFontTx/>
              <a:buChar char="-"/>
            </a:pPr>
            <a:r>
              <a:rPr lang="es-CL" sz="2400" dirty="0"/>
              <a:t>La designación de interventores no priva del dominio de los bienes sobre los cuales recae la medida y tampoco afecta su disponibilidad jurídica. Así, las facultades del interventor son limitadas: se reducen a inspeccionar, vigilar y avisar de cualquier malversación o abuso que advierta.</a:t>
            </a:r>
          </a:p>
          <a:p>
            <a:pPr algn="just">
              <a:buFontTx/>
              <a:buChar char="-"/>
            </a:pPr>
            <a:r>
              <a:rPr lang="es-CL" sz="2400" dirty="0"/>
              <a:t>Existen diversos casos en la legislación, pero en general se requiere que exista un justo motivo de temer que la cosa se desteriore, o que los derechos del demandante se vean burlados por los actos del demandado</a:t>
            </a:r>
          </a:p>
          <a:p>
            <a:pPr algn="just">
              <a:buFontTx/>
              <a:buChar char="-"/>
            </a:pPr>
            <a:endParaRPr lang="es-CL" sz="2400" dirty="0"/>
          </a:p>
        </p:txBody>
      </p:sp>
    </p:spTree>
    <p:extLst>
      <p:ext uri="{BB962C8B-B14F-4D97-AF65-F5344CB8AC3E}">
        <p14:creationId xmlns:p14="http://schemas.microsoft.com/office/powerpoint/2010/main" val="751327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DB2CB-4F0F-1743-B037-0A264534E9B7}"/>
              </a:ext>
            </a:extLst>
          </p:cNvPr>
          <p:cNvSpPr>
            <a:spLocks noGrp="1"/>
          </p:cNvSpPr>
          <p:nvPr>
            <p:ph type="title"/>
          </p:nvPr>
        </p:nvSpPr>
        <p:spPr>
          <a:xfrm>
            <a:off x="917448" y="13096"/>
            <a:ext cx="10058400" cy="1609344"/>
          </a:xfrm>
        </p:spPr>
        <p:txBody>
          <a:bodyPr/>
          <a:lstStyle/>
          <a:p>
            <a:r>
              <a:rPr lang="es-CL" dirty="0"/>
              <a:t>MEDIDAS PRECAUTORIAS DEL ART. 290 CPC</a:t>
            </a:r>
          </a:p>
        </p:txBody>
      </p:sp>
      <p:sp>
        <p:nvSpPr>
          <p:cNvPr id="3" name="Marcador de contenido 2">
            <a:extLst>
              <a:ext uri="{FF2B5EF4-FFF2-40B4-BE49-F238E27FC236}">
                <a16:creationId xmlns:a16="http://schemas.microsoft.com/office/drawing/2014/main" id="{33DA21BC-C303-884E-A50A-8889AD71BED0}"/>
              </a:ext>
            </a:extLst>
          </p:cNvPr>
          <p:cNvSpPr>
            <a:spLocks noGrp="1"/>
          </p:cNvSpPr>
          <p:nvPr>
            <p:ph idx="1"/>
          </p:nvPr>
        </p:nvSpPr>
        <p:spPr>
          <a:xfrm>
            <a:off x="467833" y="1403498"/>
            <a:ext cx="11143142" cy="5241851"/>
          </a:xfrm>
        </p:spPr>
        <p:txBody>
          <a:bodyPr>
            <a:normAutofit lnSpcReduction="10000"/>
          </a:bodyPr>
          <a:lstStyle/>
          <a:p>
            <a:pPr marL="0" indent="0" algn="just">
              <a:buNone/>
            </a:pPr>
            <a:r>
              <a:rPr lang="es-CL" sz="2400" b="1" dirty="0"/>
              <a:t>3. RETENCIÓN DE BIENES DETERMINADOS</a:t>
            </a:r>
          </a:p>
          <a:p>
            <a:pPr algn="just">
              <a:buFontTx/>
              <a:buChar char="-"/>
            </a:pPr>
            <a:r>
              <a:rPr lang="es-CL" sz="2400" dirty="0"/>
              <a:t>Tiene por objeto asegurar el cumplimiento efectivo de la sentencia mediante la </a:t>
            </a:r>
            <a:r>
              <a:rPr lang="es-CL" sz="2400" u="sng" dirty="0"/>
              <a:t>incautación de dinero o bienes muebles</a:t>
            </a:r>
            <a:r>
              <a:rPr lang="es-CL" sz="2400" dirty="0"/>
              <a:t> determinados del demandado, impidiéndose su enajenación. </a:t>
            </a:r>
          </a:p>
          <a:p>
            <a:pPr algn="just">
              <a:buFontTx/>
              <a:buChar char="-"/>
            </a:pPr>
            <a:r>
              <a:rPr lang="es-CL" sz="2400" dirty="0"/>
              <a:t>La retención se efectúa a manos de un depositario que puede ser el demandante, el demandado o un tercero, quien tiene la obligación de conservar el bien en su poder.</a:t>
            </a:r>
          </a:p>
          <a:p>
            <a:pPr algn="just">
              <a:buFontTx/>
              <a:buChar char="-"/>
            </a:pPr>
            <a:r>
              <a:rPr lang="es-CL" sz="2400" dirty="0"/>
              <a:t>A diferencia del secuestro, la retención sí produce </a:t>
            </a:r>
            <a:r>
              <a:rPr lang="es-CL" sz="2400" u="sng" dirty="0"/>
              <a:t>indisponibilidad jurídica</a:t>
            </a:r>
            <a:r>
              <a:rPr lang="es-CL" sz="2400" dirty="0"/>
              <a:t>, impidiendo la enajenación del bien. Además, producirá indisponibilidad física en la medida que el depositario no sea el mismo demandado. </a:t>
            </a:r>
          </a:p>
          <a:p>
            <a:pPr algn="just">
              <a:buFontTx/>
              <a:buChar char="-"/>
            </a:pPr>
            <a:r>
              <a:rPr lang="es-CL" sz="2400" dirty="0"/>
              <a:t>En caso de recaer sobre el </a:t>
            </a:r>
            <a:r>
              <a:rPr lang="es-CL" sz="2400" u="sng" dirty="0"/>
              <a:t>bien objeto del juicio</a:t>
            </a:r>
            <a:r>
              <a:rPr lang="es-CL" sz="2400" dirty="0"/>
              <a:t>, basta que el demandante la solicite para que el tribunal la decrete. En cambio, tratándose de otros bienes, el actor además debe acreditar que las facultades del demandado no ofrecen suficiente garantía, o que hay motivo racional para creer que procurará ocultar sus bienes. </a:t>
            </a:r>
          </a:p>
          <a:p>
            <a:pPr algn="just">
              <a:buFontTx/>
              <a:buChar char="-"/>
            </a:pPr>
            <a:endParaRPr lang="es-CL" sz="2400" dirty="0"/>
          </a:p>
          <a:p>
            <a:pPr algn="just">
              <a:buFontTx/>
              <a:buChar char="-"/>
            </a:pPr>
            <a:endParaRPr lang="es-CL" sz="2400" dirty="0"/>
          </a:p>
        </p:txBody>
      </p:sp>
    </p:spTree>
    <p:extLst>
      <p:ext uri="{BB962C8B-B14F-4D97-AF65-F5344CB8AC3E}">
        <p14:creationId xmlns:p14="http://schemas.microsoft.com/office/powerpoint/2010/main" val="4120409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DB2CB-4F0F-1743-B037-0A264534E9B7}"/>
              </a:ext>
            </a:extLst>
          </p:cNvPr>
          <p:cNvSpPr>
            <a:spLocks noGrp="1"/>
          </p:cNvSpPr>
          <p:nvPr>
            <p:ph type="title"/>
          </p:nvPr>
        </p:nvSpPr>
        <p:spPr>
          <a:xfrm>
            <a:off x="1066800" y="-148856"/>
            <a:ext cx="10058400" cy="1609344"/>
          </a:xfrm>
        </p:spPr>
        <p:txBody>
          <a:bodyPr/>
          <a:lstStyle/>
          <a:p>
            <a:r>
              <a:rPr lang="es-CL" dirty="0"/>
              <a:t>MEDIDAS PRECAUTORIAS DEL ART. 290 CPC</a:t>
            </a:r>
          </a:p>
        </p:txBody>
      </p:sp>
      <p:sp>
        <p:nvSpPr>
          <p:cNvPr id="3" name="Marcador de contenido 2">
            <a:extLst>
              <a:ext uri="{FF2B5EF4-FFF2-40B4-BE49-F238E27FC236}">
                <a16:creationId xmlns:a16="http://schemas.microsoft.com/office/drawing/2014/main" id="{33DA21BC-C303-884E-A50A-8889AD71BED0}"/>
              </a:ext>
            </a:extLst>
          </p:cNvPr>
          <p:cNvSpPr>
            <a:spLocks noGrp="1"/>
          </p:cNvSpPr>
          <p:nvPr>
            <p:ph idx="1"/>
          </p:nvPr>
        </p:nvSpPr>
        <p:spPr>
          <a:xfrm>
            <a:off x="368540" y="1297171"/>
            <a:ext cx="11454920" cy="5411973"/>
          </a:xfrm>
        </p:spPr>
        <p:txBody>
          <a:bodyPr>
            <a:normAutofit lnSpcReduction="10000"/>
          </a:bodyPr>
          <a:lstStyle/>
          <a:p>
            <a:pPr marL="0" indent="0" algn="just">
              <a:buNone/>
            </a:pPr>
            <a:r>
              <a:rPr lang="es-CL" sz="2400" b="1" dirty="0"/>
              <a:t>4. PROHIBICIÓN DE CELEBRAR ACTOS O CONTRATOS </a:t>
            </a:r>
          </a:p>
          <a:p>
            <a:pPr algn="just">
              <a:buFontTx/>
              <a:buChar char="-"/>
            </a:pPr>
            <a:r>
              <a:rPr lang="es-CL" sz="2400" dirty="0"/>
              <a:t>Tiene por objeto impedir que el demandado celebre válidamente cualquier acto jurídico en relación con uno o más bienes muebles o inmuebles de su propiedad. Es la medida con mayor amplitud: </a:t>
            </a:r>
            <a:r>
              <a:rPr lang="es-CL" sz="2400" u="sng" dirty="0"/>
              <a:t>cualquier acto o contrato</a:t>
            </a:r>
            <a:r>
              <a:rPr lang="es-CL" sz="2400" dirty="0"/>
              <a:t>, pero siempre respecto de </a:t>
            </a:r>
            <a:r>
              <a:rPr lang="es-CL" sz="2400" u="sng" dirty="0"/>
              <a:t>bienes determinados</a:t>
            </a:r>
            <a:r>
              <a:rPr lang="es-CL" sz="2400" dirty="0"/>
              <a:t>, generando la </a:t>
            </a:r>
            <a:r>
              <a:rPr lang="es-CL" sz="2400" u="sng" dirty="0"/>
              <a:t>indispobilidad jurídica del bien </a:t>
            </a:r>
            <a:endParaRPr lang="es-CL" sz="2400" dirty="0"/>
          </a:p>
          <a:p>
            <a:pPr algn="just">
              <a:buFontTx/>
              <a:buChar char="-"/>
            </a:pPr>
            <a:r>
              <a:rPr lang="es-CL" sz="2400" dirty="0"/>
              <a:t>Al igual que en la retención, en caso de recaer la prohibición sobre el </a:t>
            </a:r>
            <a:r>
              <a:rPr lang="es-CL" sz="2400" u="sng" dirty="0"/>
              <a:t>bienes objeto del juicio</a:t>
            </a:r>
            <a:r>
              <a:rPr lang="es-CL" sz="2400" dirty="0"/>
              <a:t>, basta que el demandante la solicite para que el tribunal la decrete. En cambio, tratándose de otros bienes, el actor además debe acreditar que las facultades del demandado no ofrecen suficiente garantía. </a:t>
            </a:r>
          </a:p>
          <a:p>
            <a:pPr algn="just">
              <a:buFontTx/>
              <a:buChar char="-"/>
            </a:pPr>
            <a:r>
              <a:rPr lang="es-CL" sz="2400" dirty="0"/>
              <a:t>Cuando la prohibición recae sobre bienes raíces, debe inscribirse en el CBR para producir efectos respecto de terceros. Si recae sobre bienes muebles, sólo producirá efectos respecto de terceros que tengan conocimiento de ella al tiempo del contrato. </a:t>
            </a:r>
          </a:p>
          <a:p>
            <a:pPr algn="just">
              <a:buFontTx/>
              <a:buChar char="-"/>
            </a:pPr>
            <a:r>
              <a:rPr lang="es-CL" sz="2400" dirty="0"/>
              <a:t>Respecto del demandado, produce efecto desde se notifica la resolución que la decrete.  </a:t>
            </a:r>
          </a:p>
          <a:p>
            <a:pPr algn="just">
              <a:buFontTx/>
              <a:buChar char="-"/>
            </a:pPr>
            <a:endParaRPr lang="es-CL" sz="2400" dirty="0"/>
          </a:p>
          <a:p>
            <a:pPr algn="just">
              <a:buFontTx/>
              <a:buChar char="-"/>
            </a:pPr>
            <a:endParaRPr lang="es-CL" sz="2400" dirty="0"/>
          </a:p>
        </p:txBody>
      </p:sp>
    </p:spTree>
    <p:extLst>
      <p:ext uri="{BB962C8B-B14F-4D97-AF65-F5344CB8AC3E}">
        <p14:creationId xmlns:p14="http://schemas.microsoft.com/office/powerpoint/2010/main" val="1993059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979FE8-FD51-6C4F-8F77-A5702FB6D14A}"/>
              </a:ext>
            </a:extLst>
          </p:cNvPr>
          <p:cNvSpPr>
            <a:spLocks noGrp="1"/>
          </p:cNvSpPr>
          <p:nvPr>
            <p:ph type="title"/>
          </p:nvPr>
        </p:nvSpPr>
        <p:spPr>
          <a:xfrm>
            <a:off x="680732" y="229449"/>
            <a:ext cx="10830536" cy="1609344"/>
          </a:xfrm>
        </p:spPr>
        <p:txBody>
          <a:bodyPr>
            <a:normAutofit fontScale="90000"/>
          </a:bodyPr>
          <a:lstStyle/>
          <a:p>
            <a:pPr algn="ctr"/>
            <a:r>
              <a:rPr lang="es-CL" dirty="0"/>
              <a:t>Relación entre las medidas precautorias de retención y prohibición y el </a:t>
            </a:r>
            <a:r>
              <a:rPr lang="es-CL" u="sng" dirty="0"/>
              <a:t>objeto ilícito</a:t>
            </a:r>
          </a:p>
        </p:txBody>
      </p:sp>
      <p:sp>
        <p:nvSpPr>
          <p:cNvPr id="3" name="Marcador de contenido 2">
            <a:extLst>
              <a:ext uri="{FF2B5EF4-FFF2-40B4-BE49-F238E27FC236}">
                <a16:creationId xmlns:a16="http://schemas.microsoft.com/office/drawing/2014/main" id="{5E60728F-0505-1842-812C-BD38849F402A}"/>
              </a:ext>
            </a:extLst>
          </p:cNvPr>
          <p:cNvSpPr>
            <a:spLocks noGrp="1"/>
          </p:cNvSpPr>
          <p:nvPr>
            <p:ph idx="1"/>
          </p:nvPr>
        </p:nvSpPr>
        <p:spPr>
          <a:xfrm>
            <a:off x="340366" y="1993817"/>
            <a:ext cx="11511268" cy="4236862"/>
          </a:xfrm>
        </p:spPr>
        <p:txBody>
          <a:bodyPr>
            <a:normAutofit/>
          </a:bodyPr>
          <a:lstStyle/>
          <a:p>
            <a:pPr marL="0" indent="0" algn="just">
              <a:buNone/>
            </a:pPr>
            <a:r>
              <a:rPr lang="es-CL" sz="2400" b="1" dirty="0"/>
              <a:t>             Art. 1464: “Hay objeto ilícito en la enajenación:</a:t>
            </a:r>
          </a:p>
          <a:p>
            <a:pPr marL="0" indent="0" algn="just">
              <a:buNone/>
            </a:pPr>
            <a:r>
              <a:rPr lang="es-CL" sz="2400" b="1" i="1" dirty="0"/>
              <a:t>              3º De las cosas embargadas por decreto judicial</a:t>
            </a:r>
          </a:p>
          <a:p>
            <a:pPr marL="0" indent="0" algn="just">
              <a:buNone/>
            </a:pPr>
            <a:r>
              <a:rPr lang="es-CL" sz="2400" b="1" i="1" dirty="0"/>
              <a:t>              4º De las especies cuya propiedad se litiga</a:t>
            </a:r>
            <a:r>
              <a:rPr lang="es-CL" sz="2400" b="1" dirty="0"/>
              <a:t>” </a:t>
            </a:r>
          </a:p>
          <a:p>
            <a:pPr algn="just">
              <a:buFont typeface="Arial" panose="020B0604020202020204" pitchFamily="34" charset="0"/>
              <a:buChar char="•"/>
            </a:pPr>
            <a:r>
              <a:rPr lang="es-CL" sz="2400" dirty="0"/>
              <a:t>Si se decreta retención o prohibición respecto de la </a:t>
            </a:r>
            <a:r>
              <a:rPr lang="es-CL" sz="2400" u="sng" dirty="0"/>
              <a:t>cosa objeto del juicio</a:t>
            </a:r>
            <a:r>
              <a:rPr lang="es-CL" sz="2400" dirty="0"/>
              <a:t>, la indisponibilidad jurídica se encuadra dentro del Nº 4.</a:t>
            </a:r>
          </a:p>
          <a:p>
            <a:pPr algn="just">
              <a:buFont typeface="Arial" panose="020B0604020202020204" pitchFamily="34" charset="0"/>
              <a:buChar char="•"/>
            </a:pPr>
            <a:r>
              <a:rPr lang="es-CL" sz="2400" dirty="0"/>
              <a:t>Si se decreta retención o prohibición respecto de una </a:t>
            </a:r>
            <a:r>
              <a:rPr lang="es-CL" sz="2400" u="sng" dirty="0"/>
              <a:t>cosa que no es objeto del juicio</a:t>
            </a:r>
            <a:r>
              <a:rPr lang="es-CL" sz="2400" dirty="0"/>
              <a:t>, la indisponibilidad jurídica se encuadra dentro del Nº 3.</a:t>
            </a:r>
          </a:p>
          <a:p>
            <a:pPr algn="just">
              <a:buFont typeface="Arial" panose="020B0604020202020204" pitchFamily="34" charset="0"/>
              <a:buChar char="•"/>
            </a:pPr>
            <a:r>
              <a:rPr lang="es-CL" sz="2400" dirty="0"/>
              <a:t>La enajenación de cualquier de estos bienes, sujetos a retención o prohibición, generará que el acto tenga </a:t>
            </a:r>
            <a:r>
              <a:rPr lang="es-CL" sz="2400" b="1" dirty="0"/>
              <a:t>objeto ilícito</a:t>
            </a:r>
            <a:r>
              <a:rPr lang="es-CL" sz="2400" dirty="0"/>
              <a:t>, lo que podría llevar a su nulidad absoluta. </a:t>
            </a:r>
          </a:p>
          <a:p>
            <a:pPr>
              <a:buFont typeface="Arial" panose="020B0604020202020204" pitchFamily="34" charset="0"/>
              <a:buChar char="•"/>
            </a:pPr>
            <a:endParaRPr lang="es-CL" sz="2400" dirty="0"/>
          </a:p>
          <a:p>
            <a:pPr>
              <a:buFont typeface="Arial" panose="020B0604020202020204" pitchFamily="34" charset="0"/>
              <a:buChar char="•"/>
            </a:pPr>
            <a:endParaRPr lang="es-CL" sz="2400" b="1" dirty="0"/>
          </a:p>
          <a:p>
            <a:pPr marL="0" indent="0">
              <a:buNone/>
            </a:pPr>
            <a:endParaRPr lang="es-CL" sz="2400" b="1" dirty="0"/>
          </a:p>
          <a:p>
            <a:pPr marL="0" indent="0">
              <a:buNone/>
            </a:pPr>
            <a:endParaRPr lang="es-CL" sz="2400" b="1" dirty="0"/>
          </a:p>
        </p:txBody>
      </p:sp>
    </p:spTree>
    <p:extLst>
      <p:ext uri="{BB962C8B-B14F-4D97-AF65-F5344CB8AC3E}">
        <p14:creationId xmlns:p14="http://schemas.microsoft.com/office/powerpoint/2010/main" val="435411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CBE16F-CE1E-7145-A2FB-D818E6433CD2}"/>
              </a:ext>
            </a:extLst>
          </p:cNvPr>
          <p:cNvSpPr>
            <a:spLocks noGrp="1"/>
          </p:cNvSpPr>
          <p:nvPr>
            <p:ph type="title"/>
          </p:nvPr>
        </p:nvSpPr>
        <p:spPr>
          <a:xfrm>
            <a:off x="473148" y="299413"/>
            <a:ext cx="11238612" cy="1821995"/>
          </a:xfrm>
        </p:spPr>
        <p:txBody>
          <a:bodyPr/>
          <a:lstStyle/>
          <a:p>
            <a:r>
              <a:rPr lang="es-CL" dirty="0"/>
              <a:t>Tramitación de las medidas precautorias</a:t>
            </a:r>
          </a:p>
        </p:txBody>
      </p:sp>
      <p:sp>
        <p:nvSpPr>
          <p:cNvPr id="3" name="Marcador de contenido 2">
            <a:extLst>
              <a:ext uri="{FF2B5EF4-FFF2-40B4-BE49-F238E27FC236}">
                <a16:creationId xmlns:a16="http://schemas.microsoft.com/office/drawing/2014/main" id="{D1A283C4-D463-7545-B894-B30516782E12}"/>
              </a:ext>
            </a:extLst>
          </p:cNvPr>
          <p:cNvSpPr>
            <a:spLocks noGrp="1"/>
          </p:cNvSpPr>
          <p:nvPr>
            <p:ph idx="1"/>
          </p:nvPr>
        </p:nvSpPr>
        <p:spPr>
          <a:xfrm>
            <a:off x="765542" y="1930022"/>
            <a:ext cx="10653823" cy="4050792"/>
          </a:xfrm>
        </p:spPr>
        <p:txBody>
          <a:bodyPr>
            <a:normAutofit/>
          </a:bodyPr>
          <a:lstStyle/>
          <a:p>
            <a:pPr algn="just"/>
            <a:r>
              <a:rPr lang="es-CL" sz="2400" dirty="0"/>
              <a:t>Se presenta escrito solicitando la medida, debiendo cumplirse con el requisito de toda medida precautoria:  </a:t>
            </a:r>
            <a:r>
              <a:rPr lang="es-CL" sz="2400" u="sng" dirty="0"/>
              <a:t>acompañar antecedentes que constituyan a lo menos presunción grave del derecho que se reclama.</a:t>
            </a:r>
          </a:p>
          <a:p>
            <a:pPr algn="just"/>
            <a:r>
              <a:rPr lang="es-CL" sz="2400" dirty="0"/>
              <a:t>Con todo, el art. 299 CPC dispone que en casos </a:t>
            </a:r>
            <a:r>
              <a:rPr lang="es-CL" sz="2400" u="sng" dirty="0"/>
              <a:t>graves y urgentes</a:t>
            </a:r>
            <a:r>
              <a:rPr lang="es-CL" sz="2400" dirty="0"/>
              <a:t>, podrán los tribunales conceder medidas precautorias aún cuando falten dichos comprobantes, por un plazo que </a:t>
            </a:r>
            <a:r>
              <a:rPr lang="es-CL" sz="2400" u="sng" dirty="0"/>
              <a:t>no exceda de 10 días</a:t>
            </a:r>
            <a:r>
              <a:rPr lang="es-CL" sz="2400" dirty="0"/>
              <a:t> mientras se presentan dichos comprobantes, exigiéndose además </a:t>
            </a:r>
            <a:r>
              <a:rPr lang="es-CL" sz="2400" u="sng" dirty="0"/>
              <a:t>caución</a:t>
            </a:r>
            <a:r>
              <a:rPr lang="es-CL" sz="2400" dirty="0"/>
              <a:t> para responder de los perjuicios que resulten. </a:t>
            </a:r>
          </a:p>
          <a:p>
            <a:pPr algn="just"/>
            <a:r>
              <a:rPr lang="es-CL" sz="2400" dirty="0"/>
              <a:t>El tribunal competente para pronunciarse acerca de la medida será el que conoce del juicio en primera o única instancia. </a:t>
            </a:r>
          </a:p>
        </p:txBody>
      </p:sp>
    </p:spTree>
    <p:extLst>
      <p:ext uri="{BB962C8B-B14F-4D97-AF65-F5344CB8AC3E}">
        <p14:creationId xmlns:p14="http://schemas.microsoft.com/office/powerpoint/2010/main" val="36999296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CBE16F-CE1E-7145-A2FB-D818E6433CD2}"/>
              </a:ext>
            </a:extLst>
          </p:cNvPr>
          <p:cNvSpPr>
            <a:spLocks noGrp="1"/>
          </p:cNvSpPr>
          <p:nvPr>
            <p:ph type="title"/>
          </p:nvPr>
        </p:nvSpPr>
        <p:spPr>
          <a:xfrm>
            <a:off x="473148" y="299413"/>
            <a:ext cx="11238612" cy="1821995"/>
          </a:xfrm>
        </p:spPr>
        <p:txBody>
          <a:bodyPr/>
          <a:lstStyle/>
          <a:p>
            <a:r>
              <a:rPr lang="es-CL" dirty="0"/>
              <a:t>Tramitación de las medidas precautorias</a:t>
            </a:r>
          </a:p>
        </p:txBody>
      </p:sp>
      <p:sp>
        <p:nvSpPr>
          <p:cNvPr id="3" name="Marcador de contenido 2">
            <a:extLst>
              <a:ext uri="{FF2B5EF4-FFF2-40B4-BE49-F238E27FC236}">
                <a16:creationId xmlns:a16="http://schemas.microsoft.com/office/drawing/2014/main" id="{D1A283C4-D463-7545-B894-B30516782E12}"/>
              </a:ext>
            </a:extLst>
          </p:cNvPr>
          <p:cNvSpPr>
            <a:spLocks noGrp="1"/>
          </p:cNvSpPr>
          <p:nvPr>
            <p:ph idx="1"/>
          </p:nvPr>
        </p:nvSpPr>
        <p:spPr>
          <a:xfrm>
            <a:off x="765542" y="1930022"/>
            <a:ext cx="10653823" cy="4050792"/>
          </a:xfrm>
        </p:spPr>
        <p:txBody>
          <a:bodyPr>
            <a:normAutofit/>
          </a:bodyPr>
          <a:lstStyle/>
          <a:p>
            <a:pPr marL="0" indent="0" algn="just">
              <a:buNone/>
            </a:pPr>
            <a:r>
              <a:rPr lang="es-CL" sz="2400" b="1" dirty="0"/>
              <a:t>Art. 302 CPC</a:t>
            </a:r>
            <a:r>
              <a:rPr lang="es-CL" sz="2400" dirty="0"/>
              <a:t>: </a:t>
            </a:r>
            <a:r>
              <a:rPr lang="es-CL" sz="2400" i="1" dirty="0"/>
              <a:t>”</a:t>
            </a:r>
            <a:r>
              <a:rPr lang="es-CL" sz="2400" i="1" u="sng" dirty="0"/>
              <a:t>El incidente a que den lugar las medidas</a:t>
            </a:r>
            <a:r>
              <a:rPr lang="es-CL" sz="2400" i="1" dirty="0"/>
              <a:t> de que trata este Título se tramitará en conformidad a las reglas generales y por cuerda separada. </a:t>
            </a:r>
          </a:p>
          <a:p>
            <a:pPr marL="0" indent="0" algn="just">
              <a:buNone/>
            </a:pPr>
            <a:r>
              <a:rPr lang="es-CL" sz="2400" i="1" dirty="0"/>
              <a:t>Podrán, sin embargo, llevarse a efecto dichas medidas antes de notificarse a la persona contra quien se dictan, siempre que existan razones graves para ello y el tribunal así lo ordene. Transcurridos 5 días sin que la notificación se efectúe, quedarán sin valor las diligencias practicadas” </a:t>
            </a:r>
          </a:p>
          <a:p>
            <a:pPr marL="0" indent="0" algn="just">
              <a:buNone/>
            </a:pPr>
            <a:endParaRPr lang="es-CL" sz="1000" i="1" dirty="0"/>
          </a:p>
          <a:p>
            <a:pPr marL="0" indent="0" algn="just">
              <a:buNone/>
            </a:pPr>
            <a:r>
              <a:rPr lang="es-CL" sz="2400" dirty="0"/>
              <a:t>Este artículo ha suscitado discusión respecto a su correcta interpretación, existiendo tres teorías que intentan explicarlo. </a:t>
            </a:r>
          </a:p>
        </p:txBody>
      </p:sp>
    </p:spTree>
    <p:extLst>
      <p:ext uri="{BB962C8B-B14F-4D97-AF65-F5344CB8AC3E}">
        <p14:creationId xmlns:p14="http://schemas.microsoft.com/office/powerpoint/2010/main" val="40742355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CBE16F-CE1E-7145-A2FB-D818E6433CD2}"/>
              </a:ext>
            </a:extLst>
          </p:cNvPr>
          <p:cNvSpPr>
            <a:spLocks noGrp="1"/>
          </p:cNvSpPr>
          <p:nvPr>
            <p:ph type="title"/>
          </p:nvPr>
        </p:nvSpPr>
        <p:spPr>
          <a:xfrm>
            <a:off x="473148" y="299413"/>
            <a:ext cx="11238612" cy="1821995"/>
          </a:xfrm>
        </p:spPr>
        <p:txBody>
          <a:bodyPr/>
          <a:lstStyle/>
          <a:p>
            <a:r>
              <a:rPr lang="es-CL" dirty="0"/>
              <a:t>Tramitación de las medidas precautorias</a:t>
            </a:r>
          </a:p>
        </p:txBody>
      </p:sp>
      <p:sp>
        <p:nvSpPr>
          <p:cNvPr id="3" name="Marcador de contenido 2">
            <a:extLst>
              <a:ext uri="{FF2B5EF4-FFF2-40B4-BE49-F238E27FC236}">
                <a16:creationId xmlns:a16="http://schemas.microsoft.com/office/drawing/2014/main" id="{D1A283C4-D463-7545-B894-B30516782E12}"/>
              </a:ext>
            </a:extLst>
          </p:cNvPr>
          <p:cNvSpPr>
            <a:spLocks noGrp="1"/>
          </p:cNvSpPr>
          <p:nvPr>
            <p:ph idx="1"/>
          </p:nvPr>
        </p:nvSpPr>
        <p:spPr>
          <a:xfrm>
            <a:off x="765542" y="1956390"/>
            <a:ext cx="10653823" cy="4295553"/>
          </a:xfrm>
        </p:spPr>
        <p:txBody>
          <a:bodyPr>
            <a:normAutofit lnSpcReduction="10000"/>
          </a:bodyPr>
          <a:lstStyle/>
          <a:p>
            <a:pPr marL="0" indent="0" algn="just">
              <a:buNone/>
            </a:pPr>
            <a:r>
              <a:rPr lang="es-CL" sz="2400" b="1" dirty="0"/>
              <a:t>1ª Teoría: </a:t>
            </a:r>
            <a:r>
              <a:rPr lang="es-CL" sz="2400" dirty="0"/>
              <a:t>tribunal no puede pronunciarse de inmediato respecto de la medida, sino que debe previamente darle tramitación de incidente, en cuerda separada. Así, la providencia que dictará el tribunal será </a:t>
            </a:r>
            <a:r>
              <a:rPr lang="es-CL" sz="2400" i="1" dirty="0"/>
              <a:t>“traslado”  </a:t>
            </a:r>
            <a:r>
              <a:rPr lang="es-CL" sz="2400" dirty="0"/>
              <a:t>a la parte demandada para que responda, luego de lo cual debe resolver el tribunal. </a:t>
            </a:r>
            <a:endParaRPr lang="es-CL" sz="2400" b="1" dirty="0"/>
          </a:p>
          <a:p>
            <a:pPr marL="0" indent="0" algn="just">
              <a:buNone/>
            </a:pPr>
            <a:r>
              <a:rPr lang="es-CL" sz="2400" b="1" dirty="0"/>
              <a:t>2ª Teoría: </a:t>
            </a:r>
            <a:r>
              <a:rPr lang="es-CL" sz="2400" dirty="0"/>
              <a:t>también se da traslado al demandado, pero entre tanto se accede provisionalmente a la medida, proveyendo el tribunal: </a:t>
            </a:r>
            <a:r>
              <a:rPr lang="es-CL" sz="2400" i="1" dirty="0"/>
              <a:t>”traslado, haciéndose entre tanto como se pide”</a:t>
            </a:r>
            <a:r>
              <a:rPr lang="es-CL" sz="2400" dirty="0"/>
              <a:t>. </a:t>
            </a:r>
            <a:endParaRPr lang="es-CL" sz="2400" b="1" dirty="0"/>
          </a:p>
          <a:p>
            <a:pPr marL="0" indent="0" algn="just">
              <a:buNone/>
            </a:pPr>
            <a:r>
              <a:rPr lang="es-CL" sz="2400" b="1" dirty="0"/>
              <a:t>3ª Teoría (mayoritaria): </a:t>
            </a:r>
            <a:r>
              <a:rPr lang="es-CL" sz="2400" dirty="0"/>
              <a:t>el tribunal se pronuncia </a:t>
            </a:r>
            <a:r>
              <a:rPr lang="es-CL" sz="2400" u="sng" dirty="0"/>
              <a:t>de plano</a:t>
            </a:r>
            <a:r>
              <a:rPr lang="es-CL" sz="2400" dirty="0"/>
              <a:t>, denegando o concediendo la medida, de manera no se le da tramitación alguna.  Sólo en caso que el demandado se oponga a la medida decretada se generará un incidente, el que se tramitará según las reglas generales y en cuadernos separado. </a:t>
            </a:r>
            <a:endParaRPr lang="es-CL" sz="2400" u="sng" dirty="0"/>
          </a:p>
        </p:txBody>
      </p:sp>
    </p:spTree>
    <p:extLst>
      <p:ext uri="{BB962C8B-B14F-4D97-AF65-F5344CB8AC3E}">
        <p14:creationId xmlns:p14="http://schemas.microsoft.com/office/powerpoint/2010/main" val="123808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21ED9C-CF21-AC44-B266-E0ED0348A33B}"/>
              </a:ext>
            </a:extLst>
          </p:cNvPr>
          <p:cNvSpPr>
            <a:spLocks noGrp="1"/>
          </p:cNvSpPr>
          <p:nvPr>
            <p:ph type="title"/>
          </p:nvPr>
        </p:nvSpPr>
        <p:spPr>
          <a:xfrm>
            <a:off x="638014" y="-108488"/>
            <a:ext cx="10058400" cy="1609344"/>
          </a:xfrm>
        </p:spPr>
        <p:txBody>
          <a:bodyPr/>
          <a:lstStyle/>
          <a:p>
            <a:r>
              <a:rPr lang="es-CL" dirty="0"/>
              <a:t>Ámbito de aplicación</a:t>
            </a:r>
          </a:p>
        </p:txBody>
      </p:sp>
      <p:sp>
        <p:nvSpPr>
          <p:cNvPr id="3" name="Marcador de contenido 2">
            <a:extLst>
              <a:ext uri="{FF2B5EF4-FFF2-40B4-BE49-F238E27FC236}">
                <a16:creationId xmlns:a16="http://schemas.microsoft.com/office/drawing/2014/main" id="{19D56666-DC45-5A41-8FFF-C1B7E3571CD2}"/>
              </a:ext>
            </a:extLst>
          </p:cNvPr>
          <p:cNvSpPr>
            <a:spLocks noGrp="1"/>
          </p:cNvSpPr>
          <p:nvPr>
            <p:ph idx="1"/>
          </p:nvPr>
        </p:nvSpPr>
        <p:spPr>
          <a:xfrm>
            <a:off x="638014" y="1146875"/>
            <a:ext cx="10812651" cy="5966846"/>
          </a:xfrm>
        </p:spPr>
        <p:txBody>
          <a:bodyPr>
            <a:normAutofit fontScale="55000" lnSpcReduction="20000"/>
          </a:bodyPr>
          <a:lstStyle/>
          <a:p>
            <a:pPr marL="92075" indent="0"/>
            <a:r>
              <a:rPr lang="es-CL" sz="3400" b="1" dirty="0"/>
              <a:t> Aplicación especial (art. 680, inc. 2 CPC): </a:t>
            </a:r>
            <a:r>
              <a:rPr lang="es-CL" sz="3400" i="1" dirty="0"/>
              <a:t>“</a:t>
            </a:r>
            <a:r>
              <a:rPr lang="es-CL" sz="3400" i="1" u="sng" dirty="0"/>
              <a:t>Deberá aplicarse, además</a:t>
            </a:r>
            <a:r>
              <a:rPr lang="es-CL" sz="3400" i="1" dirty="0"/>
              <a:t>, a los siguientes casos:</a:t>
            </a:r>
          </a:p>
          <a:p>
            <a:pPr marL="92075" indent="0">
              <a:buNone/>
            </a:pPr>
            <a:r>
              <a:rPr lang="es-CL" sz="3400" i="1" dirty="0"/>
              <a:t>1°. A los casos en que la ley ordene proceder sumariamente, o breve y sumariamente, o en otra forma análoga;</a:t>
            </a:r>
          </a:p>
          <a:p>
            <a:pPr marL="92075" indent="0">
              <a:buNone/>
            </a:pPr>
            <a:r>
              <a:rPr lang="es-CL" sz="3400" i="1" dirty="0"/>
              <a:t>2°. A las cuestiones que se susciten sobre constitución, ejercicio, modificación o extinción de servidumbres naturales o legales y sobre las prestaciones a que ellas den lugar;</a:t>
            </a:r>
          </a:p>
          <a:p>
            <a:pPr marL="92075" indent="0">
              <a:buNone/>
            </a:pPr>
            <a:r>
              <a:rPr lang="es-CL" sz="3400" i="1" dirty="0"/>
              <a:t>3°. A los juicios sobre cobro de honorarios, excepto el caso del artículo 697;</a:t>
            </a:r>
          </a:p>
          <a:p>
            <a:pPr marL="92075" indent="0">
              <a:buNone/>
            </a:pPr>
            <a:r>
              <a:rPr lang="es-CL" sz="3400" i="1" dirty="0"/>
              <a:t>4°. A los juicios sobre remoción de guardadores y a los que se susciten entre los representantes legales y sus representados;</a:t>
            </a:r>
          </a:p>
          <a:p>
            <a:pPr marL="92075" indent="0">
              <a:buNone/>
            </a:pPr>
            <a:r>
              <a:rPr lang="es-CL" sz="3400" i="1" dirty="0"/>
              <a:t>5°. Derogado;</a:t>
            </a:r>
          </a:p>
          <a:p>
            <a:pPr marL="92075" indent="0">
              <a:buNone/>
            </a:pPr>
            <a:r>
              <a:rPr lang="es-CL" sz="3400" i="1" dirty="0"/>
              <a:t>6°. A los juicios sobre depósito necesario y comodato precario;</a:t>
            </a:r>
          </a:p>
          <a:p>
            <a:pPr marL="92075" indent="0">
              <a:buNone/>
            </a:pPr>
            <a:r>
              <a:rPr lang="es-CL" sz="3400" i="1" dirty="0"/>
              <a:t>7°. A los juicios en que se deduzcan acciones ordinarias a que se hayan convertido las ejecutivas a virtud de lo dispuesto en el artículo 2515 del Código Civil;</a:t>
            </a:r>
          </a:p>
          <a:p>
            <a:pPr marL="92075" indent="0">
              <a:buNone/>
            </a:pPr>
            <a:r>
              <a:rPr lang="es-CL" sz="3400" i="1" dirty="0"/>
              <a:t>8°. A los juicios en que se persiga únicamente la declaración impuesta por la ley o el contrato, de rendir una cuenta, sin perjuicio de lo dispuesto en el artículo 696; y</a:t>
            </a:r>
          </a:p>
          <a:p>
            <a:pPr marL="92075" indent="0">
              <a:buNone/>
            </a:pPr>
            <a:r>
              <a:rPr lang="es-CL" sz="3400" i="1" dirty="0"/>
              <a:t>9°. A los juicios en que se ejercite el derecho que concede el artículo 945 del Código Civil para hacer cegar un pozo.</a:t>
            </a:r>
          </a:p>
          <a:p>
            <a:pPr marL="92075" indent="0">
              <a:buNone/>
            </a:pPr>
            <a:r>
              <a:rPr lang="es-CL" sz="3400" i="1" dirty="0"/>
              <a:t>10. A los juicios en que se deduzcan las acciones civiles derivadas de un delito o cuasidelito, de conformidad con lo dispuesto en el artículo 59 del Código Procesal Penal y siempre que exista sentencia penal condenatoria ejecutoriada.</a:t>
            </a:r>
            <a:br>
              <a:rPr lang="es-CL" sz="2400" i="1" dirty="0"/>
            </a:br>
            <a:br>
              <a:rPr lang="es-CL" sz="2400" dirty="0"/>
            </a:br>
            <a:endParaRPr lang="es-CL" sz="2400" dirty="0"/>
          </a:p>
        </p:txBody>
      </p:sp>
    </p:spTree>
    <p:extLst>
      <p:ext uri="{BB962C8B-B14F-4D97-AF65-F5344CB8AC3E}">
        <p14:creationId xmlns:p14="http://schemas.microsoft.com/office/powerpoint/2010/main" val="23476751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4F2774-916A-CA42-B24D-99CC44952E1A}"/>
              </a:ext>
            </a:extLst>
          </p:cNvPr>
          <p:cNvSpPr>
            <a:spLocks noGrp="1"/>
          </p:cNvSpPr>
          <p:nvPr>
            <p:ph type="title"/>
          </p:nvPr>
        </p:nvSpPr>
        <p:spPr>
          <a:xfrm>
            <a:off x="723013" y="484632"/>
            <a:ext cx="10909005" cy="1609344"/>
          </a:xfrm>
        </p:spPr>
        <p:txBody>
          <a:bodyPr/>
          <a:lstStyle/>
          <a:p>
            <a:r>
              <a:rPr lang="es-CL" dirty="0"/>
              <a:t>Alzamiento de las medidas precautorias</a:t>
            </a:r>
          </a:p>
        </p:txBody>
      </p:sp>
      <p:sp>
        <p:nvSpPr>
          <p:cNvPr id="3" name="Marcador de contenido 2">
            <a:extLst>
              <a:ext uri="{FF2B5EF4-FFF2-40B4-BE49-F238E27FC236}">
                <a16:creationId xmlns:a16="http://schemas.microsoft.com/office/drawing/2014/main" id="{F1237393-33BE-CD45-BDBC-B1AED20CD5EA}"/>
              </a:ext>
            </a:extLst>
          </p:cNvPr>
          <p:cNvSpPr>
            <a:spLocks noGrp="1"/>
          </p:cNvSpPr>
          <p:nvPr>
            <p:ph idx="1"/>
          </p:nvPr>
        </p:nvSpPr>
        <p:spPr>
          <a:xfrm>
            <a:off x="935665" y="2121408"/>
            <a:ext cx="10192583" cy="4251960"/>
          </a:xfrm>
        </p:spPr>
        <p:txBody>
          <a:bodyPr>
            <a:normAutofit/>
          </a:bodyPr>
          <a:lstStyle/>
          <a:p>
            <a:pPr algn="just"/>
            <a:r>
              <a:rPr lang="es-CL" sz="2400" dirty="0"/>
              <a:t>El demandado se encuentra legitimado para solicitar con posterioridad al otorgamiento de la medida precautoria su alzamiento, conforme a lo previsto en el </a:t>
            </a:r>
            <a:r>
              <a:rPr lang="es-CL" sz="2400" b="1" dirty="0"/>
              <a:t>art. 301 CPC</a:t>
            </a:r>
            <a:r>
              <a:rPr lang="es-CL" sz="2400" dirty="0"/>
              <a:t>:  </a:t>
            </a:r>
            <a:r>
              <a:rPr lang="es-CL" sz="2400" i="1" dirty="0"/>
              <a:t>“Las medidas precautorias deberán hacerse cesar siempre que desaparezca el peligro que se ha procurado evitar o se otorguen cauciones suficientes”</a:t>
            </a:r>
            <a:r>
              <a:rPr lang="es-CL" sz="2400" dirty="0"/>
              <a:t>.</a:t>
            </a:r>
          </a:p>
          <a:p>
            <a:pPr algn="just"/>
            <a:r>
              <a:rPr lang="es-CL" sz="2400" dirty="0"/>
              <a:t>Como máximo, las medidas precautorias pueden durar hasta que se encuentre ejecutoriada la sentencia definitiva.  </a:t>
            </a:r>
          </a:p>
        </p:txBody>
      </p:sp>
    </p:spTree>
    <p:extLst>
      <p:ext uri="{BB962C8B-B14F-4D97-AF65-F5344CB8AC3E}">
        <p14:creationId xmlns:p14="http://schemas.microsoft.com/office/powerpoint/2010/main" val="14658013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1B0ABE-E67E-0A4A-A898-0971BD661435}"/>
              </a:ext>
            </a:extLst>
          </p:cNvPr>
          <p:cNvSpPr>
            <a:spLocks noGrp="1"/>
          </p:cNvSpPr>
          <p:nvPr>
            <p:ph type="title"/>
          </p:nvPr>
        </p:nvSpPr>
        <p:spPr>
          <a:xfrm>
            <a:off x="1069848" y="512064"/>
            <a:ext cx="10058400" cy="1609344"/>
          </a:xfrm>
        </p:spPr>
        <p:txBody>
          <a:bodyPr/>
          <a:lstStyle/>
          <a:p>
            <a:r>
              <a:rPr lang="es-CL" dirty="0"/>
              <a:t>Medidas prejudiciales precautorias</a:t>
            </a:r>
          </a:p>
        </p:txBody>
      </p:sp>
      <p:sp>
        <p:nvSpPr>
          <p:cNvPr id="3" name="Marcador de contenido 2">
            <a:extLst>
              <a:ext uri="{FF2B5EF4-FFF2-40B4-BE49-F238E27FC236}">
                <a16:creationId xmlns:a16="http://schemas.microsoft.com/office/drawing/2014/main" id="{83074A6B-04F6-3B41-B845-F3A457645477}"/>
              </a:ext>
            </a:extLst>
          </p:cNvPr>
          <p:cNvSpPr>
            <a:spLocks noGrp="1"/>
          </p:cNvSpPr>
          <p:nvPr>
            <p:ph idx="1"/>
          </p:nvPr>
        </p:nvSpPr>
        <p:spPr>
          <a:xfrm>
            <a:off x="811618" y="2264682"/>
            <a:ext cx="10568763" cy="2328636"/>
          </a:xfrm>
        </p:spPr>
        <p:txBody>
          <a:bodyPr>
            <a:normAutofit/>
          </a:bodyPr>
          <a:lstStyle/>
          <a:p>
            <a:pPr algn="just">
              <a:buFontTx/>
              <a:buChar char="-"/>
            </a:pPr>
            <a:r>
              <a:rPr lang="es-CL" sz="2400" dirty="0"/>
              <a:t>Son actos jurídicos procesales, anteriores al juicio, que tienen por finalidad </a:t>
            </a:r>
            <a:r>
              <a:rPr lang="es-CL" sz="2400" u="sng" dirty="0"/>
              <a:t>asegurar el resultado de la pretensión</a:t>
            </a:r>
            <a:r>
              <a:rPr lang="es-CL" sz="2400" dirty="0"/>
              <a:t> que se hará valer posteriormente en el proceso.</a:t>
            </a:r>
          </a:p>
          <a:p>
            <a:pPr algn="just">
              <a:buFontTx/>
              <a:buChar char="-"/>
            </a:pPr>
            <a:r>
              <a:rPr lang="es-CL" sz="2400" dirty="0"/>
              <a:t>La diferencia con las medidas precautorias está en (a) la oportunidad y (b) los requisitos para su otorgamiento. </a:t>
            </a:r>
          </a:p>
          <a:p>
            <a:pPr algn="just">
              <a:buFontTx/>
              <a:buChar char="-"/>
            </a:pPr>
            <a:endParaRPr lang="es-CL" sz="2400" dirty="0"/>
          </a:p>
        </p:txBody>
      </p:sp>
    </p:spTree>
    <p:extLst>
      <p:ext uri="{BB962C8B-B14F-4D97-AF65-F5344CB8AC3E}">
        <p14:creationId xmlns:p14="http://schemas.microsoft.com/office/powerpoint/2010/main" val="37739689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5F4E05-A0C6-6A48-B084-73B459AA13D3}"/>
              </a:ext>
            </a:extLst>
          </p:cNvPr>
          <p:cNvSpPr>
            <a:spLocks noGrp="1"/>
          </p:cNvSpPr>
          <p:nvPr>
            <p:ph type="title"/>
          </p:nvPr>
        </p:nvSpPr>
        <p:spPr>
          <a:xfrm>
            <a:off x="430619" y="293245"/>
            <a:ext cx="11164186" cy="1609344"/>
          </a:xfrm>
        </p:spPr>
        <p:txBody>
          <a:bodyPr>
            <a:normAutofit/>
          </a:bodyPr>
          <a:lstStyle/>
          <a:p>
            <a:pPr algn="ctr"/>
            <a:r>
              <a:rPr lang="es-CL" sz="4800" dirty="0"/>
              <a:t>Requisitos para otorgar una medida prejudicial precautoria</a:t>
            </a:r>
          </a:p>
        </p:txBody>
      </p:sp>
      <p:sp>
        <p:nvSpPr>
          <p:cNvPr id="3" name="Marcador de contenido 2">
            <a:extLst>
              <a:ext uri="{FF2B5EF4-FFF2-40B4-BE49-F238E27FC236}">
                <a16:creationId xmlns:a16="http://schemas.microsoft.com/office/drawing/2014/main" id="{7121273C-CC04-7541-9085-7D08D7377AD3}"/>
              </a:ext>
            </a:extLst>
          </p:cNvPr>
          <p:cNvSpPr>
            <a:spLocks noGrp="1"/>
          </p:cNvSpPr>
          <p:nvPr>
            <p:ph idx="1"/>
          </p:nvPr>
        </p:nvSpPr>
        <p:spPr>
          <a:xfrm>
            <a:off x="597195" y="1933848"/>
            <a:ext cx="10997610" cy="4243029"/>
          </a:xfrm>
        </p:spPr>
        <p:txBody>
          <a:bodyPr>
            <a:normAutofit fontScale="92500"/>
          </a:bodyPr>
          <a:lstStyle/>
          <a:p>
            <a:pPr marL="0" indent="0" algn="just">
              <a:buNone/>
            </a:pPr>
            <a:r>
              <a:rPr lang="es-CL" sz="2400" b="1" dirty="0"/>
              <a:t>1. Solicitud del futuro demandante.</a:t>
            </a:r>
          </a:p>
          <a:p>
            <a:pPr marL="0" indent="0" algn="just">
              <a:buNone/>
            </a:pPr>
            <a:r>
              <a:rPr lang="es-CL" sz="2400" b="1" dirty="0"/>
              <a:t>2. Requisito común a toda medida prejudicial</a:t>
            </a:r>
            <a:r>
              <a:rPr lang="es-CL" sz="2400" dirty="0"/>
              <a:t>: señalar la acción que se propone deducir y someramente sus fundamentos. </a:t>
            </a:r>
          </a:p>
          <a:p>
            <a:pPr marL="0" indent="0" algn="just">
              <a:buNone/>
            </a:pPr>
            <a:r>
              <a:rPr lang="es-CL" sz="2400" b="1" dirty="0"/>
              <a:t>3. Requisito común a toda medida precautoria</a:t>
            </a:r>
            <a:r>
              <a:rPr lang="es-CL" sz="2400" dirty="0"/>
              <a:t>:  acompañar comprobantes que constituyan a lo menos presunción grave del derecho que se reclama. </a:t>
            </a:r>
          </a:p>
          <a:p>
            <a:pPr marL="0" indent="0" algn="just">
              <a:buNone/>
            </a:pPr>
            <a:r>
              <a:rPr lang="es-CL" sz="2400" b="1" dirty="0"/>
              <a:t>4. Requisitos específicos de la medida precautoria en particular. </a:t>
            </a:r>
          </a:p>
          <a:p>
            <a:pPr marL="0" indent="0" algn="just">
              <a:buNone/>
            </a:pPr>
            <a:r>
              <a:rPr lang="es-CL" sz="2400" b="1" dirty="0"/>
              <a:t>5. Requisitos de toda </a:t>
            </a:r>
            <a:r>
              <a:rPr lang="es-CL" sz="2400" b="1" u="sng" dirty="0"/>
              <a:t>medida prejudicial precatoria</a:t>
            </a:r>
            <a:r>
              <a:rPr lang="es-CL" sz="2400" b="1" dirty="0"/>
              <a:t> (Art. 279 CPC):</a:t>
            </a:r>
          </a:p>
          <a:p>
            <a:pPr marL="358775" indent="-41275" algn="just">
              <a:buFont typeface="Arial" panose="020B0604020202020204" pitchFamily="34" charset="0"/>
              <a:buChar char="•"/>
            </a:pPr>
            <a:r>
              <a:rPr lang="es-CL" sz="2400" dirty="0"/>
              <a:t>   Existencia de </a:t>
            </a:r>
            <a:r>
              <a:rPr lang="es-CL" sz="2400" b="1" dirty="0"/>
              <a:t>motivos graves y calificados</a:t>
            </a:r>
            <a:r>
              <a:rPr lang="es-CL" sz="2400" dirty="0"/>
              <a:t>. </a:t>
            </a:r>
          </a:p>
          <a:p>
            <a:pPr marL="358775" indent="-41275" algn="just">
              <a:buFont typeface="Arial" panose="020B0604020202020204" pitchFamily="34" charset="0"/>
              <a:buChar char="•"/>
            </a:pPr>
            <a:r>
              <a:rPr lang="es-CL" sz="2400" dirty="0"/>
              <a:t>   Determinar el </a:t>
            </a:r>
            <a:r>
              <a:rPr lang="es-CL" sz="2400" b="1" dirty="0"/>
              <a:t>monto de los bienes </a:t>
            </a:r>
            <a:r>
              <a:rPr lang="es-CL" sz="2400" dirty="0"/>
              <a:t>sobre que reacerá la medida.</a:t>
            </a:r>
          </a:p>
          <a:p>
            <a:pPr marL="358775" indent="-41275" algn="just">
              <a:buFont typeface="Arial" panose="020B0604020202020204" pitchFamily="34" charset="0"/>
              <a:buChar char="•"/>
            </a:pPr>
            <a:r>
              <a:rPr lang="es-CL" sz="2400" dirty="0"/>
              <a:t>   Rendir </a:t>
            </a:r>
            <a:r>
              <a:rPr lang="es-CL" sz="2400" b="1" dirty="0"/>
              <a:t>caución suficiente </a:t>
            </a:r>
            <a:r>
              <a:rPr lang="es-CL" sz="2400" dirty="0"/>
              <a:t>para responder de los perjuicios que se originen. </a:t>
            </a:r>
          </a:p>
        </p:txBody>
      </p:sp>
    </p:spTree>
    <p:extLst>
      <p:ext uri="{BB962C8B-B14F-4D97-AF65-F5344CB8AC3E}">
        <p14:creationId xmlns:p14="http://schemas.microsoft.com/office/powerpoint/2010/main" val="13616834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5F4E05-A0C6-6A48-B084-73B459AA13D3}"/>
              </a:ext>
            </a:extLst>
          </p:cNvPr>
          <p:cNvSpPr>
            <a:spLocks noGrp="1"/>
          </p:cNvSpPr>
          <p:nvPr>
            <p:ph type="title"/>
          </p:nvPr>
        </p:nvSpPr>
        <p:spPr>
          <a:xfrm>
            <a:off x="430619" y="293245"/>
            <a:ext cx="11164186" cy="1609344"/>
          </a:xfrm>
        </p:spPr>
        <p:txBody>
          <a:bodyPr>
            <a:normAutofit/>
          </a:bodyPr>
          <a:lstStyle/>
          <a:p>
            <a:pPr algn="ctr"/>
            <a:r>
              <a:rPr lang="es-CL" sz="4800" dirty="0"/>
              <a:t>Tramitación de las medidas</a:t>
            </a:r>
            <a:br>
              <a:rPr lang="es-CL" sz="4800" dirty="0"/>
            </a:br>
            <a:r>
              <a:rPr lang="es-CL" sz="4800" dirty="0"/>
              <a:t> prejudiciales precautorias</a:t>
            </a:r>
          </a:p>
        </p:txBody>
      </p:sp>
      <p:sp>
        <p:nvSpPr>
          <p:cNvPr id="3" name="Marcador de contenido 2">
            <a:extLst>
              <a:ext uri="{FF2B5EF4-FFF2-40B4-BE49-F238E27FC236}">
                <a16:creationId xmlns:a16="http://schemas.microsoft.com/office/drawing/2014/main" id="{7121273C-CC04-7541-9085-7D08D7377AD3}"/>
              </a:ext>
            </a:extLst>
          </p:cNvPr>
          <p:cNvSpPr>
            <a:spLocks noGrp="1"/>
          </p:cNvSpPr>
          <p:nvPr>
            <p:ph idx="1"/>
          </p:nvPr>
        </p:nvSpPr>
        <p:spPr>
          <a:xfrm>
            <a:off x="597195" y="2061438"/>
            <a:ext cx="10997610" cy="4243029"/>
          </a:xfrm>
        </p:spPr>
        <p:txBody>
          <a:bodyPr>
            <a:normAutofit/>
          </a:bodyPr>
          <a:lstStyle/>
          <a:p>
            <a:pPr algn="just">
              <a:buFontTx/>
              <a:buChar char="-"/>
            </a:pPr>
            <a:r>
              <a:rPr lang="es-CL" sz="2400" dirty="0"/>
              <a:t>Se ha estimado como aplicable a las medidas prejudiciales precautorias el </a:t>
            </a:r>
            <a:r>
              <a:rPr lang="es-CL" sz="2400" b="1" dirty="0"/>
              <a:t>art. 289 CPC</a:t>
            </a:r>
            <a:r>
              <a:rPr lang="es-CL" sz="2400" i="1" dirty="0"/>
              <a:t> : “Las diligencias expesadas en este Título pueden decretarse sin audiencia de la persona contra quien se piden, salvo los casos en que expresamente se requiera su intervención”, </a:t>
            </a:r>
            <a:r>
              <a:rPr lang="es-CL" sz="2400" dirty="0"/>
              <a:t>toda vez que todas las otras medidas de dicho Título sí requieren intervención de la otra parte.</a:t>
            </a:r>
          </a:p>
          <a:p>
            <a:pPr algn="just">
              <a:buFontTx/>
              <a:buChar char="-"/>
            </a:pPr>
            <a:r>
              <a:rPr lang="es-CL" sz="2400" dirty="0"/>
              <a:t>Así, las medidas prejudiciales precautorias se pueden decretar </a:t>
            </a:r>
            <a:r>
              <a:rPr lang="es-CL" sz="2400" u="sng" dirty="0"/>
              <a:t>sin notificar a la persona en contra le que se pide</a:t>
            </a:r>
            <a:r>
              <a:rPr lang="es-CL" sz="2400" dirty="0"/>
              <a:t>. El derecho de oponerse del demandado sólo nace cuando se notifica la demanda, generándose en dicho caso un incidente. </a:t>
            </a:r>
          </a:p>
        </p:txBody>
      </p:sp>
    </p:spTree>
    <p:extLst>
      <p:ext uri="{BB962C8B-B14F-4D97-AF65-F5344CB8AC3E}">
        <p14:creationId xmlns:p14="http://schemas.microsoft.com/office/powerpoint/2010/main" val="41657440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290016-1F24-BC49-9EE8-F24DB26267EA}"/>
              </a:ext>
            </a:extLst>
          </p:cNvPr>
          <p:cNvSpPr>
            <a:spLocks noGrp="1"/>
          </p:cNvSpPr>
          <p:nvPr>
            <p:ph type="title"/>
          </p:nvPr>
        </p:nvSpPr>
        <p:spPr>
          <a:xfrm>
            <a:off x="1063752" y="293245"/>
            <a:ext cx="10058400" cy="1609344"/>
          </a:xfrm>
        </p:spPr>
        <p:txBody>
          <a:bodyPr/>
          <a:lstStyle/>
          <a:p>
            <a:r>
              <a:rPr lang="es-CL" dirty="0"/>
              <a:t>Cargas del demandante y sanción</a:t>
            </a:r>
          </a:p>
        </p:txBody>
      </p:sp>
      <p:sp>
        <p:nvSpPr>
          <p:cNvPr id="3" name="Marcador de contenido 2">
            <a:extLst>
              <a:ext uri="{FF2B5EF4-FFF2-40B4-BE49-F238E27FC236}">
                <a16:creationId xmlns:a16="http://schemas.microsoft.com/office/drawing/2014/main" id="{8A519C05-43C0-B145-B03D-8BA4DAEBBE75}"/>
              </a:ext>
            </a:extLst>
          </p:cNvPr>
          <p:cNvSpPr>
            <a:spLocks noGrp="1"/>
          </p:cNvSpPr>
          <p:nvPr>
            <p:ph idx="1"/>
          </p:nvPr>
        </p:nvSpPr>
        <p:spPr>
          <a:xfrm>
            <a:off x="1063752" y="1902589"/>
            <a:ext cx="10058400" cy="4050792"/>
          </a:xfrm>
        </p:spPr>
        <p:txBody>
          <a:bodyPr>
            <a:normAutofit/>
          </a:bodyPr>
          <a:lstStyle/>
          <a:p>
            <a:pPr marL="0" indent="0" algn="just" fontAlgn="base">
              <a:buNone/>
            </a:pPr>
            <a:r>
              <a:rPr lang="es-CL" sz="2400" b="1" dirty="0"/>
              <a:t>Art. 280 CPC: </a:t>
            </a:r>
            <a:r>
              <a:rPr lang="es-CL" sz="2400" i="1" dirty="0"/>
              <a:t>”Aceptada la solicitud a que se refiere el artículo anterior, deberá </a:t>
            </a:r>
            <a:r>
              <a:rPr lang="es-CL" sz="2400" i="1" u="sng" dirty="0"/>
              <a:t>el solicitante presentar su demanda en el término de diez días y pedir que se mantengan las medidas decretadas</a:t>
            </a:r>
            <a:r>
              <a:rPr lang="es-CL" sz="2400" i="1" dirty="0"/>
              <a:t>. Este plazo podrá ampliarse hasta treinta días por motivos fundados.</a:t>
            </a:r>
          </a:p>
          <a:p>
            <a:pPr marL="0" indent="0" algn="just" fontAlgn="base">
              <a:buNone/>
            </a:pPr>
            <a:r>
              <a:rPr lang="es-CL" sz="2400" i="1" dirty="0"/>
              <a:t>Si no se deduce demanda oportunamente, o no se pide en ella que continúen en vigor las medidas precautorias decretadas, o al resolver sobre esta petición el tribunal no mantiene dichas medidas, </a:t>
            </a:r>
            <a:r>
              <a:rPr lang="es-CL" sz="2400" i="1" u="sng" dirty="0"/>
              <a:t>por este solo hecho quedará responsable</a:t>
            </a:r>
            <a:r>
              <a:rPr lang="es-CL" sz="2400" i="1" dirty="0"/>
              <a:t> el que las haya solicitado de los perjuicios causados, </a:t>
            </a:r>
            <a:r>
              <a:rPr lang="es-CL" sz="2400" i="1" u="sng" dirty="0"/>
              <a:t>considerándose doloso su procedimiento</a:t>
            </a:r>
            <a:r>
              <a:rPr lang="es-CL" sz="2400" i="1" dirty="0"/>
              <a:t>” </a:t>
            </a:r>
            <a:br>
              <a:rPr lang="es-CL" sz="2400" dirty="0"/>
            </a:br>
            <a:br>
              <a:rPr lang="es-CL" sz="2400" dirty="0"/>
            </a:br>
            <a:endParaRPr lang="es-CL" sz="2400" dirty="0"/>
          </a:p>
        </p:txBody>
      </p:sp>
    </p:spTree>
    <p:extLst>
      <p:ext uri="{BB962C8B-B14F-4D97-AF65-F5344CB8AC3E}">
        <p14:creationId xmlns:p14="http://schemas.microsoft.com/office/powerpoint/2010/main" val="511592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E4E162-759E-DB4F-93BF-E9B406EE3BD1}"/>
              </a:ext>
            </a:extLst>
          </p:cNvPr>
          <p:cNvSpPr>
            <a:spLocks noGrp="1"/>
          </p:cNvSpPr>
          <p:nvPr>
            <p:ph type="title"/>
          </p:nvPr>
        </p:nvSpPr>
        <p:spPr>
          <a:xfrm>
            <a:off x="865554" y="512064"/>
            <a:ext cx="10460891" cy="1609344"/>
          </a:xfrm>
        </p:spPr>
        <p:txBody>
          <a:bodyPr/>
          <a:lstStyle/>
          <a:p>
            <a:r>
              <a:rPr lang="es-CL" dirty="0"/>
              <a:t>Importancia del ámbito de aplicación</a:t>
            </a:r>
          </a:p>
        </p:txBody>
      </p:sp>
      <p:sp>
        <p:nvSpPr>
          <p:cNvPr id="3" name="Marcador de contenido 2">
            <a:extLst>
              <a:ext uri="{FF2B5EF4-FFF2-40B4-BE49-F238E27FC236}">
                <a16:creationId xmlns:a16="http://schemas.microsoft.com/office/drawing/2014/main" id="{D1B31AA7-A117-284C-B4A3-C79EAFA397ED}"/>
              </a:ext>
            </a:extLst>
          </p:cNvPr>
          <p:cNvSpPr>
            <a:spLocks noGrp="1"/>
          </p:cNvSpPr>
          <p:nvPr>
            <p:ph idx="1"/>
          </p:nvPr>
        </p:nvSpPr>
        <p:spPr>
          <a:xfrm>
            <a:off x="532572" y="1983782"/>
            <a:ext cx="11126853" cy="4219414"/>
          </a:xfrm>
        </p:spPr>
        <p:txBody>
          <a:bodyPr>
            <a:normAutofit lnSpcReduction="10000"/>
          </a:bodyPr>
          <a:lstStyle/>
          <a:p>
            <a:pPr algn="just"/>
            <a:r>
              <a:rPr lang="es-CL" sz="2400" dirty="0"/>
              <a:t>Tratándose de la </a:t>
            </a:r>
            <a:r>
              <a:rPr lang="es-CL" sz="2400" b="1" dirty="0"/>
              <a:t>aplicación general</a:t>
            </a:r>
            <a:r>
              <a:rPr lang="es-CL" sz="2400" dirty="0"/>
              <a:t>, corresponderá al tribunal establecer su procedencia. En cambio, en la </a:t>
            </a:r>
            <a:r>
              <a:rPr lang="es-CL" sz="2400" b="1" dirty="0"/>
              <a:t>aplicación especial </a:t>
            </a:r>
            <a:r>
              <a:rPr lang="es-CL" sz="2400" dirty="0"/>
              <a:t>tanto las partes como el tribunal se encuentran obligados a tramitar el asunto conforme al procedimiento sumario.</a:t>
            </a:r>
          </a:p>
          <a:p>
            <a:pPr algn="just"/>
            <a:r>
              <a:rPr lang="es-CL" sz="2400" dirty="0"/>
              <a:t>Solo respecto de la </a:t>
            </a:r>
            <a:r>
              <a:rPr lang="es-CL" sz="2400" b="1" dirty="0"/>
              <a:t>aplicación general </a:t>
            </a:r>
            <a:r>
              <a:rPr lang="es-CL" sz="2400" dirty="0"/>
              <a:t>se contempla la posibilidad de cambiar o sustituir el procedimento sumario a ordinario, y viceversa. La </a:t>
            </a:r>
            <a:r>
              <a:rPr lang="es-CL" sz="2400" b="1" dirty="0"/>
              <a:t>aplicación especial </a:t>
            </a:r>
            <a:r>
              <a:rPr lang="es-CL" sz="2400" dirty="0"/>
              <a:t>no ofrece esta posibilidad.</a:t>
            </a:r>
          </a:p>
          <a:p>
            <a:pPr marL="0" indent="0" algn="just" fontAlgn="base">
              <a:buNone/>
            </a:pPr>
            <a:endParaRPr lang="es-CL" sz="1000" b="1" i="1" dirty="0"/>
          </a:p>
          <a:p>
            <a:pPr marL="0" indent="0" algn="just" fontAlgn="base">
              <a:buNone/>
            </a:pPr>
            <a:r>
              <a:rPr lang="es-CL" b="1" i="1" dirty="0"/>
              <a:t>Art. 681 CPC: </a:t>
            </a:r>
            <a:r>
              <a:rPr lang="es-CL" i="1" dirty="0"/>
              <a:t>“En los casos del inciso 1° del artículo anterior, iniciado el procedimiento sumario podrá decretarse su continuación conforme a las reglas del juicio ordinario, si existen motivos fundados para ello.  Por la inversa, iniciado un juicio como ordinario, podrá continuar con arreglo al procedimiento sumario, si aparece la necesidad de aplicarlo. La solicitud en que se pida la substitución de un procedimiento a otro se tramitará como incidente</a:t>
            </a:r>
            <a:r>
              <a:rPr lang="es-CL" sz="2400" i="1" dirty="0"/>
              <a:t>”</a:t>
            </a:r>
          </a:p>
        </p:txBody>
      </p:sp>
    </p:spTree>
    <p:extLst>
      <p:ext uri="{BB962C8B-B14F-4D97-AF65-F5344CB8AC3E}">
        <p14:creationId xmlns:p14="http://schemas.microsoft.com/office/powerpoint/2010/main" val="216505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943FDF-0643-9744-856F-1E14CBB64CEE}"/>
              </a:ext>
            </a:extLst>
          </p:cNvPr>
          <p:cNvSpPr>
            <a:spLocks noGrp="1"/>
          </p:cNvSpPr>
          <p:nvPr>
            <p:ph type="title"/>
          </p:nvPr>
        </p:nvSpPr>
        <p:spPr>
          <a:xfrm>
            <a:off x="1038619" y="265951"/>
            <a:ext cx="10058400" cy="1609344"/>
          </a:xfrm>
        </p:spPr>
        <p:txBody>
          <a:bodyPr/>
          <a:lstStyle/>
          <a:p>
            <a:r>
              <a:rPr lang="es-CL" dirty="0"/>
              <a:t>Características del juicio sumario</a:t>
            </a:r>
          </a:p>
        </p:txBody>
      </p:sp>
      <p:sp>
        <p:nvSpPr>
          <p:cNvPr id="3" name="Marcador de contenido 2">
            <a:extLst>
              <a:ext uri="{FF2B5EF4-FFF2-40B4-BE49-F238E27FC236}">
                <a16:creationId xmlns:a16="http://schemas.microsoft.com/office/drawing/2014/main" id="{F7B70FBA-B6CD-5B48-A4E1-F8615C3DAC5E}"/>
              </a:ext>
            </a:extLst>
          </p:cNvPr>
          <p:cNvSpPr>
            <a:spLocks noGrp="1"/>
          </p:cNvSpPr>
          <p:nvPr>
            <p:ph idx="1"/>
          </p:nvPr>
        </p:nvSpPr>
        <p:spPr>
          <a:xfrm>
            <a:off x="586585" y="1663587"/>
            <a:ext cx="11018830" cy="4773478"/>
          </a:xfrm>
        </p:spPr>
        <p:txBody>
          <a:bodyPr>
            <a:normAutofit/>
          </a:bodyPr>
          <a:lstStyle/>
          <a:p>
            <a:pPr marL="457200" indent="-457200" algn="just">
              <a:buAutoNum type="arabicParenR"/>
            </a:pPr>
            <a:r>
              <a:rPr lang="es-CL" sz="2400" dirty="0"/>
              <a:t>La ley requiere que sea un </a:t>
            </a:r>
            <a:r>
              <a:rPr lang="es-CL" sz="2400" b="1" dirty="0"/>
              <a:t>procedimiento rápido y breve</a:t>
            </a:r>
          </a:p>
          <a:p>
            <a:pPr marL="457200" indent="-457200" algn="just">
              <a:buAutoNum type="arabicParenR"/>
            </a:pPr>
            <a:r>
              <a:rPr lang="es-CL" sz="2400" dirty="0"/>
              <a:t>Puede ser un </a:t>
            </a:r>
            <a:r>
              <a:rPr lang="es-CL" sz="2400" b="1" dirty="0"/>
              <a:t>procedimiento declarativo, constitutivo o de condena</a:t>
            </a:r>
            <a:r>
              <a:rPr lang="es-CL" sz="2400" dirty="0"/>
              <a:t>, según lo sea la pretensión que se haga valer. </a:t>
            </a:r>
          </a:p>
          <a:p>
            <a:pPr marL="457200" indent="-457200" algn="just">
              <a:buAutoNum type="arabicParenR"/>
            </a:pPr>
            <a:r>
              <a:rPr lang="es-CL" sz="2400" dirty="0"/>
              <a:t>Recibe aplicación el principio formativo de </a:t>
            </a:r>
            <a:r>
              <a:rPr lang="es-CL" sz="2400" b="1" dirty="0"/>
              <a:t>concentración</a:t>
            </a:r>
            <a:r>
              <a:rPr lang="es-CL" sz="2400" dirty="0"/>
              <a:t>. </a:t>
            </a:r>
          </a:p>
          <a:p>
            <a:pPr marL="457200" indent="-457200" algn="just">
              <a:buAutoNum type="arabicParenR"/>
            </a:pPr>
            <a:r>
              <a:rPr lang="es-CL" sz="2400" dirty="0"/>
              <a:t>Se consagra legalmente la aplicación del principio de la </a:t>
            </a:r>
            <a:r>
              <a:rPr lang="es-CL" sz="2400" b="1" dirty="0"/>
              <a:t>oralidad*</a:t>
            </a:r>
          </a:p>
          <a:p>
            <a:pPr marL="457200" indent="-457200" algn="just">
              <a:buAutoNum type="arabicParenR"/>
            </a:pPr>
            <a:r>
              <a:rPr lang="es-CL" sz="2400" dirty="0"/>
              <a:t>En caso de apelación, el tribunal de segunda instancia posee un mayor grado de competencia para la dictación de la sentencia que en el juicio ordinario: se trata del </a:t>
            </a:r>
            <a:r>
              <a:rPr lang="es-CL" sz="2400" b="1" dirty="0"/>
              <a:t>segundo grado de competencia</a:t>
            </a:r>
            <a:r>
              <a:rPr lang="es-CL" sz="2400" dirty="0"/>
              <a:t>. </a:t>
            </a:r>
          </a:p>
          <a:p>
            <a:pPr marL="447675" indent="0" algn="just">
              <a:buNone/>
            </a:pPr>
            <a:r>
              <a:rPr lang="es-CL" sz="2200" b="1" dirty="0"/>
              <a:t>Art. 692 CPC</a:t>
            </a:r>
            <a:r>
              <a:rPr lang="es-CL" sz="2200" dirty="0"/>
              <a:t>: </a:t>
            </a:r>
            <a:r>
              <a:rPr lang="es-CL" sz="2200" i="1" dirty="0"/>
              <a:t>“En segunda instancia, podrá el tribunal de alzada, a solicitud de parte, pronunciarse por vía de apelación sobre </a:t>
            </a:r>
            <a:r>
              <a:rPr lang="es-CL" sz="2200" i="1" u="sng" dirty="0"/>
              <a:t>todas las cuestiones que se hayan debatido en primera para ser falladas en definitiva, aun cuando </a:t>
            </a:r>
            <a:r>
              <a:rPr lang="es-CL" sz="2200" b="1" i="1" u="sng" dirty="0"/>
              <a:t>no hayan sido resueltas en el fallo apelado</a:t>
            </a:r>
            <a:r>
              <a:rPr lang="es-CL" sz="2200" i="1" dirty="0"/>
              <a:t>”</a:t>
            </a:r>
          </a:p>
          <a:p>
            <a:pPr marL="457200" indent="-457200" algn="just">
              <a:buAutoNum type="arabicParenR"/>
            </a:pPr>
            <a:endParaRPr lang="es-CL" sz="2400" dirty="0"/>
          </a:p>
          <a:p>
            <a:pPr marL="457200" indent="-457200">
              <a:buAutoNum type="arabicParenR"/>
            </a:pPr>
            <a:endParaRPr lang="es-CL" b="1" dirty="0"/>
          </a:p>
        </p:txBody>
      </p:sp>
    </p:spTree>
    <p:extLst>
      <p:ext uri="{BB962C8B-B14F-4D97-AF65-F5344CB8AC3E}">
        <p14:creationId xmlns:p14="http://schemas.microsoft.com/office/powerpoint/2010/main" val="167295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DF9A59-56F7-F64F-A858-825132BC1B81}"/>
              </a:ext>
            </a:extLst>
          </p:cNvPr>
          <p:cNvSpPr>
            <a:spLocks noGrp="1"/>
          </p:cNvSpPr>
          <p:nvPr>
            <p:ph type="title"/>
          </p:nvPr>
        </p:nvSpPr>
        <p:spPr>
          <a:xfrm>
            <a:off x="1066800" y="314150"/>
            <a:ext cx="10058400" cy="1609344"/>
          </a:xfrm>
        </p:spPr>
        <p:txBody>
          <a:bodyPr/>
          <a:lstStyle/>
          <a:p>
            <a:r>
              <a:rPr lang="es-CL" dirty="0"/>
              <a:t>Tramitación del juicio sumario</a:t>
            </a:r>
          </a:p>
        </p:txBody>
      </p:sp>
      <p:sp>
        <p:nvSpPr>
          <p:cNvPr id="3" name="Marcador de contenido 2">
            <a:extLst>
              <a:ext uri="{FF2B5EF4-FFF2-40B4-BE49-F238E27FC236}">
                <a16:creationId xmlns:a16="http://schemas.microsoft.com/office/drawing/2014/main" id="{D8EE4919-C393-1B4B-936F-9AF0FADAA115}"/>
              </a:ext>
            </a:extLst>
          </p:cNvPr>
          <p:cNvSpPr>
            <a:spLocks noGrp="1"/>
          </p:cNvSpPr>
          <p:nvPr>
            <p:ph idx="1"/>
          </p:nvPr>
        </p:nvSpPr>
        <p:spPr>
          <a:xfrm>
            <a:off x="557940" y="1815006"/>
            <a:ext cx="11298264" cy="4558362"/>
          </a:xfrm>
        </p:spPr>
        <p:txBody>
          <a:bodyPr>
            <a:normAutofit/>
          </a:bodyPr>
          <a:lstStyle/>
          <a:p>
            <a:pPr marL="0" indent="0">
              <a:buNone/>
            </a:pPr>
            <a:r>
              <a:rPr lang="es-CL" sz="2400" b="1" dirty="0"/>
              <a:t>1. Puede comenzar por </a:t>
            </a:r>
            <a:r>
              <a:rPr lang="es-CL" sz="2400" b="1" u="sng" dirty="0"/>
              <a:t>medida prejudicial</a:t>
            </a:r>
            <a:r>
              <a:rPr lang="es-CL" sz="2400" b="1" dirty="0"/>
              <a:t> o por </a:t>
            </a:r>
            <a:r>
              <a:rPr lang="es-CL" sz="2400" b="1" u="sng" dirty="0"/>
              <a:t>demanda</a:t>
            </a:r>
            <a:r>
              <a:rPr lang="es-CL" sz="2400" b="1" dirty="0"/>
              <a:t>.</a:t>
            </a:r>
          </a:p>
          <a:p>
            <a:pPr marL="0" indent="0">
              <a:buNone/>
            </a:pPr>
            <a:r>
              <a:rPr lang="es-CL" sz="2400" dirty="0"/>
              <a:t>- Demanda debe contener: (a) requisitos comunes a todo escrito, (b) requisitos comunes a toda demanda (art. 254 CPC) y c) reglas de comparecencia en juicio. </a:t>
            </a:r>
          </a:p>
          <a:p>
            <a:pPr marL="0" indent="0">
              <a:buNone/>
            </a:pPr>
            <a:endParaRPr lang="es-CL" sz="1000" b="1" dirty="0"/>
          </a:p>
          <a:p>
            <a:pPr marL="0" indent="0">
              <a:buNone/>
            </a:pPr>
            <a:r>
              <a:rPr lang="es-CL" sz="2400" b="1" dirty="0"/>
              <a:t>2. Tribunal resuelve: </a:t>
            </a:r>
            <a:r>
              <a:rPr lang="es-CL" sz="2400" b="1" i="1" dirty="0"/>
              <a:t>“vengan las partes a comparendo de discusión y    conciliación detro de 5to día contado desde la </a:t>
            </a:r>
            <a:r>
              <a:rPr lang="es-CL" sz="2400" b="1" i="1" u="sng" dirty="0"/>
              <a:t>última notificación</a:t>
            </a:r>
            <a:r>
              <a:rPr lang="es-CL" sz="2400" b="1" i="1" dirty="0"/>
              <a:t>”</a:t>
            </a:r>
          </a:p>
          <a:p>
            <a:pPr>
              <a:buFontTx/>
              <a:buChar char="-"/>
            </a:pPr>
            <a:r>
              <a:rPr lang="es-CL" sz="2400" dirty="0"/>
              <a:t>La ley habla de ”última notificación”, no de notificación al demandado. </a:t>
            </a:r>
          </a:p>
          <a:p>
            <a:pPr>
              <a:buFontTx/>
              <a:buChar char="-"/>
            </a:pPr>
            <a:r>
              <a:rPr lang="es-CL" sz="2400" dirty="0"/>
              <a:t>Es importante distinguir la providencia del juicio sumario con las del juicio ordinario </a:t>
            </a:r>
            <a:r>
              <a:rPr lang="es-CL" sz="2400" i="1" dirty="0"/>
              <a:t>(”traslado”</a:t>
            </a:r>
            <a:r>
              <a:rPr lang="es-CL" sz="2400" dirty="0"/>
              <a:t>) y la del juicio ejecutivo </a:t>
            </a:r>
            <a:r>
              <a:rPr lang="es-CL" sz="2400" i="1" dirty="0"/>
              <a:t>(“despáchese mandamiento de ejecución y embargo”</a:t>
            </a:r>
            <a:r>
              <a:rPr lang="es-CL" sz="2400" dirty="0"/>
              <a:t>). </a:t>
            </a:r>
          </a:p>
        </p:txBody>
      </p:sp>
    </p:spTree>
    <p:extLst>
      <p:ext uri="{BB962C8B-B14F-4D97-AF65-F5344CB8AC3E}">
        <p14:creationId xmlns:p14="http://schemas.microsoft.com/office/powerpoint/2010/main" val="2840078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DF9A59-56F7-F64F-A858-825132BC1B81}"/>
              </a:ext>
            </a:extLst>
          </p:cNvPr>
          <p:cNvSpPr>
            <a:spLocks noGrp="1"/>
          </p:cNvSpPr>
          <p:nvPr>
            <p:ph type="title"/>
          </p:nvPr>
        </p:nvSpPr>
        <p:spPr>
          <a:xfrm>
            <a:off x="1066800" y="188459"/>
            <a:ext cx="10058400" cy="1609344"/>
          </a:xfrm>
        </p:spPr>
        <p:txBody>
          <a:bodyPr/>
          <a:lstStyle/>
          <a:p>
            <a:r>
              <a:rPr lang="es-CL" dirty="0"/>
              <a:t>Tramitación del juicio sumario</a:t>
            </a:r>
          </a:p>
        </p:txBody>
      </p:sp>
      <p:sp>
        <p:nvSpPr>
          <p:cNvPr id="3" name="Marcador de contenido 2">
            <a:extLst>
              <a:ext uri="{FF2B5EF4-FFF2-40B4-BE49-F238E27FC236}">
                <a16:creationId xmlns:a16="http://schemas.microsoft.com/office/drawing/2014/main" id="{D8EE4919-C393-1B4B-936F-9AF0FADAA115}"/>
              </a:ext>
            </a:extLst>
          </p:cNvPr>
          <p:cNvSpPr>
            <a:spLocks noGrp="1"/>
          </p:cNvSpPr>
          <p:nvPr>
            <p:ph idx="1"/>
          </p:nvPr>
        </p:nvSpPr>
        <p:spPr>
          <a:xfrm>
            <a:off x="439118" y="1658319"/>
            <a:ext cx="11313763" cy="4358899"/>
          </a:xfrm>
        </p:spPr>
        <p:txBody>
          <a:bodyPr>
            <a:normAutofit/>
          </a:bodyPr>
          <a:lstStyle/>
          <a:p>
            <a:pPr marL="0" indent="0">
              <a:buNone/>
            </a:pPr>
            <a:r>
              <a:rPr lang="es-CL" sz="2400" b="1" dirty="0"/>
              <a:t>3. Audiencia o comparendo de discusión y conciliación </a:t>
            </a:r>
          </a:p>
          <a:p>
            <a:pPr marL="0" indent="0">
              <a:buNone/>
            </a:pPr>
            <a:r>
              <a:rPr lang="es-CL" sz="2400" dirty="0"/>
              <a:t>a) </a:t>
            </a:r>
            <a:r>
              <a:rPr lang="es-CL" sz="2400" u="sng" dirty="0"/>
              <a:t>Comparecen ambas partes </a:t>
            </a:r>
          </a:p>
          <a:p>
            <a:pPr marL="0" indent="0">
              <a:buNone/>
            </a:pPr>
            <a:r>
              <a:rPr lang="es-CL" sz="2400" dirty="0"/>
              <a:t>Se aplica el </a:t>
            </a:r>
            <a:r>
              <a:rPr lang="es-CL" sz="2400" i="1" dirty="0"/>
              <a:t>principio de concentración</a:t>
            </a:r>
            <a:r>
              <a:rPr lang="es-CL" sz="2400" dirty="0"/>
              <a:t>, puesto que toda la discusión y el contradictorio se producen en una sola audiencia. </a:t>
            </a:r>
          </a:p>
          <a:p>
            <a:pPr>
              <a:buFontTx/>
              <a:buChar char="-"/>
            </a:pPr>
            <a:r>
              <a:rPr lang="es-CL" sz="2400" dirty="0"/>
              <a:t>Demandante ratifica su demanda y pide que sea acogida.</a:t>
            </a:r>
          </a:p>
          <a:p>
            <a:pPr>
              <a:buFontTx/>
              <a:buChar char="-"/>
            </a:pPr>
            <a:r>
              <a:rPr lang="es-CL" sz="2400" dirty="0"/>
              <a:t>Demandado puede defenderse oralmente, levantándose acta. </a:t>
            </a:r>
          </a:p>
          <a:p>
            <a:pPr>
              <a:buFontTx/>
              <a:buChar char="-"/>
            </a:pPr>
            <a:r>
              <a:rPr lang="es-CL" sz="2400" dirty="0"/>
              <a:t>Todos los incidentes deberán promoverse y tramitarse en la audiencia, conjuntamente con la cuestión principal, sin paralizar el curso de esta. </a:t>
            </a:r>
          </a:p>
          <a:p>
            <a:pPr>
              <a:buFontTx/>
              <a:buChar char="-"/>
            </a:pPr>
            <a:r>
              <a:rPr lang="es-CL" sz="2400" dirty="0"/>
              <a:t>Una vez producida la defensa del demandado, tribunal debe hacer un llamado a conciliación. </a:t>
            </a:r>
          </a:p>
        </p:txBody>
      </p:sp>
    </p:spTree>
    <p:extLst>
      <p:ext uri="{BB962C8B-B14F-4D97-AF65-F5344CB8AC3E}">
        <p14:creationId xmlns:p14="http://schemas.microsoft.com/office/powerpoint/2010/main" val="1874734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DF9A59-56F7-F64F-A858-825132BC1B81}"/>
              </a:ext>
            </a:extLst>
          </p:cNvPr>
          <p:cNvSpPr>
            <a:spLocks noGrp="1"/>
          </p:cNvSpPr>
          <p:nvPr>
            <p:ph type="title"/>
          </p:nvPr>
        </p:nvSpPr>
        <p:spPr>
          <a:xfrm>
            <a:off x="1263112" y="314150"/>
            <a:ext cx="10058400" cy="1609344"/>
          </a:xfrm>
        </p:spPr>
        <p:txBody>
          <a:bodyPr/>
          <a:lstStyle/>
          <a:p>
            <a:r>
              <a:rPr lang="es-CL" dirty="0"/>
              <a:t>Tramitación del juicio sumario</a:t>
            </a:r>
          </a:p>
        </p:txBody>
      </p:sp>
      <p:sp>
        <p:nvSpPr>
          <p:cNvPr id="3" name="Marcador de contenido 2">
            <a:extLst>
              <a:ext uri="{FF2B5EF4-FFF2-40B4-BE49-F238E27FC236}">
                <a16:creationId xmlns:a16="http://schemas.microsoft.com/office/drawing/2014/main" id="{D8EE4919-C393-1B4B-936F-9AF0FADAA115}"/>
              </a:ext>
            </a:extLst>
          </p:cNvPr>
          <p:cNvSpPr>
            <a:spLocks noGrp="1"/>
          </p:cNvSpPr>
          <p:nvPr>
            <p:ph idx="1"/>
          </p:nvPr>
        </p:nvSpPr>
        <p:spPr>
          <a:xfrm>
            <a:off x="361627" y="1658319"/>
            <a:ext cx="11468746" cy="4885531"/>
          </a:xfrm>
        </p:spPr>
        <p:txBody>
          <a:bodyPr>
            <a:normAutofit lnSpcReduction="10000"/>
          </a:bodyPr>
          <a:lstStyle/>
          <a:p>
            <a:pPr marL="0" indent="0" algn="just">
              <a:buNone/>
            </a:pPr>
            <a:r>
              <a:rPr lang="es-CL" sz="2400" b="1" dirty="0"/>
              <a:t>3. Audiencia o comparendo de discusión y conciliación </a:t>
            </a:r>
          </a:p>
          <a:p>
            <a:pPr marL="0" indent="0" algn="just">
              <a:buNone/>
            </a:pPr>
            <a:r>
              <a:rPr lang="es-CL" sz="2400" dirty="0"/>
              <a:t>b) </a:t>
            </a:r>
            <a:r>
              <a:rPr lang="es-CL" sz="2400" u="sng" dirty="0"/>
              <a:t>En rebeldía del demandado</a:t>
            </a:r>
          </a:p>
          <a:p>
            <a:pPr algn="just">
              <a:buFontTx/>
              <a:buChar char="-"/>
            </a:pPr>
            <a:r>
              <a:rPr lang="es-CL" sz="2400" dirty="0"/>
              <a:t>Tribunal tendrá por evacuada la contestación y por evacuado el llamado a conciliación. </a:t>
            </a:r>
          </a:p>
          <a:p>
            <a:pPr algn="just">
              <a:buFontTx/>
              <a:buChar char="-"/>
            </a:pPr>
            <a:r>
              <a:rPr lang="es-CL" sz="2400" dirty="0"/>
              <a:t>En caso de rebeldía del demandado, y existiendo </a:t>
            </a:r>
            <a:r>
              <a:rPr lang="es-CL" sz="2400" u="sng" dirty="0"/>
              <a:t>fundamento plausible</a:t>
            </a:r>
            <a:r>
              <a:rPr lang="es-CL" sz="2400" dirty="0"/>
              <a:t>, el demandante puede solicitar que se </a:t>
            </a:r>
            <a:r>
              <a:rPr lang="es-CL" sz="2400" b="1" i="1" dirty="0"/>
              <a:t>acceda provisionalmente a la demanda, </a:t>
            </a:r>
            <a:r>
              <a:rPr lang="es-CL" sz="2400" dirty="0"/>
              <a:t>frente a lo cual del demandado puede:</a:t>
            </a:r>
            <a:endParaRPr lang="es-CL" sz="2400" b="1" i="1" u="sng" dirty="0"/>
          </a:p>
          <a:p>
            <a:pPr algn="just">
              <a:buFont typeface="Wingdings" pitchFamily="2" charset="2"/>
              <a:buChar char="v"/>
            </a:pPr>
            <a:r>
              <a:rPr lang="es-CL" sz="2400" b="1" i="1" dirty="0"/>
              <a:t> </a:t>
            </a:r>
            <a:r>
              <a:rPr lang="es-CL" sz="2400" u="sng" dirty="0"/>
              <a:t>Apelar</a:t>
            </a:r>
            <a:r>
              <a:rPr lang="es-CL" sz="2400" dirty="0"/>
              <a:t> a la resolución. </a:t>
            </a:r>
          </a:p>
          <a:p>
            <a:pPr algn="just">
              <a:buFont typeface="Wingdings" pitchFamily="2" charset="2"/>
              <a:buChar char="v"/>
            </a:pPr>
            <a:r>
              <a:rPr lang="es-CL" sz="2400" dirty="0"/>
              <a:t> </a:t>
            </a:r>
            <a:r>
              <a:rPr lang="es-CL" sz="2400" u="sng" dirty="0"/>
              <a:t>Formular oposición</a:t>
            </a:r>
            <a:r>
              <a:rPr lang="es-CL" sz="2400" dirty="0"/>
              <a:t>, dentro de 5 días contados desde la notificación de la resolución que accede provisonalmente a la demanda. El tribunal fijará una nueva audiencia dentro de 5º día, donde el demandado debe fundamentar porque no procede acceder provisionalmente a la demanda (no puede defenserse sobre el fondo, pues precluyó su oportunidad). </a:t>
            </a:r>
          </a:p>
        </p:txBody>
      </p:sp>
    </p:spTree>
    <p:extLst>
      <p:ext uri="{BB962C8B-B14F-4D97-AF65-F5344CB8AC3E}">
        <p14:creationId xmlns:p14="http://schemas.microsoft.com/office/powerpoint/2010/main" val="2034702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otalTime>5854</TotalTime>
  <Words>5025</Words>
  <Application>Microsoft Macintosh PowerPoint</Application>
  <PresentationFormat>Panorámica</PresentationFormat>
  <Paragraphs>254</Paragraphs>
  <Slides>44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44</vt:i4>
      </vt:variant>
    </vt:vector>
  </HeadingPairs>
  <TitlesOfParts>
    <vt:vector size="51" baseType="lpstr">
      <vt:lpstr>Arial</vt:lpstr>
      <vt:lpstr>Calibri</vt:lpstr>
      <vt:lpstr>Rockwell</vt:lpstr>
      <vt:lpstr>Rockwell Condensed</vt:lpstr>
      <vt:lpstr>Rockwell Extra Bold</vt:lpstr>
      <vt:lpstr>Wingdings</vt:lpstr>
      <vt:lpstr>Letras en madera</vt:lpstr>
      <vt:lpstr>Juicio sumario</vt:lpstr>
      <vt:lpstr>Juicio  sumario</vt:lpstr>
      <vt:lpstr>Ámbito de aplicación</vt:lpstr>
      <vt:lpstr>Ámbito de aplicación</vt:lpstr>
      <vt:lpstr>Importancia del ámbito de aplicación</vt:lpstr>
      <vt:lpstr>Características del juicio sumario</vt:lpstr>
      <vt:lpstr>Tramitación del juicio sumario</vt:lpstr>
      <vt:lpstr>Tramitación del juicio sumario</vt:lpstr>
      <vt:lpstr>Tramitación del juicio sumario</vt:lpstr>
      <vt:lpstr>Tramitación del juicio sumario</vt:lpstr>
      <vt:lpstr>Medidas prejudiciales</vt:lpstr>
      <vt:lpstr>Medidas prejudiciales</vt:lpstr>
      <vt:lpstr>Características de toda medida prejudicial</vt:lpstr>
      <vt:lpstr>Clasificación</vt:lpstr>
      <vt:lpstr>MEDIDAS PREJUDICIALES PREPARATORIAS</vt:lpstr>
      <vt:lpstr>MEDIDAS PREJUDICIALES PREPARATORIAS</vt:lpstr>
      <vt:lpstr>MEDIDAS PREJUDICIALES PREPARATORIAS</vt:lpstr>
      <vt:lpstr>MEDIDAS PREJUDICIALES PREPARATORIAS</vt:lpstr>
      <vt:lpstr>MEDIDAS PREJUDICIALES PREPARATORIAS</vt:lpstr>
      <vt:lpstr>MEDIDAS PREJUDICIALES probatorias</vt:lpstr>
      <vt:lpstr>MEDIDAS PREJUDICIALES probatorias</vt:lpstr>
      <vt:lpstr>MEDIDAS PREJUDICIALES probatorias</vt:lpstr>
      <vt:lpstr>MEDIDAS PREJUDICIALES precautorias</vt:lpstr>
      <vt:lpstr>Medidas cautelares o precautorias</vt:lpstr>
      <vt:lpstr>Medidas precautorias</vt:lpstr>
      <vt:lpstr>Elementos de la definición</vt:lpstr>
      <vt:lpstr>FUNDAMENTO DE LAS MEDIDAS PRECAUTORIAS</vt:lpstr>
      <vt:lpstr>Características de las medidas precautorias</vt:lpstr>
      <vt:lpstr>Características de las medidas precautorias</vt:lpstr>
      <vt:lpstr>Clasificaciones de las medidas cautelares</vt:lpstr>
      <vt:lpstr>presupuestos para otorgar medidas precautorias</vt:lpstr>
      <vt:lpstr>MEDIDAS PRECAUTORIAS DEL ART. 290 CPC</vt:lpstr>
      <vt:lpstr>MEDIDAS PRECAUTORIAS DEL ART. 290 CPC</vt:lpstr>
      <vt:lpstr>MEDIDAS PRECAUTORIAS DEL ART. 290 CPC</vt:lpstr>
      <vt:lpstr>MEDIDAS PRECAUTORIAS DEL ART. 290 CPC</vt:lpstr>
      <vt:lpstr>Relación entre las medidas precautorias de retención y prohibición y el objeto ilícito</vt:lpstr>
      <vt:lpstr>Tramitación de las medidas precautorias</vt:lpstr>
      <vt:lpstr>Tramitación de las medidas precautorias</vt:lpstr>
      <vt:lpstr>Tramitación de las medidas precautorias</vt:lpstr>
      <vt:lpstr>Alzamiento de las medidas precautorias</vt:lpstr>
      <vt:lpstr>Medidas prejudiciales precautorias</vt:lpstr>
      <vt:lpstr>Requisitos para otorgar una medida prejudicial precautoria</vt:lpstr>
      <vt:lpstr>Tramitación de las medidas  prejudiciales precautorias</vt:lpstr>
      <vt:lpstr>Cargas del demandante y sanción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Juicio sumario</dc:title>
  <dc:creator>Diego Nicolas Martones Pavez (diego.martones)</dc:creator>
  <cp:lastModifiedBy>Diego Nicolas Martones Pavez (diego.martones)</cp:lastModifiedBy>
  <cp:revision>19</cp:revision>
  <dcterms:created xsi:type="dcterms:W3CDTF">2022-06-11T02:55:32Z</dcterms:created>
  <dcterms:modified xsi:type="dcterms:W3CDTF">2022-06-15T18:16:37Z</dcterms:modified>
</cp:coreProperties>
</file>