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0" r:id="rId1"/>
  </p:sldMasterIdLst>
  <p:sldIdLst>
    <p:sldId id="263" r:id="rId2"/>
    <p:sldId id="260" r:id="rId3"/>
    <p:sldId id="258" r:id="rId4"/>
    <p:sldId id="262" r:id="rId5"/>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6605DE-2563-4D1D-A591-D9028CBA0AE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F6E54DDC-E433-47D6-BD1D-5155BAB825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F7DEEC2A-8ABA-471D-8FF1-E2E98045CE84}"/>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5" name="Marcador de pie de página 4">
            <a:extLst>
              <a:ext uri="{FF2B5EF4-FFF2-40B4-BE49-F238E27FC236}">
                <a16:creationId xmlns:a16="http://schemas.microsoft.com/office/drawing/2014/main" id="{87A0CE78-2E58-4813-8181-533BD7E985E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7C11D6A-B36C-4E06-AE15-3F54F01EFFAE}"/>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645543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A08AB7-7510-4D13-98E7-45744B01C5D0}"/>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11AC29EC-B81F-4339-8A9E-2821B662D5B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41683D58-ED51-4A48-9A2E-713B011300EA}"/>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5" name="Marcador de pie de página 4">
            <a:extLst>
              <a:ext uri="{FF2B5EF4-FFF2-40B4-BE49-F238E27FC236}">
                <a16:creationId xmlns:a16="http://schemas.microsoft.com/office/drawing/2014/main" id="{09B71B5E-07DD-48B0-8698-55062C59B334}"/>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316E96D-035A-45D6-85F7-104AB28812ED}"/>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2488295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0C8E1EA-351D-4E25-AEBC-93D7873AA0A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8A5418CC-F848-4403-9DC8-BDAB50C9DC3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44598DA9-5EE4-4524-BDB1-7782DCCFC4BE}"/>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5" name="Marcador de pie de página 4">
            <a:extLst>
              <a:ext uri="{FF2B5EF4-FFF2-40B4-BE49-F238E27FC236}">
                <a16:creationId xmlns:a16="http://schemas.microsoft.com/office/drawing/2014/main" id="{FA30036A-8459-4CEF-BDF6-E2063CA4E01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30119AA-A2A7-45A9-ACA4-F97964FD4C99}"/>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2051932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9DC43A-ADB1-41E1-867D-0BF4C8185B4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8E8D5143-C380-4CF0-9B8C-A01CF4FDE47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497CEA0-B018-40E0-80FC-B2FF3969F737}"/>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5" name="Marcador de pie de página 4">
            <a:extLst>
              <a:ext uri="{FF2B5EF4-FFF2-40B4-BE49-F238E27FC236}">
                <a16:creationId xmlns:a16="http://schemas.microsoft.com/office/drawing/2014/main" id="{0BC306E1-BEC3-440B-9B9D-5468FFF68C1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E2248A69-A598-47DA-809D-C9E1D9E86C9F}"/>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1344930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22182C-34FA-4214-ACBE-D1B219FBF47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17A398D-CFA3-4F9D-9E4F-1D1FD33C22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8E6ED2A4-4514-4D22-8B05-296A24F60B9E}"/>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5" name="Marcador de pie de página 4">
            <a:extLst>
              <a:ext uri="{FF2B5EF4-FFF2-40B4-BE49-F238E27FC236}">
                <a16:creationId xmlns:a16="http://schemas.microsoft.com/office/drawing/2014/main" id="{F157E583-EF1E-4A12-AAC8-DEA784C3A8B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AF7389E-834B-489E-9599-FE23B78FE16C}"/>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2542666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F8CECD-10DD-42E7-9422-B31BC6E57B15}"/>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7886B4B1-4DE9-49DC-A1DD-2B37A38E3BD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6004CECB-4120-4FD1-AEA1-3375565E472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7A9AB519-BE2E-4BDA-A826-7FFB387F0806}"/>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6" name="Marcador de pie de página 5">
            <a:extLst>
              <a:ext uri="{FF2B5EF4-FFF2-40B4-BE49-F238E27FC236}">
                <a16:creationId xmlns:a16="http://schemas.microsoft.com/office/drawing/2014/main" id="{EA1BBBC5-6855-4D4D-AC6E-174E40C15F48}"/>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7D02672B-2F93-4314-A9FA-71AE14424E36}"/>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683202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6B452C-807E-4C60-93BA-8E78C7A1B9A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77706233-6A9E-4632-A62C-C091E6C920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0A0645F-8772-49F3-AB29-E55504906AF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B8A07D32-9242-40A2-B4F9-E9A5E91D06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11DA0AD-E449-4337-AF3D-43C2F5F46CB8}"/>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162749D7-9F37-439F-B446-AAF14A832638}"/>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8" name="Marcador de pie de página 7">
            <a:extLst>
              <a:ext uri="{FF2B5EF4-FFF2-40B4-BE49-F238E27FC236}">
                <a16:creationId xmlns:a16="http://schemas.microsoft.com/office/drawing/2014/main" id="{2594A6BE-ED4D-48B0-996E-19DAA5D2495B}"/>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CD0212E3-BE05-4A60-B679-17191AEFAD1F}"/>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2689314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4B87BE-E76D-4655-A0AC-040535535BE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EE3F9FA2-2598-45F2-AC60-2F5374B1DD09}"/>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4" name="Marcador de pie de página 3">
            <a:extLst>
              <a:ext uri="{FF2B5EF4-FFF2-40B4-BE49-F238E27FC236}">
                <a16:creationId xmlns:a16="http://schemas.microsoft.com/office/drawing/2014/main" id="{97F70C1E-D2AF-434A-8730-0A8E167E175F}"/>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3CFC8F9E-6F26-442C-938F-A03E7A09B2BF}"/>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627974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F817B36-9BBE-4FE9-B56D-9A0623095944}"/>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3" name="Marcador de pie de página 2">
            <a:extLst>
              <a:ext uri="{FF2B5EF4-FFF2-40B4-BE49-F238E27FC236}">
                <a16:creationId xmlns:a16="http://schemas.microsoft.com/office/drawing/2014/main" id="{4CE3A571-CC78-48B1-A858-A092EAEA9E2F}"/>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92560BE0-8D18-4185-829E-C2447611B682}"/>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1442343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02B473-3786-4D81-8987-F0987F1225A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DD5DD462-BD04-484C-95DE-2C418FD925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1715B9FE-A914-4032-925D-205044C7AA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946F277-2904-4539-ABBF-73DD132702FC}"/>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6" name="Marcador de pie de página 5">
            <a:extLst>
              <a:ext uri="{FF2B5EF4-FFF2-40B4-BE49-F238E27FC236}">
                <a16:creationId xmlns:a16="http://schemas.microsoft.com/office/drawing/2014/main" id="{C7EFE9E9-0660-4DF3-A12F-DA09A57C442B}"/>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C1713FE5-B168-4AC0-845D-A2C7A0483537}"/>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3710800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A00702-5CBA-481B-A08C-905565C4435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439FC05D-C047-462B-9E3B-F89218A51E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BFBA0B03-8660-48CD-AB3A-E9BFF88A1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3A9B8AE-AA5B-436E-965A-9FD23EFBCBD7}"/>
              </a:ext>
            </a:extLst>
          </p:cNvPr>
          <p:cNvSpPr>
            <a:spLocks noGrp="1"/>
          </p:cNvSpPr>
          <p:nvPr>
            <p:ph type="dt" sz="half" idx="10"/>
          </p:nvPr>
        </p:nvSpPr>
        <p:spPr/>
        <p:txBody>
          <a:bodyPr/>
          <a:lstStyle/>
          <a:p>
            <a:fld id="{FFB38C1B-A977-4A19-81C4-21003388E49B}" type="datetimeFigureOut">
              <a:rPr lang="es-CL" smtClean="0"/>
              <a:t>29-04-2022</a:t>
            </a:fld>
            <a:endParaRPr lang="es-CL"/>
          </a:p>
        </p:txBody>
      </p:sp>
      <p:sp>
        <p:nvSpPr>
          <p:cNvPr id="6" name="Marcador de pie de página 5">
            <a:extLst>
              <a:ext uri="{FF2B5EF4-FFF2-40B4-BE49-F238E27FC236}">
                <a16:creationId xmlns:a16="http://schemas.microsoft.com/office/drawing/2014/main" id="{577B9233-8457-46A6-B9D3-792A4926A696}"/>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93AAF92C-9285-4B06-8EBD-34FE1D721EB8}"/>
              </a:ext>
            </a:extLst>
          </p:cNvPr>
          <p:cNvSpPr>
            <a:spLocks noGrp="1"/>
          </p:cNvSpPr>
          <p:nvPr>
            <p:ph type="sldNum" sz="quarter" idx="12"/>
          </p:nvPr>
        </p:nvSpPr>
        <p:spPr/>
        <p:txBody>
          <a:bodyPr/>
          <a:lstStyle/>
          <a:p>
            <a:fld id="{C6C185DB-B75F-4695-9951-0F62FF8C041D}" type="slidenum">
              <a:rPr lang="es-CL" smtClean="0"/>
              <a:t>‹Nº›</a:t>
            </a:fld>
            <a:endParaRPr lang="es-CL"/>
          </a:p>
        </p:txBody>
      </p:sp>
    </p:spTree>
    <p:extLst>
      <p:ext uri="{BB962C8B-B14F-4D97-AF65-F5344CB8AC3E}">
        <p14:creationId xmlns:p14="http://schemas.microsoft.com/office/powerpoint/2010/main" val="2195826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7ACB938-45E3-497F-96AA-FA8CC393B4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A892CBD0-B85D-418B-B4DC-C33B25D6F4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443F515E-536E-46EB-A95D-977CA0533D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B38C1B-A977-4A19-81C4-21003388E49B}" type="datetimeFigureOut">
              <a:rPr lang="es-CL" smtClean="0"/>
              <a:t>29-04-2022</a:t>
            </a:fld>
            <a:endParaRPr lang="es-CL"/>
          </a:p>
        </p:txBody>
      </p:sp>
      <p:sp>
        <p:nvSpPr>
          <p:cNvPr id="5" name="Marcador de pie de página 4">
            <a:extLst>
              <a:ext uri="{FF2B5EF4-FFF2-40B4-BE49-F238E27FC236}">
                <a16:creationId xmlns:a16="http://schemas.microsoft.com/office/drawing/2014/main" id="{92E8DC38-CC5B-4B7B-B1A3-1EA6E9CC19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0A756179-D34A-4510-90B8-D74A3F4D03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C185DB-B75F-4695-9951-0F62FF8C041D}" type="slidenum">
              <a:rPr lang="es-CL" smtClean="0"/>
              <a:t>‹Nº›</a:t>
            </a:fld>
            <a:endParaRPr lang="es-CL"/>
          </a:p>
        </p:txBody>
      </p:sp>
    </p:spTree>
    <p:extLst>
      <p:ext uri="{BB962C8B-B14F-4D97-AF65-F5344CB8AC3E}">
        <p14:creationId xmlns:p14="http://schemas.microsoft.com/office/powerpoint/2010/main" val="290829883"/>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D375E9-A655-4B8E-9320-1C987189FC3D}"/>
              </a:ext>
            </a:extLst>
          </p:cNvPr>
          <p:cNvSpPr>
            <a:spLocks noGrp="1"/>
          </p:cNvSpPr>
          <p:nvPr>
            <p:ph type="ctrTitle"/>
          </p:nvPr>
        </p:nvSpPr>
        <p:spPr>
          <a:xfrm>
            <a:off x="1600200" y="912813"/>
            <a:ext cx="9144000" cy="2387600"/>
          </a:xfrm>
        </p:spPr>
        <p:txBody>
          <a:bodyPr>
            <a:normAutofit/>
          </a:bodyPr>
          <a:lstStyle/>
          <a:p>
            <a:r>
              <a:rPr lang="es-CL" sz="5400" dirty="0">
                <a:solidFill>
                  <a:schemeClr val="bg1"/>
                </a:solidFill>
                <a:latin typeface="Gill Sans MT" panose="020B0502020104020203" pitchFamily="34" charset="0"/>
              </a:rPr>
              <a:t>Caso Responsabilidad Extracontractual: “Dolo”</a:t>
            </a:r>
          </a:p>
        </p:txBody>
      </p:sp>
      <p:sp>
        <p:nvSpPr>
          <p:cNvPr id="3" name="Subtítulo 2">
            <a:extLst>
              <a:ext uri="{FF2B5EF4-FFF2-40B4-BE49-F238E27FC236}">
                <a16:creationId xmlns:a16="http://schemas.microsoft.com/office/drawing/2014/main" id="{0B54571E-1660-4E99-938E-0AD1870EEDE3}"/>
              </a:ext>
            </a:extLst>
          </p:cNvPr>
          <p:cNvSpPr>
            <a:spLocks noGrp="1"/>
          </p:cNvSpPr>
          <p:nvPr>
            <p:ph type="subTitle" idx="1"/>
          </p:nvPr>
        </p:nvSpPr>
        <p:spPr>
          <a:xfrm>
            <a:off x="1600200" y="3963988"/>
            <a:ext cx="9144000" cy="1655762"/>
          </a:xfrm>
        </p:spPr>
        <p:txBody>
          <a:bodyPr>
            <a:normAutofit lnSpcReduction="10000"/>
          </a:bodyPr>
          <a:lstStyle/>
          <a:p>
            <a:r>
              <a:rPr lang="es-CL" dirty="0">
                <a:solidFill>
                  <a:schemeClr val="bg1"/>
                </a:solidFill>
                <a:latin typeface="Gill Sans MT" panose="020B0502020104020203" pitchFamily="34" charset="0"/>
              </a:rPr>
              <a:t>Facultad de Derecho Universidad de Chile</a:t>
            </a:r>
          </a:p>
          <a:p>
            <a:r>
              <a:rPr lang="es-CL" dirty="0">
                <a:solidFill>
                  <a:schemeClr val="bg1"/>
                </a:solidFill>
                <a:latin typeface="Gill Sans MT" panose="020B0502020104020203" pitchFamily="34" charset="0"/>
              </a:rPr>
              <a:t>Derecho Civil V</a:t>
            </a:r>
          </a:p>
          <a:p>
            <a:r>
              <a:rPr lang="es-CL" dirty="0">
                <a:solidFill>
                  <a:schemeClr val="bg1"/>
                </a:solidFill>
                <a:latin typeface="Gill Sans MT" panose="020B0502020104020203" pitchFamily="34" charset="0"/>
              </a:rPr>
              <a:t>Profesor Nicolás Rojas C.</a:t>
            </a:r>
          </a:p>
          <a:p>
            <a:r>
              <a:rPr lang="es-CL" dirty="0">
                <a:solidFill>
                  <a:schemeClr val="bg1"/>
                </a:solidFill>
                <a:latin typeface="Gill Sans MT" panose="020B0502020104020203" pitchFamily="34" charset="0"/>
              </a:rPr>
              <a:t>Instructor Camilo Vergara S.</a:t>
            </a:r>
          </a:p>
          <a:p>
            <a:endParaRPr lang="es-CL" dirty="0"/>
          </a:p>
        </p:txBody>
      </p:sp>
    </p:spTree>
    <p:extLst>
      <p:ext uri="{BB962C8B-B14F-4D97-AF65-F5344CB8AC3E}">
        <p14:creationId xmlns:p14="http://schemas.microsoft.com/office/powerpoint/2010/main" val="4017928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8"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DFF732DC-55C3-442C-BBAF-A4608647FE25}"/>
              </a:ext>
            </a:extLst>
          </p:cNvPr>
          <p:cNvSpPr>
            <a:spLocks noGrp="1"/>
          </p:cNvSpPr>
          <p:nvPr>
            <p:ph type="title"/>
          </p:nvPr>
        </p:nvSpPr>
        <p:spPr>
          <a:xfrm>
            <a:off x="1115568" y="548640"/>
            <a:ext cx="10168128" cy="1179576"/>
          </a:xfrm>
        </p:spPr>
        <p:txBody>
          <a:bodyPr>
            <a:normAutofit/>
          </a:bodyPr>
          <a:lstStyle/>
          <a:p>
            <a:r>
              <a:rPr lang="es-CL" sz="4000" dirty="0">
                <a:latin typeface="Gill Sans MT" panose="020B0502020104020203" pitchFamily="34" charset="0"/>
              </a:rPr>
              <a:t>Hechos (i)</a:t>
            </a:r>
          </a:p>
        </p:txBody>
      </p:sp>
      <p:sp>
        <p:nvSpPr>
          <p:cNvPr id="19"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2883C4D5-2DA6-4476-955C-55FD7A896DC8}"/>
              </a:ext>
            </a:extLst>
          </p:cNvPr>
          <p:cNvSpPr>
            <a:spLocks noGrp="1"/>
          </p:cNvSpPr>
          <p:nvPr>
            <p:ph idx="1"/>
          </p:nvPr>
        </p:nvSpPr>
        <p:spPr>
          <a:xfrm>
            <a:off x="1115568" y="2481943"/>
            <a:ext cx="10168128" cy="3695020"/>
          </a:xfrm>
        </p:spPr>
        <p:txBody>
          <a:bodyPr>
            <a:normAutofit fontScale="85000" lnSpcReduction="20000"/>
          </a:bodyPr>
          <a:lstStyle/>
          <a:p>
            <a:pPr lvl="0" algn="just"/>
            <a:r>
              <a:rPr lang="es-CL" dirty="0">
                <a:latin typeface="Gill Sans MT" panose="020B0502020104020203" pitchFamily="34" charset="0"/>
              </a:rPr>
              <a:t>Juan Profundo es un prestigioso actor nacional, famoso por haber interpretado a múltiples personajes de alta estimación pública, dentro de los cuales es posible nombrar su reconocido rol en la saga de Piratas de la Bahía. </a:t>
            </a:r>
          </a:p>
          <a:p>
            <a:pPr lvl="0" algn="just"/>
            <a:r>
              <a:rPr lang="es-CL" dirty="0">
                <a:latin typeface="Gill Sans MT" panose="020B0502020104020203" pitchFamily="34" charset="0"/>
              </a:rPr>
              <a:t>A mediados del año 2020, Ámbar Rubio, cuya fama como actriz la ha llevado a alcanzar más de 5 millones de seguidores en Instagram, realizó una publicación en la red social narrando una serie de acontecimientos de los que habría sido víctima como consecuencia del actuar violento de su ex marido, Juan Profundo. Todos ellos fueron inventados por la actriz con el objeto de aprovecharse de los beneficios que le traería estar nuevamente en la discusión pública. </a:t>
            </a:r>
          </a:p>
          <a:p>
            <a:pPr lvl="0" algn="just"/>
            <a:r>
              <a:rPr lang="es-CL" dirty="0">
                <a:latin typeface="Gill Sans MT" panose="020B0502020104020203" pitchFamily="34" charset="0"/>
              </a:rPr>
              <a:t>La publicación causó un fuerte revuelo entre sus fanáticos, quienes rápidamente comenzaron a compartir múltiples mensajes ofensivos dirigidos a Juan Profundo. </a:t>
            </a:r>
          </a:p>
          <a:p>
            <a:pPr marL="0" lvl="0" indent="0">
              <a:buNone/>
            </a:pPr>
            <a:endParaRPr lang="es-CL" sz="2200" dirty="0">
              <a:latin typeface="Gill Sans MT" panose="020B0502020104020203" pitchFamily="34" charset="0"/>
            </a:endParaRPr>
          </a:p>
        </p:txBody>
      </p:sp>
    </p:spTree>
    <p:extLst>
      <p:ext uri="{BB962C8B-B14F-4D97-AF65-F5344CB8AC3E}">
        <p14:creationId xmlns:p14="http://schemas.microsoft.com/office/powerpoint/2010/main" val="3271710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8"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DFF732DC-55C3-442C-BBAF-A4608647FE25}"/>
              </a:ext>
            </a:extLst>
          </p:cNvPr>
          <p:cNvSpPr>
            <a:spLocks noGrp="1"/>
          </p:cNvSpPr>
          <p:nvPr>
            <p:ph type="title"/>
          </p:nvPr>
        </p:nvSpPr>
        <p:spPr>
          <a:xfrm>
            <a:off x="1115568" y="548640"/>
            <a:ext cx="10168128" cy="1179576"/>
          </a:xfrm>
        </p:spPr>
        <p:txBody>
          <a:bodyPr>
            <a:normAutofit/>
          </a:bodyPr>
          <a:lstStyle/>
          <a:p>
            <a:r>
              <a:rPr lang="es-CL" sz="4000" dirty="0">
                <a:latin typeface="Gill Sans MT" panose="020B0502020104020203" pitchFamily="34" charset="0"/>
              </a:rPr>
              <a:t>Hechos (ii)</a:t>
            </a:r>
          </a:p>
        </p:txBody>
      </p:sp>
      <p:sp>
        <p:nvSpPr>
          <p:cNvPr id="19"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2883C4D5-2DA6-4476-955C-55FD7A896DC8}"/>
              </a:ext>
            </a:extLst>
          </p:cNvPr>
          <p:cNvSpPr>
            <a:spLocks noGrp="1"/>
          </p:cNvSpPr>
          <p:nvPr>
            <p:ph idx="1"/>
          </p:nvPr>
        </p:nvSpPr>
        <p:spPr>
          <a:xfrm>
            <a:off x="1115568" y="2481943"/>
            <a:ext cx="10168128" cy="3695020"/>
          </a:xfrm>
        </p:spPr>
        <p:txBody>
          <a:bodyPr>
            <a:normAutofit lnSpcReduction="10000"/>
          </a:bodyPr>
          <a:lstStyle/>
          <a:p>
            <a:pPr lvl="0" algn="just"/>
            <a:r>
              <a:rPr lang="es-CL" sz="2400" dirty="0">
                <a:latin typeface="Gill Sans MT" panose="020B0502020104020203" pitchFamily="34" charset="0"/>
              </a:rPr>
              <a:t>La prensa tampoco tardó en llegar. Diversas publicaciones siguieron de cerca los acontecimientos entre la ex pareja. </a:t>
            </a:r>
          </a:p>
          <a:p>
            <a:pPr lvl="0" algn="just"/>
            <a:r>
              <a:rPr lang="es-CL" sz="2400" dirty="0">
                <a:latin typeface="Gill Sans MT" panose="020B0502020104020203" pitchFamily="34" charset="0"/>
              </a:rPr>
              <a:t>El Diario El Sol publicó el siguiente titular: “</a:t>
            </a:r>
            <a:r>
              <a:rPr lang="es-CL" sz="2400" i="1" dirty="0">
                <a:latin typeface="Gill Sans MT" panose="020B0502020104020203" pitchFamily="34" charset="0"/>
              </a:rPr>
              <a:t>La desconocida faceta de Juan Profundo: Golpeador de esposas</a:t>
            </a:r>
            <a:r>
              <a:rPr lang="es-CL" sz="2400" dirty="0">
                <a:latin typeface="Gill Sans MT" panose="020B0502020104020203" pitchFamily="34" charset="0"/>
              </a:rPr>
              <a:t>”; el cuerpo de la noticia profundizaba en el descubrimiento respecto al actor, esbozando la posibilidad de que los hechos de violencia narrados por Ámbar hubieran también ocurrido con otras mujeres. </a:t>
            </a:r>
          </a:p>
          <a:p>
            <a:pPr lvl="0" algn="just"/>
            <a:r>
              <a:rPr lang="es-CL" sz="2400" dirty="0">
                <a:latin typeface="Gill Sans MT" panose="020B0502020104020203" pitchFamily="34" charset="0"/>
              </a:rPr>
              <a:t>El Diario El Estelar, por su parte, publicó una noticia titulada: “</a:t>
            </a:r>
            <a:r>
              <a:rPr lang="es-CL" sz="2400" i="1" dirty="0">
                <a:latin typeface="Gill Sans MT" panose="020B0502020104020203" pitchFamily="34" charset="0"/>
              </a:rPr>
              <a:t>La revelación de Ámbar Rubio</a:t>
            </a:r>
            <a:r>
              <a:rPr lang="es-CL" sz="2400" dirty="0">
                <a:latin typeface="Gill Sans MT" panose="020B0502020104020203" pitchFamily="34" charset="0"/>
              </a:rPr>
              <a:t>”, describiendo en el cuerpo de la misma la publicación realizada por la actriz en su cuenta de Instagram y dando cuenta de los efectos que esta había provocado en la red social. </a:t>
            </a:r>
          </a:p>
        </p:txBody>
      </p:sp>
    </p:spTree>
    <p:extLst>
      <p:ext uri="{BB962C8B-B14F-4D97-AF65-F5344CB8AC3E}">
        <p14:creationId xmlns:p14="http://schemas.microsoft.com/office/powerpoint/2010/main" val="1322441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8"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DFF732DC-55C3-442C-BBAF-A4608647FE25}"/>
              </a:ext>
            </a:extLst>
          </p:cNvPr>
          <p:cNvSpPr>
            <a:spLocks noGrp="1"/>
          </p:cNvSpPr>
          <p:nvPr>
            <p:ph type="title"/>
          </p:nvPr>
        </p:nvSpPr>
        <p:spPr>
          <a:xfrm>
            <a:off x="1115568" y="548640"/>
            <a:ext cx="10168128" cy="1179576"/>
          </a:xfrm>
        </p:spPr>
        <p:txBody>
          <a:bodyPr>
            <a:normAutofit/>
          </a:bodyPr>
          <a:lstStyle/>
          <a:p>
            <a:r>
              <a:rPr lang="es-CL" sz="4000" dirty="0">
                <a:latin typeface="Gill Sans MT" panose="020B0502020104020203" pitchFamily="34" charset="0"/>
              </a:rPr>
              <a:t>Hechos (iii)</a:t>
            </a:r>
          </a:p>
        </p:txBody>
      </p:sp>
      <p:sp>
        <p:nvSpPr>
          <p:cNvPr id="19"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2883C4D5-2DA6-4476-955C-55FD7A896DC8}"/>
              </a:ext>
            </a:extLst>
          </p:cNvPr>
          <p:cNvSpPr>
            <a:spLocks noGrp="1"/>
          </p:cNvSpPr>
          <p:nvPr>
            <p:ph idx="1"/>
          </p:nvPr>
        </p:nvSpPr>
        <p:spPr>
          <a:xfrm>
            <a:off x="1115568" y="2481943"/>
            <a:ext cx="10168128" cy="3695020"/>
          </a:xfrm>
        </p:spPr>
        <p:txBody>
          <a:bodyPr>
            <a:normAutofit/>
          </a:bodyPr>
          <a:lstStyle/>
          <a:p>
            <a:pPr lvl="0" algn="just"/>
            <a:r>
              <a:rPr lang="es-CL" sz="2400" dirty="0">
                <a:latin typeface="Gill Sans MT" panose="020B0502020104020203" pitchFamily="34" charset="0"/>
              </a:rPr>
              <a:t>Debido al revuelo de las noticias, la productora con la que trabajaba Juan Profundo decidió reemplazarlo en la nueva película de Piratas de la Bahía cuyo rodaje había iniciado hace unos meses, contratando con su doble de acción. Aprovechándose de la urgencia de la productora, el doble de acción logró negociar una ganancia de tres veces lo que recibía el propio Juan Profundo. </a:t>
            </a:r>
          </a:p>
          <a:p>
            <a:pPr lvl="0" algn="just"/>
            <a:r>
              <a:rPr lang="es-CL" sz="2400" dirty="0">
                <a:latin typeface="Gill Sans MT" panose="020B0502020104020203" pitchFamily="34" charset="0"/>
              </a:rPr>
              <a:t> TV News, por su parte, alcanzó un rating histórico al transmitir en vivo una entrevista a Ámbar respecto a la noticiosa publicación. Lo anterior se tradujo en una ganancia de aproximadamente 350 millones por sobre los ingresos normales recibidos por el canal.</a:t>
            </a:r>
          </a:p>
          <a:p>
            <a:pPr lvl="0" algn="just"/>
            <a:endParaRPr lang="es-CL" sz="2400" dirty="0">
              <a:latin typeface="Gill Sans MT" panose="020B0502020104020203" pitchFamily="34" charset="0"/>
            </a:endParaRPr>
          </a:p>
        </p:txBody>
      </p:sp>
    </p:spTree>
    <p:extLst>
      <p:ext uri="{BB962C8B-B14F-4D97-AF65-F5344CB8AC3E}">
        <p14:creationId xmlns:p14="http://schemas.microsoft.com/office/powerpoint/2010/main" val="278329204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424</Words>
  <Application>Microsoft Office PowerPoint</Application>
  <PresentationFormat>Panorámica</PresentationFormat>
  <Paragraphs>16</Paragraphs>
  <Slides>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vt:i4>
      </vt:variant>
    </vt:vector>
  </HeadingPairs>
  <TitlesOfParts>
    <vt:vector size="9" baseType="lpstr">
      <vt:lpstr>Arial</vt:lpstr>
      <vt:lpstr>Calibri</vt:lpstr>
      <vt:lpstr>Calibri Light</vt:lpstr>
      <vt:lpstr>Gill Sans MT</vt:lpstr>
      <vt:lpstr>Tema de Office</vt:lpstr>
      <vt:lpstr>Caso Responsabilidad Extracontractual: “Dolo”</vt:lpstr>
      <vt:lpstr>Hechos (i)</vt:lpstr>
      <vt:lpstr>Hechos (ii)</vt:lpstr>
      <vt:lpstr>Hechos (iii)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Caso: “Daños”</dc:title>
  <dc:creator>Florencia Gherardelli</dc:creator>
  <cp:lastModifiedBy>Florencia Gherardelli Gimeno</cp:lastModifiedBy>
  <cp:revision>9</cp:revision>
  <dcterms:created xsi:type="dcterms:W3CDTF">2020-06-08T00:00:42Z</dcterms:created>
  <dcterms:modified xsi:type="dcterms:W3CDTF">2022-04-29T13:31:46Z</dcterms:modified>
</cp:coreProperties>
</file>