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1" r:id="rId1"/>
  </p:sldMasterIdLst>
  <p:sldIdLst>
    <p:sldId id="290" r:id="rId2"/>
    <p:sldId id="297" r:id="rId3"/>
    <p:sldId id="257" r:id="rId4"/>
    <p:sldId id="305" r:id="rId5"/>
    <p:sldId id="294" r:id="rId6"/>
    <p:sldId id="304" r:id="rId7"/>
    <p:sldId id="256" r:id="rId8"/>
    <p:sldId id="292" r:id="rId9"/>
    <p:sldId id="301" r:id="rId10"/>
    <p:sldId id="291" r:id="rId11"/>
    <p:sldId id="293" r:id="rId12"/>
    <p:sldId id="302" r:id="rId13"/>
    <p:sldId id="298" r:id="rId14"/>
    <p:sldId id="299" r:id="rId15"/>
    <p:sldId id="303" r:id="rId16"/>
    <p:sldId id="259" r:id="rId17"/>
    <p:sldId id="260" r:id="rId18"/>
    <p:sldId id="261" r:id="rId19"/>
    <p:sldId id="263" r:id="rId20"/>
    <p:sldId id="30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37" autoAdjust="0"/>
    <p:restoredTop sz="94660"/>
  </p:normalViewPr>
  <p:slideViewPr>
    <p:cSldViewPr snapToGrid="0">
      <p:cViewPr>
        <p:scale>
          <a:sx n="51" d="100"/>
          <a:sy n="51" d="100"/>
        </p:scale>
        <p:origin x="-1344" y="-5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19FB2-3AAB-4D03-B13A-2960828C78E3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ED02AE-B9A4-47BD-AF8E-97E16144138B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0FD78B-DB02-4362-BCDC-98A55456977C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916976-5D93-46E4-A98A-FAD63E4D0EA8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6438603" y="1073888"/>
            <a:ext cx="5762848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498621" y="0"/>
            <a:ext cx="7352715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6635304" y="1285480"/>
            <a:ext cx="4114800" cy="1584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924800" y="0"/>
            <a:ext cx="3657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7924800" y="4267200"/>
            <a:ext cx="42672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7924800" y="0"/>
            <a:ext cx="1828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7931152" y="4246564"/>
            <a:ext cx="2787649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7924800" y="4267200"/>
            <a:ext cx="2133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7924800" y="1371600"/>
            <a:ext cx="42672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7924800" y="1752600"/>
            <a:ext cx="42672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1320800" y="4267200"/>
            <a:ext cx="660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711200" y="4267200"/>
            <a:ext cx="7112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489099" y="2438400"/>
            <a:ext cx="75184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489099" y="2133600"/>
            <a:ext cx="75184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6096000" y="4267200"/>
            <a:ext cx="18288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9F4F5-F4D2-4D2A-AB60-88D37ADCB869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7" name="6 Rectángulo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3BC6CE-6D1E-47E5-8859-F31AC5380EB2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4E7C4-4DA4-404D-9965-B13F2DD7D8BF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CF1133-3259-4C45-BABA-5B62D9C6F78D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84882-FB12-4BC8-9960-9AD8104D7FAE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1BD23-6E54-4D9D-AD88-A2813C73CC25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>
            <a:extLst/>
          </a:lstStyle>
          <a:p>
            <a:fld id="{1471A834-4F3C-4AF9-9C74-05EC35A0F292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1CF1133-3259-4C45-BABA-5B62D9C6F78D}" type="datetimeFigureOut">
              <a:rPr lang="en-US" smtClean="0"/>
              <a:t>8/26/2021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contenido 13"/>
          <p:cNvSpPr>
            <a:spLocks noGrp="1"/>
          </p:cNvSpPr>
          <p:nvPr>
            <p:ph idx="1"/>
          </p:nvPr>
        </p:nvSpPr>
        <p:spPr>
          <a:xfrm>
            <a:off x="1138335" y="1738637"/>
            <a:ext cx="10520265" cy="4572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MX" sz="4300" dirty="0"/>
              <a:t> </a:t>
            </a:r>
            <a:r>
              <a:rPr lang="es-MX" sz="4300" dirty="0" smtClean="0">
                <a:latin typeface="Calisto MT" panose="02040603050505030304" pitchFamily="18" charset="0"/>
              </a:rPr>
              <a:t>Estructuras Involucradas en la Producción Vocal.</a:t>
            </a:r>
            <a:endParaRPr lang="es-MX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Docente : Pamela Andrea Díaz Gallegos</a:t>
            </a: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Electivo Salud y Educación Vocal </a:t>
            </a: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Facultad de Derecho  Universidad  de Chile </a:t>
            </a: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Segundo Semestre 2021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 </a:t>
            </a:r>
            <a:r>
              <a:rPr lang="es-MX" sz="2800" dirty="0" smtClean="0">
                <a:latin typeface="Calisto MT" panose="02040603050505030304" pitchFamily="18" charset="0"/>
              </a:rPr>
              <a:t>   </a:t>
            </a:r>
          </a:p>
          <a:p>
            <a:pPr marL="0" indent="0">
              <a:buNone/>
            </a:pPr>
            <a:r>
              <a:rPr lang="es-MX" sz="2000" dirty="0"/>
              <a:t> </a:t>
            </a:r>
            <a:r>
              <a:rPr lang="es-MX" sz="2000" dirty="0" smtClean="0"/>
              <a:t>                                                                          </a:t>
            </a:r>
          </a:p>
        </p:txBody>
      </p:sp>
      <p:sp>
        <p:nvSpPr>
          <p:cNvPr id="25" name="Marcador de contenido 13"/>
          <p:cNvSpPr txBox="1">
            <a:spLocks/>
          </p:cNvSpPr>
          <p:nvPr/>
        </p:nvSpPr>
        <p:spPr>
          <a:xfrm>
            <a:off x="1424800" y="1959299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MX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s-MX" smtClean="0"/>
              <a:t> </a:t>
            </a:r>
            <a:endParaRPr lang="es-CL" dirty="0"/>
          </a:p>
        </p:txBody>
      </p:sp>
      <p:sp>
        <p:nvSpPr>
          <p:cNvPr id="26" name="Marcador de contenido 13"/>
          <p:cNvSpPr txBox="1">
            <a:spLocks/>
          </p:cNvSpPr>
          <p:nvPr/>
        </p:nvSpPr>
        <p:spPr>
          <a:xfrm>
            <a:off x="1424800" y="21304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MX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s-MX" smtClean="0"/>
              <a:t> </a:t>
            </a:r>
            <a:endParaRPr lang="es-CL" dirty="0"/>
          </a:p>
        </p:txBody>
      </p:sp>
      <p:sp>
        <p:nvSpPr>
          <p:cNvPr id="28" name="CuadroTexto 27"/>
          <p:cNvSpPr txBox="1"/>
          <p:nvPr/>
        </p:nvSpPr>
        <p:spPr>
          <a:xfrm>
            <a:off x="1272402" y="19780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L" dirty="0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491" y="3061664"/>
            <a:ext cx="4194109" cy="248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3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01772"/>
            <a:ext cx="11873131" cy="1365772"/>
          </a:xfrm>
        </p:spPr>
        <p:txBody>
          <a:bodyPr>
            <a:normAutofit fontScale="90000"/>
          </a:bodyPr>
          <a:lstStyle/>
          <a:p>
            <a:r>
              <a:rPr lang="es-MX" sz="3100" b="1" dirty="0" smtClean="0"/>
              <a:t>    </a:t>
            </a:r>
            <a:r>
              <a:rPr lang="es-MX" sz="3100" b="1" dirty="0" smtClean="0"/>
              <a:t>       </a:t>
            </a:r>
            <a:br>
              <a:rPr lang="es-MX" sz="3100" b="1" dirty="0" smtClean="0"/>
            </a:br>
            <a:r>
              <a:rPr lang="es-MX" sz="3100" b="1" dirty="0"/>
              <a:t> </a:t>
            </a:r>
            <a:r>
              <a:rPr lang="es-MX" sz="3100" b="1" dirty="0" smtClean="0"/>
              <a:t>         </a:t>
            </a:r>
            <a:r>
              <a:rPr lang="es-MX" sz="2700" b="1" dirty="0" smtClean="0">
                <a:latin typeface="Calisto MT" panose="02040603050505030304" pitchFamily="18" charset="0"/>
              </a:rPr>
              <a:t>Los </a:t>
            </a:r>
            <a:r>
              <a:rPr lang="es-MX" sz="2700" b="1" dirty="0" smtClean="0">
                <a:latin typeface="Calisto MT" panose="02040603050505030304" pitchFamily="18" charset="0"/>
              </a:rPr>
              <a:t>5  Procesos Motores Básicos  intervinientes en el habla son </a:t>
            </a:r>
            <a:r>
              <a:rPr lang="es-MX" sz="2700" b="1" dirty="0">
                <a:latin typeface="Calisto MT" panose="02040603050505030304" pitchFamily="18" charset="0"/>
              </a:rPr>
              <a:t/>
            </a:r>
            <a:br>
              <a:rPr lang="es-MX" sz="2700" b="1" dirty="0">
                <a:latin typeface="Calisto MT" panose="02040603050505030304" pitchFamily="18" charset="0"/>
              </a:rPr>
            </a:br>
            <a:r>
              <a:rPr lang="es-MX" sz="2700" b="1" dirty="0" smtClean="0">
                <a:latin typeface="Calisto MT" panose="02040603050505030304" pitchFamily="18" charset="0"/>
              </a:rPr>
              <a:t>           </a:t>
            </a:r>
            <a:r>
              <a:rPr lang="es-MX" sz="2700" b="1" dirty="0" smtClean="0">
                <a:latin typeface="Calisto MT" panose="02040603050505030304" pitchFamily="18" charset="0"/>
              </a:rPr>
              <a:t>                 articulación </a:t>
            </a:r>
            <a:r>
              <a:rPr lang="es-MX" sz="2700" b="1" dirty="0" smtClean="0">
                <a:latin typeface="Calisto MT" panose="02040603050505030304" pitchFamily="18" charset="0"/>
              </a:rPr>
              <a:t>, respiración  ,  fonación , resonancia y  la  masticación . </a:t>
            </a:r>
            <a:endParaRPr lang="es-CL" sz="2700" b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07706" y="1791478"/>
            <a:ext cx="10532706" cy="4814595"/>
          </a:xfrm>
        </p:spPr>
        <p:txBody>
          <a:bodyPr>
            <a:normAutofit/>
          </a:bodyPr>
          <a:lstStyle/>
          <a:p>
            <a:endParaRPr lang="es-ES" b="1" u="sng" dirty="0" smtClean="0"/>
          </a:p>
          <a:p>
            <a:pPr marL="571500" indent="-571500">
              <a:buAutoNum type="romanUcPeriod"/>
            </a:pPr>
            <a:r>
              <a:rPr lang="es-ES" sz="2400" b="1" u="sng" dirty="0" smtClean="0">
                <a:latin typeface="Calisto MT" panose="02040603050505030304" pitchFamily="18" charset="0"/>
              </a:rPr>
              <a:t>La respiración :</a:t>
            </a:r>
          </a:p>
          <a:p>
            <a:pPr marL="0" indent="0">
              <a:buNone/>
            </a:pPr>
            <a:r>
              <a:rPr lang="es-ES" sz="2400" dirty="0" smtClean="0">
                <a:latin typeface="Calisto MT" panose="02040603050505030304" pitchFamily="18" charset="0"/>
              </a:rPr>
              <a:t> se </a:t>
            </a:r>
            <a:r>
              <a:rPr lang="es-ES" sz="2400" dirty="0">
                <a:latin typeface="Calisto MT" panose="02040603050505030304" pitchFamily="18" charset="0"/>
              </a:rPr>
              <a:t>realiza en </a:t>
            </a:r>
            <a:r>
              <a:rPr lang="es-ES" sz="2400" dirty="0" smtClean="0">
                <a:latin typeface="Calisto MT" panose="02040603050505030304" pitchFamily="18" charset="0"/>
              </a:rPr>
              <a:t>tres </a:t>
            </a:r>
            <a:r>
              <a:rPr lang="es-ES" sz="2400" dirty="0">
                <a:latin typeface="Calisto MT" panose="02040603050505030304" pitchFamily="18" charset="0"/>
              </a:rPr>
              <a:t>fases, inspiratoria (toma de aire</a:t>
            </a:r>
            <a:r>
              <a:rPr lang="es-ES" sz="2400" dirty="0" smtClean="0">
                <a:latin typeface="Calisto MT" panose="02040603050505030304" pitchFamily="18" charset="0"/>
              </a:rPr>
              <a:t>) pausa o retención  </a:t>
            </a:r>
            <a:r>
              <a:rPr lang="es-ES" sz="2400" dirty="0">
                <a:latin typeface="Calisto MT" panose="02040603050505030304" pitchFamily="18" charset="0"/>
              </a:rPr>
              <a:t>y </a:t>
            </a:r>
            <a:r>
              <a:rPr lang="es-ES" sz="2400" dirty="0" smtClean="0">
                <a:latin typeface="Calisto MT" panose="02040603050505030304" pitchFamily="18" charset="0"/>
              </a:rPr>
              <a:t>fase espiratoria </a:t>
            </a:r>
            <a:r>
              <a:rPr lang="es-ES" sz="2400" dirty="0">
                <a:latin typeface="Calisto MT" panose="02040603050505030304" pitchFamily="18" charset="0"/>
              </a:rPr>
              <a:t>(</a:t>
            </a:r>
            <a:r>
              <a:rPr lang="es-ES" sz="2400" dirty="0" smtClean="0">
                <a:latin typeface="Calisto MT" panose="02040603050505030304" pitchFamily="18" charset="0"/>
              </a:rPr>
              <a:t>expulsión </a:t>
            </a:r>
            <a:r>
              <a:rPr lang="es-ES" sz="2400" dirty="0">
                <a:latin typeface="Calisto MT" panose="02040603050505030304" pitchFamily="18" charset="0"/>
              </a:rPr>
              <a:t>de aire) ambas </a:t>
            </a:r>
            <a:r>
              <a:rPr lang="es-ES" sz="2400" dirty="0" smtClean="0">
                <a:latin typeface="Calisto MT" panose="02040603050505030304" pitchFamily="18" charset="0"/>
              </a:rPr>
              <a:t>representan </a:t>
            </a:r>
            <a:r>
              <a:rPr lang="es-ES" sz="2400" dirty="0">
                <a:latin typeface="Calisto MT" panose="02040603050505030304" pitchFamily="18" charset="0"/>
              </a:rPr>
              <a:t>un ciclo respiratorio</a:t>
            </a:r>
            <a:r>
              <a:rPr lang="es-ES" sz="2400" dirty="0" smtClean="0">
                <a:latin typeface="Calisto MT" panose="02040603050505030304" pitchFamily="18" charset="0"/>
              </a:rPr>
              <a:t>.</a:t>
            </a:r>
          </a:p>
          <a:p>
            <a:pPr marL="0" indent="0">
              <a:buNone/>
            </a:pPr>
            <a:r>
              <a:rPr lang="es-ES" sz="2400" dirty="0" smtClean="0">
                <a:latin typeface="Calisto MT" panose="02040603050505030304" pitchFamily="18" charset="0"/>
              </a:rPr>
              <a:t> </a:t>
            </a:r>
            <a:r>
              <a:rPr lang="es-ES" sz="2400" u="sng" dirty="0">
                <a:latin typeface="Calisto MT" panose="02040603050505030304" pitchFamily="18" charset="0"/>
              </a:rPr>
              <a:t>Los ciclos </a:t>
            </a:r>
            <a:r>
              <a:rPr lang="es-ES" sz="2400" dirty="0">
                <a:latin typeface="Calisto MT" panose="02040603050505030304" pitchFamily="18" charset="0"/>
              </a:rPr>
              <a:t>variaran de acuerdo al objetivo de la </a:t>
            </a:r>
            <a:r>
              <a:rPr lang="es-ES" sz="2400" dirty="0" smtClean="0">
                <a:latin typeface="Calisto MT" panose="02040603050505030304" pitchFamily="18" charset="0"/>
              </a:rPr>
              <a:t>respiración. </a:t>
            </a:r>
            <a:endParaRPr lang="es-ES" sz="24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ES" sz="2400" b="1" u="sng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ES" sz="2400" b="1" u="sng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ES" sz="2400" b="1" u="sng" dirty="0" smtClean="0">
                <a:latin typeface="Calisto MT" panose="02040603050505030304" pitchFamily="18" charset="0"/>
              </a:rPr>
              <a:t> </a:t>
            </a:r>
            <a:endParaRPr lang="es-ES" sz="2400" b="1" u="sng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ES" sz="2400" b="1" u="sng" dirty="0" smtClean="0">
                <a:latin typeface="Calisto MT" panose="02040603050505030304" pitchFamily="18" charset="0"/>
              </a:rPr>
              <a:t>Tipo y modo respiratorio </a:t>
            </a:r>
            <a:r>
              <a:rPr lang="es-ES" sz="2400" b="1" dirty="0" smtClean="0">
                <a:latin typeface="Calisto MT" panose="02040603050505030304" pitchFamily="18" charset="0"/>
              </a:rPr>
              <a:t>: </a:t>
            </a:r>
          </a:p>
          <a:p>
            <a:pPr marL="0" indent="0">
              <a:buNone/>
            </a:pPr>
            <a:r>
              <a:rPr lang="es-ES" sz="2400" dirty="0" smtClean="0">
                <a:latin typeface="Calisto MT" panose="02040603050505030304" pitchFamily="18" charset="0"/>
              </a:rPr>
              <a:t>Tipo : nasal / oral / = mixto </a:t>
            </a:r>
          </a:p>
          <a:p>
            <a:pPr marL="0" indent="0">
              <a:buNone/>
            </a:pPr>
            <a:endParaRPr lang="es-ES" sz="11200" b="1" dirty="0" smtClean="0">
              <a:latin typeface="Calisto MT" panose="02040603050505030304" pitchFamily="18" charset="0"/>
            </a:endParaRPr>
          </a:p>
          <a:p>
            <a:pPr marL="68580" indent="0">
              <a:buNone/>
            </a:pPr>
            <a:endParaRPr lang="es-ES" sz="11200" dirty="0" smtClean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31967" y="485192"/>
            <a:ext cx="10233800" cy="6214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 </a:t>
            </a:r>
            <a:endParaRPr lang="es-MX" sz="2600" dirty="0" smtClean="0">
              <a:latin typeface="Calisto MT" panose="02040603050505030304" pitchFamily="18" charset="0"/>
            </a:endParaRPr>
          </a:p>
          <a:p>
            <a:pPr marL="571500" indent="-571500">
              <a:buAutoNum type="romanUcPeriod" startAt="2"/>
            </a:pPr>
            <a:r>
              <a:rPr lang="es-ES" sz="2600" b="1" u="sng" dirty="0">
                <a:latin typeface="Calisto MT" panose="02040603050505030304" pitchFamily="18" charset="0"/>
              </a:rPr>
              <a:t>Fonación</a:t>
            </a:r>
            <a:r>
              <a:rPr lang="es-ES" sz="2600" b="1" dirty="0">
                <a:latin typeface="Calisto MT" panose="02040603050505030304" pitchFamily="18" charset="0"/>
              </a:rPr>
              <a:t> :  </a:t>
            </a:r>
            <a:endParaRPr lang="es-ES" sz="2600" b="1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ES" sz="2600" dirty="0" smtClean="0">
                <a:latin typeface="Calisto MT" panose="02040603050505030304" pitchFamily="18" charset="0"/>
              </a:rPr>
              <a:t>Sonidos que se  emiten en  </a:t>
            </a:r>
            <a:r>
              <a:rPr lang="es-ES" sz="2600" dirty="0">
                <a:latin typeface="Calisto MT" panose="02040603050505030304" pitchFamily="18" charset="0"/>
              </a:rPr>
              <a:t>el tracto </a:t>
            </a:r>
            <a:r>
              <a:rPr lang="es-ES" sz="2600" dirty="0" smtClean="0">
                <a:latin typeface="Calisto MT" panose="02040603050505030304" pitchFamily="18" charset="0"/>
              </a:rPr>
              <a:t>vocal, por la vibración   de los pliegues ( </a:t>
            </a:r>
            <a:r>
              <a:rPr lang="es-ES" sz="2600" dirty="0">
                <a:latin typeface="Calisto MT" panose="02040603050505030304" pitchFamily="18" charset="0"/>
              </a:rPr>
              <a:t>laringe</a:t>
            </a:r>
            <a:r>
              <a:rPr lang="es-ES" sz="2600" dirty="0" smtClean="0">
                <a:latin typeface="Calisto MT" panose="02040603050505030304" pitchFamily="18" charset="0"/>
              </a:rPr>
              <a:t>). </a:t>
            </a:r>
            <a:endParaRPr lang="es-ES" sz="2600" dirty="0">
              <a:latin typeface="Calisto MT" panose="02040603050505030304" pitchFamily="18" charset="0"/>
            </a:endParaRPr>
          </a:p>
          <a:p>
            <a:endParaRPr lang="es-ES" sz="26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2600" dirty="0" smtClean="0">
                <a:latin typeface="Calisto MT" panose="02040603050505030304" pitchFamily="18" charset="0"/>
              </a:rPr>
              <a:t>III.  </a:t>
            </a:r>
            <a:r>
              <a:rPr lang="es-MX" sz="2600" u="sng" dirty="0" smtClean="0">
                <a:latin typeface="Calisto MT" panose="02040603050505030304" pitchFamily="18" charset="0"/>
              </a:rPr>
              <a:t>Articulación </a:t>
            </a:r>
            <a:r>
              <a:rPr lang="es-MX" sz="2600" dirty="0" smtClean="0">
                <a:latin typeface="Calisto MT" panose="02040603050505030304" pitchFamily="18" charset="0"/>
              </a:rPr>
              <a:t>:</a:t>
            </a:r>
          </a:p>
          <a:p>
            <a:pPr marL="0" indent="0">
              <a:buNone/>
            </a:pPr>
            <a:r>
              <a:rPr lang="es-MX" sz="2600" dirty="0" smtClean="0">
                <a:latin typeface="Calisto MT" panose="02040603050505030304" pitchFamily="18" charset="0"/>
              </a:rPr>
              <a:t>  los órganos  pasivos y activos ( lengua , dientes , mejillas ,  labios , paladar) ambos  hacen contacto para producir el sonido en un punto de articulación .</a:t>
            </a:r>
          </a:p>
          <a:p>
            <a:pPr marL="0" indent="0">
              <a:buNone/>
            </a:pPr>
            <a:r>
              <a:rPr lang="es-MX" sz="2600" dirty="0" smtClean="0">
                <a:latin typeface="Calisto MT" panose="02040603050505030304" pitchFamily="18" charset="0"/>
              </a:rPr>
              <a:t>Ejemplo: </a:t>
            </a:r>
          </a:p>
          <a:p>
            <a:pPr marL="0" indent="0">
              <a:buNone/>
            </a:pPr>
            <a:r>
              <a:rPr lang="es-MX" sz="2600" dirty="0" smtClean="0">
                <a:latin typeface="Calisto MT" panose="02040603050505030304" pitchFamily="18" charset="0"/>
              </a:rPr>
              <a:t>Fonema bilabial =  b/m/p  producido por el contacto de los labios .</a:t>
            </a:r>
          </a:p>
          <a:p>
            <a:pPr marL="0" indent="0">
              <a:buNone/>
            </a:pPr>
            <a:endParaRPr lang="es-MX" sz="2600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CL" sz="26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02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212979" y="1320368"/>
            <a:ext cx="994643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u="sng" dirty="0">
                <a:latin typeface="Calisto MT" panose="02040603050505030304" pitchFamily="18" charset="0"/>
              </a:rPr>
              <a:t>IV. Prosodia </a:t>
            </a:r>
            <a:r>
              <a:rPr lang="es-MX" sz="2800" dirty="0">
                <a:latin typeface="Calisto MT" panose="02040603050505030304" pitchFamily="18" charset="0"/>
              </a:rPr>
              <a:t>: </a:t>
            </a:r>
          </a:p>
          <a:p>
            <a:r>
              <a:rPr lang="es-MX" sz="2800" dirty="0">
                <a:latin typeface="Calisto MT" panose="02040603050505030304" pitchFamily="18" charset="0"/>
              </a:rPr>
              <a:t>Es la melodía y ritmo de la voz  .</a:t>
            </a:r>
          </a:p>
          <a:p>
            <a:endParaRPr lang="es-MX" sz="2800" b="1" dirty="0">
              <a:latin typeface="Calisto MT" panose="02040603050505030304" pitchFamily="18" charset="0"/>
            </a:endParaRPr>
          </a:p>
          <a:p>
            <a:r>
              <a:rPr lang="es-MX" sz="2800" b="1" dirty="0">
                <a:latin typeface="Calisto MT" panose="02040603050505030304" pitchFamily="18" charset="0"/>
              </a:rPr>
              <a:t> </a:t>
            </a:r>
            <a:r>
              <a:rPr lang="es-MX" sz="2800" b="1" u="sng" dirty="0">
                <a:latin typeface="Calisto MT" panose="02040603050505030304" pitchFamily="18" charset="0"/>
              </a:rPr>
              <a:t>V. Resonancia :</a:t>
            </a:r>
          </a:p>
          <a:p>
            <a:r>
              <a:rPr lang="es-MX" sz="2800" dirty="0">
                <a:latin typeface="Calisto MT" panose="02040603050505030304" pitchFamily="18" charset="0"/>
              </a:rPr>
              <a:t>Corresponde a la </a:t>
            </a:r>
            <a:r>
              <a:rPr lang="es-ES" sz="2800" dirty="0">
                <a:latin typeface="Calisto MT" panose="02040603050505030304" pitchFamily="18" charset="0"/>
              </a:rPr>
              <a:t>cavidad oral situada inferiormente a la cavidad nasal.  </a:t>
            </a:r>
            <a:endParaRPr lang="es-ES" sz="2800" dirty="0" smtClean="0">
              <a:latin typeface="Calisto MT" panose="02040603050505030304" pitchFamily="18" charset="0"/>
            </a:endParaRPr>
          </a:p>
          <a:p>
            <a:r>
              <a:rPr lang="es-ES" sz="2800" dirty="0" smtClean="0">
                <a:latin typeface="Calisto MT" panose="02040603050505030304" pitchFamily="18" charset="0"/>
              </a:rPr>
              <a:t>Es </a:t>
            </a:r>
            <a:r>
              <a:rPr lang="es-ES" sz="2800" dirty="0">
                <a:latin typeface="Calisto MT" panose="02040603050505030304" pitchFamily="18" charset="0"/>
              </a:rPr>
              <a:t>una cavidad irregular cubierta de mucosa que modifica su tamaño  de acuerdo a la proximidad existente entre el maxilar superior  y  la mandíbula .</a:t>
            </a:r>
          </a:p>
          <a:p>
            <a:endParaRPr lang="es-CL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89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 smtClean="0">
                <a:latin typeface="Calisto MT" panose="02040603050505030304" pitchFamily="18" charset="0"/>
              </a:rPr>
              <a:t>       </a:t>
            </a:r>
            <a:r>
              <a:rPr lang="es-MX" sz="3600" dirty="0" smtClean="0">
                <a:latin typeface="Calisto MT" panose="02040603050505030304" pitchFamily="18" charset="0"/>
              </a:rPr>
              <a:t/>
            </a:r>
            <a:br>
              <a:rPr lang="es-MX" sz="3600" dirty="0" smtClean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> </a:t>
            </a:r>
            <a:r>
              <a:rPr lang="es-MX" sz="3600" dirty="0" smtClean="0">
                <a:latin typeface="Calisto MT" panose="02040603050505030304" pitchFamily="18" charset="0"/>
              </a:rPr>
              <a:t>         </a:t>
            </a:r>
            <a:br>
              <a:rPr lang="es-MX" sz="3600" dirty="0" smtClean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> </a:t>
            </a:r>
            <a:r>
              <a:rPr lang="es-MX" sz="3600" dirty="0" smtClean="0">
                <a:latin typeface="Calisto MT" panose="02040603050505030304" pitchFamily="18" charset="0"/>
              </a:rPr>
              <a:t>                    </a:t>
            </a:r>
            <a:r>
              <a:rPr lang="es-MX" sz="3600" u="sng" dirty="0" smtClean="0">
                <a:latin typeface="Calisto MT" panose="02040603050505030304" pitchFamily="18" charset="0"/>
              </a:rPr>
              <a:t>La </a:t>
            </a:r>
            <a:r>
              <a:rPr lang="es-MX" sz="3600" u="sng" dirty="0">
                <a:latin typeface="Calisto MT" panose="02040603050505030304" pitchFamily="18" charset="0"/>
              </a:rPr>
              <a:t>l</a:t>
            </a:r>
            <a:r>
              <a:rPr lang="es-MX" sz="3600" u="sng" dirty="0" smtClean="0">
                <a:latin typeface="Calisto MT" panose="02040603050505030304" pitchFamily="18" charset="0"/>
              </a:rPr>
              <a:t>aringe </a:t>
            </a:r>
            <a:endParaRPr lang="es-MX" sz="3600" u="sng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>
                <a:latin typeface="Calisto MT" panose="02040603050505030304" pitchFamily="18" charset="0"/>
              </a:rPr>
              <a:t>La laringe esta ubicada </a:t>
            </a:r>
            <a:r>
              <a:rPr lang="es-ES" dirty="0">
                <a:latin typeface="Calisto MT" panose="02040603050505030304" pitchFamily="18" charset="0"/>
              </a:rPr>
              <a:t>en la línea media el </a:t>
            </a:r>
            <a:r>
              <a:rPr lang="es-ES" dirty="0" smtClean="0">
                <a:latin typeface="Calisto MT" panose="02040603050505030304" pitchFamily="18" charset="0"/>
              </a:rPr>
              <a:t>cuello</a:t>
            </a:r>
            <a:r>
              <a:rPr lang="es-ES" dirty="0">
                <a:latin typeface="Calisto MT" panose="02040603050505030304" pitchFamily="18" charset="0"/>
              </a:rPr>
              <a:t> </a:t>
            </a:r>
            <a:endParaRPr lang="es-ES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ES" dirty="0" smtClean="0">
                <a:latin typeface="Calisto MT" panose="02040603050505030304" pitchFamily="18" charset="0"/>
              </a:rPr>
              <a:t>mide entre 5 a 7 cms. </a:t>
            </a:r>
            <a:endParaRPr lang="es-ES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Es </a:t>
            </a:r>
            <a:r>
              <a:rPr lang="es-ES" dirty="0" smtClean="0">
                <a:latin typeface="Calisto MT" panose="02040603050505030304" pitchFamily="18" charset="0"/>
              </a:rPr>
              <a:t>un órgano </a:t>
            </a:r>
            <a:r>
              <a:rPr lang="es-ES" dirty="0">
                <a:latin typeface="Calisto MT" panose="02040603050505030304" pitchFamily="18" charset="0"/>
              </a:rPr>
              <a:t>muscular y cartilaginoso de la fonación </a:t>
            </a:r>
            <a:r>
              <a:rPr lang="es-ES" dirty="0" smtClean="0">
                <a:latin typeface="Calisto MT" panose="02040603050505030304" pitchFamily="18" charset="0"/>
              </a:rPr>
              <a:t>, que </a:t>
            </a:r>
            <a:r>
              <a:rPr lang="es-ES" dirty="0">
                <a:latin typeface="Calisto MT" panose="02040603050505030304" pitchFamily="18" charset="0"/>
              </a:rPr>
              <a:t>se encuentra en el punto mas inferior del tracto vocal, se conecta inferiormente a la tráquea y superiormente a la faringe . 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Su función es respiratoria y digestiva.</a:t>
            </a:r>
          </a:p>
          <a:p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939" y="597159"/>
            <a:ext cx="3307993" cy="164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71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</a:t>
            </a:r>
            <a:r>
              <a:rPr lang="es-MX" dirty="0" smtClean="0"/>
              <a:t>          </a:t>
            </a:r>
            <a:r>
              <a:rPr lang="es-MX" sz="3200" dirty="0" smtClean="0">
                <a:latin typeface="Calisto MT" panose="02040603050505030304" pitchFamily="18" charset="0"/>
              </a:rPr>
              <a:t>Las Cuerdas Vocales </a:t>
            </a:r>
            <a:endParaRPr lang="es-MX" sz="32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19200" y="1343608"/>
            <a:ext cx="10363200" cy="5337110"/>
          </a:xfrm>
        </p:spPr>
        <p:txBody>
          <a:bodyPr>
            <a:normAutofit fontScale="92500" lnSpcReduction="20000"/>
          </a:bodyPr>
          <a:lstStyle/>
          <a:p>
            <a:pPr marL="68580" indent="0" fontAlgn="base">
              <a:buNone/>
            </a:pPr>
            <a:endParaRPr lang="es-MX" dirty="0" smtClean="0"/>
          </a:p>
          <a:p>
            <a:pPr marL="68580" indent="0" fontAlgn="base">
              <a:buNone/>
            </a:pPr>
            <a:r>
              <a:rPr lang="es-MX" dirty="0" smtClean="0">
                <a:latin typeface="Calisto MT" panose="02040603050505030304" pitchFamily="18" charset="0"/>
              </a:rPr>
              <a:t>La </a:t>
            </a:r>
            <a:r>
              <a:rPr lang="es-MX" dirty="0">
                <a:latin typeface="Calisto MT" panose="02040603050505030304" pitchFamily="18" charset="0"/>
              </a:rPr>
              <a:t>cuerda vocal se puede dividir en dos capas de </a:t>
            </a:r>
            <a:r>
              <a:rPr lang="es-MX" dirty="0" smtClean="0">
                <a:latin typeface="Calisto MT" panose="02040603050505030304" pitchFamily="18" charset="0"/>
              </a:rPr>
              <a:t>tejido  </a:t>
            </a:r>
            <a:r>
              <a:rPr lang="es-MX" dirty="0">
                <a:latin typeface="Calisto MT" panose="02040603050505030304" pitchFamily="18" charset="0"/>
              </a:rPr>
              <a:t>con características mecánicas diferentes: el cuerpo y la cubierta. </a:t>
            </a:r>
            <a:endParaRPr lang="es-MX" dirty="0" smtClean="0">
              <a:latin typeface="Calisto MT" panose="02040603050505030304" pitchFamily="18" charset="0"/>
            </a:endParaRPr>
          </a:p>
          <a:p>
            <a:pPr marL="68580" indent="0" fontAlgn="base">
              <a:buNone/>
            </a:pPr>
            <a:endParaRPr lang="es-MX" dirty="0" smtClean="0">
              <a:latin typeface="Calisto MT" panose="02040603050505030304" pitchFamily="18" charset="0"/>
            </a:endParaRPr>
          </a:p>
          <a:p>
            <a:pPr marL="68580" indent="0" fontAlgn="base">
              <a:buNone/>
            </a:pPr>
            <a:r>
              <a:rPr lang="es-MX" dirty="0" smtClean="0">
                <a:latin typeface="Calisto MT" panose="02040603050505030304" pitchFamily="18" charset="0"/>
              </a:rPr>
              <a:t> El </a:t>
            </a:r>
            <a:r>
              <a:rPr lang="es-MX" dirty="0">
                <a:latin typeface="Calisto MT" panose="02040603050505030304" pitchFamily="18" charset="0"/>
              </a:rPr>
              <a:t>cuerpo es músculo más o menos rígido que está conectado a las capas más </a:t>
            </a:r>
            <a:r>
              <a:rPr lang="es-MX" dirty="0" smtClean="0">
                <a:latin typeface="Calisto MT" panose="02040603050505030304" pitchFamily="18" charset="0"/>
              </a:rPr>
              <a:t> superficiales </a:t>
            </a:r>
            <a:r>
              <a:rPr lang="es-MX" dirty="0">
                <a:latin typeface="Calisto MT" panose="02040603050505030304" pitchFamily="18" charset="0"/>
              </a:rPr>
              <a:t>que forman la cubierta. </a:t>
            </a:r>
            <a:endParaRPr lang="es-MX" dirty="0" smtClean="0">
              <a:latin typeface="Calisto MT" panose="02040603050505030304" pitchFamily="18" charset="0"/>
            </a:endParaRPr>
          </a:p>
          <a:p>
            <a:pPr marL="68580" indent="0" fontAlgn="base">
              <a:buNone/>
            </a:pPr>
            <a:r>
              <a:rPr lang="es-MX" dirty="0" smtClean="0">
                <a:latin typeface="Calisto MT" panose="02040603050505030304" pitchFamily="18" charset="0"/>
              </a:rPr>
              <a:t>La </a:t>
            </a:r>
            <a:r>
              <a:rPr lang="es-MX" dirty="0">
                <a:latin typeface="Calisto MT" panose="02040603050505030304" pitchFamily="18" charset="0"/>
              </a:rPr>
              <a:t>cubierta es una capa muy elástica recubierta de mucosa. </a:t>
            </a:r>
            <a:endParaRPr lang="es-MX" dirty="0" smtClean="0">
              <a:latin typeface="Calisto MT" panose="02040603050505030304" pitchFamily="18" charset="0"/>
            </a:endParaRPr>
          </a:p>
          <a:p>
            <a:pPr marL="68580" indent="0" fontAlgn="base">
              <a:buNone/>
            </a:pPr>
            <a:endParaRPr lang="es-MX" dirty="0" smtClean="0">
              <a:latin typeface="Calisto MT" panose="02040603050505030304" pitchFamily="18" charset="0"/>
            </a:endParaRPr>
          </a:p>
          <a:p>
            <a:pPr marL="68580" indent="0" fontAlgn="base">
              <a:buNone/>
            </a:pPr>
            <a:r>
              <a:rPr lang="es-MX" dirty="0" smtClean="0">
                <a:latin typeface="Calisto MT" panose="02040603050505030304" pitchFamily="18" charset="0"/>
              </a:rPr>
              <a:t> </a:t>
            </a:r>
            <a:r>
              <a:rPr lang="es-MX" dirty="0">
                <a:latin typeface="Calisto MT" panose="02040603050505030304" pitchFamily="18" charset="0"/>
              </a:rPr>
              <a:t>Así las cuerdas vocales comienzan a separarse poco a poco desde abajo, hasta que solo queda en contacto la parte superior y finalmente quedan totalmente separadas. </a:t>
            </a:r>
          </a:p>
          <a:p>
            <a:pPr marL="68580" indent="0" fontAlgn="base">
              <a:buNone/>
            </a:pPr>
            <a:r>
              <a:rPr lang="es-MX" dirty="0" smtClean="0">
                <a:latin typeface="Calisto MT" panose="02040603050505030304" pitchFamily="18" charset="0"/>
              </a:rPr>
              <a:t> Este </a:t>
            </a:r>
            <a:r>
              <a:rPr lang="es-MX" dirty="0">
                <a:latin typeface="Calisto MT" panose="02040603050505030304" pitchFamily="18" charset="0"/>
              </a:rPr>
              <a:t>movimiento se produce por las contracciones musculares y la propia elasticidad de las cuerdas.</a:t>
            </a:r>
          </a:p>
          <a:p>
            <a:endParaRPr lang="es-MX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20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    </a:t>
            </a:r>
            <a:r>
              <a:rPr lang="es-MX" dirty="0" smtClean="0">
                <a:latin typeface="Calisto MT" panose="02040603050505030304" pitchFamily="18" charset="0"/>
              </a:rPr>
              <a:t>Cuerdas </a:t>
            </a:r>
            <a:r>
              <a:rPr lang="es-MX" dirty="0">
                <a:latin typeface="Calisto MT" panose="02040603050505030304" pitchFamily="18" charset="0"/>
              </a:rPr>
              <a:t>V</a:t>
            </a:r>
            <a:r>
              <a:rPr lang="es-MX" dirty="0" smtClean="0">
                <a:latin typeface="Calisto MT" panose="02040603050505030304" pitchFamily="18" charset="0"/>
              </a:rPr>
              <a:t>ocales </a:t>
            </a:r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89" y="1511559"/>
            <a:ext cx="5150497" cy="4460033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21" y="1511266"/>
            <a:ext cx="4478695" cy="4304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6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3283" y="209258"/>
            <a:ext cx="10515600" cy="1325563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Calisto MT" panose="02040603050505030304" pitchFamily="18" charset="0"/>
              </a:rPr>
              <a:t>            Clasificación según la exigencia vocal . </a:t>
            </a:r>
            <a:endParaRPr lang="es-CL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6443" y="1631852"/>
            <a:ext cx="10233800" cy="521911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r>
              <a:rPr lang="es-MX" dirty="0" smtClean="0"/>
              <a:t>Resistencia al sobreesfuerzo moderada pero si no protegemos y  entrenamos de forma adecuada .</a:t>
            </a:r>
            <a:endParaRPr lang="es-MX" dirty="0"/>
          </a:p>
          <a:p>
            <a:r>
              <a:rPr lang="es-MX" dirty="0" smtClean="0"/>
              <a:t>seguimos de forma correcta y frecuente los pasos de la pauta de higene de la voz para profesionales además de eliminar hábitos de uso y mal uso vocal , alimentación y actidad  física se sugiere la practica de </a:t>
            </a:r>
            <a:r>
              <a:rPr lang="es-MX" i="1" dirty="0" smtClean="0"/>
              <a:t>bhati-yoga</a:t>
            </a:r>
            <a:r>
              <a:rPr lang="es-MX" dirty="0" smtClean="0"/>
              <a:t> y / técnicas de relajación . </a:t>
            </a:r>
          </a:p>
          <a:p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object 3"/>
          <p:cNvSpPr>
            <a:spLocks/>
          </p:cNvSpPr>
          <p:nvPr/>
        </p:nvSpPr>
        <p:spPr bwMode="auto">
          <a:xfrm>
            <a:off x="2886391" y="1759487"/>
            <a:ext cx="0" cy="452438"/>
          </a:xfrm>
          <a:custGeom>
            <a:avLst/>
            <a:gdLst>
              <a:gd name="T0" fmla="*/ 452433 h 452119"/>
              <a:gd name="T1" fmla="*/ 0 h 452119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452119">
                <a:moveTo>
                  <a:pt x="0" y="452114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6" name="object 5"/>
          <p:cNvSpPr>
            <a:spLocks noChangeArrowheads="1"/>
          </p:cNvSpPr>
          <p:nvPr/>
        </p:nvSpPr>
        <p:spPr bwMode="auto">
          <a:xfrm>
            <a:off x="2886392" y="1221306"/>
            <a:ext cx="5976117" cy="420084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21329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677" y="365127"/>
            <a:ext cx="11213123" cy="1325563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    </a:t>
            </a: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    </a:t>
            </a:r>
            <a:r>
              <a:rPr lang="es-MX" sz="4400" dirty="0" smtClean="0">
                <a:latin typeface="Calisto MT" panose="02040603050505030304" pitchFamily="18" charset="0"/>
              </a:rPr>
              <a:t>Patologías por alta exigencia Vocal.</a:t>
            </a:r>
            <a:r>
              <a:rPr lang="es-MX" dirty="0" smtClean="0">
                <a:latin typeface="Calisto MT" panose="02040603050505030304" pitchFamily="18" charset="0"/>
              </a:rPr>
              <a:t/>
            </a:r>
            <a:br>
              <a:rPr lang="es-MX" dirty="0" smtClean="0">
                <a:latin typeface="Calisto MT" panose="02040603050505030304" pitchFamily="18" charset="0"/>
              </a:rPr>
            </a:br>
            <a:endParaRPr lang="es-CL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5738" y="1951511"/>
            <a:ext cx="11296261" cy="4572000"/>
          </a:xfrm>
        </p:spPr>
        <p:txBody>
          <a:bodyPr/>
          <a:lstStyle/>
          <a:p>
            <a:pPr marL="68580" indent="0">
              <a:buNone/>
            </a:pPr>
            <a:endParaRPr lang="es-MX" dirty="0" smtClean="0"/>
          </a:p>
          <a:p>
            <a:pPr marL="571500" indent="-571500">
              <a:buFont typeface="+mj-lt"/>
              <a:buAutoNum type="romanUcPeriod"/>
            </a:pPr>
            <a:r>
              <a:rPr lang="es-MX" dirty="0" smtClean="0">
                <a:latin typeface="Calisto MT" panose="02040603050505030304" pitchFamily="18" charset="0"/>
              </a:rPr>
              <a:t>Disfonía Psicógena </a:t>
            </a:r>
          </a:p>
          <a:p>
            <a:pPr marL="571500" indent="-571500">
              <a:buFont typeface="+mj-lt"/>
              <a:buAutoNum type="romanUcPeriod"/>
            </a:pPr>
            <a:r>
              <a:rPr lang="es-MX" dirty="0" smtClean="0">
                <a:latin typeface="Calisto MT" panose="02040603050505030304" pitchFamily="18" charset="0"/>
              </a:rPr>
              <a:t>Disfonía Músculo Tensional (DM )</a:t>
            </a:r>
          </a:p>
          <a:p>
            <a:pPr marL="0" indent="0">
              <a:buNone/>
            </a:pPr>
            <a:r>
              <a:rPr lang="es-MX" dirty="0" smtClean="0">
                <a:latin typeface="Calisto MT" panose="02040603050505030304" pitchFamily="18" charset="0"/>
              </a:rPr>
              <a:t>III. Disfonías Orgánicas ( Nódulos , pólipos , </a:t>
            </a:r>
            <a:r>
              <a:rPr lang="es-MX" dirty="0" smtClean="0">
                <a:latin typeface="Calisto MT" panose="02040603050505030304" pitchFamily="18" charset="0"/>
              </a:rPr>
              <a:t>quistes ) </a:t>
            </a:r>
            <a:r>
              <a:rPr lang="es-MX" dirty="0" smtClean="0">
                <a:latin typeface="Calisto MT" panose="02040603050505030304" pitchFamily="18" charset="0"/>
              </a:rPr>
              <a:t>.</a:t>
            </a: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159" y="1000223"/>
            <a:ext cx="2771336" cy="208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71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7964" y="365127"/>
            <a:ext cx="10945837" cy="1325563"/>
          </a:xfrm>
        </p:spPr>
        <p:txBody>
          <a:bodyPr>
            <a:normAutofit/>
          </a:bodyPr>
          <a:lstStyle/>
          <a:p>
            <a:r>
              <a:rPr lang="es-MX" sz="3200" dirty="0" smtClean="0">
                <a:latin typeface="Calisto MT" panose="02040603050505030304" pitchFamily="18" charset="0"/>
              </a:rPr>
              <a:t>          </a:t>
            </a:r>
            <a:r>
              <a:rPr lang="es-MX" sz="3200" dirty="0" smtClean="0">
                <a:latin typeface="Calisto MT" panose="02040603050505030304" pitchFamily="18" charset="0"/>
              </a:rPr>
              <a:t>           </a:t>
            </a:r>
            <a:br>
              <a:rPr lang="es-MX" sz="3200" dirty="0" smtClean="0">
                <a:latin typeface="Calisto MT" panose="02040603050505030304" pitchFamily="18" charset="0"/>
              </a:rPr>
            </a:br>
            <a:r>
              <a:rPr lang="es-MX" sz="3200" dirty="0">
                <a:latin typeface="Calisto MT" panose="02040603050505030304" pitchFamily="18" charset="0"/>
              </a:rPr>
              <a:t> </a:t>
            </a:r>
            <a:r>
              <a:rPr lang="es-MX" sz="3200" dirty="0" smtClean="0">
                <a:latin typeface="Calisto MT" panose="02040603050505030304" pitchFamily="18" charset="0"/>
              </a:rPr>
              <a:t>                         </a:t>
            </a:r>
            <a:r>
              <a:rPr lang="es-MX" sz="3200" dirty="0" smtClean="0">
                <a:latin typeface="Calisto MT" panose="02040603050505030304" pitchFamily="18" charset="0"/>
              </a:rPr>
              <a:t>Conductas </a:t>
            </a:r>
            <a:r>
              <a:rPr lang="es-MX" sz="3200" dirty="0" smtClean="0">
                <a:latin typeface="Calisto MT" panose="02040603050505030304" pitchFamily="18" charset="0"/>
              </a:rPr>
              <a:t>de mal uso y abuso </a:t>
            </a:r>
            <a:r>
              <a:rPr lang="es-MX" sz="3200" dirty="0">
                <a:latin typeface="Calisto MT" panose="02040603050505030304" pitchFamily="18" charset="0"/>
              </a:rPr>
              <a:t>v</a:t>
            </a:r>
            <a:r>
              <a:rPr lang="es-MX" sz="3200" dirty="0" smtClean="0">
                <a:latin typeface="Calisto MT" panose="02040603050505030304" pitchFamily="18" charset="0"/>
              </a:rPr>
              <a:t>ocal. </a:t>
            </a:r>
            <a:endParaRPr lang="es-CL" sz="3200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60716" y="1082351"/>
            <a:ext cx="11048999" cy="5775649"/>
          </a:xfrm>
        </p:spPr>
        <p:txBody>
          <a:bodyPr>
            <a:normAutofit fontScale="92500" lnSpcReduction="10000"/>
          </a:bodyPr>
          <a:lstStyle/>
          <a:p>
            <a:endParaRPr lang="es-MX" dirty="0" smtClean="0"/>
          </a:p>
          <a:p>
            <a:pPr marL="0" indent="0">
              <a:buNone/>
            </a:pPr>
            <a:r>
              <a:rPr lang="es-MX" sz="2800" i="1" dirty="0" smtClean="0">
                <a:latin typeface="Calisto MT" panose="02040603050505030304" pitchFamily="18" charset="0"/>
              </a:rPr>
              <a:t>Factores desencadenantes que influyen en el rendimiento del estado vocal</a:t>
            </a:r>
          </a:p>
          <a:p>
            <a:pPr marL="0" indent="0">
              <a:buNone/>
            </a:pPr>
            <a:r>
              <a:rPr lang="es-MX" sz="2800" i="1" dirty="0" smtClean="0">
                <a:latin typeface="Calisto MT" panose="02040603050505030304" pitchFamily="18" charset="0"/>
              </a:rPr>
              <a:t> y su salud :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800" dirty="0" smtClean="0">
                <a:latin typeface="Calisto MT" panose="02040603050505030304" pitchFamily="18" charset="0"/>
              </a:rPr>
              <a:t>stress , fatiga </a:t>
            </a:r>
            <a:endParaRPr lang="es-MX" sz="28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3.  alcohol y reflujo  afectan la  mucosa del pliegue vocal .</a:t>
            </a: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4.   acidez , reflujo  gastroesofágico .</a:t>
            </a: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5.   alimentos irritantes , picantes , condimentados .</a:t>
            </a: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6.   sustancias nocivas </a:t>
            </a:r>
          </a:p>
          <a:p>
            <a:pPr marL="0" indent="0">
              <a:buNone/>
            </a:pPr>
            <a:r>
              <a:rPr lang="es-MX" sz="2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7.   respirador bucal </a:t>
            </a: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8.   ambientes ruidosos </a:t>
            </a: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9.   estados alérgicos (  uso de corticoides )</a:t>
            </a: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10. ambientes calefaccionados</a:t>
            </a:r>
          </a:p>
          <a:p>
            <a:pPr marL="514350" indent="-514350">
              <a:buFont typeface="+mj-lt"/>
              <a:buAutoNum type="arabicPeriod"/>
            </a:pPr>
            <a:endParaRPr lang="es-MX" sz="11200" dirty="0">
              <a:latin typeface="Calisto MT" panose="02040603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s-MX" sz="11200" dirty="0" smtClean="0">
              <a:latin typeface="Calisto MT" panose="0204060305050503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314" y="4363112"/>
            <a:ext cx="3209487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22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065" y="295311"/>
            <a:ext cx="10032106" cy="1325563"/>
          </a:xfrm>
        </p:spPr>
        <p:txBody>
          <a:bodyPr>
            <a:normAutofit/>
          </a:bodyPr>
          <a:lstStyle/>
          <a:p>
            <a:r>
              <a:rPr lang="es-MX" sz="2000" i="1" dirty="0"/>
              <a:t> </a:t>
            </a:r>
            <a:r>
              <a:rPr lang="es-MX" sz="2000" i="1" dirty="0" smtClean="0"/>
              <a:t> </a:t>
            </a:r>
            <a:r>
              <a:rPr lang="es-MX" sz="2000" i="1" dirty="0"/>
              <a:t> </a:t>
            </a:r>
            <a:r>
              <a:rPr lang="es-MX" sz="2000" i="1" dirty="0" smtClean="0"/>
              <a:t>     </a:t>
            </a:r>
            <a:r>
              <a:rPr lang="es-MX" sz="2000" i="1" dirty="0" smtClean="0"/>
              <a:t>                    </a:t>
            </a:r>
            <a:br>
              <a:rPr lang="es-MX" sz="2000" i="1" dirty="0" smtClean="0"/>
            </a:br>
            <a:r>
              <a:rPr lang="es-MX" sz="2400" i="1" dirty="0"/>
              <a:t> </a:t>
            </a:r>
            <a:r>
              <a:rPr lang="es-MX" sz="2400" i="1" dirty="0" smtClean="0"/>
              <a:t>                     </a:t>
            </a:r>
            <a:r>
              <a:rPr lang="es-MX" sz="2800" b="1" dirty="0" smtClean="0">
                <a:latin typeface="Calisto MT" panose="02040603050505030304" pitchFamily="18" charset="0"/>
              </a:rPr>
              <a:t>Lo </a:t>
            </a:r>
            <a:r>
              <a:rPr lang="es-MX" sz="2800" b="1" dirty="0" smtClean="0">
                <a:latin typeface="Calisto MT" panose="02040603050505030304" pitchFamily="18" charset="0"/>
              </a:rPr>
              <a:t>que nunca debemos olvidar!! </a:t>
            </a:r>
            <a:endParaRPr lang="es-CL" sz="2800" b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2433" y="298580"/>
            <a:ext cx="11949403" cy="60276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i="1" dirty="0" smtClean="0"/>
              <a:t>           </a:t>
            </a:r>
          </a:p>
          <a:p>
            <a:pPr marL="0" indent="0">
              <a:buNone/>
            </a:pPr>
            <a:r>
              <a:rPr lang="es-MX" i="1" dirty="0"/>
              <a:t> </a:t>
            </a:r>
            <a:endParaRPr lang="es-MX" sz="3100" i="1" dirty="0" smtClean="0"/>
          </a:p>
          <a:p>
            <a:pPr marL="0" indent="0">
              <a:buNone/>
            </a:pPr>
            <a:endParaRPr lang="es-MX" sz="3100" dirty="0" smtClean="0"/>
          </a:p>
          <a:p>
            <a:pPr marL="514350" indent="-514350">
              <a:buFont typeface="+mj-lt"/>
              <a:buAutoNum type="arabicPeriod"/>
            </a:pPr>
            <a:r>
              <a:rPr lang="es-MX" sz="3100" dirty="0" smtClean="0">
                <a:latin typeface="Calisto MT" panose="02040603050505030304" pitchFamily="18" charset="0"/>
              </a:rPr>
              <a:t>Evitar conflictos y relaciones insanas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 smtClean="0">
                <a:latin typeface="Calisto MT" panose="02040603050505030304" pitchFamily="18" charset="0"/>
              </a:rPr>
              <a:t>Equilibrio /  </a:t>
            </a:r>
            <a:r>
              <a:rPr lang="es-MX" sz="3100" dirty="0">
                <a:latin typeface="Calisto MT" panose="02040603050505030304" pitchFamily="18" charset="0"/>
              </a:rPr>
              <a:t>M</a:t>
            </a:r>
            <a:r>
              <a:rPr lang="es-MX" sz="3100" dirty="0" smtClean="0">
                <a:latin typeface="Calisto MT" panose="02040603050505030304" pitchFamily="18" charset="0"/>
              </a:rPr>
              <a:t>ente sana = cuerpo sano = voz normal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 smtClean="0">
                <a:latin typeface="Calisto MT" panose="02040603050505030304" pitchFamily="18" charset="0"/>
              </a:rPr>
              <a:t>Alimentación / hidratación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 smtClean="0">
                <a:latin typeface="Calisto MT" panose="02040603050505030304" pitchFamily="18" charset="0"/>
              </a:rPr>
              <a:t>eliminar la excesiva ansiedad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 smtClean="0">
                <a:latin typeface="Calisto MT" panose="02040603050505030304" pitchFamily="18" charset="0"/>
              </a:rPr>
              <a:t>eliminar azucares y grasas .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n</a:t>
            </a:r>
            <a:r>
              <a:rPr lang="es-MX" sz="3100" dirty="0" smtClean="0">
                <a:latin typeface="Calisto MT" panose="02040603050505030304" pitchFamily="18" charset="0"/>
              </a:rPr>
              <a:t>o gritar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m</a:t>
            </a:r>
            <a:r>
              <a:rPr lang="es-MX" sz="3100" dirty="0" smtClean="0">
                <a:latin typeface="Calisto MT" panose="02040603050505030304" pitchFamily="18" charset="0"/>
              </a:rPr>
              <a:t>editar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 smtClean="0">
                <a:latin typeface="Calisto MT" panose="02040603050505030304" pitchFamily="18" charset="0"/>
              </a:rPr>
              <a:t> uso diario  de  la pauta de higiene de la voz .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</a:t>
            </a:r>
            <a:r>
              <a:rPr lang="es-MX" sz="3100" dirty="0" smtClean="0">
                <a:latin typeface="Calisto MT" panose="02040603050505030304" pitchFamily="18" charset="0"/>
              </a:rPr>
              <a:t>ntrenamiento </a:t>
            </a:r>
            <a:r>
              <a:rPr lang="es-MX" sz="3100" dirty="0">
                <a:latin typeface="Calisto MT" panose="02040603050505030304" pitchFamily="18" charset="0"/>
              </a:rPr>
              <a:t>v</a:t>
            </a:r>
            <a:r>
              <a:rPr lang="es-MX" sz="3100" dirty="0" smtClean="0">
                <a:latin typeface="Calisto MT" panose="02040603050505030304" pitchFamily="18" charset="0"/>
              </a:rPr>
              <a:t>ocal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d</a:t>
            </a:r>
            <a:r>
              <a:rPr lang="es-MX" sz="3100" dirty="0" smtClean="0">
                <a:latin typeface="Calisto MT" panose="02040603050505030304" pitchFamily="18" charset="0"/>
              </a:rPr>
              <a:t>ormir , descansar  ( oxigenación del </a:t>
            </a:r>
            <a:r>
              <a:rPr lang="es-MX" sz="3100" dirty="0">
                <a:latin typeface="Calisto MT" panose="02040603050505030304" pitchFamily="18" charset="0"/>
              </a:rPr>
              <a:t>s</a:t>
            </a:r>
            <a:r>
              <a:rPr lang="es-MX" sz="3100" dirty="0" smtClean="0">
                <a:latin typeface="Calisto MT" panose="02040603050505030304" pitchFamily="18" charset="0"/>
              </a:rPr>
              <a:t>istema nervioso , reparación celular)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 smtClean="0">
                <a:latin typeface="Calisto MT" panose="02040603050505030304" pitchFamily="18" charset="0"/>
              </a:rPr>
              <a:t>” vida simple , pensamiento elevado </a:t>
            </a:r>
            <a:r>
              <a:rPr lang="es-MX" sz="3100" dirty="0" smtClean="0">
                <a:latin typeface="Calisto MT" panose="02040603050505030304" pitchFamily="18" charset="0"/>
              </a:rPr>
              <a:t>.  </a:t>
            </a:r>
            <a:r>
              <a:rPr lang="es-MX" sz="3100" dirty="0" smtClean="0">
                <a:latin typeface="Calisto MT" panose="02040603050505030304" pitchFamily="18" charset="0"/>
              </a:rPr>
              <a:t>Mantenerse positiva </a:t>
            </a:r>
            <a:endParaRPr lang="es-MX" sz="3100" dirty="0" smtClean="0">
              <a:latin typeface="Calisto MT" panose="02040603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s-MX" sz="6200" dirty="0" smtClean="0">
              <a:latin typeface="Calisto MT" panose="02040603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s-CL" sz="6200" i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33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400" i="1" dirty="0" smtClean="0">
                <a:latin typeface="Calisto MT" panose="02040603050505030304" pitchFamily="18" charset="0"/>
              </a:rPr>
              <a:t>Breve historia de la Voz ..</a:t>
            </a:r>
            <a:endParaRPr lang="es-CL" sz="4400" i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>
                <a:latin typeface="Calisto MT" panose="02040603050505030304" pitchFamily="18" charset="0"/>
              </a:rPr>
              <a:t>´¨Todo comienza con Platón cuando describe la voz humana como un impacto de aire ,  que llega por los sonidos del alma.¨</a:t>
            </a:r>
          </a:p>
          <a:p>
            <a:pPr marL="0" indent="0">
              <a:buNone/>
            </a:pPr>
            <a:endParaRPr lang="es-MX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dirty="0" smtClean="0">
                <a:latin typeface="Calisto MT" panose="02040603050505030304" pitchFamily="18" charset="0"/>
              </a:rPr>
              <a:t>Posteriormente en el año  1940 Leonardo Da Vinci realiza extensos trabajos con laringes humanas , las cuales nos dan cuenta con mucha más  precisión ,  de la que se conocía sobre sus particularidades anatómicas .</a:t>
            </a:r>
            <a:endParaRPr lang="es-CL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74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Calisto MT" panose="02040603050505030304" pitchFamily="18" charset="0"/>
              </a:rPr>
              <a:t>                         Muchas Gracias !! </a:t>
            </a:r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743" y="1716833"/>
            <a:ext cx="3854515" cy="4329404"/>
          </a:xfrm>
        </p:spPr>
      </p:pic>
    </p:spTree>
    <p:extLst>
      <p:ext uri="{BB962C8B-B14F-4D97-AF65-F5344CB8AC3E}">
        <p14:creationId xmlns:p14="http://schemas.microsoft.com/office/powerpoint/2010/main" val="20828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3"/>
          <p:cNvSpPr>
            <a:spLocks/>
          </p:cNvSpPr>
          <p:nvPr/>
        </p:nvSpPr>
        <p:spPr bwMode="auto">
          <a:xfrm>
            <a:off x="2849404" y="1571339"/>
            <a:ext cx="5529486" cy="3721878"/>
          </a:xfrm>
          <a:custGeom>
            <a:avLst/>
            <a:gdLst>
              <a:gd name="T0" fmla="*/ 2946394 w 2946400"/>
              <a:gd name="T1" fmla="*/ 6 h 3390900"/>
              <a:gd name="T2" fmla="*/ 2946394 w 2946400"/>
              <a:gd name="T3" fmla="*/ 3390901 h 3390900"/>
              <a:gd name="T4" fmla="*/ 0 w 2946400"/>
              <a:gd name="T5" fmla="*/ 3390901 h 3390900"/>
              <a:gd name="T6" fmla="*/ 0 w 2946400"/>
              <a:gd name="T7" fmla="*/ 6 h 33909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46400" h="3390900">
                <a:moveTo>
                  <a:pt x="2946394" y="6"/>
                </a:moveTo>
                <a:lnTo>
                  <a:pt x="2946394" y="3390901"/>
                </a:lnTo>
                <a:lnTo>
                  <a:pt x="0" y="3390901"/>
                </a:lnTo>
                <a:lnTo>
                  <a:pt x="0" y="6"/>
                </a:lnTo>
              </a:path>
            </a:pathLst>
          </a:custGeom>
          <a:noFill/>
          <a:ln w="12719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2" name="object 4"/>
          <p:cNvSpPr>
            <a:spLocks noChangeArrowheads="1"/>
          </p:cNvSpPr>
          <p:nvPr/>
        </p:nvSpPr>
        <p:spPr bwMode="auto">
          <a:xfrm>
            <a:off x="1871302" y="2524796"/>
            <a:ext cx="1340153" cy="144973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23" name="object 5"/>
          <p:cNvSpPr>
            <a:spLocks/>
          </p:cNvSpPr>
          <p:nvPr/>
        </p:nvSpPr>
        <p:spPr bwMode="auto">
          <a:xfrm>
            <a:off x="4379771" y="1704689"/>
            <a:ext cx="1079500" cy="800100"/>
          </a:xfrm>
          <a:custGeom>
            <a:avLst/>
            <a:gdLst>
              <a:gd name="T0" fmla="*/ 0 w 1079500"/>
              <a:gd name="T1" fmla="*/ 80010 h 800100"/>
              <a:gd name="T2" fmla="*/ 11135 w 1079500"/>
              <a:gd name="T3" fmla="*/ 39206 h 800100"/>
              <a:gd name="T4" fmla="*/ 40338 w 1079500"/>
              <a:gd name="T5" fmla="*/ 10433 h 800100"/>
              <a:gd name="T6" fmla="*/ 999773 w 1079500"/>
              <a:gd name="T7" fmla="*/ 0 h 800100"/>
              <a:gd name="T8" fmla="*/ 1014269 w 1079500"/>
              <a:gd name="T9" fmla="*/ 1319 h 800100"/>
              <a:gd name="T10" fmla="*/ 1051634 w 1079500"/>
              <a:gd name="T11" fmla="*/ 19240 h 800100"/>
              <a:gd name="T12" fmla="*/ 1074910 w 1079500"/>
              <a:gd name="T13" fmla="*/ 53185 h 800100"/>
              <a:gd name="T14" fmla="*/ 1079502 w 1079500"/>
              <a:gd name="T15" fmla="*/ 720097 h 800100"/>
              <a:gd name="T16" fmla="*/ 1078187 w 1079500"/>
              <a:gd name="T17" fmla="*/ 734645 h 800100"/>
              <a:gd name="T18" fmla="*/ 1060329 w 1079500"/>
              <a:gd name="T19" fmla="*/ 772142 h 800100"/>
              <a:gd name="T20" fmla="*/ 1026504 w 1079500"/>
              <a:gd name="T21" fmla="*/ 795499 h 800100"/>
              <a:gd name="T22" fmla="*/ 79729 w 1079500"/>
              <a:gd name="T23" fmla="*/ 800108 h 800100"/>
              <a:gd name="T24" fmla="*/ 65233 w 1079500"/>
              <a:gd name="T25" fmla="*/ 798789 h 800100"/>
              <a:gd name="T26" fmla="*/ 27868 w 1079500"/>
              <a:gd name="T27" fmla="*/ 780868 h 800100"/>
              <a:gd name="T28" fmla="*/ 4592 w 1079500"/>
              <a:gd name="T29" fmla="*/ 746923 h 800100"/>
              <a:gd name="T30" fmla="*/ 0 w 1079500"/>
              <a:gd name="T31" fmla="*/ 80010 h 8001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79500" h="800100">
                <a:moveTo>
                  <a:pt x="0" y="80010"/>
                </a:moveTo>
                <a:lnTo>
                  <a:pt x="11135" y="39206"/>
                </a:lnTo>
                <a:lnTo>
                  <a:pt x="40338" y="10433"/>
                </a:lnTo>
                <a:lnTo>
                  <a:pt x="999773" y="0"/>
                </a:lnTo>
                <a:lnTo>
                  <a:pt x="1014269" y="1319"/>
                </a:lnTo>
                <a:lnTo>
                  <a:pt x="1051634" y="19240"/>
                </a:lnTo>
                <a:lnTo>
                  <a:pt x="1074910" y="53185"/>
                </a:lnTo>
                <a:lnTo>
                  <a:pt x="1079502" y="720097"/>
                </a:lnTo>
                <a:lnTo>
                  <a:pt x="1078187" y="734645"/>
                </a:lnTo>
                <a:lnTo>
                  <a:pt x="1060329" y="772142"/>
                </a:lnTo>
                <a:lnTo>
                  <a:pt x="1026504" y="795499"/>
                </a:lnTo>
                <a:lnTo>
                  <a:pt x="79729" y="800108"/>
                </a:lnTo>
                <a:lnTo>
                  <a:pt x="65233" y="798789"/>
                </a:lnTo>
                <a:lnTo>
                  <a:pt x="27868" y="780868"/>
                </a:lnTo>
                <a:lnTo>
                  <a:pt x="4592" y="746923"/>
                </a:lnTo>
                <a:lnTo>
                  <a:pt x="0" y="80010"/>
                </a:lnTo>
                <a:close/>
              </a:path>
            </a:pathLst>
          </a:custGeom>
          <a:noFill/>
          <a:ln w="1272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6" name="object 8"/>
          <p:cNvSpPr>
            <a:spLocks noChangeArrowheads="1"/>
          </p:cNvSpPr>
          <p:nvPr/>
        </p:nvSpPr>
        <p:spPr bwMode="auto">
          <a:xfrm>
            <a:off x="5367973" y="2504789"/>
            <a:ext cx="1412512" cy="1469739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29" name="object 11"/>
          <p:cNvSpPr>
            <a:spLocks/>
          </p:cNvSpPr>
          <p:nvPr/>
        </p:nvSpPr>
        <p:spPr bwMode="auto">
          <a:xfrm>
            <a:off x="4767121" y="3704939"/>
            <a:ext cx="292100" cy="355600"/>
          </a:xfrm>
          <a:custGeom>
            <a:avLst/>
            <a:gdLst>
              <a:gd name="T0" fmla="*/ 292093 w 292100"/>
              <a:gd name="T1" fmla="*/ 209028 h 355600"/>
              <a:gd name="T2" fmla="*/ 146046 w 292100"/>
              <a:gd name="T3" fmla="*/ 355602 h 355600"/>
              <a:gd name="T4" fmla="*/ 0 w 292100"/>
              <a:gd name="T5" fmla="*/ 209028 h 355600"/>
              <a:gd name="T6" fmla="*/ 73023 w 292100"/>
              <a:gd name="T7" fmla="*/ 209028 h 355600"/>
              <a:gd name="T8" fmla="*/ 73023 w 292100"/>
              <a:gd name="T9" fmla="*/ 146561 h 355600"/>
              <a:gd name="T10" fmla="*/ 0 w 292100"/>
              <a:gd name="T11" fmla="*/ 146561 h 355600"/>
              <a:gd name="T12" fmla="*/ 146046 w 292100"/>
              <a:gd name="T13" fmla="*/ 0 h 355600"/>
              <a:gd name="T14" fmla="*/ 292093 w 292100"/>
              <a:gd name="T15" fmla="*/ 146561 h 355600"/>
              <a:gd name="T16" fmla="*/ 219069 w 292100"/>
              <a:gd name="T17" fmla="*/ 146561 h 355600"/>
              <a:gd name="T18" fmla="*/ 219069 w 292100"/>
              <a:gd name="T19" fmla="*/ 209028 h 355600"/>
              <a:gd name="T20" fmla="*/ 292093 w 292100"/>
              <a:gd name="T21" fmla="*/ 209028 h 355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2100" h="355600">
                <a:moveTo>
                  <a:pt x="292093" y="209028"/>
                </a:moveTo>
                <a:lnTo>
                  <a:pt x="146046" y="355602"/>
                </a:lnTo>
                <a:lnTo>
                  <a:pt x="0" y="209028"/>
                </a:lnTo>
                <a:lnTo>
                  <a:pt x="73023" y="209028"/>
                </a:lnTo>
                <a:lnTo>
                  <a:pt x="73023" y="146561"/>
                </a:lnTo>
                <a:lnTo>
                  <a:pt x="0" y="146561"/>
                </a:lnTo>
                <a:lnTo>
                  <a:pt x="146046" y="0"/>
                </a:lnTo>
                <a:lnTo>
                  <a:pt x="292093" y="146561"/>
                </a:lnTo>
                <a:lnTo>
                  <a:pt x="219069" y="146561"/>
                </a:lnTo>
                <a:lnTo>
                  <a:pt x="219069" y="209028"/>
                </a:lnTo>
                <a:lnTo>
                  <a:pt x="292093" y="209028"/>
                </a:lnTo>
                <a:close/>
              </a:path>
            </a:pathLst>
          </a:custGeom>
          <a:noFill/>
          <a:ln w="1271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30" name="object 12"/>
          <p:cNvSpPr>
            <a:spLocks noChangeArrowheads="1"/>
          </p:cNvSpPr>
          <p:nvPr/>
        </p:nvSpPr>
        <p:spPr bwMode="auto">
          <a:xfrm>
            <a:off x="9372816" y="2439557"/>
            <a:ext cx="1450695" cy="1443181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31" name="object 13"/>
          <p:cNvSpPr>
            <a:spLocks/>
          </p:cNvSpPr>
          <p:nvPr/>
        </p:nvSpPr>
        <p:spPr bwMode="auto">
          <a:xfrm>
            <a:off x="4379771" y="4092289"/>
            <a:ext cx="1079500" cy="800100"/>
          </a:xfrm>
          <a:custGeom>
            <a:avLst/>
            <a:gdLst>
              <a:gd name="T0" fmla="*/ 0 w 1079500"/>
              <a:gd name="T1" fmla="*/ 80010 h 800100"/>
              <a:gd name="T2" fmla="*/ 11135 w 1079500"/>
              <a:gd name="T3" fmla="*/ 39206 h 800100"/>
              <a:gd name="T4" fmla="*/ 40338 w 1079500"/>
              <a:gd name="T5" fmla="*/ 10433 h 800100"/>
              <a:gd name="T6" fmla="*/ 999773 w 1079500"/>
              <a:gd name="T7" fmla="*/ 0 h 800100"/>
              <a:gd name="T8" fmla="*/ 1014269 w 1079500"/>
              <a:gd name="T9" fmla="*/ 1319 h 800100"/>
              <a:gd name="T10" fmla="*/ 1051634 w 1079500"/>
              <a:gd name="T11" fmla="*/ 19240 h 800100"/>
              <a:gd name="T12" fmla="*/ 1074910 w 1079500"/>
              <a:gd name="T13" fmla="*/ 53185 h 800100"/>
              <a:gd name="T14" fmla="*/ 1079502 w 1079500"/>
              <a:gd name="T15" fmla="*/ 720097 h 800100"/>
              <a:gd name="T16" fmla="*/ 1078187 w 1079500"/>
              <a:gd name="T17" fmla="*/ 734645 h 800100"/>
              <a:gd name="T18" fmla="*/ 1060329 w 1079500"/>
              <a:gd name="T19" fmla="*/ 772142 h 800100"/>
              <a:gd name="T20" fmla="*/ 1026504 w 1079500"/>
              <a:gd name="T21" fmla="*/ 795499 h 800100"/>
              <a:gd name="T22" fmla="*/ 79729 w 1079500"/>
              <a:gd name="T23" fmla="*/ 800108 h 800100"/>
              <a:gd name="T24" fmla="*/ 65233 w 1079500"/>
              <a:gd name="T25" fmla="*/ 798789 h 800100"/>
              <a:gd name="T26" fmla="*/ 27868 w 1079500"/>
              <a:gd name="T27" fmla="*/ 780868 h 800100"/>
              <a:gd name="T28" fmla="*/ 4592 w 1079500"/>
              <a:gd name="T29" fmla="*/ 746923 h 800100"/>
              <a:gd name="T30" fmla="*/ 0 w 1079500"/>
              <a:gd name="T31" fmla="*/ 80010 h 8001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79500" h="800100">
                <a:moveTo>
                  <a:pt x="0" y="80010"/>
                </a:moveTo>
                <a:lnTo>
                  <a:pt x="11135" y="39206"/>
                </a:lnTo>
                <a:lnTo>
                  <a:pt x="40338" y="10433"/>
                </a:lnTo>
                <a:lnTo>
                  <a:pt x="999773" y="0"/>
                </a:lnTo>
                <a:lnTo>
                  <a:pt x="1014269" y="1319"/>
                </a:lnTo>
                <a:lnTo>
                  <a:pt x="1051634" y="19240"/>
                </a:lnTo>
                <a:lnTo>
                  <a:pt x="1074910" y="53185"/>
                </a:lnTo>
                <a:lnTo>
                  <a:pt x="1079502" y="720097"/>
                </a:lnTo>
                <a:lnTo>
                  <a:pt x="1078187" y="734645"/>
                </a:lnTo>
                <a:lnTo>
                  <a:pt x="1060329" y="772142"/>
                </a:lnTo>
                <a:lnTo>
                  <a:pt x="1026504" y="795499"/>
                </a:lnTo>
                <a:lnTo>
                  <a:pt x="79729" y="800108"/>
                </a:lnTo>
                <a:lnTo>
                  <a:pt x="65233" y="798789"/>
                </a:lnTo>
                <a:lnTo>
                  <a:pt x="27868" y="780868"/>
                </a:lnTo>
                <a:lnTo>
                  <a:pt x="4592" y="746923"/>
                </a:lnTo>
                <a:lnTo>
                  <a:pt x="0" y="80010"/>
                </a:lnTo>
                <a:close/>
              </a:path>
            </a:pathLst>
          </a:custGeom>
          <a:noFill/>
          <a:ln w="1272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37" name="object 19"/>
          <p:cNvSpPr>
            <a:spLocks/>
          </p:cNvSpPr>
          <p:nvPr/>
        </p:nvSpPr>
        <p:spPr bwMode="auto">
          <a:xfrm>
            <a:off x="1324948" y="1550170"/>
            <a:ext cx="9498563" cy="4026382"/>
          </a:xfrm>
          <a:custGeom>
            <a:avLst/>
            <a:gdLst>
              <a:gd name="T0" fmla="*/ 0 w 5994400"/>
              <a:gd name="T1" fmla="*/ 3378200 h 3378200"/>
              <a:gd name="T2" fmla="*/ 5994400 w 5994400"/>
              <a:gd name="T3" fmla="*/ 3378200 h 3378200"/>
              <a:gd name="T4" fmla="*/ 5994400 w 5994400"/>
              <a:gd name="T5" fmla="*/ 0 h 3378200"/>
              <a:gd name="T6" fmla="*/ 0 w 5994400"/>
              <a:gd name="T7" fmla="*/ 0 h 3378200"/>
              <a:gd name="T8" fmla="*/ 0 w 5994400"/>
              <a:gd name="T9" fmla="*/ 3378200 h 3378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94400" h="3378200">
                <a:moveTo>
                  <a:pt x="0" y="3378200"/>
                </a:moveTo>
                <a:lnTo>
                  <a:pt x="5994400" y="3378200"/>
                </a:lnTo>
                <a:lnTo>
                  <a:pt x="5994400" y="0"/>
                </a:lnTo>
                <a:lnTo>
                  <a:pt x="0" y="0"/>
                </a:lnTo>
                <a:lnTo>
                  <a:pt x="0" y="3378200"/>
                </a:lnTo>
                <a:close/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Calisto MT" panose="02040603050505030304" pitchFamily="18" charset="0"/>
              </a:rPr>
              <a:t>Estructuras relacionadas a la Producción Vocal . </a:t>
            </a:r>
            <a:endParaRPr lang="es-MX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2793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   </a:t>
            </a:r>
            <a:r>
              <a:rPr lang="es-MX" dirty="0" smtClean="0">
                <a:latin typeface="Calisto MT" panose="02040603050505030304" pitchFamily="18" charset="0"/>
              </a:rPr>
              <a:t>Objetivo de la clase </a:t>
            </a:r>
            <a:endParaRPr lang="es-MX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  <a:p>
            <a:r>
              <a:rPr lang="es-MX" dirty="0" smtClean="0"/>
              <a:t>      </a:t>
            </a:r>
            <a:r>
              <a:rPr lang="es-MX" dirty="0" smtClean="0">
                <a:latin typeface="Calisto MT" panose="02040603050505030304" pitchFamily="18" charset="0"/>
              </a:rPr>
              <a:t>Conocer </a:t>
            </a:r>
            <a:r>
              <a:rPr lang="es-MX" dirty="0">
                <a:latin typeface="Calisto MT" panose="02040603050505030304" pitchFamily="18" charset="0"/>
              </a:rPr>
              <a:t>el sistema vocal humano</a:t>
            </a:r>
            <a:r>
              <a:rPr lang="es-MX" dirty="0"/>
              <a:t>.</a:t>
            </a:r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023" y="1007707"/>
            <a:ext cx="5010150" cy="3247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66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</a:t>
            </a:r>
            <a:r>
              <a:rPr lang="es-MX" sz="3600" dirty="0" smtClean="0">
                <a:latin typeface="Calisto MT" panose="02040603050505030304" pitchFamily="18" charset="0"/>
              </a:rPr>
              <a:t>    Sistemas involucrados en la producción de la voz </a:t>
            </a:r>
            <a:r>
              <a:rPr lang="es-MX" dirty="0" smtClean="0"/>
              <a:t>.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>
                <a:latin typeface="Calisto MT" panose="02040603050505030304" pitchFamily="18" charset="0"/>
              </a:rPr>
              <a:t>Respiratorio </a:t>
            </a:r>
          </a:p>
          <a:p>
            <a:r>
              <a:rPr lang="es-MX" dirty="0" smtClean="0">
                <a:latin typeface="Calisto MT" panose="02040603050505030304" pitchFamily="18" charset="0"/>
              </a:rPr>
              <a:t>Resonancia </a:t>
            </a:r>
          </a:p>
          <a:p>
            <a:r>
              <a:rPr lang="es-MX" dirty="0" smtClean="0">
                <a:latin typeface="Calisto MT" panose="02040603050505030304" pitchFamily="18" charset="0"/>
              </a:rPr>
              <a:t>Articulatorio      </a:t>
            </a:r>
          </a:p>
          <a:p>
            <a:r>
              <a:rPr lang="es-MX" dirty="0" smtClean="0">
                <a:latin typeface="Calisto MT" panose="02040603050505030304" pitchFamily="18" charset="0"/>
              </a:rPr>
              <a:t>Psicológico</a:t>
            </a:r>
          </a:p>
          <a:p>
            <a:r>
              <a:rPr lang="es-MX" dirty="0" smtClean="0">
                <a:latin typeface="Calisto MT" panose="02040603050505030304" pitchFamily="18" charset="0"/>
              </a:rPr>
              <a:t>Neurológico </a:t>
            </a:r>
          </a:p>
          <a:p>
            <a:r>
              <a:rPr lang="es-MX" dirty="0" smtClean="0">
                <a:latin typeface="Calisto MT" panose="02040603050505030304" pitchFamily="18" charset="0"/>
              </a:rPr>
              <a:t>Auditivo </a:t>
            </a:r>
          </a:p>
          <a:p>
            <a:r>
              <a:rPr lang="es-MX" dirty="0" smtClean="0">
                <a:latin typeface="Calisto MT" panose="02040603050505030304" pitchFamily="18" charset="0"/>
              </a:rPr>
              <a:t>Fonatorio</a:t>
            </a:r>
          </a:p>
          <a:p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362" y="2127380"/>
            <a:ext cx="4879132" cy="425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36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84" y="0"/>
            <a:ext cx="10114383" cy="6858000"/>
          </a:xfrm>
        </p:spPr>
      </p:pic>
    </p:spTree>
    <p:extLst>
      <p:ext uri="{BB962C8B-B14F-4D97-AF65-F5344CB8AC3E}">
        <p14:creationId xmlns:p14="http://schemas.microsoft.com/office/powerpoint/2010/main" val="2908633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5740" y="370354"/>
            <a:ext cx="10017292" cy="1350498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latin typeface="Calisto MT" panose="02040603050505030304" pitchFamily="18" charset="0"/>
              </a:rPr>
              <a:t>       Sistemas involucrados en la Producción Vocal. </a:t>
            </a:r>
            <a:endParaRPr lang="es-CL" sz="2400" b="1" dirty="0">
              <a:latin typeface="Calisto MT" panose="0204060305050503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8320" y="951723"/>
            <a:ext cx="10801595" cy="5691674"/>
          </a:xfrm>
        </p:spPr>
        <p:txBody>
          <a:bodyPr>
            <a:normAutofit lnSpcReduction="10000"/>
          </a:bodyPr>
          <a:lstStyle/>
          <a:p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El </a:t>
            </a:r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sistema encargado de la producción de la voz son los fuelle o sistema </a:t>
            </a:r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   respiratorio </a:t>
            </a:r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, , resonadores y articuladores. </a:t>
            </a:r>
          </a:p>
          <a:p>
            <a:endParaRPr lang="es-MX" sz="2600" dirty="0" smtClean="0">
              <a:solidFill>
                <a:schemeClr val="bg2">
                  <a:lumMod val="20000"/>
                  <a:lumOff val="80000"/>
                </a:schemeClr>
              </a:solidFill>
              <a:latin typeface="Calisto MT" panose="0204060305050503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Los fuelles proporcionar a través  de una espiración activa , el aire necesario para producir el movimiento de las cuerdas </a:t>
            </a:r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vocales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 </a:t>
            </a:r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(</a:t>
            </a:r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pliegues vocales ) que genera un sonido que </a:t>
            </a:r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es </a:t>
            </a:r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ampliado </a:t>
            </a:r>
            <a:r>
              <a:rPr lang="es-MX" sz="2600" dirty="0" smtClean="0">
                <a:latin typeface="Calisto MT" panose="02040603050505030304" pitchFamily="18" charset="0"/>
              </a:rPr>
              <a:t>y </a:t>
            </a:r>
            <a:r>
              <a:rPr lang="es-MX" sz="2600" dirty="0" smtClean="0">
                <a:latin typeface="Calisto MT" panose="02040603050505030304" pitchFamily="18" charset="0"/>
              </a:rPr>
              <a:t>modificado </a:t>
            </a:r>
            <a:r>
              <a:rPr lang="es-MX" sz="2600" dirty="0" smtClean="0">
                <a:latin typeface="Calisto MT" panose="02040603050505030304" pitchFamily="18" charset="0"/>
              </a:rPr>
              <a:t>en las cavidades orales y nasales. </a:t>
            </a:r>
          </a:p>
          <a:p>
            <a:endParaRPr lang="es-MX" sz="2600" dirty="0" smtClean="0">
              <a:latin typeface="Calisto MT" panose="0204060305050503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600" dirty="0">
                <a:latin typeface="Calisto MT" panose="02040603050505030304" pitchFamily="18" charset="0"/>
              </a:rPr>
              <a:t>L</a:t>
            </a:r>
            <a:r>
              <a:rPr lang="es-MX" sz="2600" dirty="0" smtClean="0">
                <a:latin typeface="Calisto MT" panose="02040603050505030304" pitchFamily="18" charset="0"/>
              </a:rPr>
              <a:t>a teoría mas aceptada con respecto de la vibración laríngea es la</a:t>
            </a:r>
          </a:p>
          <a:p>
            <a:r>
              <a:rPr lang="es-MX" sz="2600" dirty="0" smtClean="0">
                <a:latin typeface="Calisto MT" panose="02040603050505030304" pitchFamily="18" charset="0"/>
              </a:rPr>
              <a:t>teoría mi elástica en   donde  según  la presión </a:t>
            </a:r>
          </a:p>
          <a:p>
            <a:r>
              <a:rPr lang="es-MX" sz="2600" dirty="0" smtClean="0">
                <a:latin typeface="Calisto MT" panose="02040603050505030304" pitchFamily="18" charset="0"/>
              </a:rPr>
              <a:t>debe superar la tensión ejercida por los pliegues vocales , cuando la glotis de encuentra cerrada ( lamina que cubre  y protege la vía área.) su alteración provoca neumonías aspirativas , ya que el  contenido de alimento cae por gravedad a la vía área provocando  un cuadro infeccioso llamado disfagia , es la mayor causa de muerte en el adulto mayor  .          </a:t>
            </a:r>
            <a:endParaRPr lang="es-CL" sz="26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18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65714" y="188216"/>
            <a:ext cx="7331374" cy="838152"/>
          </a:xfrm>
        </p:spPr>
        <p:txBody>
          <a:bodyPr>
            <a:normAutofit fontScale="90000"/>
          </a:bodyPr>
          <a:lstStyle/>
          <a:p>
            <a:r>
              <a:rPr lang="es-MX" sz="3600" b="1" dirty="0" smtClean="0"/>
              <a:t/>
            </a:r>
            <a:br>
              <a:rPr lang="es-MX" sz="3600" b="1" dirty="0" smtClean="0"/>
            </a:br>
            <a:endParaRPr lang="es-CL" sz="4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73224"/>
            <a:ext cx="10233800" cy="54490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2800" b="1" u="sng" dirty="0" smtClean="0">
                <a:latin typeface="Calisto MT" panose="02040603050505030304" pitchFamily="18" charset="0"/>
              </a:rPr>
              <a:t>1.Nariz</a:t>
            </a:r>
            <a:r>
              <a:rPr lang="es-CL" sz="2800" b="1" dirty="0" smtClean="0">
                <a:latin typeface="Calisto MT" panose="02040603050505030304" pitchFamily="18" charset="0"/>
              </a:rPr>
              <a:t> </a:t>
            </a:r>
            <a:r>
              <a:rPr lang="es-CL" sz="2800" dirty="0" smtClean="0">
                <a:latin typeface="Calisto MT" panose="02040603050505030304" pitchFamily="18" charset="0"/>
              </a:rPr>
              <a:t>:</a:t>
            </a:r>
            <a:endParaRPr lang="es-CL" sz="2800" dirty="0">
              <a:latin typeface="Calisto MT" panose="02040603050505030304" pitchFamily="18" charset="0"/>
            </a:endParaRPr>
          </a:p>
          <a:p>
            <a:r>
              <a:rPr lang="es-CL" sz="2800" dirty="0">
                <a:latin typeface="Calisto MT" panose="02040603050505030304" pitchFamily="18" charset="0"/>
              </a:rPr>
              <a:t> c</a:t>
            </a:r>
            <a:r>
              <a:rPr lang="es-CL" sz="2800" dirty="0" smtClean="0">
                <a:latin typeface="Calisto MT" panose="02040603050505030304" pitchFamily="18" charset="0"/>
              </a:rPr>
              <a:t>onducción del aire</a:t>
            </a:r>
            <a:endParaRPr lang="es-CL" sz="2800" dirty="0">
              <a:latin typeface="Calisto MT" panose="02040603050505030304" pitchFamily="18" charset="0"/>
            </a:endParaRPr>
          </a:p>
          <a:p>
            <a:r>
              <a:rPr lang="es-CL" sz="2800" dirty="0">
                <a:latin typeface="Calisto MT" panose="02040603050505030304" pitchFamily="18" charset="0"/>
              </a:rPr>
              <a:t> h</a:t>
            </a:r>
            <a:r>
              <a:rPr lang="es-CL" sz="2800" dirty="0" smtClean="0">
                <a:latin typeface="Calisto MT" panose="02040603050505030304" pitchFamily="18" charset="0"/>
              </a:rPr>
              <a:t>umidificación , calentamiento </a:t>
            </a:r>
            <a:r>
              <a:rPr lang="es-CL" sz="2800" dirty="0">
                <a:latin typeface="Calisto MT" panose="02040603050505030304" pitchFamily="18" charset="0"/>
              </a:rPr>
              <a:t>o enfriamiento </a:t>
            </a:r>
          </a:p>
          <a:p>
            <a:r>
              <a:rPr lang="es-CL" sz="2800" dirty="0" smtClean="0">
                <a:latin typeface="Calisto MT" panose="02040603050505030304" pitchFamily="18" charset="0"/>
              </a:rPr>
              <a:t> </a:t>
            </a:r>
            <a:r>
              <a:rPr lang="es-CL" sz="2800" dirty="0" smtClean="0">
                <a:latin typeface="Calisto MT" panose="02040603050505030304" pitchFamily="18" charset="0"/>
              </a:rPr>
              <a:t>filtración</a:t>
            </a:r>
            <a:endParaRPr lang="es-CL" sz="2800" dirty="0">
              <a:latin typeface="Calisto MT" panose="02040603050505030304" pitchFamily="18" charset="0"/>
            </a:endParaRPr>
          </a:p>
          <a:p>
            <a:r>
              <a:rPr lang="es-CL" sz="2800" dirty="0">
                <a:latin typeface="Calisto MT" panose="02040603050505030304" pitchFamily="18" charset="0"/>
              </a:rPr>
              <a:t> t</a:t>
            </a:r>
            <a:r>
              <a:rPr lang="es-CL" sz="2800" dirty="0" smtClean="0">
                <a:latin typeface="Calisto MT" panose="02040603050505030304" pitchFamily="18" charset="0"/>
              </a:rPr>
              <a:t>ransporte mucociliar </a:t>
            </a:r>
            <a:endParaRPr lang="es-CL" sz="2800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endParaRPr lang="es-CL" sz="28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CL" sz="2800" b="1" u="sng" dirty="0" smtClean="0">
                <a:latin typeface="Calisto MT" panose="02040603050505030304" pitchFamily="18" charset="0"/>
              </a:rPr>
              <a:t>2.Faringe</a:t>
            </a:r>
            <a:r>
              <a:rPr lang="es-CL" sz="2800" b="1" dirty="0" smtClean="0">
                <a:latin typeface="Calisto MT" panose="02040603050505030304" pitchFamily="18" charset="0"/>
              </a:rPr>
              <a:t> </a:t>
            </a:r>
            <a:r>
              <a:rPr lang="es-CL" sz="2800" dirty="0" smtClean="0">
                <a:latin typeface="Calisto MT" panose="02040603050505030304" pitchFamily="18" charset="0"/>
              </a:rPr>
              <a:t>:</a:t>
            </a:r>
            <a:endParaRPr lang="es-CL" sz="2800" dirty="0">
              <a:latin typeface="Calisto MT" panose="02040603050505030304" pitchFamily="18" charset="0"/>
            </a:endParaRPr>
          </a:p>
          <a:p>
            <a:r>
              <a:rPr lang="es-CL" sz="2800" dirty="0">
                <a:latin typeface="Calisto MT" panose="02040603050505030304" pitchFamily="18" charset="0"/>
              </a:rPr>
              <a:t>c</a:t>
            </a:r>
            <a:r>
              <a:rPr lang="es-CL" sz="2800" dirty="0" smtClean="0">
                <a:latin typeface="Calisto MT" panose="02040603050505030304" pitchFamily="18" charset="0"/>
              </a:rPr>
              <a:t>onducción </a:t>
            </a:r>
          </a:p>
          <a:p>
            <a:r>
              <a:rPr lang="es-CL" sz="2800" dirty="0" smtClean="0">
                <a:latin typeface="Calisto MT" panose="02040603050505030304" pitchFamily="18" charset="0"/>
              </a:rPr>
              <a:t>humidificación </a:t>
            </a:r>
            <a:r>
              <a:rPr lang="es-CL" sz="2800" dirty="0" smtClean="0">
                <a:latin typeface="Calisto MT" panose="02040603050505030304" pitchFamily="18" charset="0"/>
              </a:rPr>
              <a:t> </a:t>
            </a:r>
            <a:r>
              <a:rPr lang="es-CL" sz="2800" dirty="0" smtClean="0">
                <a:latin typeface="Calisto MT" panose="02040603050505030304" pitchFamily="18" charset="0"/>
              </a:rPr>
              <a:t>(</a:t>
            </a:r>
            <a:r>
              <a:rPr lang="es-CL" sz="2800" dirty="0">
                <a:latin typeface="Calisto MT" panose="02040603050505030304" pitchFamily="18" charset="0"/>
              </a:rPr>
              <a:t>en menor grado que la nariz) </a:t>
            </a:r>
            <a:r>
              <a:rPr lang="es-CL" sz="2800" dirty="0" smtClean="0">
                <a:latin typeface="Calisto MT" panose="0204060305050503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sz="2800" dirty="0" smtClean="0">
                <a:latin typeface="Calisto MT" panose="02040603050505030304" pitchFamily="18" charset="0"/>
              </a:rPr>
              <a:t>calentamiento </a:t>
            </a:r>
            <a:endParaRPr lang="es-CL" sz="2800" dirty="0" smtClean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CL" sz="2800" b="1" u="sng" dirty="0" smtClean="0">
                <a:latin typeface="Calisto MT" panose="02040603050505030304" pitchFamily="18" charset="0"/>
              </a:rPr>
              <a:t>3. Laringe</a:t>
            </a:r>
            <a:r>
              <a:rPr lang="es-CL" sz="2800" u="sng" dirty="0" smtClean="0">
                <a:latin typeface="Calisto MT" panose="02040603050505030304" pitchFamily="18" charset="0"/>
              </a:rPr>
              <a:t> </a:t>
            </a:r>
            <a:r>
              <a:rPr lang="es-CL" sz="2800" dirty="0" smtClean="0">
                <a:latin typeface="Calisto MT" panose="02040603050505030304" pitchFamily="18" charset="0"/>
              </a:rPr>
              <a:t>:</a:t>
            </a:r>
          </a:p>
          <a:p>
            <a:pPr marL="68580" indent="0">
              <a:buNone/>
            </a:pPr>
            <a:r>
              <a:rPr lang="es-CL" sz="2800" dirty="0" smtClean="0">
                <a:latin typeface="Calisto MT" panose="02040603050505030304" pitchFamily="18" charset="0"/>
              </a:rPr>
              <a:t>Protección </a:t>
            </a:r>
            <a:r>
              <a:rPr lang="es-CL" sz="2800" dirty="0">
                <a:latin typeface="Calisto MT" panose="02040603050505030304" pitchFamily="18" charset="0"/>
              </a:rPr>
              <a:t>de la </a:t>
            </a:r>
            <a:r>
              <a:rPr lang="es-CL" sz="2800" dirty="0" smtClean="0">
                <a:latin typeface="Calisto MT" panose="02040603050505030304" pitchFamily="18" charset="0"/>
              </a:rPr>
              <a:t>vía </a:t>
            </a:r>
            <a:r>
              <a:rPr lang="es-CL" sz="2800" dirty="0">
                <a:latin typeface="Calisto MT" panose="02040603050505030304" pitchFamily="18" charset="0"/>
              </a:rPr>
              <a:t>aérea inferior </a:t>
            </a:r>
          </a:p>
        </p:txBody>
      </p:sp>
    </p:spTree>
    <p:extLst>
      <p:ext uri="{BB962C8B-B14F-4D97-AF65-F5344CB8AC3E}">
        <p14:creationId xmlns:p14="http://schemas.microsoft.com/office/powerpoint/2010/main" val="369615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167" y="1783560"/>
            <a:ext cx="10363200" cy="4572000"/>
          </a:xfrm>
        </p:spPr>
        <p:txBody>
          <a:bodyPr/>
          <a:lstStyle/>
          <a:p>
            <a:pPr marL="0" indent="0">
              <a:buNone/>
            </a:pPr>
            <a:r>
              <a:rPr lang="es-CL" sz="2800" b="1" u="sng" dirty="0">
                <a:latin typeface="Calisto MT" panose="02040603050505030304" pitchFamily="18" charset="0"/>
              </a:rPr>
              <a:t>4.Tráquea</a:t>
            </a:r>
            <a:r>
              <a:rPr lang="es-CL" sz="2800" dirty="0">
                <a:latin typeface="Calisto MT" panose="02040603050505030304" pitchFamily="18" charset="0"/>
              </a:rPr>
              <a:t> 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s-CL" sz="2800" dirty="0">
                <a:latin typeface="Calisto MT" panose="02040603050505030304" pitchFamily="18" charset="0"/>
              </a:rPr>
              <a:t> conducción del aire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s-CL" sz="2800" dirty="0">
                <a:latin typeface="Calisto MT" panose="02040603050505030304" pitchFamily="18" charset="0"/>
              </a:rPr>
              <a:t>humidificación y calentamiento en menor grado que la nariz.</a:t>
            </a:r>
          </a:p>
          <a:p>
            <a:pPr marL="68580" indent="0">
              <a:buNone/>
            </a:pPr>
            <a:r>
              <a:rPr lang="es-CL" sz="2800" b="1" u="sng" dirty="0">
                <a:latin typeface="Calisto MT" panose="02040603050505030304" pitchFamily="18" charset="0"/>
              </a:rPr>
              <a:t>5. Pulmones :</a:t>
            </a:r>
            <a:endParaRPr lang="es-CL" sz="2800" dirty="0">
              <a:latin typeface="Calisto MT" panose="02040603050505030304" pitchFamily="18" charset="0"/>
            </a:endParaRPr>
          </a:p>
          <a:p>
            <a:r>
              <a:rPr lang="es-CL" sz="2800" dirty="0">
                <a:latin typeface="Calisto MT" panose="02040603050505030304" pitchFamily="18" charset="0"/>
              </a:rPr>
              <a:t>Almacenamiento del aire para la producción del habla y la </a:t>
            </a:r>
            <a:r>
              <a:rPr lang="es-CL" sz="2800" dirty="0" smtClean="0">
                <a:latin typeface="Calisto MT" panose="02040603050505030304" pitchFamily="18" charset="0"/>
              </a:rPr>
              <a:t>fonación. </a:t>
            </a:r>
            <a:endParaRPr lang="es-CL" sz="2800" dirty="0">
              <a:latin typeface="Calisto MT" panose="02040603050505030304" pitchFamily="18" charset="0"/>
            </a:endParaRPr>
          </a:p>
          <a:p>
            <a:r>
              <a:rPr lang="es-CL" sz="2800" dirty="0">
                <a:latin typeface="Calisto MT" panose="02040603050505030304" pitchFamily="18" charset="0"/>
              </a:rPr>
              <a:t>Intercambio de oxigeno , ventilación . </a:t>
            </a:r>
            <a:endParaRPr lang="es-CL" sz="2800" dirty="0" smtClean="0">
              <a:latin typeface="Calisto MT" panose="02040603050505030304" pitchFamily="18" charset="0"/>
            </a:endParaRPr>
          </a:p>
          <a:p>
            <a:r>
              <a:rPr lang="es-CL" sz="2800" dirty="0" smtClean="0">
                <a:latin typeface="Calisto MT" panose="02040603050505030304" pitchFamily="18" charset="0"/>
              </a:rPr>
              <a:t>Consta de tres  ciclos inspiración pausa o retención  y expiración .</a:t>
            </a:r>
            <a:endParaRPr lang="es-CL" sz="2800" dirty="0">
              <a:latin typeface="Calisto MT" panose="02040603050505030304" pitchFamily="18" charset="0"/>
            </a:endParaRPr>
          </a:p>
          <a:p>
            <a:endParaRPr lang="es-CL" sz="2800" dirty="0">
              <a:latin typeface="Calisto MT" panose="02040603050505030304" pitchFamily="18" charset="0"/>
            </a:endParaRP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77" y="525653"/>
            <a:ext cx="3174419" cy="216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4670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1746</TotalTime>
  <Words>960</Words>
  <Application>Microsoft Office PowerPoint</Application>
  <PresentationFormat>Personalizado</PresentationFormat>
  <Paragraphs>163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Metro</vt:lpstr>
      <vt:lpstr>Presentación de PowerPoint</vt:lpstr>
      <vt:lpstr>Breve historia de la Voz ..</vt:lpstr>
      <vt:lpstr>Estructuras relacionadas a la Producción Vocal . </vt:lpstr>
      <vt:lpstr>         Objetivo de la clase </vt:lpstr>
      <vt:lpstr>     Sistemas involucrados en la producción de la voz . </vt:lpstr>
      <vt:lpstr>Presentación de PowerPoint</vt:lpstr>
      <vt:lpstr>       Sistemas involucrados en la Producción Vocal. </vt:lpstr>
      <vt:lpstr> </vt:lpstr>
      <vt:lpstr>Presentación de PowerPoint</vt:lpstr>
      <vt:lpstr>                      Los 5  Procesos Motores Básicos  intervinientes en el habla son                              articulación , respiración  ,  fonación , resonancia y  la  masticación . </vt:lpstr>
      <vt:lpstr>Presentación de PowerPoint</vt:lpstr>
      <vt:lpstr>Presentación de PowerPoint</vt:lpstr>
      <vt:lpstr>                                        La laringe </vt:lpstr>
      <vt:lpstr>           Las Cuerdas Vocales </vt:lpstr>
      <vt:lpstr>          Cuerdas Vocales </vt:lpstr>
      <vt:lpstr>            Clasificación según la exigencia vocal . </vt:lpstr>
      <vt:lpstr>         Patologías por alta exigencia Vocal. </vt:lpstr>
      <vt:lpstr>                                                Conductas de mal uso y abuso vocal. </vt:lpstr>
      <vt:lpstr>                                                   Lo que nunca debemos olvidar!! </vt:lpstr>
      <vt:lpstr>                         Muchas Gracias 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pamela</dc:creator>
  <cp:lastModifiedBy>Toshiba</cp:lastModifiedBy>
  <cp:revision>86</cp:revision>
  <dcterms:created xsi:type="dcterms:W3CDTF">2020-04-16T01:19:46Z</dcterms:created>
  <dcterms:modified xsi:type="dcterms:W3CDTF">2021-08-27T00:27:43Z</dcterms:modified>
</cp:coreProperties>
</file>