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15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17"/>
  </p:notesMasterIdLst>
  <p:sldIdLst>
    <p:sldId id="256" r:id="rId2"/>
    <p:sldId id="276" r:id="rId3"/>
    <p:sldId id="280" r:id="rId4"/>
    <p:sldId id="277" r:id="rId5"/>
    <p:sldId id="274" r:id="rId6"/>
    <p:sldId id="273" r:id="rId7"/>
    <p:sldId id="259" r:id="rId8"/>
    <p:sldId id="260" r:id="rId9"/>
    <p:sldId id="278" r:id="rId10"/>
    <p:sldId id="279" r:id="rId11"/>
    <p:sldId id="261" r:id="rId12"/>
    <p:sldId id="263" r:id="rId13"/>
    <p:sldId id="264" r:id="rId14"/>
    <p:sldId id="265" r:id="rId15"/>
    <p:sldId id="275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3583" autoAdjust="0"/>
  </p:normalViewPr>
  <p:slideViewPr>
    <p:cSldViewPr>
      <p:cViewPr>
        <p:scale>
          <a:sx n="76" d="100"/>
          <a:sy n="76" d="100"/>
        </p:scale>
        <p:origin x="-118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F7005-B66F-47D1-80EE-28A37201CF29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A4DB5-4982-4585-9273-DFA858B2A9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753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A4DB5-4982-4585-9273-DFA858B2A97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8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A4DB5-4982-4585-9273-DFA858B2A971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8616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92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AF79B88-E515-4AF7-B147-C31123D72C7F}" type="datetimeFigureOut">
              <a:rPr lang="es-MX" smtClean="0"/>
              <a:t>02/09/2021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4093A95-FA47-41FD-BA89-9C8A169B2C76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528" y="-3109798"/>
            <a:ext cx="8458200" cy="89377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        </a:t>
            </a:r>
            <a:b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/>
            </a:r>
            <a:b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/>
            </a:r>
            <a:b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      </a:t>
            </a:r>
            <a:b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/>
            </a:r>
            <a:b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b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        </a:t>
            </a:r>
            <a:b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MX" sz="4800" b="0" spc="-5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   </a:t>
            </a:r>
            <a:r>
              <a:rPr spc="-5" dirty="0" err="1" smtClean="0">
                <a:solidFill>
                  <a:schemeClr val="tx1"/>
                </a:solidFill>
                <a:latin typeface="Calisto MT" panose="02040603050505030304" pitchFamily="18" charset="0"/>
              </a:rPr>
              <a:t>Parámet</a:t>
            </a:r>
            <a:r>
              <a:rPr lang="es-MX" spc="-5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ros</a:t>
            </a:r>
            <a:r>
              <a:rPr lang="es-MX" spc="-5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Vocales </a:t>
            </a:r>
            <a:r>
              <a:rPr dirty="0" smtClean="0">
                <a:solidFill>
                  <a:schemeClr val="tx1"/>
                </a:solidFill>
                <a:latin typeface="Calisto MT" panose="02040603050505030304" pitchFamily="18" charset="0"/>
              </a:rPr>
              <a:t>Locutivos</a:t>
            </a:r>
            <a:r>
              <a:rPr lang="es-MX" dirty="0" smtClean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48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MX" sz="48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br>
              <a:rPr lang="es-MX" sz="48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48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/>
            </a:r>
            <a:br>
              <a:rPr lang="es-MX" sz="48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</a:br>
            <a:r>
              <a:rPr lang="es-MX" sz="20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Garamond" panose="02020404030301010803" pitchFamily="18" charset="0"/>
              </a:rPr>
              <a:t>                                         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Pamela Díaz Gallegos </a:t>
            </a:r>
            <a:b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</a:br>
            <a:r>
              <a:rPr lang="es-MX" sz="20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                                              Fonoaudióloga </a:t>
            </a:r>
            <a:b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</a:br>
            <a:r>
              <a:rPr lang="es-MX" sz="20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                                       Educación y Salud Vocal </a:t>
            </a:r>
            <a:b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</a:br>
            <a:r>
              <a:rPr lang="es-MX" sz="2000" b="0" dirty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                                         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Segundo  </a:t>
            </a:r>
            <a: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  <a:t>Semestre 2021</a:t>
            </a:r>
            <a:br>
              <a:rPr lang="es-MX" sz="20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alisto MT" panose="02040603050505030304" pitchFamily="18" charset="0"/>
              </a:rPr>
            </a:br>
            <a:endParaRPr sz="2000" dirty="0">
              <a:solidFill>
                <a:schemeClr val="tx2">
                  <a:lumMod val="40000"/>
                  <a:lumOff val="60000"/>
                </a:schemeClr>
              </a:solidFill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764704"/>
            <a:ext cx="3024336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20688"/>
            <a:ext cx="4248472" cy="2376264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sz="5400" dirty="0"/>
          </a:p>
        </p:txBody>
      </p:sp>
      <p:sp>
        <p:nvSpPr>
          <p:cNvPr id="4" name="3 Rectángulo"/>
          <p:cNvSpPr/>
          <p:nvPr/>
        </p:nvSpPr>
        <p:spPr>
          <a:xfrm>
            <a:off x="755576" y="3105835"/>
            <a:ext cx="734481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La</a:t>
            </a:r>
            <a:r>
              <a:rPr lang="es-MX" sz="2400" dirty="0"/>
              <a:t> </a:t>
            </a:r>
            <a:r>
              <a:rPr lang="es-MX" sz="2400" b="1" dirty="0"/>
              <a:t>intensidad</a:t>
            </a:r>
            <a:r>
              <a:rPr lang="es-MX" sz="2400" dirty="0"/>
              <a:t> se regula mediante el control del proceso de inspiración y expiración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858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70" y="52796"/>
            <a:ext cx="1895475" cy="9964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s-MX" sz="3200" b="0" u="sng" spc="-204" dirty="0" smtClean="0">
                <a:latin typeface="Calisto MT" panose="02040603050505030304" pitchFamily="18" charset="0"/>
                <a:cs typeface="Arial"/>
              </a:rPr>
              <a:t> </a:t>
            </a:r>
            <a:br>
              <a:rPr lang="es-MX" sz="3200" b="0" u="sng" spc="-204" dirty="0" smtClean="0">
                <a:latin typeface="Calisto MT" panose="02040603050505030304" pitchFamily="18" charset="0"/>
                <a:cs typeface="Arial"/>
              </a:rPr>
            </a:br>
            <a:r>
              <a:rPr lang="es-MX" sz="3200" u="sng" spc="-204" dirty="0">
                <a:latin typeface="Calisto MT" panose="02040603050505030304" pitchFamily="18" charset="0"/>
                <a:cs typeface="Arial"/>
              </a:rPr>
              <a:t> </a:t>
            </a:r>
            <a:r>
              <a:rPr sz="3200" b="0" u="sng" spc="-204" dirty="0" smtClean="0">
                <a:latin typeface="Calisto MT" panose="02040603050505030304" pitchFamily="18" charset="0"/>
                <a:cs typeface="Arial"/>
              </a:rPr>
              <a:t>T</a:t>
            </a:r>
            <a:r>
              <a:rPr sz="3200" b="0" u="sng" dirty="0" smtClean="0">
                <a:latin typeface="Calisto MT" panose="02040603050505030304" pitchFamily="18" charset="0"/>
                <a:cs typeface="Arial"/>
              </a:rPr>
              <a:t>i</a:t>
            </a:r>
            <a:r>
              <a:rPr sz="3200" b="0" u="sng" spc="-10" dirty="0" smtClean="0">
                <a:latin typeface="Calisto MT" panose="02040603050505030304" pitchFamily="18" charset="0"/>
                <a:cs typeface="Arial"/>
              </a:rPr>
              <a:t>mbre</a:t>
            </a:r>
            <a:endParaRPr sz="3200" u="sng" dirty="0">
              <a:latin typeface="Calisto MT" panose="02040603050505030304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44" y="1559763"/>
            <a:ext cx="8284228" cy="400301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 indent="914400">
              <a:lnSpc>
                <a:spcPts val="2380"/>
              </a:lnSpc>
              <a:spcBef>
                <a:spcPts val="395"/>
              </a:spcBef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“Son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 características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que nos permiten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distinguir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</a:t>
            </a:r>
            <a:r>
              <a:rPr sz="2200" spc="-8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dos  </a:t>
            </a:r>
            <a:r>
              <a:rPr lang="es-MX" sz="22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persona</a:t>
            </a:r>
            <a:r>
              <a:rPr sz="22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que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emiten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un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sonido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al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mismo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tono e</a:t>
            </a:r>
            <a:r>
              <a:rPr sz="2200" spc="-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intensidad</a:t>
            </a:r>
            <a:r>
              <a:rPr lang="es-MX" sz="2200" spc="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  <a:r>
              <a:rPr sz="2200" spc="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”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318770">
              <a:lnSpc>
                <a:spcPct val="100000"/>
              </a:lnSpc>
              <a:spcBef>
                <a:spcPts val="235"/>
              </a:spcBef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“Es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huella digital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</a:t>
            </a:r>
            <a:r>
              <a:rPr sz="2200" spc="-9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voz</a:t>
            </a:r>
            <a:r>
              <a:rPr sz="2200" spc="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”</a:t>
            </a:r>
            <a:endParaRPr lang="es-MX" sz="2200" dirty="0">
              <a:latin typeface="Calisto MT" panose="02040603050505030304" pitchFamily="18" charset="0"/>
              <a:cs typeface="Arial"/>
            </a:endParaRPr>
          </a:p>
          <a:p>
            <a:pPr marL="318770">
              <a:lnSpc>
                <a:spcPct val="100000"/>
              </a:lnSpc>
              <a:spcBef>
                <a:spcPts val="235"/>
              </a:spcBef>
            </a:pPr>
            <a:endParaRPr lang="es-MX" sz="2200" spc="-5" dirty="0">
              <a:solidFill>
                <a:srgbClr val="FFFFFF"/>
              </a:solidFill>
              <a:latin typeface="Calisto MT" panose="02040603050505030304" pitchFamily="18" charset="0"/>
              <a:cs typeface="Arial"/>
            </a:endParaRPr>
          </a:p>
          <a:p>
            <a:pPr marL="318770">
              <a:lnSpc>
                <a:spcPct val="100000"/>
              </a:lnSpc>
              <a:spcBef>
                <a:spcPts val="235"/>
              </a:spcBef>
            </a:pPr>
            <a:r>
              <a:rPr sz="2200" spc="-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Depende</a:t>
            </a:r>
            <a:r>
              <a:rPr sz="22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factores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tales</a:t>
            </a:r>
            <a:r>
              <a:rPr sz="2200" spc="-3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como: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 dirty="0">
              <a:latin typeface="Calisto MT" panose="02040603050505030304" pitchFamily="18" charset="0"/>
              <a:cs typeface="Arial"/>
            </a:endParaRPr>
          </a:p>
          <a:p>
            <a:pPr marL="232410" indent="-220345">
              <a:lnSpc>
                <a:spcPct val="100000"/>
              </a:lnSpc>
              <a:buClr>
                <a:srgbClr val="FF8500"/>
              </a:buClr>
              <a:buSzPct val="95454"/>
              <a:buFont typeface="Wingdings"/>
              <a:buChar char=""/>
              <a:tabLst>
                <a:tab pos="233045" algn="l"/>
              </a:tabLst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Los</a:t>
            </a:r>
            <a:r>
              <a:rPr sz="2200" spc="-2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resonadores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232410" indent="-220345">
              <a:lnSpc>
                <a:spcPct val="100000"/>
              </a:lnSpc>
              <a:spcBef>
                <a:spcPts val="240"/>
              </a:spcBef>
              <a:buClr>
                <a:srgbClr val="FF8500"/>
              </a:buClr>
              <a:buSzPct val="95454"/>
              <a:buFont typeface="Wingdings"/>
              <a:buChar char=""/>
              <a:tabLst>
                <a:tab pos="233045" algn="l"/>
              </a:tabLst>
            </a:pPr>
            <a:r>
              <a:rPr sz="2200" spc="-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Grado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lang="es-MX" sz="22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cierre </a:t>
            </a:r>
            <a:r>
              <a:rPr sz="22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cuerdas</a:t>
            </a:r>
            <a:r>
              <a:rPr sz="2200" spc="-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vocales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232410" indent="-220345">
              <a:lnSpc>
                <a:spcPct val="100000"/>
              </a:lnSpc>
              <a:spcBef>
                <a:spcPts val="275"/>
              </a:spcBef>
              <a:buClr>
                <a:srgbClr val="FF8500"/>
              </a:buClr>
              <a:buSzPct val="95454"/>
              <a:buFont typeface="Wingdings"/>
              <a:buChar char=""/>
              <a:tabLst>
                <a:tab pos="233045" algn="l"/>
              </a:tabLst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estructura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ósea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del</a:t>
            </a:r>
            <a:r>
              <a:rPr sz="2200" spc="-1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sujeto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232410" indent="-220345">
              <a:lnSpc>
                <a:spcPct val="100000"/>
              </a:lnSpc>
              <a:spcBef>
                <a:spcPts val="280"/>
              </a:spcBef>
              <a:buClr>
                <a:srgbClr val="FF8500"/>
              </a:buClr>
              <a:buSzPct val="95454"/>
              <a:buFont typeface="Wingdings"/>
              <a:buChar char=""/>
              <a:tabLst>
                <a:tab pos="233045" algn="l"/>
              </a:tabLst>
            </a:pP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Posición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</a:t>
            </a:r>
            <a:r>
              <a:rPr sz="2200" spc="-12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lengua.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232410" indent="-220345">
              <a:lnSpc>
                <a:spcPct val="100000"/>
              </a:lnSpc>
              <a:spcBef>
                <a:spcPts val="244"/>
              </a:spcBef>
              <a:buClr>
                <a:srgbClr val="FF8500"/>
              </a:buClr>
              <a:buSzPct val="95454"/>
              <a:buFont typeface="Wingdings"/>
              <a:buChar char=""/>
              <a:tabLst>
                <a:tab pos="233045" algn="l"/>
              </a:tabLst>
            </a:pPr>
            <a:endParaRPr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573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561114"/>
            <a:ext cx="243078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0" u="sng" spc="-10" dirty="0" err="1" smtClean="0">
                <a:latin typeface="Calisto MT" panose="02040603050505030304" pitchFamily="18" charset="0"/>
                <a:cs typeface="Arial"/>
              </a:rPr>
              <a:t>Pro</a:t>
            </a:r>
            <a:r>
              <a:rPr sz="3200" b="0" u="sng" spc="5" dirty="0" err="1" smtClean="0">
                <a:latin typeface="Calisto MT" panose="02040603050505030304" pitchFamily="18" charset="0"/>
                <a:cs typeface="Arial"/>
              </a:rPr>
              <a:t>s</a:t>
            </a:r>
            <a:r>
              <a:rPr sz="3200" b="0" u="sng" spc="-10" dirty="0" err="1" smtClean="0">
                <a:latin typeface="Calisto MT" panose="02040603050505030304" pitchFamily="18" charset="0"/>
                <a:cs typeface="Arial"/>
              </a:rPr>
              <a:t>od</a:t>
            </a:r>
            <a:r>
              <a:rPr sz="3200" b="0" u="sng" spc="10" dirty="0" err="1" smtClean="0">
                <a:latin typeface="Calisto MT" panose="02040603050505030304" pitchFamily="18" charset="0"/>
                <a:cs typeface="Arial"/>
              </a:rPr>
              <a:t>i</a:t>
            </a:r>
            <a:r>
              <a:rPr sz="3200" b="0" u="sng" spc="-10" dirty="0" err="1" smtClean="0">
                <a:latin typeface="Calisto MT" panose="02040603050505030304" pitchFamily="18" charset="0"/>
                <a:cs typeface="Arial"/>
              </a:rPr>
              <a:t>a</a:t>
            </a:r>
            <a:endParaRPr sz="3200" u="sng" dirty="0">
              <a:latin typeface="Calisto MT" panose="02040603050505030304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320" y="1437893"/>
            <a:ext cx="7430770" cy="1101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00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Corresponde 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 variaciones tonales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que realiza</a:t>
            </a:r>
            <a:r>
              <a:rPr sz="2200" spc="-6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sujeto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cuando esta</a:t>
            </a:r>
            <a:r>
              <a:rPr sz="2200" spc="-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hablando.</a:t>
            </a:r>
            <a:endParaRPr sz="2200" dirty="0">
              <a:latin typeface="Calisto MT" panose="02040603050505030304" pitchFamily="18" charset="0"/>
              <a:cs typeface="Arial"/>
            </a:endParaRPr>
          </a:p>
          <a:p>
            <a:pPr marL="1270000" indent="-342900">
              <a:lnSpc>
                <a:spcPct val="100000"/>
              </a:lnSpc>
              <a:spcBef>
                <a:spcPts val="530"/>
              </a:spcBef>
              <a:buFont typeface="Arial" panose="020B0604020202020204" pitchFamily="34" charset="0"/>
              <a:buChar char="•"/>
            </a:pP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Se conoce como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melodía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del</a:t>
            </a:r>
            <a:r>
              <a:rPr sz="2200" spc="-1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habla.</a:t>
            </a:r>
            <a:endParaRPr sz="2200" dirty="0">
              <a:latin typeface="Calisto MT" panose="02040603050505030304" pitchFamily="18" charset="0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19655" y="3808476"/>
            <a:ext cx="589915" cy="581025"/>
            <a:chOff x="1819655" y="3808476"/>
            <a:chExt cx="589915" cy="5810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19655" y="3808476"/>
              <a:ext cx="589788" cy="58064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65375" y="4096512"/>
              <a:ext cx="493775" cy="25146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488819" y="3926281"/>
            <a:ext cx="116459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onó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881628" y="3808476"/>
            <a:ext cx="589915" cy="581025"/>
            <a:chOff x="3881628" y="3808476"/>
            <a:chExt cx="589915" cy="58102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1628" y="3808476"/>
              <a:ext cx="589788" cy="58064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22776" y="3973068"/>
              <a:ext cx="507491" cy="37490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553458" y="3926281"/>
            <a:ext cx="85026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943600" y="3808476"/>
            <a:ext cx="585470" cy="581025"/>
            <a:chOff x="5943600" y="3808476"/>
            <a:chExt cx="585470" cy="581025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43600" y="3808476"/>
              <a:ext cx="585216" cy="58064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84748" y="3849624"/>
              <a:ext cx="507491" cy="493775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6618223" y="3926281"/>
            <a:ext cx="126047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Exagerada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537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492859"/>
            <a:ext cx="3099652" cy="50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s-MX" sz="3200" u="sng" spc="10" dirty="0" smtClean="0">
                <a:latin typeface="Calisto MT" panose="02040603050505030304" pitchFamily="18" charset="0"/>
                <a:cs typeface="Arial"/>
              </a:rPr>
              <a:t>Resonancia </a:t>
            </a:r>
            <a:endParaRPr sz="3200" u="sng" dirty="0">
              <a:latin typeface="Calisto MT" panose="02040603050505030304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44" y="1293063"/>
            <a:ext cx="8079740" cy="20563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14400" algn="just">
              <a:lnSpc>
                <a:spcPct val="100099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sonido inicial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producido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en </a:t>
            </a:r>
            <a:r>
              <a:rPr sz="2200" spc="-1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 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cuerdas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vocales,  </a:t>
            </a:r>
            <a:r>
              <a:rPr sz="2200" spc="-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recorre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 cavidades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resonancia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y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focaliza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concentra 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en un punto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con </a:t>
            </a:r>
            <a:r>
              <a:rPr sz="2200" spc="-1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mayor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predominancia. Éste </a:t>
            </a:r>
            <a:r>
              <a:rPr sz="2200" spc="-2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es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 punto el punto  de máxima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concentración sonora.</a:t>
            </a:r>
            <a:r>
              <a:rPr sz="2200" spc="-3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endParaRPr lang="es-MX" sz="2200" dirty="0">
              <a:latin typeface="Calisto MT" panose="02040603050505030304" pitchFamily="18" charset="0"/>
              <a:cs typeface="Arial"/>
            </a:endParaRPr>
          </a:p>
          <a:p>
            <a:pPr marL="12700" marR="5080" indent="914400" algn="just">
              <a:lnSpc>
                <a:spcPct val="100099"/>
              </a:lnSpc>
              <a:spcBef>
                <a:spcPts val="95"/>
              </a:spcBef>
            </a:pPr>
            <a:r>
              <a:rPr sz="22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colocación </a:t>
            </a:r>
            <a:r>
              <a:rPr sz="22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define como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 punto de 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máxima  concentración </a:t>
            </a:r>
            <a:r>
              <a:rPr sz="22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sonora dentro del tracto</a:t>
            </a:r>
            <a:r>
              <a:rPr sz="22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resonancial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3022" y="3588042"/>
            <a:ext cx="3057271" cy="310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1527" y="858695"/>
            <a:ext cx="5057140" cy="50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200" b="0" u="sng" spc="5" dirty="0">
                <a:latin typeface="Calisto MT" panose="02040603050505030304" pitchFamily="18" charset="0"/>
                <a:cs typeface="Arial"/>
              </a:rPr>
              <a:t>Proyección </a:t>
            </a:r>
            <a:r>
              <a:rPr sz="3200" b="0" u="sng" spc="20" dirty="0">
                <a:latin typeface="Calisto MT" panose="02040603050505030304" pitchFamily="18" charset="0"/>
                <a:cs typeface="Arial"/>
              </a:rPr>
              <a:t>de </a:t>
            </a:r>
            <a:r>
              <a:rPr sz="3200" b="0" u="sng" spc="5" dirty="0">
                <a:latin typeface="Calisto MT" panose="02040603050505030304" pitchFamily="18" charset="0"/>
                <a:cs typeface="Arial"/>
              </a:rPr>
              <a:t>la</a:t>
            </a:r>
            <a:r>
              <a:rPr sz="3200" b="0" u="sng" spc="130" dirty="0">
                <a:latin typeface="Calisto MT" panose="02040603050505030304" pitchFamily="18" charset="0"/>
                <a:cs typeface="Arial"/>
              </a:rPr>
              <a:t> </a:t>
            </a:r>
            <a:r>
              <a:rPr lang="es-MX" sz="3200" u="sng" spc="10" dirty="0">
                <a:latin typeface="Calisto MT" panose="02040603050505030304" pitchFamily="18" charset="0"/>
                <a:cs typeface="Arial"/>
              </a:rPr>
              <a:t>v</a:t>
            </a:r>
            <a:r>
              <a:rPr sz="3200" b="0" u="sng" spc="10" dirty="0" err="1" smtClean="0">
                <a:latin typeface="Calisto MT" panose="02040603050505030304" pitchFamily="18" charset="0"/>
                <a:cs typeface="Arial"/>
              </a:rPr>
              <a:t>oz</a:t>
            </a:r>
            <a:r>
              <a:rPr lang="es-MX" sz="3200" b="0" spc="10" dirty="0" smtClean="0">
                <a:latin typeface="Calisto MT" panose="02040603050505030304" pitchFamily="18" charset="0"/>
                <a:cs typeface="Arial"/>
              </a:rPr>
              <a:t>.</a:t>
            </a:r>
            <a:endParaRPr sz="3200" dirty="0">
              <a:latin typeface="Calisto MT" panose="02040603050505030304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5577" y="1817319"/>
            <a:ext cx="8013392" cy="448327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00"/>
              </a:spcBef>
              <a:buClr>
                <a:srgbClr val="FF8500"/>
              </a:buClr>
              <a:buSzPct val="95833"/>
              <a:buFont typeface="Arial" panose="020B0604020202020204" pitchFamily="34" charset="0"/>
              <a:buChar char="•"/>
              <a:tabLst>
                <a:tab pos="257175" algn="l"/>
              </a:tabLst>
            </a:pPr>
            <a:endParaRPr lang="es-MX" sz="2400" spc="10" dirty="0" smtClean="0">
              <a:solidFill>
                <a:srgbClr val="FFFFFF"/>
              </a:solidFill>
              <a:latin typeface="Calisto MT" panose="02040603050505030304" pitchFamily="18" charset="0"/>
              <a:cs typeface="Arial"/>
            </a:endParaRPr>
          </a:p>
          <a:p>
            <a:pPr marL="12700" marR="5080" algn="just">
              <a:lnSpc>
                <a:spcPct val="90000"/>
              </a:lnSpc>
              <a:spcBef>
                <a:spcPts val="400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sz="2400" spc="1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Es</a:t>
            </a:r>
            <a:r>
              <a:rPr sz="2400" spc="1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capacidad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dirigir  la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voz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un determinado  punto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lugar en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 </a:t>
            </a:r>
            <a:r>
              <a:rPr sz="2400" spc="-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espacio, 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para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obtener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una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adecuada  eficiencia fonatoria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y </a:t>
            </a:r>
            <a:r>
              <a:rPr sz="2400" spc="-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una  </a:t>
            </a:r>
            <a:r>
              <a:rPr sz="2400" spc="1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óptima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sonoridad de la</a:t>
            </a:r>
            <a:r>
              <a:rPr sz="2400" spc="-16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-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voz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</a:p>
          <a:p>
            <a:pPr marL="12700" marR="5080" algn="just">
              <a:lnSpc>
                <a:spcPct val="90000"/>
              </a:lnSpc>
              <a:spcBef>
                <a:spcPts val="400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sz="2400" spc="-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Lanzar</a:t>
            </a:r>
            <a:r>
              <a:rPr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 dirigir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hacia  adelante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con la </a:t>
            </a:r>
            <a:r>
              <a:rPr sz="2400" dirty="0" err="1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máxima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eficacia</a:t>
            </a:r>
            <a:r>
              <a:rPr sz="2400" spc="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sonido de la</a:t>
            </a:r>
            <a:r>
              <a:rPr sz="2400" spc="-1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-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voz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endParaRPr lang="es-MX" sz="2400" spc="-5" dirty="0">
              <a:solidFill>
                <a:srgbClr val="FFFFFF"/>
              </a:solidFill>
              <a:latin typeface="Calisto MT" panose="02040603050505030304" pitchFamily="18" charset="0"/>
              <a:cs typeface="Arial"/>
            </a:endParaRP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Proyección depende de la :</a:t>
            </a: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                                                  Resonancia </a:t>
            </a: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lang="es-MX"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                                                 Respiración </a:t>
            </a: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r>
              <a:rPr lang="es-MX"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                                                 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Articulación</a:t>
            </a:r>
            <a:endParaRPr lang="es-MX" sz="2400" spc="-5" dirty="0" smtClean="0">
              <a:solidFill>
                <a:srgbClr val="FFFFFF"/>
              </a:solidFill>
              <a:latin typeface="Calisto MT" panose="02040603050505030304" pitchFamily="18" charset="0"/>
              <a:cs typeface="Arial"/>
            </a:endParaRPr>
          </a:p>
          <a:p>
            <a:pPr marL="12700" marR="5715" algn="just">
              <a:lnSpc>
                <a:spcPts val="2590"/>
              </a:lnSpc>
              <a:spcBef>
                <a:spcPts val="5"/>
              </a:spcBef>
              <a:buClr>
                <a:srgbClr val="FF8500"/>
              </a:buClr>
              <a:buSzPct val="95833"/>
              <a:tabLst>
                <a:tab pos="257175" algn="l"/>
              </a:tabLst>
            </a:pPr>
            <a:endParaRPr sz="2400" dirty="0">
              <a:latin typeface="Calisto MT" panose="02040603050505030304" pitchFamily="18" charset="0"/>
              <a:cs typeface="Arial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620688"/>
            <a:ext cx="2756809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9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08912" cy="1296144"/>
          </a:xfrm>
        </p:spPr>
        <p:txBody>
          <a:bodyPr/>
          <a:lstStyle/>
          <a:p>
            <a:r>
              <a:rPr lang="es-MX" dirty="0" smtClean="0"/>
              <a:t>            </a:t>
            </a:r>
            <a:r>
              <a:rPr lang="es-MX" sz="3600" dirty="0" smtClean="0">
                <a:latin typeface="Calisto MT" panose="02040603050505030304" pitchFamily="18" charset="0"/>
              </a:rPr>
              <a:t>Muchas Gracias !!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835596"/>
            <a:ext cx="2690217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0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332656"/>
            <a:ext cx="7543800" cy="475252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es-MX" sz="32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        </a:t>
            </a:r>
            <a:br>
              <a:rPr lang="es-MX" sz="3200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320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320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32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</a:t>
            </a:r>
            <a:r>
              <a:rPr lang="es-MX" sz="3200" b="0" i="1" u="sng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Parámetros Locutivos:</a:t>
            </a:r>
            <a:r>
              <a:rPr lang="es-MX" sz="3200" b="0" i="1" u="sng" dirty="0" smtClean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3200" b="0" i="1" u="sng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3200" b="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3200" b="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El acto locutivo es </a:t>
            </a:r>
            <a:r>
              <a:rPr lang="es-MX" sz="2000" b="0" i="1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el  decir </a:t>
            </a:r>
            <a: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, estos parámetros están directamente encargados de  la producción vocal . </a:t>
            </a:r>
            <a:b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000" b="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000" b="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000" b="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000" b="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Se </a:t>
            </a:r>
            <a:r>
              <a:rPr lang="es-MX" sz="2000" b="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evalúan cuando una persona esta hablando . </a:t>
            </a:r>
            <a:endParaRPr lang="es-MX" sz="2000" b="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243" y="1124744"/>
            <a:ext cx="1796231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75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611560" y="474345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 </a:t>
            </a:r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De </a:t>
            </a:r>
            <a:r>
              <a:rPr lang="es-MX" dirty="0"/>
              <a:t>allí que conocer la naturaleza y las características de la voz permite conocer en profundidad al individuo, ya que éste exterioriza su vivencia interna, sus tensiones, problemas y toda su personalidad a través de la voz cuando habla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/>
              <a:t>Por eso se considera que el individuo manifiesta o drena lo que ES a través de su laringe. Bloch (1973) sostiene, también, que el hombre drena su desajuste, su neurosis, a través de la laringe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234888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93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179512" y="1582341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Se </a:t>
            </a:r>
            <a:r>
              <a:rPr lang="es-MX" dirty="0"/>
              <a:t>dice que cuando el hombre habla transparenta su personalidad a través de </a:t>
            </a:r>
            <a:r>
              <a:rPr lang="es-MX" dirty="0"/>
              <a:t> </a:t>
            </a:r>
            <a:r>
              <a:rPr lang="es-MX" dirty="0" smtClean="0"/>
              <a:t>su vo</a:t>
            </a:r>
            <a:r>
              <a:rPr lang="es-MX" dirty="0" smtClean="0"/>
              <a:t>z </a:t>
            </a:r>
            <a:r>
              <a:rPr lang="es-MX" dirty="0"/>
              <a:t>producida por la laringe. </a:t>
            </a:r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Por </a:t>
            </a:r>
            <a:r>
              <a:rPr lang="es-MX" dirty="0"/>
              <a:t>la voz podemos conocer el estado de salud del individuo, su manera de ser, su temperamento </a:t>
            </a:r>
            <a:r>
              <a:rPr lang="es-MX" dirty="0" smtClean="0"/>
              <a:t>su </a:t>
            </a:r>
            <a:r>
              <a:rPr lang="es-MX" dirty="0"/>
              <a:t>cultura, su origen, su estado hormonal, emocional y psíquico. Es decir, muchos aspectos, características y estados de salud física y psicológica se transparentan a través de la voz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132856"/>
            <a:ext cx="1625774" cy="185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24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971600" y="1268760"/>
            <a:ext cx="712879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Calisto MT" panose="02040603050505030304" pitchFamily="18" charset="0"/>
              </a:rPr>
              <a:t>Tono </a:t>
            </a:r>
          </a:p>
          <a:p>
            <a:pPr algn="ctr"/>
            <a:endParaRPr lang="es-MX" sz="3200" dirty="0" smtClean="0">
              <a:latin typeface="Calisto MT" panose="02040603050505030304" pitchFamily="18" charset="0"/>
            </a:endParaRPr>
          </a:p>
          <a:p>
            <a:r>
              <a:rPr lang="es-MX" sz="2000" dirty="0" smtClean="0">
                <a:latin typeface="Calisto MT" panose="02040603050505030304" pitchFamily="18" charset="0"/>
              </a:rPr>
              <a:t>Aunque </a:t>
            </a:r>
            <a:r>
              <a:rPr lang="es-MX" sz="2000" dirty="0">
                <a:latin typeface="Calisto MT" panose="02040603050505030304" pitchFamily="18" charset="0"/>
              </a:rPr>
              <a:t>el tono y la intensidad del habla están determinados principalmente por la vibración de las cuerdas vocales, su espectro está fuertemente determinado por las </a:t>
            </a:r>
            <a:r>
              <a:rPr lang="es-MX" sz="2000" dirty="0" smtClean="0">
                <a:latin typeface="Calisto MT" panose="02040603050505030304" pitchFamily="18" charset="0"/>
              </a:rPr>
              <a:t>resonancia </a:t>
            </a:r>
            <a:r>
              <a:rPr lang="es-MX" sz="2000" dirty="0">
                <a:latin typeface="Calisto MT" panose="02040603050505030304" pitchFamily="18" charset="0"/>
              </a:rPr>
              <a:t>del tracto </a:t>
            </a:r>
            <a:r>
              <a:rPr lang="es-MX" sz="2000" dirty="0" smtClean="0">
                <a:latin typeface="Calisto MT" panose="02040603050505030304" pitchFamily="18" charset="0"/>
              </a:rPr>
              <a:t>vocal.</a:t>
            </a:r>
            <a:r>
              <a:rPr lang="es-MX" sz="2000" dirty="0">
                <a:latin typeface="Calisto MT" panose="02040603050505030304" pitchFamily="18" charset="0"/>
              </a:rPr>
              <a:t/>
            </a:r>
            <a:br>
              <a:rPr lang="es-MX" sz="2000" dirty="0">
                <a:latin typeface="Calisto MT" panose="02040603050505030304" pitchFamily="18" charset="0"/>
              </a:rPr>
            </a:br>
            <a:endParaRPr lang="es-MX" sz="2000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115616" y="1700808"/>
            <a:ext cx="7696078" cy="4320480"/>
          </a:xfrm>
        </p:spPr>
        <p:txBody>
          <a:bodyPr/>
          <a:lstStyle/>
          <a:p>
            <a:r>
              <a:rPr lang="es-MX" sz="24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4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4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4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400" dirty="0" smtClean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 smtClean="0">
                <a:effectLst/>
                <a:latin typeface="Calisto MT" panose="02040603050505030304" pitchFamily="18" charset="0"/>
              </a:rPr>
            </a:br>
            <a:r>
              <a:rPr lang="es-MX" sz="2400" dirty="0">
                <a:effectLst/>
                <a:latin typeface="Calisto MT" panose="02040603050505030304" pitchFamily="18" charset="0"/>
              </a:rPr>
              <a:t/>
            </a:r>
            <a:br>
              <a:rPr lang="es-MX" sz="2400" dirty="0">
                <a:effectLst/>
                <a:latin typeface="Calisto MT" panose="02040603050505030304" pitchFamily="18" charset="0"/>
              </a:rPr>
            </a:br>
            <a: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u="sng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Se </a:t>
            </a:r>
            <a:r>
              <a:rPr lang="es-MX" sz="2000" b="0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denomina </a:t>
            </a:r>
            <a:r>
              <a:rPr lang="es-MX" sz="2000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grave</a:t>
            </a:r>
            <a:r>
              <a:rPr lang="es-MX" sz="2000" b="0" dirty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 a las frecuencias más bajas de la voz </a:t>
            </a: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humana , laringe en </a:t>
            </a:r>
            <a:r>
              <a:rPr lang="es-MX" sz="2000" b="0" dirty="0" err="1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posicion</a:t>
            </a: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 más baja , hombres .</a:t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El registro agudo  es la que más utilizan las mujeres  y niños </a:t>
            </a: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, </a:t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laringe en </a:t>
            </a:r>
            <a:r>
              <a:rPr lang="es-MX" sz="2000" b="0" dirty="0" err="1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posicion</a:t>
            </a: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> alta y frecuencias altas .</a:t>
            </a: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  <a:latin typeface="Calisto MT" panose="02040603050505030304" pitchFamily="18" charset="0"/>
              </a:rPr>
            </a:br>
            <a:endParaRPr lang="es-MX" sz="2000" b="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18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99592" y="188640"/>
            <a:ext cx="7543800" cy="1368152"/>
          </a:xfrm>
        </p:spPr>
        <p:txBody>
          <a:bodyPr/>
          <a:lstStyle/>
          <a:p>
            <a:r>
              <a:rPr lang="es-MX" sz="3200" dirty="0" smtClean="0">
                <a:latin typeface="Calisto MT" panose="02040603050505030304" pitchFamily="18" charset="0"/>
              </a:rPr>
              <a:t>Tipos de Tonos </a:t>
            </a:r>
            <a:endParaRPr lang="es-MX" sz="3200" dirty="0">
              <a:latin typeface="Calisto MT" panose="02040603050505030304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3"/>
          </p:nvPr>
        </p:nvSpPr>
        <p:spPr>
          <a:xfrm>
            <a:off x="755576" y="1268760"/>
            <a:ext cx="3862144" cy="4176464"/>
          </a:xfrm>
        </p:spPr>
        <p:txBody>
          <a:bodyPr/>
          <a:lstStyle/>
          <a:p>
            <a:pPr marL="18288" indent="0">
              <a:buNone/>
            </a:pPr>
            <a:r>
              <a:rPr lang="es-MX" sz="2800" u="sng" dirty="0" smtClean="0">
                <a:latin typeface="Calisto MT" panose="02040603050505030304" pitchFamily="18" charset="0"/>
              </a:rPr>
              <a:t>Tono medio hablado </a:t>
            </a:r>
          </a:p>
          <a:p>
            <a:pPr marL="18288" indent="0">
              <a:buNone/>
            </a:pPr>
            <a:r>
              <a:rPr lang="es-MX" dirty="0" smtClean="0">
                <a:effectLst/>
              </a:rPr>
              <a:t> </a:t>
            </a:r>
            <a:r>
              <a:rPr lang="es-MX" dirty="0" smtClean="0">
                <a:effectLst/>
                <a:latin typeface="Calisto MT" panose="02040603050505030304" pitchFamily="18" charset="0"/>
              </a:rPr>
              <a:t>Tono Promedio utilizado por la persona , durante el habla espontanea . </a:t>
            </a:r>
            <a:endParaRPr lang="es-MX" dirty="0">
              <a:latin typeface="Calisto MT" panose="02040603050505030304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4"/>
          </p:nvPr>
        </p:nvSpPr>
        <p:spPr>
          <a:xfrm>
            <a:off x="5029200" y="2204864"/>
            <a:ext cx="3273552" cy="396044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MX" sz="2800" u="sng" dirty="0" smtClean="0">
                <a:latin typeface="Calisto MT" panose="02040603050505030304" pitchFamily="18" charset="0"/>
              </a:rPr>
              <a:t>Tono optimo</a:t>
            </a:r>
          </a:p>
          <a:p>
            <a:pPr marL="18288" indent="0">
              <a:buNone/>
            </a:pPr>
            <a:r>
              <a:rPr lang="es-MX" dirty="0" smtClean="0"/>
              <a:t> </a:t>
            </a:r>
            <a:r>
              <a:rPr lang="es-MX" dirty="0">
                <a:effectLst/>
                <a:latin typeface="Calisto MT" panose="02040603050505030304" pitchFamily="18" charset="0"/>
              </a:rPr>
              <a:t>El </a:t>
            </a:r>
            <a:r>
              <a:rPr lang="es-MX" b="1" dirty="0">
                <a:effectLst/>
                <a:latin typeface="Calisto MT" panose="02040603050505030304" pitchFamily="18" charset="0"/>
              </a:rPr>
              <a:t>tono óptimo</a:t>
            </a:r>
            <a:r>
              <a:rPr lang="es-MX" dirty="0">
                <a:effectLst/>
                <a:latin typeface="Calisto MT" panose="02040603050505030304" pitchFamily="18" charset="0"/>
              </a:rPr>
              <a:t> es el nivel de </a:t>
            </a:r>
            <a:r>
              <a:rPr lang="es-MX" b="1" dirty="0">
                <a:effectLst/>
                <a:latin typeface="Calisto MT" panose="02040603050505030304" pitchFamily="18" charset="0"/>
              </a:rPr>
              <a:t>tono</a:t>
            </a:r>
            <a:r>
              <a:rPr lang="es-MX" dirty="0">
                <a:effectLst/>
                <a:latin typeface="Calisto MT" panose="02040603050505030304" pitchFamily="18" charset="0"/>
              </a:rPr>
              <a:t> en el cual la voz se produce de modo más eficaz, con la menor cantidad de tensión laríngea y la máxima comodidad de esfuerzo físico.</a:t>
            </a: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04664"/>
            <a:ext cx="3024336" cy="182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220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7624" y="476672"/>
            <a:ext cx="151447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5400" b="0" dirty="0" smtClean="0">
                <a:latin typeface="Arial"/>
                <a:cs typeface="Arial"/>
              </a:rPr>
              <a:t>  </a:t>
            </a:r>
            <a:endParaRPr sz="54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0447" y="3959352"/>
            <a:ext cx="1655063" cy="165963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79424" y="1626870"/>
            <a:ext cx="6926580" cy="39126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MX" sz="2400" u="sng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  </a:t>
            </a:r>
            <a:r>
              <a:rPr lang="es-MX" sz="2400" u="sng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</a:t>
            </a:r>
            <a:r>
              <a:rPr lang="es-MX" sz="2400" u="sng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 tono d</a:t>
            </a:r>
            <a:r>
              <a:rPr sz="2400" u="sng" spc="-5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epende</a:t>
            </a:r>
            <a:r>
              <a:rPr sz="2400" u="sng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u="sng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</a:t>
            </a:r>
            <a:r>
              <a:rPr lang="es-MX" sz="2400" u="sng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los siguientes factores </a:t>
            </a:r>
            <a:r>
              <a:rPr sz="2400" u="sng" spc="1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:</a:t>
            </a:r>
            <a:endParaRPr lang="es-MX" sz="2400" u="sng" spc="10" dirty="0" smtClean="0">
              <a:solidFill>
                <a:srgbClr val="FFFFFF"/>
              </a:solidFill>
              <a:latin typeface="Calisto MT" panose="02040603050505030304" pitchFamily="18" charset="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95580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Cantidad</a:t>
            </a:r>
            <a:r>
              <a:rPr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vibraciones por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segundo de </a:t>
            </a:r>
            <a:r>
              <a:rPr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</a:t>
            </a:r>
            <a:r>
              <a:rPr lang="es-MX"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os pliegues vocales </a:t>
            </a:r>
            <a:r>
              <a:rPr lang="es-MX"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181610" indent="-169545">
              <a:lnSpc>
                <a:spcPct val="100000"/>
              </a:lnSpc>
              <a:buChar char="•"/>
              <a:tabLst>
                <a:tab pos="182245" algn="l"/>
              </a:tabLst>
            </a:pPr>
            <a:r>
              <a:rPr lang="es-MX"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</a:t>
            </a:r>
            <a:r>
              <a:rPr sz="240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Altura</a:t>
            </a:r>
            <a:r>
              <a:rPr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laringe en</a:t>
            </a:r>
            <a:r>
              <a:rPr sz="2400" spc="-114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fonación.</a:t>
            </a: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5"/>
              </a:spcBef>
              <a:buChar char="•"/>
              <a:tabLst>
                <a:tab pos="195580" algn="l"/>
              </a:tabLst>
            </a:pP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</a:t>
            </a:r>
            <a:r>
              <a:rPr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Grad</a:t>
            </a: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</a:t>
            </a:r>
            <a:r>
              <a:rPr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40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elongación</a:t>
            </a:r>
            <a:r>
              <a:rPr lang="es-MX"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( relajación ) </a:t>
            </a:r>
            <a:r>
              <a:rPr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cuerda</a:t>
            </a:r>
            <a:r>
              <a:rPr sz="2400" spc="-7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vocal.</a:t>
            </a: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195580" indent="-182880">
              <a:lnSpc>
                <a:spcPct val="100000"/>
              </a:lnSpc>
              <a:buChar char="•"/>
              <a:tabLst>
                <a:tab pos="195580" algn="l"/>
              </a:tabLst>
            </a:pPr>
            <a:r>
              <a:rPr lang="es-MX"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</a:t>
            </a:r>
            <a:r>
              <a:rPr sz="2400" spc="-5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Largo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y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grosor de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400" dirty="0" err="1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cuerda</a:t>
            </a:r>
            <a:r>
              <a:rPr sz="2400" spc="-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lang="es-MX" sz="2400" spc="-2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</a:t>
            </a:r>
            <a:r>
              <a:rPr sz="2400" spc="-2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ocal</a:t>
            </a:r>
            <a:r>
              <a:rPr sz="2400" spc="-2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195580" indent="-182880">
              <a:lnSpc>
                <a:spcPct val="100000"/>
              </a:lnSpc>
              <a:buChar char="•"/>
              <a:tabLst>
                <a:tab pos="195580" algn="l"/>
              </a:tabLst>
            </a:pP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077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511" y="2023948"/>
            <a:ext cx="6993890" cy="29694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15"/>
              </a:spcBef>
            </a:pP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variación de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intensidad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depende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</a:t>
            </a:r>
            <a:r>
              <a:rPr sz="2400" spc="-114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presión</a:t>
            </a:r>
            <a:r>
              <a:rPr lang="es-MX"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,</a:t>
            </a:r>
            <a:r>
              <a:rPr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aire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y </a:t>
            </a:r>
            <a:r>
              <a:rPr sz="2400" spc="-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del grado </a:t>
            </a:r>
            <a:r>
              <a:rPr sz="24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de aproximación de</a:t>
            </a:r>
            <a:r>
              <a:rPr sz="2400" spc="-100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las</a:t>
            </a:r>
            <a:endParaRPr sz="2400" dirty="0">
              <a:latin typeface="Calisto MT" panose="02040603050505030304" pitchFamily="18" charset="0"/>
              <a:cs typeface="Arial"/>
            </a:endParaRPr>
          </a:p>
          <a:p>
            <a:pPr marL="89535" algn="ctr">
              <a:lnSpc>
                <a:spcPct val="100000"/>
              </a:lnSpc>
            </a:pPr>
            <a:r>
              <a:rPr sz="2400" spc="-5" dirty="0" err="1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cuerdas</a:t>
            </a:r>
            <a:r>
              <a:rPr sz="2400" spc="-45" dirty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vocales</a:t>
            </a:r>
            <a:r>
              <a:rPr lang="es-MX" sz="2400" dirty="0" smtClean="0">
                <a:solidFill>
                  <a:srgbClr val="FFFFFF"/>
                </a:solidFill>
                <a:latin typeface="Calisto MT" panose="02040603050505030304" pitchFamily="18" charset="0"/>
                <a:cs typeface="Arial"/>
              </a:rPr>
              <a:t>.</a:t>
            </a:r>
            <a:r>
              <a:rPr lang="es-MX" sz="2400" dirty="0"/>
              <a:t> </a:t>
            </a:r>
            <a:endParaRPr lang="es-MX" sz="2400" dirty="0" smtClean="0"/>
          </a:p>
          <a:p>
            <a:pPr marL="89535" algn="ctr">
              <a:lnSpc>
                <a:spcPct val="100000"/>
              </a:lnSpc>
            </a:pPr>
            <a:endParaRPr lang="es-MX" sz="2400" dirty="0"/>
          </a:p>
          <a:p>
            <a:pPr marL="89535" algn="ctr">
              <a:lnSpc>
                <a:spcPct val="100000"/>
              </a:lnSpc>
            </a:pPr>
            <a:r>
              <a:rPr lang="es-MX" sz="2400" dirty="0" smtClean="0"/>
              <a:t>Intensidad </a:t>
            </a:r>
            <a:r>
              <a:rPr lang="es-MX" sz="2400" dirty="0"/>
              <a:t>(dB</a:t>
            </a:r>
            <a:r>
              <a:rPr lang="es-MX" sz="2400" dirty="0" smtClean="0"/>
              <a:t>):</a:t>
            </a:r>
          </a:p>
          <a:p>
            <a:pPr marL="89535" algn="ctr">
              <a:lnSpc>
                <a:spcPct val="100000"/>
              </a:lnSpc>
            </a:pPr>
            <a:r>
              <a:rPr lang="es-MX" sz="2400" dirty="0" smtClean="0"/>
              <a:t> </a:t>
            </a:r>
            <a:r>
              <a:rPr lang="es-MX" sz="2400" dirty="0"/>
              <a:t>Corresponde a la amplitud de la presión sonora que ejerce la voz en un medio como lo es el </a:t>
            </a:r>
            <a:r>
              <a:rPr lang="es-MX" sz="2400" dirty="0" smtClean="0"/>
              <a:t>aire .</a:t>
            </a:r>
          </a:p>
          <a:p>
            <a:pPr marL="89535" algn="ctr">
              <a:lnSpc>
                <a:spcPct val="100000"/>
              </a:lnSpc>
            </a:pPr>
            <a:endParaRPr lang="es-MX" sz="2400" dirty="0" smtClean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624" y="-1393734"/>
            <a:ext cx="6439535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3200" u="sng" spc="-55" dirty="0" smtClean="0">
                <a:latin typeface="Calisto MT" panose="02040603050505030304" pitchFamily="18" charset="0"/>
              </a:rPr>
              <a:t>V</a:t>
            </a:r>
            <a:br>
              <a:rPr lang="es-MX" sz="3200" u="sng" spc="-55" dirty="0" smtClean="0">
                <a:latin typeface="Calisto MT" panose="02040603050505030304" pitchFamily="18" charset="0"/>
              </a:rPr>
            </a:br>
            <a:r>
              <a:rPr lang="es-MX" sz="3200" u="sng" spc="-55" dirty="0">
                <a:latin typeface="Calisto MT" panose="02040603050505030304" pitchFamily="18" charset="0"/>
              </a:rPr>
              <a:t/>
            </a:r>
            <a:br>
              <a:rPr lang="es-MX" sz="3200" u="sng" spc="-55" dirty="0">
                <a:latin typeface="Calisto MT" panose="02040603050505030304" pitchFamily="18" charset="0"/>
              </a:rPr>
            </a:br>
            <a:r>
              <a:rPr lang="es-MX" sz="3200" u="sng" spc="-55" dirty="0" smtClean="0">
                <a:latin typeface="Calisto MT" panose="02040603050505030304" pitchFamily="18" charset="0"/>
              </a:rPr>
              <a:t/>
            </a:r>
            <a:br>
              <a:rPr lang="es-MX" sz="3200" u="sng" spc="-55" dirty="0" smtClean="0">
                <a:latin typeface="Calisto MT" panose="02040603050505030304" pitchFamily="18" charset="0"/>
              </a:rPr>
            </a:br>
            <a:r>
              <a:rPr lang="es-MX" sz="3200" u="sng" spc="-55" dirty="0">
                <a:latin typeface="Calisto MT" panose="02040603050505030304" pitchFamily="18" charset="0"/>
              </a:rPr>
              <a:t/>
            </a:r>
            <a:br>
              <a:rPr lang="es-MX" sz="3200" u="sng" spc="-55" dirty="0">
                <a:latin typeface="Calisto MT" panose="02040603050505030304" pitchFamily="18" charset="0"/>
              </a:rPr>
            </a:br>
            <a:r>
              <a:rPr lang="es-MX" sz="3200" u="sng" spc="-55" dirty="0" err="1" smtClean="0">
                <a:latin typeface="Calisto MT" panose="02040603050505030304" pitchFamily="18" charset="0"/>
              </a:rPr>
              <a:t>V</a:t>
            </a:r>
            <a:r>
              <a:rPr sz="3200" u="sng" spc="-55" dirty="0" err="1" smtClean="0">
                <a:latin typeface="Calisto MT" panose="02040603050505030304" pitchFamily="18" charset="0"/>
              </a:rPr>
              <a:t>olumen</a:t>
            </a:r>
            <a:r>
              <a:rPr sz="3200" u="sng" spc="-55" dirty="0" smtClean="0">
                <a:latin typeface="Calisto MT" panose="02040603050505030304" pitchFamily="18" charset="0"/>
              </a:rPr>
              <a:t> </a:t>
            </a:r>
            <a:r>
              <a:rPr sz="3200" u="sng" dirty="0">
                <a:latin typeface="Calisto MT" panose="02040603050505030304" pitchFamily="18" charset="0"/>
              </a:rPr>
              <a:t>o</a:t>
            </a:r>
            <a:r>
              <a:rPr sz="3200" u="sng" spc="-85" dirty="0">
                <a:latin typeface="Calisto MT" panose="02040603050505030304" pitchFamily="18" charset="0"/>
              </a:rPr>
              <a:t> </a:t>
            </a:r>
            <a:r>
              <a:rPr sz="3200" u="sng" dirty="0" err="1" smtClean="0">
                <a:latin typeface="Calisto MT" panose="02040603050505030304" pitchFamily="18" charset="0"/>
              </a:rPr>
              <a:t>Intensidad</a:t>
            </a:r>
            <a:r>
              <a:rPr lang="es-MX" sz="3200" u="sng" dirty="0" smtClean="0">
                <a:latin typeface="Calisto MT" panose="02040603050505030304" pitchFamily="18" charset="0"/>
              </a:rPr>
              <a:t>:</a:t>
            </a:r>
            <a:endParaRPr sz="3200" u="sng" dirty="0">
              <a:latin typeface="Calisto MT" panose="0204060305050503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72203" y="4001770"/>
            <a:ext cx="3854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26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effectLst/>
              </a:rPr>
              <a:t>La variación de la </a:t>
            </a:r>
            <a:r>
              <a:rPr lang="es-MX" b="1" dirty="0">
                <a:effectLst/>
              </a:rPr>
              <a:t>intensidad</a:t>
            </a:r>
            <a:r>
              <a:rPr lang="es-MX" dirty="0">
                <a:effectLst/>
              </a:rPr>
              <a:t> depende de la fuerza </a:t>
            </a:r>
            <a:r>
              <a:rPr lang="es-MX" dirty="0" smtClean="0">
                <a:effectLst/>
              </a:rPr>
              <a:t>del ciclo de espiración</a:t>
            </a:r>
            <a:r>
              <a:rPr lang="es-MX" dirty="0">
                <a:effectLst/>
              </a:rPr>
              <a:t>. </a:t>
            </a:r>
            <a:endParaRPr lang="es-MX" dirty="0" smtClean="0">
              <a:effectLst/>
            </a:endParaRPr>
          </a:p>
          <a:p>
            <a:r>
              <a:rPr lang="es-MX" dirty="0" smtClean="0">
                <a:effectLst/>
              </a:rPr>
              <a:t>En </a:t>
            </a:r>
            <a:r>
              <a:rPr lang="es-MX" dirty="0">
                <a:effectLst/>
              </a:rPr>
              <a:t>el hombre las cuerdas vocales son </a:t>
            </a:r>
            <a:r>
              <a:rPr lang="es-MX" dirty="0" smtClean="0">
                <a:effectLst/>
              </a:rPr>
              <a:t>más </a:t>
            </a:r>
            <a:r>
              <a:rPr lang="es-MX" dirty="0">
                <a:effectLst/>
              </a:rPr>
              <a:t>largas </a:t>
            </a:r>
            <a:r>
              <a:rPr lang="es-MX" dirty="0" smtClean="0">
                <a:effectLst/>
              </a:rPr>
              <a:t>y  </a:t>
            </a:r>
            <a:r>
              <a:rPr lang="es-MX" dirty="0">
                <a:effectLst/>
              </a:rPr>
              <a:t>gruesas que en la mujer y el niño, por lo que </a:t>
            </a:r>
            <a:r>
              <a:rPr lang="es-MX" b="1" dirty="0">
                <a:effectLst/>
              </a:rPr>
              <a:t>produce</a:t>
            </a:r>
            <a:r>
              <a:rPr lang="es-MX" dirty="0">
                <a:effectLst/>
              </a:rPr>
              <a:t> sonidos más </a:t>
            </a:r>
            <a:r>
              <a:rPr lang="es-MX" dirty="0" smtClean="0">
                <a:effectLst/>
              </a:rPr>
              <a:t>grandes y en mujeres la laringe se encuentra en una posición más alta por eso el registro agudo y alto . </a:t>
            </a:r>
            <a:endParaRPr lang="es-MX" dirty="0" smtClean="0">
              <a:effectLst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181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521</TotalTime>
  <Words>448</Words>
  <Application>Microsoft Office PowerPoint</Application>
  <PresentationFormat>Presentación en pantalla (4:3)</PresentationFormat>
  <Paragraphs>84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Elemental</vt:lpstr>
      <vt:lpstr>                                        Parámetros Vocales Locutivos                                                Pamela Díaz Gallegos                                                  Fonoaudióloga                                           Educación y Salud Vocal                                             Segundo  Semestre 2021 </vt:lpstr>
      <vt:lpstr>               Parámetros Locutivos:  El acto locutivo es el  decir , estos parámetros están directamente encargados de  la producción vocal .     Se evalúan cuando una persona esta hablando . </vt:lpstr>
      <vt:lpstr>Presentación de PowerPoint</vt:lpstr>
      <vt:lpstr>Presentación de PowerPoint</vt:lpstr>
      <vt:lpstr>                                 Se denomina grave a las frecuencias más bajas de la voz humana , laringe en posicion más baja , hombres .  El registro agudo  es la que más utilizan las mujeres  y niños ,  laringe en posicion alta y frecuencias altas .   </vt:lpstr>
      <vt:lpstr>Tipos de Tonos </vt:lpstr>
      <vt:lpstr>  </vt:lpstr>
      <vt:lpstr>V    Volumen o Intensidad:</vt:lpstr>
      <vt:lpstr>Presentación de PowerPoint</vt:lpstr>
      <vt:lpstr>Presentación de PowerPoint</vt:lpstr>
      <vt:lpstr>   Timbre</vt:lpstr>
      <vt:lpstr>Prosodia</vt:lpstr>
      <vt:lpstr>Resonancia </vt:lpstr>
      <vt:lpstr>Proyección de la voz.</vt:lpstr>
      <vt:lpstr>            Muchas Gracias !!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Parámetros Vocales Locutivos                                               Pamela Díaz Gallegos                                                  Fonoaudióloga                                           Educación y Salud Vocal                                        Facultad de Derecho Uchile                                             Segundo  Semestre , 2020</dc:title>
  <dc:creator>Toshiba</dc:creator>
  <cp:lastModifiedBy>Toshiba</cp:lastModifiedBy>
  <cp:revision>36</cp:revision>
  <dcterms:created xsi:type="dcterms:W3CDTF">2020-09-22T18:02:38Z</dcterms:created>
  <dcterms:modified xsi:type="dcterms:W3CDTF">2021-09-03T00:59:29Z</dcterms:modified>
</cp:coreProperties>
</file>