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6" r:id="rId1"/>
  </p:sldMasterIdLst>
  <p:sldIdLst>
    <p:sldId id="256" r:id="rId2"/>
    <p:sldId id="257" r:id="rId3"/>
    <p:sldId id="258" r:id="rId4"/>
    <p:sldId id="263" r:id="rId5"/>
    <p:sldId id="260" r:id="rId6"/>
    <p:sldId id="262" r:id="rId7"/>
    <p:sldId id="264" r:id="rId8"/>
    <p:sldId id="266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88" r:id="rId17"/>
    <p:sldId id="275" r:id="rId18"/>
    <p:sldId id="276" r:id="rId19"/>
    <p:sldId id="277" r:id="rId20"/>
    <p:sldId id="278" r:id="rId21"/>
    <p:sldId id="279" r:id="rId22"/>
    <p:sldId id="282" r:id="rId23"/>
    <p:sldId id="281" r:id="rId24"/>
    <p:sldId id="284" r:id="rId25"/>
    <p:sldId id="287" r:id="rId26"/>
    <p:sldId id="285" r:id="rId27"/>
    <p:sldId id="283" r:id="rId2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7" autoAdjust="0"/>
    <p:restoredTop sz="94660"/>
  </p:normalViewPr>
  <p:slideViewPr>
    <p:cSldViewPr>
      <p:cViewPr varScale="1">
        <p:scale>
          <a:sx n="69" d="100"/>
          <a:sy n="69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6D503D-0C47-4176-AA47-00113B114012}" type="datetimeFigureOut">
              <a:rPr lang="es-MX" smtClean="0"/>
              <a:t>28/09/2021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6D503D-0C47-4176-AA47-00113B114012}" type="datetimeFigureOut">
              <a:rPr lang="es-MX" smtClean="0"/>
              <a:t>28/09/2021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6D503D-0C47-4176-AA47-00113B114012}" type="datetimeFigureOut">
              <a:rPr lang="es-MX" smtClean="0"/>
              <a:t>28/09/2021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6D503D-0C47-4176-AA47-00113B114012}" type="datetimeFigureOut">
              <a:rPr lang="es-MX" smtClean="0"/>
              <a:t>28/09/2021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6D503D-0C47-4176-AA47-00113B114012}" type="datetimeFigureOut">
              <a:rPr lang="es-MX" smtClean="0"/>
              <a:t>28/09/2021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6D503D-0C47-4176-AA47-00113B114012}" type="datetimeFigureOut">
              <a:rPr lang="es-MX" smtClean="0"/>
              <a:t>28/09/2021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6D503D-0C47-4176-AA47-00113B114012}" type="datetimeFigureOut">
              <a:rPr lang="es-MX" smtClean="0"/>
              <a:t>28/09/2021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6D503D-0C47-4176-AA47-00113B114012}" type="datetimeFigureOut">
              <a:rPr lang="es-MX" smtClean="0"/>
              <a:t>28/09/2021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6D503D-0C47-4176-AA47-00113B114012}" type="datetimeFigureOut">
              <a:rPr lang="es-MX" smtClean="0"/>
              <a:t>28/09/2021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6D503D-0C47-4176-AA47-00113B114012}" type="datetimeFigureOut">
              <a:rPr lang="es-MX" smtClean="0"/>
              <a:t>28/09/2021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A6D503D-0C47-4176-AA47-00113B114012}" type="datetimeFigureOut">
              <a:rPr lang="es-MX" smtClean="0"/>
              <a:t>28/09/2021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A6D503D-0C47-4176-AA47-00113B114012}" type="datetimeFigureOut">
              <a:rPr lang="es-MX" smtClean="0"/>
              <a:t>28/09/2021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A074351-728D-4833-A21F-9A9D5D8C4384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417" r:id="rId1"/>
    <p:sldLayoutId id="2147484418" r:id="rId2"/>
    <p:sldLayoutId id="2147484419" r:id="rId3"/>
    <p:sldLayoutId id="2147484420" r:id="rId4"/>
    <p:sldLayoutId id="2147484421" r:id="rId5"/>
    <p:sldLayoutId id="2147484422" r:id="rId6"/>
    <p:sldLayoutId id="2147484423" r:id="rId7"/>
    <p:sldLayoutId id="2147484424" r:id="rId8"/>
    <p:sldLayoutId id="2147484425" r:id="rId9"/>
    <p:sldLayoutId id="2147484426" r:id="rId10"/>
    <p:sldLayoutId id="21474844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4016" y="5301208"/>
            <a:ext cx="7772400" cy="1556792"/>
          </a:xfrm>
          <a:solidFill>
            <a:schemeClr val="bg1">
              <a:lumMod val="95000"/>
              <a:lumOff val="5000"/>
            </a:schemeClr>
          </a:solidFill>
        </p:spPr>
        <p:txBody>
          <a:bodyPr>
            <a:normAutofit fontScale="90000"/>
          </a:bodyPr>
          <a:lstStyle/>
          <a:p>
            <a:r>
              <a:rPr lang="es-MX" sz="4000" b="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</a:t>
            </a:r>
            <a:r>
              <a:rPr lang="es-MX" sz="1600" b="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Docente  : Pamela diaz </a:t>
            </a:r>
            <a:br>
              <a:rPr lang="es-MX" sz="1600" b="0" dirty="0" smtClean="0">
                <a:solidFill>
                  <a:schemeClr val="tx2"/>
                </a:solidFill>
                <a:latin typeface="Calisto MT" panose="02040603050505030304" pitchFamily="18" charset="0"/>
              </a:rPr>
            </a:br>
            <a:r>
              <a:rPr lang="es-MX" sz="1600" b="0" dirty="0">
                <a:solidFill>
                  <a:schemeClr val="tx2"/>
                </a:solidFill>
                <a:latin typeface="Calisto MT" panose="02040603050505030304" pitchFamily="18" charset="0"/>
              </a:rPr>
              <a:t> </a:t>
            </a:r>
            <a:r>
              <a:rPr lang="es-MX" sz="1600" b="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 Electivo Salud y educación vocal </a:t>
            </a:r>
            <a:br>
              <a:rPr lang="es-MX" sz="1600" b="0" dirty="0" smtClean="0">
                <a:solidFill>
                  <a:schemeClr val="tx2"/>
                </a:solidFill>
                <a:latin typeface="Calisto MT" panose="02040603050505030304" pitchFamily="18" charset="0"/>
              </a:rPr>
            </a:br>
            <a:r>
              <a:rPr lang="es-MX" sz="1600" b="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>   </a:t>
            </a:r>
            <a:r>
              <a:rPr lang="es-MX" sz="1600" b="0" smtClean="0">
                <a:solidFill>
                  <a:schemeClr val="tx2"/>
                </a:solidFill>
                <a:latin typeface="Calisto MT" panose="02040603050505030304" pitchFamily="18" charset="0"/>
              </a:rPr>
              <a:t>segundo semestre 2021 </a:t>
            </a:r>
            <a:r>
              <a:rPr lang="es-MX" sz="1600" b="0" dirty="0" smtClean="0">
                <a:solidFill>
                  <a:schemeClr val="tx2"/>
                </a:solidFill>
                <a:latin typeface="Calisto MT" panose="02040603050505030304" pitchFamily="18" charset="0"/>
              </a:rPr>
              <a:t/>
            </a:r>
            <a:br>
              <a:rPr lang="es-MX" sz="1600" b="0" dirty="0" smtClean="0">
                <a:solidFill>
                  <a:schemeClr val="tx2"/>
                </a:solidFill>
                <a:latin typeface="Calisto MT" panose="02040603050505030304" pitchFamily="18" charset="0"/>
              </a:rPr>
            </a:br>
            <a:endParaRPr lang="es-MX" sz="4000" b="0" dirty="0">
              <a:solidFill>
                <a:schemeClr val="tx2"/>
              </a:solidFill>
              <a:latin typeface="Calisto MT" panose="02040603050505030304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772817"/>
            <a:ext cx="7772400" cy="1800200"/>
          </a:xfrm>
        </p:spPr>
        <p:txBody>
          <a:bodyPr/>
          <a:lstStyle/>
          <a:p>
            <a:endParaRPr lang="es-MX" dirty="0"/>
          </a:p>
          <a:p>
            <a:endParaRPr lang="es-MX" dirty="0" smtClean="0"/>
          </a:p>
          <a:p>
            <a:endParaRPr lang="es-MX" dirty="0">
              <a:latin typeface="Calisto MT" panose="02040603050505030304" pitchFamily="18" charset="0"/>
            </a:endParaRPr>
          </a:p>
          <a:p>
            <a:r>
              <a:rPr lang="es-MX" sz="3600" dirty="0" smtClean="0">
                <a:latin typeface="Calisto MT" panose="02040603050505030304" pitchFamily="18" charset="0"/>
              </a:rPr>
              <a:t>Conductas de Abuso y Mal Uso Vocal. </a:t>
            </a:r>
            <a:endParaRPr lang="es-MX" sz="3600" dirty="0"/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692696"/>
            <a:ext cx="2664296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0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 smtClean="0">
                <a:latin typeface="Calisto MT" panose="02040603050505030304" pitchFamily="18" charset="0"/>
              </a:rPr>
              <a:t>                Voz Susurrada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latin typeface="Calisto MT" panose="02040603050505030304" pitchFamily="18" charset="0"/>
              </a:rPr>
              <a:t>El susurro causa mayor esfuerzo vocal y no descanso como se cree . 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Favorece la lesión nodular en el tercio medio de la cuerda vocal .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1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8338120" cy="914400"/>
          </a:xfrm>
        </p:spPr>
        <p:txBody>
          <a:bodyPr/>
          <a:lstStyle/>
          <a:p>
            <a:r>
              <a:rPr lang="es-MX" sz="3600" dirty="0" smtClean="0">
                <a:latin typeface="Calisto MT" panose="02040603050505030304" pitchFamily="18" charset="0"/>
              </a:rPr>
              <a:t>Uso de la voz durante proceso de enfermedad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sz="2400" dirty="0" smtClean="0">
              <a:latin typeface="Calisto MT" panose="02040603050505030304" pitchFamily="18" charset="0"/>
            </a:endParaRPr>
          </a:p>
          <a:p>
            <a:r>
              <a:rPr lang="es-MX" sz="2400" dirty="0" smtClean="0">
                <a:latin typeface="Calisto MT" panose="02040603050505030304" pitchFamily="18" charset="0"/>
              </a:rPr>
              <a:t>Si el estudiante atraviesa por alguna faringitis 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    o  laringitis debe efectuar reposo de voz. 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8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</a:t>
            </a:r>
            <a:r>
              <a:rPr lang="es-MX" sz="3600" dirty="0" smtClean="0">
                <a:latin typeface="Calisto MT" panose="02040603050505030304" pitchFamily="18" charset="0"/>
              </a:rPr>
              <a:t>Uso de productos nocivos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latin typeface="Calisto MT" panose="02040603050505030304" pitchFamily="18" charset="0"/>
              </a:rPr>
              <a:t>Son contraindicados :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Cigarrillos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Drogas 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Alcohol 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El consumo prolongado de tabaco engrosa el epitelio, edema e inflamación . 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El alcohol causa irritación en todo el tracto vocal .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88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 smtClean="0">
                <a:latin typeface="Calisto MT" panose="02040603050505030304" pitchFamily="18" charset="0"/>
              </a:rPr>
              <a:t>                  Exceso de habla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latin typeface="Calisto MT" panose="02040603050505030304" pitchFamily="18" charset="0"/>
              </a:rPr>
              <a:t>Son usuarios  que tienen  por lo habitual irse por las ramas y perder el hilo de la conversación .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Se le pedirá reducir su habla .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12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 </a:t>
            </a:r>
            <a:r>
              <a:rPr lang="es-MX" sz="3600" dirty="0" smtClean="0">
                <a:latin typeface="Calisto MT" panose="02040603050505030304" pitchFamily="18" charset="0"/>
              </a:rPr>
              <a:t>Uso excesivo del teléfono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sz="2400" dirty="0" smtClean="0">
              <a:latin typeface="Calisto MT" panose="02040603050505030304" pitchFamily="18" charset="0"/>
            </a:endParaRPr>
          </a:p>
          <a:p>
            <a:endParaRPr lang="es-MX" sz="2400" dirty="0">
              <a:latin typeface="Calisto MT" panose="02040603050505030304" pitchFamily="18" charset="0"/>
            </a:endParaRPr>
          </a:p>
          <a:p>
            <a:r>
              <a:rPr lang="es-MX" sz="2400" dirty="0" smtClean="0">
                <a:latin typeface="Calisto MT" panose="02040603050505030304" pitchFamily="18" charset="0"/>
              </a:rPr>
              <a:t>Se sugiere al estudiante si esta dentro de sus posibilidades que utilice la modalidad de  manos libres y que limite el tiempo de habla .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09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</a:t>
            </a:r>
            <a:r>
              <a:rPr lang="es-MX" sz="3600" u="sng" dirty="0" smtClean="0">
                <a:latin typeface="Calisto MT" panose="02040603050505030304" pitchFamily="18" charset="0"/>
              </a:rPr>
              <a:t>Indicaciones Preventivas </a:t>
            </a:r>
            <a:endParaRPr lang="es-MX" sz="3600" u="sng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u="sng" dirty="0" smtClean="0">
                <a:latin typeface="Calisto MT" panose="02040603050505030304" pitchFamily="18" charset="0"/>
              </a:rPr>
              <a:t>Limite de cantidad de tiempo de habla 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Se sugiere un reposo parcial que consiste en reposo vocales intercalados entre momentos del habla .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Si el alumno debe hablar durante dos horas en forma continua se le pide que intente permanecer en silencio las dos horas posteriores para permitir una cierta recuperación vocal .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Debe reprogramar sus actividades para lograr periodos de descanso , es decir que debe intentar distribuir en la semana sus horas de habla de tal forma que debe contar con descansos vocales entre actividades.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87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 smtClean="0">
                <a:latin typeface="Calisto MT" panose="02040603050505030304" pitchFamily="18" charset="0"/>
              </a:rPr>
              <a:t>         </a:t>
            </a:r>
            <a:r>
              <a:rPr lang="es-MX" sz="3600" dirty="0">
                <a:latin typeface="Calisto MT" panose="02040603050505030304" pitchFamily="18" charset="0"/>
              </a:rPr>
              <a:t> </a:t>
            </a:r>
            <a:r>
              <a:rPr lang="es-MX" sz="3600" dirty="0" smtClean="0">
                <a:latin typeface="Calisto MT" panose="02040603050505030304" pitchFamily="18" charset="0"/>
              </a:rPr>
              <a:t>             Hidratación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sz="2400" dirty="0" smtClean="0">
                <a:latin typeface="Calisto MT" panose="02040603050505030304" pitchFamily="18" charset="0"/>
              </a:rPr>
              <a:t>La capa superficial de las cuerdas vocales debe ser bien lubricada para disminuir la fricción de la vibración . 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Dentro de las recomendaciones se incluyen la toma diaria de un mínimo de 8 vasos de agua al día.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Se recomienda evitar los deshidratantes tales como el cigarrillo , el alcohol , la cafeína , los antihistamínicos , los ansiolíticos , los descongestionantes , spray nasales, y la respiración bucal .  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Este tratamiento reduce la viscosidad del tejido y de la cuerda vocal se propone un hidratación diaria con la humidificación del ambiente e inhalación de vapor de agua o solución salina . </a:t>
            </a:r>
            <a:endParaRPr lang="es-MX" sz="2400" dirty="0">
              <a:latin typeface="Calisto MT" panose="02040603050505030304" pitchFamily="18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16632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9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</a:t>
            </a:r>
            <a:r>
              <a:rPr lang="es-MX" sz="3600" dirty="0" smtClean="0">
                <a:latin typeface="Calisto MT" panose="02040603050505030304" pitchFamily="18" charset="0"/>
              </a:rPr>
              <a:t>Atención a síntomas de fatiga vocal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latin typeface="Calisto MT" panose="02040603050505030304" pitchFamily="18" charset="0"/>
              </a:rPr>
              <a:t>Disfonía , dolor , molestia , necesidad de carraspear , sequedad .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Recurrir al silencio .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Incrementar agua , bostezo 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Prestar atención a los ataques bruscos o golpes de glotis.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96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 smtClean="0">
                <a:latin typeface="Calisto MT" panose="02040603050505030304" pitchFamily="18" charset="0"/>
              </a:rPr>
              <a:t>Como gritar (en caso de necesitarlo)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Solo si es necesario (evitarlo preferentemente) .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Utilizar voz más aguda y sobre articulación exactamente lo contrario que pretendía hacer :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La voz hablada es más grave que la voz elevada en intensidad , la agudización es un mecanismo protector y de adaptación vocal necesaria para no dañar el delicado tejido laríngeo , ya que al aumentar el flujo de aire 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(alta intensidad) debemos aumentar las vibraciones cordales (tono más agudo) .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76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 smtClean="0">
                <a:latin typeface="Calisto MT" panose="02040603050505030304" pitchFamily="18" charset="0"/>
              </a:rPr>
              <a:t>Atención a las tensiones generales y especificas 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sz="2400" dirty="0" smtClean="0">
                <a:latin typeface="Calisto MT" panose="02040603050505030304" pitchFamily="18" charset="0"/>
              </a:rPr>
              <a:t>Extremidades tensas , contracción de abdomen – habitual en personas que tratan de ocultar su abdomen , nuca tensa , entrecejo fruncido , mandíbula y muelas apretadas .</a:t>
            </a:r>
          </a:p>
          <a:p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9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636912"/>
            <a:ext cx="7772400" cy="2160240"/>
          </a:xfrm>
        </p:spPr>
        <p:txBody>
          <a:bodyPr/>
          <a:lstStyle/>
          <a:p>
            <a:r>
              <a:rPr lang="es-MX" dirty="0" smtClean="0">
                <a:latin typeface="Calisto MT" panose="02040603050505030304" pitchFamily="18" charset="0"/>
              </a:rPr>
              <a:t>¿ </a:t>
            </a:r>
            <a:r>
              <a:rPr lang="es-MX" sz="3600" dirty="0" smtClean="0">
                <a:latin typeface="Calisto MT" panose="02040603050505030304" pitchFamily="18" charset="0"/>
              </a:rPr>
              <a:t>Que son las conductas de Abuso y mal       uso vocal ?.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463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 smtClean="0">
                <a:latin typeface="Calisto MT" panose="02040603050505030304" pitchFamily="18" charset="0"/>
              </a:rPr>
              <a:t>Evitar voz cantada en un registro inadecuado .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latin typeface="Calisto MT" panose="02040603050505030304" pitchFamily="18" charset="0"/>
              </a:rPr>
              <a:t>Como la laringe es un instrumento que todos poseemos , el “ llevarla puesta “ nos hace creer que la podemos “ tocar “ sin necesidad de aprendizaje previo ; no alcanza con el oído musical .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Hace falta una técnica adecuada que no dañe a la laringe que es un instrumento tan o más costoso que los otros en cuanto a la preservación de la salud vocal necesaria para la comunicación en nuestra vida de relación 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28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 smtClean="0">
                <a:latin typeface="Calisto MT" panose="02040603050505030304" pitchFamily="18" charset="0"/>
              </a:rPr>
              <a:t>                  Reflujo y Voz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196752"/>
            <a:ext cx="7772400" cy="5328592"/>
          </a:xfrm>
        </p:spPr>
        <p:txBody>
          <a:bodyPr>
            <a:normAutofit lnSpcReduction="10000"/>
          </a:bodyPr>
          <a:lstStyle/>
          <a:p>
            <a:endParaRPr lang="es-MX" dirty="0" smtClean="0"/>
          </a:p>
          <a:p>
            <a:r>
              <a:rPr lang="es-MX" sz="2400" dirty="0" smtClean="0">
                <a:latin typeface="Calisto MT" panose="02040603050505030304" pitchFamily="18" charset="0"/>
              </a:rPr>
              <a:t>En algunas personas el acido gástrico pasa al esófago y a la garganta produciendo su irritación e inflamación .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Esto se denomina reflujo , pero debe diferenciarse de reflujo gastroesofagico ( RGE) del reflujo faringolaríngeo ( RFL).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u="sng" dirty="0" smtClean="0">
                <a:latin typeface="Calisto MT" panose="02040603050505030304" pitchFamily="18" charset="0"/>
              </a:rPr>
              <a:t>Los síntomas del RFL pueden ser : 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Tos , carraspeo , fatiga vocal , exceso de mucosidad , mal sabor en la boca , ardor , sensación de cuerpo extraño en garanta y disfonía con voz muy opaca . 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Los factores de riesgos en la génesis del reflujo son :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Alcohol , café , dieta , tabaco , obesidad y stress . 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La terapia es farmacológica e higiénica . 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84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  </a:t>
            </a:r>
            <a:r>
              <a:rPr lang="es-MX" sz="3600" dirty="0" smtClean="0">
                <a:latin typeface="Calisto MT" panose="02040603050505030304" pitchFamily="18" charset="0"/>
              </a:rPr>
              <a:t>Alergia y Voz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</a:t>
            </a:r>
            <a:r>
              <a:rPr lang="es-MX" sz="2400" dirty="0" smtClean="0">
                <a:latin typeface="Calisto MT" panose="02040603050505030304" pitchFamily="18" charset="0"/>
              </a:rPr>
              <a:t>las alergias respiratorias que comprometen a la vía aérea  en la región nasal pueden ser por rinitis alérgica con estornudos 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 </a:t>
            </a:r>
            <a:r>
              <a:rPr lang="es-MX" sz="2400" dirty="0" smtClean="0">
                <a:latin typeface="Calisto MT" panose="02040603050505030304" pitchFamily="18" charset="0"/>
              </a:rPr>
              <a:t>esta respiración nasal lleva a una respiración bucal también puede haber laringitis y faringitis alérgica con síntomas como tos , sequedad , irritación de garganta y carraspera </a:t>
            </a:r>
            <a:r>
              <a:rPr lang="es-MX" dirty="0" smtClean="0"/>
              <a:t>. 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4581127"/>
            <a:ext cx="2686050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27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</a:t>
            </a:r>
            <a:r>
              <a:rPr lang="es-MX" sz="3600" dirty="0" smtClean="0">
                <a:latin typeface="Calisto MT" panose="02040603050505030304" pitchFamily="18" charset="0"/>
              </a:rPr>
              <a:t>Medicación y Voz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196752"/>
            <a:ext cx="7772400" cy="5158808"/>
          </a:xfrm>
        </p:spPr>
        <p:txBody>
          <a:bodyPr/>
          <a:lstStyle/>
          <a:p>
            <a:pPr marL="68580" indent="0">
              <a:buNone/>
            </a:pPr>
            <a:r>
              <a:rPr lang="es-MX" dirty="0"/>
              <a:t>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403648" y="1997839"/>
            <a:ext cx="7272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Advertiremos sobre los efectos secundarios que pueden provocar dicha medicación . </a:t>
            </a:r>
            <a:endParaRPr lang="es-MX" sz="2400" dirty="0" smtClean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MX" sz="24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La voz puede ser afectada por medicamentos que producen sequedad , ya que disminuye el componente de agua de la secreción , por lo que se torna más viscosa 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Antihistamínicos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Descongestionantes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>
                <a:latin typeface="Calisto MT" panose="02040603050505030304" pitchFamily="18" charset="0"/>
              </a:rPr>
              <a:t>Antidepresivos ( disminuyen la resistencia al traumatismo del esfuerzo vocal . ) 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331" y="332656"/>
            <a:ext cx="2143125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00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 smtClean="0">
                <a:latin typeface="Calisto MT" panose="02040603050505030304" pitchFamily="18" charset="0"/>
              </a:rPr>
              <a:t>     Programa de Higiene de la Voz. </a:t>
            </a:r>
            <a:br>
              <a:rPr lang="es-MX" sz="3600" dirty="0" smtClean="0">
                <a:latin typeface="Calisto MT" panose="02040603050505030304" pitchFamily="18" charset="0"/>
              </a:rPr>
            </a:br>
            <a:r>
              <a:rPr lang="es-MX" sz="3600" dirty="0">
                <a:latin typeface="Calisto MT" panose="02040603050505030304" pitchFamily="18" charset="0"/>
              </a:rPr>
              <a:t/>
            </a:r>
            <a:br>
              <a:rPr lang="es-MX" sz="3600" dirty="0">
                <a:latin typeface="Calisto MT" panose="02040603050505030304" pitchFamily="18" charset="0"/>
              </a:rPr>
            </a:br>
            <a:r>
              <a:rPr lang="es-MX" sz="2400" dirty="0" smtClean="0">
                <a:latin typeface="Calisto MT" panose="02040603050505030304" pitchFamily="18" charset="0"/>
              </a:rPr>
              <a:t>Definen a la higiene vocal como las normas básicas que auxilian a preservar la salud vocal y a prevenir la aparición de alteraciones y dolencias .</a:t>
            </a:r>
            <a:br>
              <a:rPr lang="es-MX" sz="2400" dirty="0" smtClean="0">
                <a:latin typeface="Calisto MT" panose="02040603050505030304" pitchFamily="18" charset="0"/>
              </a:rPr>
            </a:br>
            <a:r>
              <a:rPr lang="es-MX" sz="2400" dirty="0" smtClean="0">
                <a:latin typeface="Calisto MT" panose="02040603050505030304" pitchFamily="18" charset="0"/>
              </a:rPr>
              <a:t/>
            </a:r>
            <a:br>
              <a:rPr lang="es-MX" sz="2400" dirty="0" smtClean="0">
                <a:latin typeface="Calisto MT" panose="02040603050505030304" pitchFamily="18" charset="0"/>
              </a:rPr>
            </a:br>
            <a:r>
              <a:rPr lang="es-MX" sz="2400" dirty="0" smtClean="0">
                <a:latin typeface="Calisto MT" panose="02040603050505030304" pitchFamily="18" charset="0"/>
              </a:rPr>
              <a:t>Deben ser cumplidas por todos y mayoritariamente por las personas que más utilizan su voz </a:t>
            </a:r>
            <a:r>
              <a:rPr lang="es-MX" sz="3600" dirty="0" smtClean="0">
                <a:latin typeface="Calisto MT" panose="02040603050505030304" pitchFamily="18" charset="0"/>
              </a:rPr>
              <a:t>.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005064"/>
            <a:ext cx="2818656" cy="1339900"/>
          </a:xfrm>
        </p:spPr>
      </p:pic>
    </p:spTree>
    <p:extLst>
      <p:ext uri="{BB962C8B-B14F-4D97-AF65-F5344CB8AC3E}">
        <p14:creationId xmlns:p14="http://schemas.microsoft.com/office/powerpoint/2010/main" val="277036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60648"/>
            <a:ext cx="7095129" cy="6336704"/>
          </a:xfrm>
        </p:spPr>
      </p:pic>
    </p:spTree>
    <p:extLst>
      <p:ext uri="{BB962C8B-B14F-4D97-AF65-F5344CB8AC3E}">
        <p14:creationId xmlns:p14="http://schemas.microsoft.com/office/powerpoint/2010/main" val="271975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76672"/>
            <a:ext cx="7056784" cy="6120680"/>
          </a:xfrm>
        </p:spPr>
      </p:pic>
    </p:spTree>
    <p:extLst>
      <p:ext uri="{BB962C8B-B14F-4D97-AF65-F5344CB8AC3E}">
        <p14:creationId xmlns:p14="http://schemas.microsoft.com/office/powerpoint/2010/main" val="249657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 </a:t>
            </a:r>
            <a:r>
              <a:rPr lang="es-MX" dirty="0" smtClean="0">
                <a:latin typeface="Calisto MT" panose="02040603050505030304" pitchFamily="18" charset="0"/>
              </a:rPr>
              <a:t>Muchas Gracias .</a:t>
            </a:r>
            <a:endParaRPr lang="es-MX" dirty="0">
              <a:latin typeface="Calisto MT" panose="02040603050505030304" pitchFamily="18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914400" y="2996952"/>
            <a:ext cx="7772400" cy="1512168"/>
          </a:xfrm>
        </p:spPr>
        <p:txBody>
          <a:bodyPr/>
          <a:lstStyle/>
          <a:p>
            <a:pPr marL="68580" indent="0">
              <a:buNone/>
            </a:pPr>
            <a:r>
              <a:rPr lang="es-MX" dirty="0" smtClean="0">
                <a:latin typeface="Calisto MT" panose="02040603050505030304" pitchFamily="18" charset="0"/>
              </a:rPr>
              <a:t>“ Todo lo que sucede en la cabeza y en el corazón se manifiesta en nuestra voz , ya que es el espejo del alma . </a:t>
            </a:r>
            <a:endParaRPr lang="es-MX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19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</a:t>
            </a:r>
            <a:r>
              <a:rPr lang="es-MX" sz="3600" dirty="0" smtClean="0">
                <a:latin typeface="Calisto MT" panose="02040603050505030304" pitchFamily="18" charset="0"/>
              </a:rPr>
              <a:t>Abuso Vocal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268760"/>
            <a:ext cx="7772400" cy="50868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s-MX" sz="2200" dirty="0" smtClean="0">
                <a:latin typeface="Calisto MT" panose="02040603050505030304" pitchFamily="18" charset="0"/>
              </a:rPr>
              <a:t>El abuso </a:t>
            </a:r>
            <a:r>
              <a:rPr lang="es-MX" sz="2200" dirty="0">
                <a:latin typeface="Calisto MT" panose="02040603050505030304" pitchFamily="18" charset="0"/>
              </a:rPr>
              <a:t>v</a:t>
            </a:r>
            <a:r>
              <a:rPr lang="es-MX" sz="2200" dirty="0" smtClean="0">
                <a:latin typeface="Calisto MT" panose="02040603050505030304" pitchFamily="18" charset="0"/>
              </a:rPr>
              <a:t>ocal corresponde a cualquier habito que se pueda ejercer un efecto de trauma en la cuerda vocal . </a:t>
            </a:r>
          </a:p>
          <a:p>
            <a:pPr marL="68580" indent="0">
              <a:buNone/>
            </a:pPr>
            <a:r>
              <a:rPr lang="es-MX" sz="2200" dirty="0" smtClean="0">
                <a:latin typeface="Calisto MT" panose="02040603050505030304" pitchFamily="18" charset="0"/>
              </a:rPr>
              <a:t>(enrojecimiento , dolor , inflamación  cansancio. ) </a:t>
            </a:r>
          </a:p>
          <a:p>
            <a:pPr marL="68580" indent="0">
              <a:buNone/>
            </a:pPr>
            <a:endParaRPr lang="es-MX" sz="2400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r>
              <a:rPr lang="es-MX" sz="2200" dirty="0" smtClean="0">
                <a:latin typeface="Calisto MT" panose="02040603050505030304" pitchFamily="18" charset="0"/>
              </a:rPr>
              <a:t>Además de una higiene vocal pobre , incluyendo malos hábitos que dañan la cuerda vocal .  </a:t>
            </a:r>
          </a:p>
          <a:p>
            <a:pPr marL="68580" indent="0">
              <a:buNone/>
            </a:pPr>
            <a:r>
              <a:rPr lang="es-MX" sz="2200" u="sng" dirty="0" smtClean="0">
                <a:latin typeface="Calisto MT" panose="02040603050505030304" pitchFamily="18" charset="0"/>
              </a:rPr>
              <a:t>Conductas abusivas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200" dirty="0" smtClean="0">
                <a:latin typeface="Calisto MT" panose="02040603050505030304" pitchFamily="18" charset="0"/>
              </a:rPr>
              <a:t>Esfuerzo y uso excesivo , durante un periodo inflamatorio 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200" dirty="0" smtClean="0">
                <a:latin typeface="Calisto MT" panose="02040603050505030304" pitchFamily="18" charset="0"/>
              </a:rPr>
              <a:t>Tos excesiva y carraspeo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200" dirty="0" smtClean="0">
                <a:latin typeface="Calisto MT" panose="02040603050505030304" pitchFamily="18" charset="0"/>
              </a:rPr>
              <a:t>Gritar    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200" dirty="0" smtClean="0">
                <a:latin typeface="Calisto MT" panose="02040603050505030304" pitchFamily="18" charset="0"/>
              </a:rPr>
              <a:t>Llanto                                                          </a:t>
            </a:r>
            <a:r>
              <a:rPr lang="es-MX" sz="2000" dirty="0" smtClean="0">
                <a:latin typeface="Calisto MT" panose="02040603050505030304" pitchFamily="18" charset="0"/>
              </a:rPr>
              <a:t>         </a:t>
            </a:r>
            <a:endParaRPr lang="es-MX" sz="20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81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</a:t>
            </a:r>
            <a:r>
              <a:rPr lang="es-MX" sz="3600" dirty="0" smtClean="0">
                <a:latin typeface="Calisto MT" panose="02040603050505030304" pitchFamily="18" charset="0"/>
              </a:rPr>
              <a:t>Mal Uso Vocal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340768"/>
            <a:ext cx="7772400" cy="501479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El mal uso vocal corresponde a comportamientos  que distorsionan los mecanismos </a:t>
            </a:r>
            <a:r>
              <a:rPr lang="es-MX" sz="2400" dirty="0" err="1" smtClean="0">
                <a:latin typeface="Calisto MT" panose="02040603050505030304" pitchFamily="18" charset="0"/>
              </a:rPr>
              <a:t>fonatorios</a:t>
            </a:r>
            <a:r>
              <a:rPr lang="es-MX" sz="2400" dirty="0" smtClean="0">
                <a:latin typeface="Calisto MT" panose="02040603050505030304" pitchFamily="18" charset="0"/>
              </a:rPr>
              <a:t>. 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Se define  </a:t>
            </a:r>
            <a:r>
              <a:rPr lang="es-MX" sz="2400" dirty="0">
                <a:latin typeface="Calisto MT" panose="02040603050505030304" pitchFamily="18" charset="0"/>
              </a:rPr>
              <a:t>principalmente como un uso incorrecto del tono y la intensidad en la producción de la voz . </a:t>
            </a:r>
            <a:endParaRPr lang="es-MX" sz="2400" dirty="0" smtClean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s-MX" sz="24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 smtClean="0">
                <a:latin typeface="Calisto MT" panose="02040603050505030304" pitchFamily="18" charset="0"/>
              </a:rPr>
              <a:t>Intensidad de voz inadecuada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 smtClean="0">
                <a:latin typeface="Calisto MT" panose="02040603050505030304" pitchFamily="18" charset="0"/>
              </a:rPr>
              <a:t>( hablar en ambientes ruidosos. 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 smtClean="0">
                <a:latin typeface="Calisto MT" panose="02040603050505030304" pitchFamily="18" charset="0"/>
              </a:rPr>
              <a:t>Niveles elevados de tono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 smtClean="0">
                <a:latin typeface="Calisto MT" panose="02040603050505030304" pitchFamily="18" charset="0"/>
              </a:rPr>
              <a:t>Tanto el tono como la intensidad </a:t>
            </a:r>
            <a:r>
              <a:rPr lang="es-MX" sz="2400" smtClean="0">
                <a:latin typeface="Calisto MT" panose="02040603050505030304" pitchFamily="18" charset="0"/>
              </a:rPr>
              <a:t>se pueden </a:t>
            </a:r>
            <a:r>
              <a:rPr lang="es-MX" sz="2400" dirty="0" smtClean="0">
                <a:latin typeface="Calisto MT" panose="02040603050505030304" pitchFamily="18" charset="0"/>
              </a:rPr>
              <a:t>ver afectadas por tensión emocional . 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1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  </a:t>
            </a:r>
            <a:r>
              <a:rPr lang="es-MX" sz="3600" dirty="0" smtClean="0">
                <a:latin typeface="Calisto MT" panose="02040603050505030304" pitchFamily="18" charset="0"/>
              </a:rPr>
              <a:t>Carraspeo y tos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El uso del carraspeo  y / o tos es muy común  para aclarar la garganta . 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Se le explica al estudiante que esta acción implica un golpe de cuerdas que solucionara se problema de forma aparente. </a:t>
            </a:r>
          </a:p>
          <a:p>
            <a:pPr marL="68580" indent="0">
              <a:buNone/>
            </a:pPr>
            <a:endParaRPr lang="es-MX" sz="2400" dirty="0">
              <a:latin typeface="Calisto MT" panose="02040603050505030304" pitchFamily="18" charset="0"/>
            </a:endParaRP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Se le sugiere que lo efectué en forma áfona para reducir el impacto mecánico de golpe  , en forma de golpe de aire impulsados desde contracciones abdominales , además se agrega tragar saliva y beber agua .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16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 smtClean="0"/>
              <a:t>           </a:t>
            </a:r>
            <a:r>
              <a:rPr lang="es-MX" sz="3600" dirty="0" smtClean="0">
                <a:latin typeface="Calisto MT" panose="02040603050505030304" pitchFamily="18" charset="0"/>
              </a:rPr>
              <a:t>Gritos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124744"/>
            <a:ext cx="7772400" cy="5230816"/>
          </a:xfrm>
        </p:spPr>
        <p:txBody>
          <a:bodyPr>
            <a:normAutofit/>
          </a:bodyPr>
          <a:lstStyle/>
          <a:p>
            <a:r>
              <a:rPr lang="es-MX" dirty="0" smtClean="0"/>
              <a:t> </a:t>
            </a:r>
            <a:r>
              <a:rPr lang="es-MX" sz="2400" dirty="0" smtClean="0">
                <a:latin typeface="Calisto MT" panose="02040603050505030304" pitchFamily="18" charset="0"/>
              </a:rPr>
              <a:t>Los gritos empeoran la disfonía , y no son necesarios para una comunicación efectiva .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Si el volumen alto es constante se le pide que no llame de un cuarto a otro o de un piso a otro debe acercarse a su interlocutor.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No olvidemos que el grito aparece en la puesta de limites cuando el adulto siente que ha perdido autoridad y la frustración que se siente por ello lo conduce aun grito que será lesionarte para si mismo. 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Si el grito es considerado necesario se recomienda un amplificador , micrófono , y/o megáfono e uso de estos será preventivo.</a:t>
            </a:r>
          </a:p>
        </p:txBody>
      </p:sp>
    </p:spTree>
    <p:extLst>
      <p:ext uri="{BB962C8B-B14F-4D97-AF65-F5344CB8AC3E}">
        <p14:creationId xmlns:p14="http://schemas.microsoft.com/office/powerpoint/2010/main" val="179583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</a:t>
            </a:r>
            <a:r>
              <a:rPr lang="es-MX" sz="3600" dirty="0" smtClean="0">
                <a:latin typeface="Calisto MT" panose="02040603050505030304" pitchFamily="18" charset="0"/>
              </a:rPr>
              <a:t>Comunicación en entornos ruidosos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latin typeface="Calisto MT" panose="02040603050505030304" pitchFamily="18" charset="0"/>
              </a:rPr>
              <a:t>En entornos ruidosos la persona se verá obligada a elevar la voz  para poder ser escuchado . Se le pide que evite estos entornos , se le pide que reduzca la cantidad de habla y que al hablar acerque su boca al oído del interlocutor. </a:t>
            </a:r>
          </a:p>
          <a:p>
            <a:r>
              <a:rPr lang="es-MX" sz="2400" dirty="0" smtClean="0">
                <a:latin typeface="Calisto MT" panose="02040603050505030304" pitchFamily="18" charset="0"/>
              </a:rPr>
              <a:t>Optar por un entorno para una comunicación extensa y fluida.</a:t>
            </a:r>
            <a:endParaRPr lang="es-MX" sz="2400" dirty="0">
              <a:latin typeface="Calisto MT" panose="02040603050505030304" pitchFamily="18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437112"/>
            <a:ext cx="333375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76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 smtClean="0">
                <a:latin typeface="Calisto MT" panose="02040603050505030304" pitchFamily="18" charset="0"/>
              </a:rPr>
              <a:t>Uso de  la voz simultaneo a actividades de esfuerzo .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sz="2400" dirty="0" smtClean="0">
              <a:latin typeface="Calisto MT" panose="02040603050505030304" pitchFamily="18" charset="0"/>
            </a:endParaRPr>
          </a:p>
          <a:p>
            <a:r>
              <a:rPr lang="es-MX" sz="2400" dirty="0" smtClean="0">
                <a:latin typeface="Calisto MT" panose="02040603050505030304" pitchFamily="18" charset="0"/>
              </a:rPr>
              <a:t>Las funciones que cumple la  laringe , como centro de fuerzas y el cierre glótico que se efectúa para almacenar aire pulmonar .</a:t>
            </a:r>
          </a:p>
          <a:p>
            <a:endParaRPr lang="es-MX" sz="2400" dirty="0">
              <a:latin typeface="Calisto MT" panose="02040603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MX" sz="2400" dirty="0" smtClean="0">
                <a:latin typeface="Calisto MT" panose="02040603050505030304" pitchFamily="18" charset="0"/>
              </a:rPr>
              <a:t>Si se acompaña ese sobre cierre cordal con vibración </a:t>
            </a:r>
          </a:p>
          <a:p>
            <a:pPr marL="68580" indent="0">
              <a:buNone/>
            </a:pPr>
            <a:r>
              <a:rPr lang="es-MX" sz="2400" dirty="0" smtClean="0">
                <a:latin typeface="Calisto MT" panose="02040603050505030304" pitchFamily="18" charset="0"/>
              </a:rPr>
              <a:t>      (fonación) podrá lesionar las cuerdas vocales con      facilidad .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30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      </a:t>
            </a:r>
            <a:r>
              <a:rPr lang="es-MX" sz="3600" dirty="0" smtClean="0">
                <a:latin typeface="Calisto MT" panose="02040603050505030304" pitchFamily="18" charset="0"/>
              </a:rPr>
              <a:t>Imitación de voces </a:t>
            </a:r>
            <a:endParaRPr lang="es-MX" sz="3600" dirty="0">
              <a:latin typeface="Calisto MT" panose="020406030505050303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latin typeface="Calisto MT" panose="02040603050505030304" pitchFamily="18" charset="0"/>
              </a:rPr>
              <a:t>Algunos usuarios tienden  a tener el habito de jugar con su voz imitando sonidos esto puede conducir a acciones musculares forzadas que lesionen el sistema de producción vocal .</a:t>
            </a:r>
            <a:endParaRPr lang="es-MX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38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483</TotalTime>
  <Words>1345</Words>
  <Application>Microsoft Office PowerPoint</Application>
  <PresentationFormat>Presentación en pantalla (4:3)</PresentationFormat>
  <Paragraphs>115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Metro</vt:lpstr>
      <vt:lpstr> Docente  : Pamela diaz     Electivo Salud y educación vocal     segundo semestre 2021  </vt:lpstr>
      <vt:lpstr>¿ Que son las conductas de Abuso y mal       uso vocal ?. </vt:lpstr>
      <vt:lpstr>   Abuso Vocal </vt:lpstr>
      <vt:lpstr>     Mal Uso Vocal </vt:lpstr>
      <vt:lpstr>       Carraspeo y tos </vt:lpstr>
      <vt:lpstr>           Gritos </vt:lpstr>
      <vt:lpstr> Comunicación en entornos ruidosos </vt:lpstr>
      <vt:lpstr>Uso de  la voz simultaneo a actividades de esfuerzo .</vt:lpstr>
      <vt:lpstr>      Imitación de voces </vt:lpstr>
      <vt:lpstr>                Voz Susurrada </vt:lpstr>
      <vt:lpstr>Uso de la voz durante proceso de enfermedad </vt:lpstr>
      <vt:lpstr>  Uso de productos nocivos </vt:lpstr>
      <vt:lpstr>                  Exceso de habla </vt:lpstr>
      <vt:lpstr>      Uso excesivo del teléfono </vt:lpstr>
      <vt:lpstr>    Indicaciones Preventivas </vt:lpstr>
      <vt:lpstr>                       Hidratación </vt:lpstr>
      <vt:lpstr> Atención a síntomas de fatiga vocal </vt:lpstr>
      <vt:lpstr>Como gritar (en caso de necesitarlo)</vt:lpstr>
      <vt:lpstr>Atención a las tensiones generales y especificas .</vt:lpstr>
      <vt:lpstr>Evitar voz cantada en un registro inadecuado .</vt:lpstr>
      <vt:lpstr>                  Reflujo y Voz </vt:lpstr>
      <vt:lpstr>       Alergia y Voz </vt:lpstr>
      <vt:lpstr>     Medicación y Voz </vt:lpstr>
      <vt:lpstr>     Programa de Higiene de la Voz.   Definen a la higiene vocal como las normas básicas que auxilian a preservar la salud vocal y a prevenir la aparición de alteraciones y dolencias .  Deben ser cumplidas por todos y mayoritariamente por las personas que más utilizan su voz .</vt:lpstr>
      <vt:lpstr>Presentación de PowerPoint</vt:lpstr>
      <vt:lpstr>Presentación de PowerPoint</vt:lpstr>
      <vt:lpstr>      Muchas Gracias .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Toshiba</dc:creator>
  <cp:lastModifiedBy>Toshiba</cp:lastModifiedBy>
  <cp:revision>33</cp:revision>
  <dcterms:created xsi:type="dcterms:W3CDTF">2021-04-20T02:17:36Z</dcterms:created>
  <dcterms:modified xsi:type="dcterms:W3CDTF">2021-09-28T14:12:37Z</dcterms:modified>
</cp:coreProperties>
</file>