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  <p:sldMasterId id="2147483662" r:id="rId2"/>
    <p:sldMasterId id="2147483660" r:id="rId3"/>
  </p:sldMasterIdLst>
  <p:notesMasterIdLst>
    <p:notesMasterId r:id="rId20"/>
  </p:notesMasterIdLst>
  <p:sldIdLst>
    <p:sldId id="295" r:id="rId4"/>
    <p:sldId id="531" r:id="rId5"/>
    <p:sldId id="522" r:id="rId6"/>
    <p:sldId id="523" r:id="rId7"/>
    <p:sldId id="524" r:id="rId8"/>
    <p:sldId id="525" r:id="rId9"/>
    <p:sldId id="526" r:id="rId10"/>
    <p:sldId id="527" r:id="rId11"/>
    <p:sldId id="528" r:id="rId12"/>
    <p:sldId id="529" r:id="rId13"/>
    <p:sldId id="431" r:id="rId14"/>
    <p:sldId id="432" r:id="rId15"/>
    <p:sldId id="394" r:id="rId16"/>
    <p:sldId id="534" r:id="rId17"/>
    <p:sldId id="532" r:id="rId18"/>
    <p:sldId id="53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6B64"/>
    <a:srgbClr val="203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13"/>
    <p:restoredTop sz="94697"/>
  </p:normalViewPr>
  <p:slideViewPr>
    <p:cSldViewPr snapToGrid="0" snapToObjects="1">
      <p:cViewPr varScale="1">
        <p:scale>
          <a:sx n="76" d="100"/>
          <a:sy n="76" d="100"/>
        </p:scale>
        <p:origin x="102" y="12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9CC6B9-8A56-7648-ACA9-CB396780984C}" type="doc">
      <dgm:prSet loTypeId="urn:microsoft.com/office/officeart/2009/3/layout/StepUp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E89028-4080-8442-BD35-DD362ABA89C8}">
      <dgm:prSet phldrT="[Texto]"/>
      <dgm:spPr/>
      <dgm:t>
        <a:bodyPr/>
        <a:lstStyle/>
        <a:p>
          <a:endParaRPr lang="es-ES" dirty="0"/>
        </a:p>
      </dgm:t>
    </dgm:pt>
    <dgm:pt modelId="{B8CF633E-D621-C346-950B-11C9ADE8A545}" type="parTrans" cxnId="{724D49FF-4B1F-9A40-9F92-C50B3E1D9A02}">
      <dgm:prSet/>
      <dgm:spPr/>
      <dgm:t>
        <a:bodyPr/>
        <a:lstStyle/>
        <a:p>
          <a:endParaRPr lang="es-ES"/>
        </a:p>
      </dgm:t>
    </dgm:pt>
    <dgm:pt modelId="{AC59866D-4AEB-A64E-9E25-641BBD85C26F}" type="sibTrans" cxnId="{724D49FF-4B1F-9A40-9F92-C50B3E1D9A02}">
      <dgm:prSet/>
      <dgm:spPr/>
      <dgm:t>
        <a:bodyPr/>
        <a:lstStyle/>
        <a:p>
          <a:endParaRPr lang="es-ES"/>
        </a:p>
      </dgm:t>
    </dgm:pt>
    <dgm:pt modelId="{5A511DB6-CCEB-4242-AAA6-A2274A984B28}">
      <dgm:prSet phldrT="[Texto]"/>
      <dgm:spPr/>
      <dgm:t>
        <a:bodyPr/>
        <a:lstStyle/>
        <a:p>
          <a:r>
            <a:rPr lang="es-ES" dirty="0"/>
            <a:t>RAD PREVENTIVOS</a:t>
          </a:r>
        </a:p>
      </dgm:t>
    </dgm:pt>
    <dgm:pt modelId="{C41132D9-AB88-914E-AB0C-913153BB21CE}" type="parTrans" cxnId="{8B554940-B2F7-5A44-8F68-006CF98018E3}">
      <dgm:prSet/>
      <dgm:spPr/>
      <dgm:t>
        <a:bodyPr/>
        <a:lstStyle/>
        <a:p>
          <a:endParaRPr lang="es-ES"/>
        </a:p>
      </dgm:t>
    </dgm:pt>
    <dgm:pt modelId="{B596C377-20EA-9B4E-A614-8B5D3F6705F9}" type="sibTrans" cxnId="{8B554940-B2F7-5A44-8F68-006CF98018E3}">
      <dgm:prSet/>
      <dgm:spPr/>
      <dgm:t>
        <a:bodyPr/>
        <a:lstStyle/>
        <a:p>
          <a:endParaRPr lang="es-ES"/>
        </a:p>
      </dgm:t>
    </dgm:pt>
    <dgm:pt modelId="{0E41166D-CBF6-704B-8779-342A21A8E14D}">
      <dgm:prSet phldrT="[Texto]"/>
      <dgm:spPr/>
      <dgm:t>
        <a:bodyPr/>
        <a:lstStyle/>
        <a:p>
          <a:r>
            <a:rPr lang="es-ES" dirty="0"/>
            <a:t>RAD TRANSFORMATIVOS</a:t>
          </a:r>
        </a:p>
      </dgm:t>
    </dgm:pt>
    <dgm:pt modelId="{B99F4C91-BA50-DB40-BB5E-AEBF6082D3FC}" type="parTrans" cxnId="{19625283-F913-8E4A-957E-1598E67344E9}">
      <dgm:prSet/>
      <dgm:spPr/>
      <dgm:t>
        <a:bodyPr/>
        <a:lstStyle/>
        <a:p>
          <a:endParaRPr lang="es-ES"/>
        </a:p>
      </dgm:t>
    </dgm:pt>
    <dgm:pt modelId="{D3EC352C-EF76-1D44-A0AC-01638C94ADD7}" type="sibTrans" cxnId="{19625283-F913-8E4A-957E-1598E67344E9}">
      <dgm:prSet/>
      <dgm:spPr/>
      <dgm:t>
        <a:bodyPr/>
        <a:lstStyle/>
        <a:p>
          <a:endParaRPr lang="es-ES"/>
        </a:p>
      </dgm:t>
    </dgm:pt>
    <dgm:pt modelId="{0CDBAA3B-5714-EF40-BEEA-7E6E32BE34B6}">
      <dgm:prSet/>
      <dgm:spPr/>
      <dgm:t>
        <a:bodyPr/>
        <a:lstStyle/>
        <a:p>
          <a:r>
            <a:rPr lang="es-ES"/>
            <a:t>RAD RESOLUTIVOS</a:t>
          </a:r>
          <a:endParaRPr lang="es-ES" dirty="0"/>
        </a:p>
      </dgm:t>
    </dgm:pt>
    <dgm:pt modelId="{EBC0B547-F445-2949-932F-8B3D6FA90DAB}" type="parTrans" cxnId="{270403C3-F71E-DD40-8F74-5AD1F7782DF6}">
      <dgm:prSet/>
      <dgm:spPr/>
      <dgm:t>
        <a:bodyPr/>
        <a:lstStyle/>
        <a:p>
          <a:endParaRPr lang="es-ES"/>
        </a:p>
      </dgm:t>
    </dgm:pt>
    <dgm:pt modelId="{2E8FBA43-99CD-A649-8E35-2391181C7BC9}" type="sibTrans" cxnId="{270403C3-F71E-DD40-8F74-5AD1F7782DF6}">
      <dgm:prSet/>
      <dgm:spPr/>
      <dgm:t>
        <a:bodyPr/>
        <a:lstStyle/>
        <a:p>
          <a:endParaRPr lang="es-ES"/>
        </a:p>
      </dgm:t>
    </dgm:pt>
    <dgm:pt modelId="{B66732AF-8870-2541-9680-22F82A8B8645}" type="pres">
      <dgm:prSet presAssocID="{5A9CC6B9-8A56-7648-ACA9-CB396780984C}" presName="rootnode" presStyleCnt="0">
        <dgm:presLayoutVars>
          <dgm:chMax/>
          <dgm:chPref/>
          <dgm:dir/>
          <dgm:animLvl val="lvl"/>
        </dgm:presLayoutVars>
      </dgm:prSet>
      <dgm:spPr/>
    </dgm:pt>
    <dgm:pt modelId="{0F23EE08-6F86-E64C-AA92-B7EC55CA8F2D}" type="pres">
      <dgm:prSet presAssocID="{F3E89028-4080-8442-BD35-DD362ABA89C8}" presName="composite" presStyleCnt="0"/>
      <dgm:spPr/>
    </dgm:pt>
    <dgm:pt modelId="{A9E3D336-AA58-044F-83C0-DD34E75C1763}" type="pres">
      <dgm:prSet presAssocID="{F3E89028-4080-8442-BD35-DD362ABA89C8}" presName="LShape" presStyleLbl="alignNode1" presStyleIdx="0" presStyleCnt="7"/>
      <dgm:spPr/>
    </dgm:pt>
    <dgm:pt modelId="{BD7459DA-FF77-6F4C-8318-74494430C30C}" type="pres">
      <dgm:prSet presAssocID="{F3E89028-4080-8442-BD35-DD362ABA89C8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7473304C-A440-E344-9970-E233F55F3BA4}" type="pres">
      <dgm:prSet presAssocID="{F3E89028-4080-8442-BD35-DD362ABA89C8}" presName="Triangle" presStyleLbl="alignNode1" presStyleIdx="1" presStyleCnt="7"/>
      <dgm:spPr/>
    </dgm:pt>
    <dgm:pt modelId="{861096D2-4602-444D-8B21-099E5497D284}" type="pres">
      <dgm:prSet presAssocID="{AC59866D-4AEB-A64E-9E25-641BBD85C26F}" presName="sibTrans" presStyleCnt="0"/>
      <dgm:spPr/>
    </dgm:pt>
    <dgm:pt modelId="{FD57D884-3919-054D-9AB3-951BAFEA357C}" type="pres">
      <dgm:prSet presAssocID="{AC59866D-4AEB-A64E-9E25-641BBD85C26F}" presName="space" presStyleCnt="0"/>
      <dgm:spPr/>
    </dgm:pt>
    <dgm:pt modelId="{1335B8E7-4896-3742-B622-A087349D829F}" type="pres">
      <dgm:prSet presAssocID="{5A511DB6-CCEB-4242-AAA6-A2274A984B28}" presName="composite" presStyleCnt="0"/>
      <dgm:spPr/>
    </dgm:pt>
    <dgm:pt modelId="{D8CA09F7-57B8-7944-B71D-FB87556B1F34}" type="pres">
      <dgm:prSet presAssocID="{5A511DB6-CCEB-4242-AAA6-A2274A984B28}" presName="LShape" presStyleLbl="alignNode1" presStyleIdx="2" presStyleCnt="7"/>
      <dgm:spPr/>
    </dgm:pt>
    <dgm:pt modelId="{3B9086B0-2B15-7D44-A29C-0C8D1F6E9CD5}" type="pres">
      <dgm:prSet presAssocID="{5A511DB6-CCEB-4242-AAA6-A2274A984B28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A1A1C166-6C34-C84B-8481-A545D891ECF5}" type="pres">
      <dgm:prSet presAssocID="{5A511DB6-CCEB-4242-AAA6-A2274A984B28}" presName="Triangle" presStyleLbl="alignNode1" presStyleIdx="3" presStyleCnt="7"/>
      <dgm:spPr/>
    </dgm:pt>
    <dgm:pt modelId="{F6999CBC-F081-7C48-942B-B057B9889C36}" type="pres">
      <dgm:prSet presAssocID="{B596C377-20EA-9B4E-A614-8B5D3F6705F9}" presName="sibTrans" presStyleCnt="0"/>
      <dgm:spPr/>
    </dgm:pt>
    <dgm:pt modelId="{69C90C0B-3E3D-E940-81EB-797253621DFF}" type="pres">
      <dgm:prSet presAssocID="{B596C377-20EA-9B4E-A614-8B5D3F6705F9}" presName="space" presStyleCnt="0"/>
      <dgm:spPr/>
    </dgm:pt>
    <dgm:pt modelId="{DD3E2DE1-1BD2-194D-ABCE-F116D337B2CF}" type="pres">
      <dgm:prSet presAssocID="{0E41166D-CBF6-704B-8779-342A21A8E14D}" presName="composite" presStyleCnt="0"/>
      <dgm:spPr/>
    </dgm:pt>
    <dgm:pt modelId="{77A78870-1743-794A-8DFC-7CDEF534FEA7}" type="pres">
      <dgm:prSet presAssocID="{0E41166D-CBF6-704B-8779-342A21A8E14D}" presName="LShape" presStyleLbl="alignNode1" presStyleIdx="4" presStyleCnt="7"/>
      <dgm:spPr/>
    </dgm:pt>
    <dgm:pt modelId="{46979911-33CF-FF4A-A0C5-39FC0A725DC5}" type="pres">
      <dgm:prSet presAssocID="{0E41166D-CBF6-704B-8779-342A21A8E14D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F0BE56AF-76C5-C442-B717-BD2949F472A4}" type="pres">
      <dgm:prSet presAssocID="{0E41166D-CBF6-704B-8779-342A21A8E14D}" presName="Triangle" presStyleLbl="alignNode1" presStyleIdx="5" presStyleCnt="7"/>
      <dgm:spPr/>
    </dgm:pt>
    <dgm:pt modelId="{7974ECFA-9444-6B41-BA86-40987B0C986E}" type="pres">
      <dgm:prSet presAssocID="{D3EC352C-EF76-1D44-A0AC-01638C94ADD7}" presName="sibTrans" presStyleCnt="0"/>
      <dgm:spPr/>
    </dgm:pt>
    <dgm:pt modelId="{479BAD1C-AB26-8D40-993E-DF8D2BE9ADDD}" type="pres">
      <dgm:prSet presAssocID="{D3EC352C-EF76-1D44-A0AC-01638C94ADD7}" presName="space" presStyleCnt="0"/>
      <dgm:spPr/>
    </dgm:pt>
    <dgm:pt modelId="{38BAB46B-65CB-9F44-9038-0BD371DE1249}" type="pres">
      <dgm:prSet presAssocID="{0CDBAA3B-5714-EF40-BEEA-7E6E32BE34B6}" presName="composite" presStyleCnt="0"/>
      <dgm:spPr/>
    </dgm:pt>
    <dgm:pt modelId="{1DB32425-670D-F540-B57C-4D07D3976CC2}" type="pres">
      <dgm:prSet presAssocID="{0CDBAA3B-5714-EF40-BEEA-7E6E32BE34B6}" presName="LShape" presStyleLbl="alignNode1" presStyleIdx="6" presStyleCnt="7"/>
      <dgm:spPr/>
    </dgm:pt>
    <dgm:pt modelId="{1D6B01FA-296E-C645-96ED-774DD746B334}" type="pres">
      <dgm:prSet presAssocID="{0CDBAA3B-5714-EF40-BEEA-7E6E32BE34B6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B554940-B2F7-5A44-8F68-006CF98018E3}" srcId="{5A9CC6B9-8A56-7648-ACA9-CB396780984C}" destId="{5A511DB6-CCEB-4242-AAA6-A2274A984B28}" srcOrd="1" destOrd="0" parTransId="{C41132D9-AB88-914E-AB0C-913153BB21CE}" sibTransId="{B596C377-20EA-9B4E-A614-8B5D3F6705F9}"/>
    <dgm:cxn modelId="{DD9B844E-0D6A-1144-95A6-6E7BEB4A46FE}" type="presOf" srcId="{F3E89028-4080-8442-BD35-DD362ABA89C8}" destId="{BD7459DA-FF77-6F4C-8318-74494430C30C}" srcOrd="0" destOrd="0" presId="urn:microsoft.com/office/officeart/2009/3/layout/StepUpProcess"/>
    <dgm:cxn modelId="{AEE43471-285D-DA44-8CD2-3F030F53236E}" type="presOf" srcId="{5A511DB6-CCEB-4242-AAA6-A2274A984B28}" destId="{3B9086B0-2B15-7D44-A29C-0C8D1F6E9CD5}" srcOrd="0" destOrd="0" presId="urn:microsoft.com/office/officeart/2009/3/layout/StepUpProcess"/>
    <dgm:cxn modelId="{0D157257-E0CA-194C-9902-FB40C0556E01}" type="presOf" srcId="{0CDBAA3B-5714-EF40-BEEA-7E6E32BE34B6}" destId="{1D6B01FA-296E-C645-96ED-774DD746B334}" srcOrd="0" destOrd="0" presId="urn:microsoft.com/office/officeart/2009/3/layout/StepUpProcess"/>
    <dgm:cxn modelId="{19625283-F913-8E4A-957E-1598E67344E9}" srcId="{5A9CC6B9-8A56-7648-ACA9-CB396780984C}" destId="{0E41166D-CBF6-704B-8779-342A21A8E14D}" srcOrd="2" destOrd="0" parTransId="{B99F4C91-BA50-DB40-BB5E-AEBF6082D3FC}" sibTransId="{D3EC352C-EF76-1D44-A0AC-01638C94ADD7}"/>
    <dgm:cxn modelId="{270403C3-F71E-DD40-8F74-5AD1F7782DF6}" srcId="{5A9CC6B9-8A56-7648-ACA9-CB396780984C}" destId="{0CDBAA3B-5714-EF40-BEEA-7E6E32BE34B6}" srcOrd="3" destOrd="0" parTransId="{EBC0B547-F445-2949-932F-8B3D6FA90DAB}" sibTransId="{2E8FBA43-99CD-A649-8E35-2391181C7BC9}"/>
    <dgm:cxn modelId="{67BA74F9-384E-1549-A04C-79538DA2728E}" type="presOf" srcId="{5A9CC6B9-8A56-7648-ACA9-CB396780984C}" destId="{B66732AF-8870-2541-9680-22F82A8B8645}" srcOrd="0" destOrd="0" presId="urn:microsoft.com/office/officeart/2009/3/layout/StepUpProcess"/>
    <dgm:cxn modelId="{534B55F9-D66C-2A44-9124-FFFE68FBF512}" type="presOf" srcId="{0E41166D-CBF6-704B-8779-342A21A8E14D}" destId="{46979911-33CF-FF4A-A0C5-39FC0A725DC5}" srcOrd="0" destOrd="0" presId="urn:microsoft.com/office/officeart/2009/3/layout/StepUpProcess"/>
    <dgm:cxn modelId="{724D49FF-4B1F-9A40-9F92-C50B3E1D9A02}" srcId="{5A9CC6B9-8A56-7648-ACA9-CB396780984C}" destId="{F3E89028-4080-8442-BD35-DD362ABA89C8}" srcOrd="0" destOrd="0" parTransId="{B8CF633E-D621-C346-950B-11C9ADE8A545}" sibTransId="{AC59866D-4AEB-A64E-9E25-641BBD85C26F}"/>
    <dgm:cxn modelId="{DBBADF25-820A-EB40-AE99-53A8712AD382}" type="presParOf" srcId="{B66732AF-8870-2541-9680-22F82A8B8645}" destId="{0F23EE08-6F86-E64C-AA92-B7EC55CA8F2D}" srcOrd="0" destOrd="0" presId="urn:microsoft.com/office/officeart/2009/3/layout/StepUpProcess"/>
    <dgm:cxn modelId="{6409C137-7DD7-0449-8548-3E27F83A64AF}" type="presParOf" srcId="{0F23EE08-6F86-E64C-AA92-B7EC55CA8F2D}" destId="{A9E3D336-AA58-044F-83C0-DD34E75C1763}" srcOrd="0" destOrd="0" presId="urn:microsoft.com/office/officeart/2009/3/layout/StepUpProcess"/>
    <dgm:cxn modelId="{6859221E-51CA-AF43-A4D3-390411BD8AC5}" type="presParOf" srcId="{0F23EE08-6F86-E64C-AA92-B7EC55CA8F2D}" destId="{BD7459DA-FF77-6F4C-8318-74494430C30C}" srcOrd="1" destOrd="0" presId="urn:microsoft.com/office/officeart/2009/3/layout/StepUpProcess"/>
    <dgm:cxn modelId="{6D73087A-FFAF-3E41-865B-FB4CD6F0D90B}" type="presParOf" srcId="{0F23EE08-6F86-E64C-AA92-B7EC55CA8F2D}" destId="{7473304C-A440-E344-9970-E233F55F3BA4}" srcOrd="2" destOrd="0" presId="urn:microsoft.com/office/officeart/2009/3/layout/StepUpProcess"/>
    <dgm:cxn modelId="{802D6C78-63D2-6D42-AB1B-88A0D01D28F3}" type="presParOf" srcId="{B66732AF-8870-2541-9680-22F82A8B8645}" destId="{861096D2-4602-444D-8B21-099E5497D284}" srcOrd="1" destOrd="0" presId="urn:microsoft.com/office/officeart/2009/3/layout/StepUpProcess"/>
    <dgm:cxn modelId="{27B0BFB3-3622-E243-87CC-65E01F6E3806}" type="presParOf" srcId="{861096D2-4602-444D-8B21-099E5497D284}" destId="{FD57D884-3919-054D-9AB3-951BAFEA357C}" srcOrd="0" destOrd="0" presId="urn:microsoft.com/office/officeart/2009/3/layout/StepUpProcess"/>
    <dgm:cxn modelId="{11FB8BCA-89B9-A64E-AA06-46727BFCEA7A}" type="presParOf" srcId="{B66732AF-8870-2541-9680-22F82A8B8645}" destId="{1335B8E7-4896-3742-B622-A087349D829F}" srcOrd="2" destOrd="0" presId="urn:microsoft.com/office/officeart/2009/3/layout/StepUpProcess"/>
    <dgm:cxn modelId="{D0AE5F68-7BA4-2548-9927-8773EECB0BB6}" type="presParOf" srcId="{1335B8E7-4896-3742-B622-A087349D829F}" destId="{D8CA09F7-57B8-7944-B71D-FB87556B1F34}" srcOrd="0" destOrd="0" presId="urn:microsoft.com/office/officeart/2009/3/layout/StepUpProcess"/>
    <dgm:cxn modelId="{87140411-C2A3-934F-B3CB-91062BBBC11E}" type="presParOf" srcId="{1335B8E7-4896-3742-B622-A087349D829F}" destId="{3B9086B0-2B15-7D44-A29C-0C8D1F6E9CD5}" srcOrd="1" destOrd="0" presId="urn:microsoft.com/office/officeart/2009/3/layout/StepUpProcess"/>
    <dgm:cxn modelId="{C4B8C66E-507A-4442-9A7F-8CDC5783E458}" type="presParOf" srcId="{1335B8E7-4896-3742-B622-A087349D829F}" destId="{A1A1C166-6C34-C84B-8481-A545D891ECF5}" srcOrd="2" destOrd="0" presId="urn:microsoft.com/office/officeart/2009/3/layout/StepUpProcess"/>
    <dgm:cxn modelId="{1F5CCBAB-2419-1040-BDED-7590A190A424}" type="presParOf" srcId="{B66732AF-8870-2541-9680-22F82A8B8645}" destId="{F6999CBC-F081-7C48-942B-B057B9889C36}" srcOrd="3" destOrd="0" presId="urn:microsoft.com/office/officeart/2009/3/layout/StepUpProcess"/>
    <dgm:cxn modelId="{9C1A5B2A-F2CA-EC48-A22B-DD68CB524959}" type="presParOf" srcId="{F6999CBC-F081-7C48-942B-B057B9889C36}" destId="{69C90C0B-3E3D-E940-81EB-797253621DFF}" srcOrd="0" destOrd="0" presId="urn:microsoft.com/office/officeart/2009/3/layout/StepUpProcess"/>
    <dgm:cxn modelId="{03F61477-17CD-0E4D-824F-990E03C2A002}" type="presParOf" srcId="{B66732AF-8870-2541-9680-22F82A8B8645}" destId="{DD3E2DE1-1BD2-194D-ABCE-F116D337B2CF}" srcOrd="4" destOrd="0" presId="urn:microsoft.com/office/officeart/2009/3/layout/StepUpProcess"/>
    <dgm:cxn modelId="{2392A2D6-B68A-7B4D-8945-62C1C8E03DA6}" type="presParOf" srcId="{DD3E2DE1-1BD2-194D-ABCE-F116D337B2CF}" destId="{77A78870-1743-794A-8DFC-7CDEF534FEA7}" srcOrd="0" destOrd="0" presId="urn:microsoft.com/office/officeart/2009/3/layout/StepUpProcess"/>
    <dgm:cxn modelId="{03A25EE6-7500-8741-B8F7-9C68AF32A54F}" type="presParOf" srcId="{DD3E2DE1-1BD2-194D-ABCE-F116D337B2CF}" destId="{46979911-33CF-FF4A-A0C5-39FC0A725DC5}" srcOrd="1" destOrd="0" presId="urn:microsoft.com/office/officeart/2009/3/layout/StepUpProcess"/>
    <dgm:cxn modelId="{9AAD0363-983B-A841-A722-02E1F19CC923}" type="presParOf" srcId="{DD3E2DE1-1BD2-194D-ABCE-F116D337B2CF}" destId="{F0BE56AF-76C5-C442-B717-BD2949F472A4}" srcOrd="2" destOrd="0" presId="urn:microsoft.com/office/officeart/2009/3/layout/StepUpProcess"/>
    <dgm:cxn modelId="{78ED5CAA-C326-D64C-88FB-62F4E747F12A}" type="presParOf" srcId="{B66732AF-8870-2541-9680-22F82A8B8645}" destId="{7974ECFA-9444-6B41-BA86-40987B0C986E}" srcOrd="5" destOrd="0" presId="urn:microsoft.com/office/officeart/2009/3/layout/StepUpProcess"/>
    <dgm:cxn modelId="{E3998C40-9167-5E45-938B-DE4DEC57251F}" type="presParOf" srcId="{7974ECFA-9444-6B41-BA86-40987B0C986E}" destId="{479BAD1C-AB26-8D40-993E-DF8D2BE9ADDD}" srcOrd="0" destOrd="0" presId="urn:microsoft.com/office/officeart/2009/3/layout/StepUpProcess"/>
    <dgm:cxn modelId="{1CDE6504-9645-7B46-841E-558694A7F64E}" type="presParOf" srcId="{B66732AF-8870-2541-9680-22F82A8B8645}" destId="{38BAB46B-65CB-9F44-9038-0BD371DE1249}" srcOrd="6" destOrd="0" presId="urn:microsoft.com/office/officeart/2009/3/layout/StepUpProcess"/>
    <dgm:cxn modelId="{CEC22933-8826-8048-82A1-C9CD1095AA67}" type="presParOf" srcId="{38BAB46B-65CB-9F44-9038-0BD371DE1249}" destId="{1DB32425-670D-F540-B57C-4D07D3976CC2}" srcOrd="0" destOrd="0" presId="urn:microsoft.com/office/officeart/2009/3/layout/StepUpProcess"/>
    <dgm:cxn modelId="{5ABCF4D9-5787-804A-BBF4-9ECA63FB45FE}" type="presParOf" srcId="{38BAB46B-65CB-9F44-9038-0BD371DE1249}" destId="{1D6B01FA-296E-C645-96ED-774DD746B33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65F17C-7AB0-4980-9C4F-BC0ED873280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A2CB71-FC22-4DBB-87D9-EFD4862A98EF}">
      <dgm:prSet/>
      <dgm:spPr/>
      <dgm:t>
        <a:bodyPr/>
        <a:lstStyle/>
        <a:p>
          <a:r>
            <a:rPr lang="es-CL" dirty="0"/>
            <a:t>Siete pasos</a:t>
          </a:r>
          <a:endParaRPr lang="en-US" dirty="0"/>
        </a:p>
      </dgm:t>
    </dgm:pt>
    <dgm:pt modelId="{503219E3-830D-4572-B43C-01F658FD7AF5}" type="parTrans" cxnId="{B7DAE474-297D-4CB1-8B76-11D20E4488DE}">
      <dgm:prSet/>
      <dgm:spPr/>
      <dgm:t>
        <a:bodyPr/>
        <a:lstStyle/>
        <a:p>
          <a:endParaRPr lang="en-US"/>
        </a:p>
      </dgm:t>
    </dgm:pt>
    <dgm:pt modelId="{8A713250-B635-4AEA-A82C-F71DDB383D95}" type="sibTrans" cxnId="{B7DAE474-297D-4CB1-8B76-11D20E4488DE}">
      <dgm:prSet/>
      <dgm:spPr/>
      <dgm:t>
        <a:bodyPr/>
        <a:lstStyle/>
        <a:p>
          <a:endParaRPr lang="en-US"/>
        </a:p>
      </dgm:t>
    </dgm:pt>
    <dgm:pt modelId="{AD6024A7-C66B-4CD1-BD8F-69A15CB767C4}">
      <dgm:prSet/>
      <dgm:spPr/>
      <dgm:t>
        <a:bodyPr/>
        <a:lstStyle/>
        <a:p>
          <a:r>
            <a:rPr lang="es-CL" dirty="0"/>
            <a:t>Diagnóstico</a:t>
          </a:r>
          <a:endParaRPr lang="en-US" dirty="0"/>
        </a:p>
      </dgm:t>
    </dgm:pt>
    <dgm:pt modelId="{B0C8FF34-F6A8-42D4-BB5A-233C215F117E}" type="parTrans" cxnId="{42FCD2FE-3F80-4369-B25E-8AF88F93666F}">
      <dgm:prSet/>
      <dgm:spPr/>
      <dgm:t>
        <a:bodyPr/>
        <a:lstStyle/>
        <a:p>
          <a:endParaRPr lang="en-US"/>
        </a:p>
      </dgm:t>
    </dgm:pt>
    <dgm:pt modelId="{1784383A-13EE-42F4-B2AD-DACF8E0B93A1}" type="sibTrans" cxnId="{42FCD2FE-3F80-4369-B25E-8AF88F93666F}">
      <dgm:prSet/>
      <dgm:spPr/>
      <dgm:t>
        <a:bodyPr/>
        <a:lstStyle/>
        <a:p>
          <a:endParaRPr lang="en-US"/>
        </a:p>
      </dgm:t>
    </dgm:pt>
    <dgm:pt modelId="{AEB0CEDF-3ABC-4A5B-A53E-D38193A2A53D}">
      <dgm:prSet/>
      <dgm:spPr/>
      <dgm:t>
        <a:bodyPr/>
        <a:lstStyle/>
        <a:p>
          <a:r>
            <a:rPr lang="es-CL" dirty="0"/>
            <a:t>Definición de los actores del CA</a:t>
          </a:r>
          <a:endParaRPr lang="en-US" dirty="0"/>
        </a:p>
      </dgm:t>
    </dgm:pt>
    <dgm:pt modelId="{EE49434B-BE40-4194-9721-18997CDE5DC7}" type="parTrans" cxnId="{6EB98ADF-A261-4A03-BD13-8C62424A5BFB}">
      <dgm:prSet/>
      <dgm:spPr/>
      <dgm:t>
        <a:bodyPr/>
        <a:lstStyle/>
        <a:p>
          <a:endParaRPr lang="en-US"/>
        </a:p>
      </dgm:t>
    </dgm:pt>
    <dgm:pt modelId="{DB8B7A97-B009-4303-83C8-896195A548A7}" type="sibTrans" cxnId="{6EB98ADF-A261-4A03-BD13-8C62424A5BFB}">
      <dgm:prSet/>
      <dgm:spPr/>
      <dgm:t>
        <a:bodyPr/>
        <a:lstStyle/>
        <a:p>
          <a:endParaRPr lang="en-US"/>
        </a:p>
      </dgm:t>
    </dgm:pt>
    <dgm:pt modelId="{4C70BFF7-7872-4E1C-B0FD-758222E47102}">
      <dgm:prSet/>
      <dgm:spPr/>
      <dgm:t>
        <a:bodyPr/>
        <a:lstStyle/>
        <a:p>
          <a:r>
            <a:rPr lang="es-CL" dirty="0"/>
            <a:t>Construcción participativa del borrador de la AIA</a:t>
          </a:r>
          <a:endParaRPr lang="en-US" dirty="0"/>
        </a:p>
      </dgm:t>
    </dgm:pt>
    <dgm:pt modelId="{44264CAB-D98A-4B79-A5A9-4E31F384B439}" type="parTrans" cxnId="{3311804D-4681-49E4-B88E-80BD88132602}">
      <dgm:prSet/>
      <dgm:spPr/>
      <dgm:t>
        <a:bodyPr/>
        <a:lstStyle/>
        <a:p>
          <a:endParaRPr lang="en-US"/>
        </a:p>
      </dgm:t>
    </dgm:pt>
    <dgm:pt modelId="{45763177-D367-4E30-AE41-557A3AD19617}" type="sibTrans" cxnId="{3311804D-4681-49E4-B88E-80BD88132602}">
      <dgm:prSet/>
      <dgm:spPr/>
      <dgm:t>
        <a:bodyPr/>
        <a:lstStyle/>
        <a:p>
          <a:endParaRPr lang="en-US"/>
        </a:p>
      </dgm:t>
    </dgm:pt>
    <dgm:pt modelId="{118468E9-1267-42E9-A26F-9A0E05A140C8}">
      <dgm:prSet/>
      <dgm:spPr/>
      <dgm:t>
        <a:bodyPr/>
        <a:lstStyle/>
        <a:p>
          <a:r>
            <a:rPr lang="es-CL" dirty="0"/>
            <a:t>Presentación de la propuesta de AIA y debate</a:t>
          </a:r>
          <a:endParaRPr lang="en-US" dirty="0"/>
        </a:p>
      </dgm:t>
    </dgm:pt>
    <dgm:pt modelId="{AB6AE507-9966-40CC-B50C-E8C6A41F1CC3}" type="parTrans" cxnId="{51D8C1DC-DEAD-428F-8478-B3E423D5F9A7}">
      <dgm:prSet/>
      <dgm:spPr/>
      <dgm:t>
        <a:bodyPr/>
        <a:lstStyle/>
        <a:p>
          <a:endParaRPr lang="en-US"/>
        </a:p>
      </dgm:t>
    </dgm:pt>
    <dgm:pt modelId="{CEF22A9D-F33E-41BE-93A6-4E02836A5042}" type="sibTrans" cxnId="{51D8C1DC-DEAD-428F-8478-B3E423D5F9A7}">
      <dgm:prSet/>
      <dgm:spPr/>
      <dgm:t>
        <a:bodyPr/>
        <a:lstStyle/>
        <a:p>
          <a:endParaRPr lang="en-US"/>
        </a:p>
      </dgm:t>
    </dgm:pt>
    <dgm:pt modelId="{4E7D2C70-5A02-4C3C-8921-D892A2E20FB0}">
      <dgm:prSet/>
      <dgm:spPr/>
      <dgm:t>
        <a:bodyPr/>
        <a:lstStyle/>
        <a:p>
          <a:r>
            <a:rPr lang="es-CL"/>
            <a:t>Definición y compromiso con aporte de recursos para ejecutar la AIA</a:t>
          </a:r>
          <a:endParaRPr lang="en-US"/>
        </a:p>
      </dgm:t>
    </dgm:pt>
    <dgm:pt modelId="{3B608D18-DA8B-48D5-8D0A-6CB2FAC0F65F}" type="parTrans" cxnId="{B74ECA6D-717E-40F8-9D5D-BED9E7F590F5}">
      <dgm:prSet/>
      <dgm:spPr/>
      <dgm:t>
        <a:bodyPr/>
        <a:lstStyle/>
        <a:p>
          <a:endParaRPr lang="en-US"/>
        </a:p>
      </dgm:t>
    </dgm:pt>
    <dgm:pt modelId="{8EF9FEEF-BB03-4343-9841-2D1831252417}" type="sibTrans" cxnId="{B74ECA6D-717E-40F8-9D5D-BED9E7F590F5}">
      <dgm:prSet/>
      <dgm:spPr/>
      <dgm:t>
        <a:bodyPr/>
        <a:lstStyle/>
        <a:p>
          <a:endParaRPr lang="en-US"/>
        </a:p>
      </dgm:t>
    </dgm:pt>
    <dgm:pt modelId="{1B66083A-96E4-47ED-8D2D-8F060BED7DE6}">
      <dgm:prSet/>
      <dgm:spPr/>
      <dgm:t>
        <a:bodyPr/>
        <a:lstStyle/>
        <a:p>
          <a:r>
            <a:rPr lang="es-CL"/>
            <a:t>Suscripción de acuerdos y determinación de responsabilidades</a:t>
          </a:r>
          <a:endParaRPr lang="en-US"/>
        </a:p>
      </dgm:t>
    </dgm:pt>
    <dgm:pt modelId="{D509B1BB-046B-4C68-B8B4-EDDC2487D786}" type="parTrans" cxnId="{76E7A938-7D70-4C44-9339-5C50E6E9D89D}">
      <dgm:prSet/>
      <dgm:spPr/>
      <dgm:t>
        <a:bodyPr/>
        <a:lstStyle/>
        <a:p>
          <a:endParaRPr lang="en-US"/>
        </a:p>
      </dgm:t>
    </dgm:pt>
    <dgm:pt modelId="{92AB3DDC-F154-4C9A-9D0C-ECB6546B29E7}" type="sibTrans" cxnId="{76E7A938-7D70-4C44-9339-5C50E6E9D89D}">
      <dgm:prSet/>
      <dgm:spPr/>
      <dgm:t>
        <a:bodyPr/>
        <a:lstStyle/>
        <a:p>
          <a:endParaRPr lang="en-US"/>
        </a:p>
      </dgm:t>
    </dgm:pt>
    <dgm:pt modelId="{650CBF20-D63B-4EFA-AE5F-E96F158335FD}">
      <dgm:prSet/>
      <dgm:spPr/>
      <dgm:t>
        <a:bodyPr/>
        <a:lstStyle/>
        <a:p>
          <a:r>
            <a:rPr lang="es-CL"/>
            <a:t>Seguimiento y evaluación de cumplimiento</a:t>
          </a:r>
          <a:endParaRPr lang="en-US"/>
        </a:p>
      </dgm:t>
    </dgm:pt>
    <dgm:pt modelId="{7B15082F-10CB-4182-B8E1-AAA0A09614D1}" type="parTrans" cxnId="{0BB80DA0-5233-41BE-84FD-F6BF2C118BA8}">
      <dgm:prSet/>
      <dgm:spPr/>
      <dgm:t>
        <a:bodyPr/>
        <a:lstStyle/>
        <a:p>
          <a:endParaRPr lang="en-US"/>
        </a:p>
      </dgm:t>
    </dgm:pt>
    <dgm:pt modelId="{C799AD9F-97C4-4747-BC67-F8F33769BFF2}" type="sibTrans" cxnId="{0BB80DA0-5233-41BE-84FD-F6BF2C118BA8}">
      <dgm:prSet/>
      <dgm:spPr/>
      <dgm:t>
        <a:bodyPr/>
        <a:lstStyle/>
        <a:p>
          <a:endParaRPr lang="en-US"/>
        </a:p>
      </dgm:t>
    </dgm:pt>
    <dgm:pt modelId="{6A2FD6B9-26FC-294A-AC05-1B6A8BAA691B}" type="pres">
      <dgm:prSet presAssocID="{FA65F17C-7AB0-4980-9C4F-BC0ED8732805}" presName="linear" presStyleCnt="0">
        <dgm:presLayoutVars>
          <dgm:animLvl val="lvl"/>
          <dgm:resizeHandles val="exact"/>
        </dgm:presLayoutVars>
      </dgm:prSet>
      <dgm:spPr/>
    </dgm:pt>
    <dgm:pt modelId="{78313611-E870-8D4D-8CF3-3A317C54DDE2}" type="pres">
      <dgm:prSet presAssocID="{BCA2CB71-FC22-4DBB-87D9-EFD4862A98E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51E777F-543F-3842-9AB6-8464A0AFE57B}" type="pres">
      <dgm:prSet presAssocID="{BCA2CB71-FC22-4DBB-87D9-EFD4862A98E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9FD2707-88CB-4547-8619-3727ECBA5A80}" type="presOf" srcId="{FA65F17C-7AB0-4980-9C4F-BC0ED8732805}" destId="{6A2FD6B9-26FC-294A-AC05-1B6A8BAA691B}" srcOrd="0" destOrd="0" presId="urn:microsoft.com/office/officeart/2005/8/layout/vList2"/>
    <dgm:cxn modelId="{B68A7C19-FC23-C444-8504-EF3BC6CE1164}" type="presOf" srcId="{AD6024A7-C66B-4CD1-BD8F-69A15CB767C4}" destId="{E51E777F-543F-3842-9AB6-8464A0AFE57B}" srcOrd="0" destOrd="0" presId="urn:microsoft.com/office/officeart/2005/8/layout/vList2"/>
    <dgm:cxn modelId="{76E7A938-7D70-4C44-9339-5C50E6E9D89D}" srcId="{BCA2CB71-FC22-4DBB-87D9-EFD4862A98EF}" destId="{1B66083A-96E4-47ED-8D2D-8F060BED7DE6}" srcOrd="5" destOrd="0" parTransId="{D509B1BB-046B-4C68-B8B4-EDDC2487D786}" sibTransId="{92AB3DDC-F154-4C9A-9D0C-ECB6546B29E7}"/>
    <dgm:cxn modelId="{AB286D3A-8155-424A-81DC-7F33899B51B9}" type="presOf" srcId="{4C70BFF7-7872-4E1C-B0FD-758222E47102}" destId="{E51E777F-543F-3842-9AB6-8464A0AFE57B}" srcOrd="0" destOrd="2" presId="urn:microsoft.com/office/officeart/2005/8/layout/vList2"/>
    <dgm:cxn modelId="{6F4C4048-4E84-6D42-9E3E-801810BB1974}" type="presOf" srcId="{AEB0CEDF-3ABC-4A5B-A53E-D38193A2A53D}" destId="{E51E777F-543F-3842-9AB6-8464A0AFE57B}" srcOrd="0" destOrd="1" presId="urn:microsoft.com/office/officeart/2005/8/layout/vList2"/>
    <dgm:cxn modelId="{3311804D-4681-49E4-B88E-80BD88132602}" srcId="{BCA2CB71-FC22-4DBB-87D9-EFD4862A98EF}" destId="{4C70BFF7-7872-4E1C-B0FD-758222E47102}" srcOrd="2" destOrd="0" parTransId="{44264CAB-D98A-4B79-A5A9-4E31F384B439}" sibTransId="{45763177-D367-4E30-AE41-557A3AD19617}"/>
    <dgm:cxn modelId="{B74ECA6D-717E-40F8-9D5D-BED9E7F590F5}" srcId="{BCA2CB71-FC22-4DBB-87D9-EFD4862A98EF}" destId="{4E7D2C70-5A02-4C3C-8921-D892A2E20FB0}" srcOrd="4" destOrd="0" parTransId="{3B608D18-DA8B-48D5-8D0A-6CB2FAC0F65F}" sibTransId="{8EF9FEEF-BB03-4343-9841-2D1831252417}"/>
    <dgm:cxn modelId="{B7DAE474-297D-4CB1-8B76-11D20E4488DE}" srcId="{FA65F17C-7AB0-4980-9C4F-BC0ED8732805}" destId="{BCA2CB71-FC22-4DBB-87D9-EFD4862A98EF}" srcOrd="0" destOrd="0" parTransId="{503219E3-830D-4572-B43C-01F658FD7AF5}" sibTransId="{8A713250-B635-4AEA-A82C-F71DDB383D95}"/>
    <dgm:cxn modelId="{FACBEF95-B406-DE49-85FC-072ECD9A61B7}" type="presOf" srcId="{118468E9-1267-42E9-A26F-9A0E05A140C8}" destId="{E51E777F-543F-3842-9AB6-8464A0AFE57B}" srcOrd="0" destOrd="3" presId="urn:microsoft.com/office/officeart/2005/8/layout/vList2"/>
    <dgm:cxn modelId="{0BB80DA0-5233-41BE-84FD-F6BF2C118BA8}" srcId="{BCA2CB71-FC22-4DBB-87D9-EFD4862A98EF}" destId="{650CBF20-D63B-4EFA-AE5F-E96F158335FD}" srcOrd="6" destOrd="0" parTransId="{7B15082F-10CB-4182-B8E1-AAA0A09614D1}" sibTransId="{C799AD9F-97C4-4747-BC67-F8F33769BFF2}"/>
    <dgm:cxn modelId="{BD0FEBB6-F17F-D54A-9BD5-109A619D7F84}" type="presOf" srcId="{BCA2CB71-FC22-4DBB-87D9-EFD4862A98EF}" destId="{78313611-E870-8D4D-8CF3-3A317C54DDE2}" srcOrd="0" destOrd="0" presId="urn:microsoft.com/office/officeart/2005/8/layout/vList2"/>
    <dgm:cxn modelId="{70DFDEBA-110A-2047-ADAE-EE2C0F42F6B2}" type="presOf" srcId="{650CBF20-D63B-4EFA-AE5F-E96F158335FD}" destId="{E51E777F-543F-3842-9AB6-8464A0AFE57B}" srcOrd="0" destOrd="6" presId="urn:microsoft.com/office/officeart/2005/8/layout/vList2"/>
    <dgm:cxn modelId="{A592E9D5-8BF5-DB4C-B14A-590848FD971E}" type="presOf" srcId="{1B66083A-96E4-47ED-8D2D-8F060BED7DE6}" destId="{E51E777F-543F-3842-9AB6-8464A0AFE57B}" srcOrd="0" destOrd="5" presId="urn:microsoft.com/office/officeart/2005/8/layout/vList2"/>
    <dgm:cxn modelId="{51D8C1DC-DEAD-428F-8478-B3E423D5F9A7}" srcId="{BCA2CB71-FC22-4DBB-87D9-EFD4862A98EF}" destId="{118468E9-1267-42E9-A26F-9A0E05A140C8}" srcOrd="3" destOrd="0" parTransId="{AB6AE507-9966-40CC-B50C-E8C6A41F1CC3}" sibTransId="{CEF22A9D-F33E-41BE-93A6-4E02836A5042}"/>
    <dgm:cxn modelId="{6EB98ADF-A261-4A03-BD13-8C62424A5BFB}" srcId="{BCA2CB71-FC22-4DBB-87D9-EFD4862A98EF}" destId="{AEB0CEDF-3ABC-4A5B-A53E-D38193A2A53D}" srcOrd="1" destOrd="0" parTransId="{EE49434B-BE40-4194-9721-18997CDE5DC7}" sibTransId="{DB8B7A97-B009-4303-83C8-896195A548A7}"/>
    <dgm:cxn modelId="{C14CE1F1-02DC-674F-9E72-21026B2F0BFB}" type="presOf" srcId="{4E7D2C70-5A02-4C3C-8921-D892A2E20FB0}" destId="{E51E777F-543F-3842-9AB6-8464A0AFE57B}" srcOrd="0" destOrd="4" presId="urn:microsoft.com/office/officeart/2005/8/layout/vList2"/>
    <dgm:cxn modelId="{42FCD2FE-3F80-4369-B25E-8AF88F93666F}" srcId="{BCA2CB71-FC22-4DBB-87D9-EFD4862A98EF}" destId="{AD6024A7-C66B-4CD1-BD8F-69A15CB767C4}" srcOrd="0" destOrd="0" parTransId="{B0C8FF34-F6A8-42D4-BB5A-233C215F117E}" sibTransId="{1784383A-13EE-42F4-B2AD-DACF8E0B93A1}"/>
    <dgm:cxn modelId="{36931C69-D00A-EA45-A54C-F58CD30C3002}" type="presParOf" srcId="{6A2FD6B9-26FC-294A-AC05-1B6A8BAA691B}" destId="{78313611-E870-8D4D-8CF3-3A317C54DDE2}" srcOrd="0" destOrd="0" presId="urn:microsoft.com/office/officeart/2005/8/layout/vList2"/>
    <dgm:cxn modelId="{AF7CDCAD-4E89-054C-BDF9-B4D1B62212FA}" type="presParOf" srcId="{6A2FD6B9-26FC-294A-AC05-1B6A8BAA691B}" destId="{E51E777F-543F-3842-9AB6-8464A0AFE57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3D336-AA58-044F-83C0-DD34E75C1763}">
      <dsp:nvSpPr>
        <dsp:cNvPr id="0" name=""/>
        <dsp:cNvSpPr/>
      </dsp:nvSpPr>
      <dsp:spPr>
        <a:xfrm rot="5400000">
          <a:off x="189661" y="842802"/>
          <a:ext cx="565263" cy="9405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459DA-FF77-6F4C-8318-74494430C30C}">
      <dsp:nvSpPr>
        <dsp:cNvPr id="0" name=""/>
        <dsp:cNvSpPr/>
      </dsp:nvSpPr>
      <dsp:spPr>
        <a:xfrm>
          <a:off x="95305" y="1123834"/>
          <a:ext cx="849165" cy="744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>
        <a:off x="95305" y="1123834"/>
        <a:ext cx="849165" cy="744343"/>
      </dsp:txXfrm>
    </dsp:sp>
    <dsp:sp modelId="{7473304C-A440-E344-9970-E233F55F3BA4}">
      <dsp:nvSpPr>
        <dsp:cNvPr id="0" name=""/>
        <dsp:cNvSpPr/>
      </dsp:nvSpPr>
      <dsp:spPr>
        <a:xfrm>
          <a:off x="784250" y="773555"/>
          <a:ext cx="160219" cy="16021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A09F7-57B8-7944-B71D-FB87556B1F34}">
      <dsp:nvSpPr>
        <dsp:cNvPr id="0" name=""/>
        <dsp:cNvSpPr/>
      </dsp:nvSpPr>
      <dsp:spPr>
        <a:xfrm rot="5400000">
          <a:off x="1229206" y="585566"/>
          <a:ext cx="565263" cy="9405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086B0-2B15-7D44-A29C-0C8D1F6E9CD5}">
      <dsp:nvSpPr>
        <dsp:cNvPr id="0" name=""/>
        <dsp:cNvSpPr/>
      </dsp:nvSpPr>
      <dsp:spPr>
        <a:xfrm>
          <a:off x="1134849" y="866598"/>
          <a:ext cx="849165" cy="744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kern="1200" dirty="0"/>
            <a:t>RAD PREVENTIVOS</a:t>
          </a:r>
        </a:p>
      </dsp:txBody>
      <dsp:txXfrm>
        <a:off x="1134849" y="866598"/>
        <a:ext cx="849165" cy="744343"/>
      </dsp:txXfrm>
    </dsp:sp>
    <dsp:sp modelId="{A1A1C166-6C34-C84B-8481-A545D891ECF5}">
      <dsp:nvSpPr>
        <dsp:cNvPr id="0" name=""/>
        <dsp:cNvSpPr/>
      </dsp:nvSpPr>
      <dsp:spPr>
        <a:xfrm>
          <a:off x="1823795" y="516319"/>
          <a:ext cx="160219" cy="16021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78870-1743-794A-8DFC-7CDEF534FEA7}">
      <dsp:nvSpPr>
        <dsp:cNvPr id="0" name=""/>
        <dsp:cNvSpPr/>
      </dsp:nvSpPr>
      <dsp:spPr>
        <a:xfrm rot="5400000">
          <a:off x="2268750" y="328329"/>
          <a:ext cx="565263" cy="9405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79911-33CF-FF4A-A0C5-39FC0A725DC5}">
      <dsp:nvSpPr>
        <dsp:cNvPr id="0" name=""/>
        <dsp:cNvSpPr/>
      </dsp:nvSpPr>
      <dsp:spPr>
        <a:xfrm>
          <a:off x="2174394" y="609362"/>
          <a:ext cx="849165" cy="744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kern="1200" dirty="0"/>
            <a:t>RAD TRANSFORMATIVOS</a:t>
          </a:r>
        </a:p>
      </dsp:txBody>
      <dsp:txXfrm>
        <a:off x="2174394" y="609362"/>
        <a:ext cx="849165" cy="744343"/>
      </dsp:txXfrm>
    </dsp:sp>
    <dsp:sp modelId="{F0BE56AF-76C5-C442-B717-BD2949F472A4}">
      <dsp:nvSpPr>
        <dsp:cNvPr id="0" name=""/>
        <dsp:cNvSpPr/>
      </dsp:nvSpPr>
      <dsp:spPr>
        <a:xfrm>
          <a:off x="2863339" y="259082"/>
          <a:ext cx="160219" cy="16021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32425-670D-F540-B57C-4D07D3976CC2}">
      <dsp:nvSpPr>
        <dsp:cNvPr id="0" name=""/>
        <dsp:cNvSpPr/>
      </dsp:nvSpPr>
      <dsp:spPr>
        <a:xfrm rot="5400000">
          <a:off x="3308295" y="71093"/>
          <a:ext cx="565263" cy="94058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B01FA-296E-C645-96ED-774DD746B334}">
      <dsp:nvSpPr>
        <dsp:cNvPr id="0" name=""/>
        <dsp:cNvSpPr/>
      </dsp:nvSpPr>
      <dsp:spPr>
        <a:xfrm>
          <a:off x="3213938" y="352125"/>
          <a:ext cx="849165" cy="744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kern="1200"/>
            <a:t>RAD RESOLUTIVOS</a:t>
          </a:r>
          <a:endParaRPr lang="es-ES" sz="700" kern="1200" dirty="0"/>
        </a:p>
      </dsp:txBody>
      <dsp:txXfrm>
        <a:off x="3213938" y="352125"/>
        <a:ext cx="849165" cy="744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13611-E870-8D4D-8CF3-3A317C54DDE2}">
      <dsp:nvSpPr>
        <dsp:cNvPr id="0" name=""/>
        <dsp:cNvSpPr/>
      </dsp:nvSpPr>
      <dsp:spPr>
        <a:xfrm>
          <a:off x="0" y="38707"/>
          <a:ext cx="6253721" cy="743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100" kern="1200" dirty="0"/>
            <a:t>Siete pasos</a:t>
          </a:r>
          <a:endParaRPr lang="en-US" sz="3100" kern="1200" dirty="0"/>
        </a:p>
      </dsp:txBody>
      <dsp:txXfrm>
        <a:off x="36296" y="75003"/>
        <a:ext cx="6181129" cy="670943"/>
      </dsp:txXfrm>
    </dsp:sp>
    <dsp:sp modelId="{E51E777F-543F-3842-9AB6-8464A0AFE57B}">
      <dsp:nvSpPr>
        <dsp:cNvPr id="0" name=""/>
        <dsp:cNvSpPr/>
      </dsp:nvSpPr>
      <dsp:spPr>
        <a:xfrm>
          <a:off x="0" y="782242"/>
          <a:ext cx="6253721" cy="4235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556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 dirty="0"/>
            <a:t>Diagnóstico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 dirty="0"/>
            <a:t>Definición de los actores del CA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 dirty="0"/>
            <a:t>Construcción participativa del borrador de la AIA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 dirty="0"/>
            <a:t>Presentación de la propuesta de AIA y debate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/>
            <a:t>Definición y compromiso con aporte de recursos para ejecutar la AIA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/>
            <a:t>Suscripción de acuerdos y determinación de responsabilidades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400" kern="1200"/>
            <a:t>Seguimiento y evaluación de cumplimiento</a:t>
          </a:r>
          <a:endParaRPr lang="en-US" sz="2400" kern="1200"/>
        </a:p>
      </dsp:txBody>
      <dsp:txXfrm>
        <a:off x="0" y="782242"/>
        <a:ext cx="6253721" cy="4235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24B62-538A-B149-9C3B-3B9D7C4E93A8}" type="datetimeFigureOut">
              <a:rPr lang="es-CL" smtClean="0"/>
              <a:t>12-11-2021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035AA-1E74-0741-AEAE-EC09B8AE5AB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545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Marcador de imagen de diapositiva 1">
            <a:extLst>
              <a:ext uri="{FF2B5EF4-FFF2-40B4-BE49-F238E27FC236}">
                <a16:creationId xmlns:a16="http://schemas.microsoft.com/office/drawing/2014/main" id="{CA0C0556-EF54-6748-8CF5-8DAD5074FF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2" name="Marcador de notas 2">
            <a:extLst>
              <a:ext uri="{FF2B5EF4-FFF2-40B4-BE49-F238E27FC236}">
                <a16:creationId xmlns:a16="http://schemas.microsoft.com/office/drawing/2014/main" id="{9CC62153-EBA3-A540-B872-4C24157D25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es-ES_tradnl"/>
          </a:p>
        </p:txBody>
      </p:sp>
      <p:sp>
        <p:nvSpPr>
          <p:cNvPr id="56323" name="Marcador de número de diapositiva 3">
            <a:extLst>
              <a:ext uri="{FF2B5EF4-FFF2-40B4-BE49-F238E27FC236}">
                <a16:creationId xmlns:a16="http://schemas.microsoft.com/office/drawing/2014/main" id="{A0FDF786-9555-DB47-A369-6B58493C4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B97BF3-0C45-FF42-9F4B-F089CBD93012}" type="slidenum">
              <a:rPr lang="es-CL" altLang="es-ES_tradnl" smtClean="0"/>
              <a:pPr/>
              <a:t>4</a:t>
            </a:fld>
            <a:endParaRPr lang="es-CL" altLang="es-ES_tradnl"/>
          </a:p>
        </p:txBody>
      </p:sp>
    </p:spTree>
    <p:extLst>
      <p:ext uri="{BB962C8B-B14F-4D97-AF65-F5344CB8AC3E}">
        <p14:creationId xmlns:p14="http://schemas.microsoft.com/office/powerpoint/2010/main" val="196964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29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6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3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628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015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73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751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6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917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C8751-953F-4D1F-8332-70FD9DEE5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FB9749C-137D-47F2-A73C-605512FE4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502A27-C4F1-4E31-A778-63A9B1DA8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424DAB-C706-4F0D-8F73-0455A30EF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0538-9EDF-4AD6-B207-B939215D9DD7}" type="datetimeFigureOut">
              <a:rPr lang="es-CL" smtClean="0"/>
              <a:t>12-11-2021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2E8B4D-ACEA-4D70-8494-68B50B8C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78AB51-7DC8-4FF8-B250-4FB3730E0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3B4C-7163-423F-9092-07E966D88C1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0737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E9760-DADA-4E79-A6B5-47D78B2E8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0B8DA0-7BAA-4A2B-BCC1-DEFD54386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19C43C-C1E2-44F4-B16A-A8A594F99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33465F-3BDC-435E-B52D-4C5F7CED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0538-9EDF-4AD6-B207-B939215D9DD7}" type="datetimeFigureOut">
              <a:rPr lang="es-CL" smtClean="0"/>
              <a:t>12-11-2021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D9C800-196F-4E11-A0A1-01847841F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DAB3A0-AFA3-4D50-89F0-95691E3F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3B4C-7163-423F-9092-07E966D88C1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97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29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  <p:sp>
        <p:nvSpPr>
          <p:cNvPr id="70" name="Google Shape;70;p10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0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2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0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8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1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44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8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72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4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AC30DB-00E1-4B6A-B9FC-BDEF4C0EC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FE4B18-7AF9-4609-B8EB-44496F81D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CABCB7-CE69-4B3A-B9AD-BB973EE3E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40538-9EDF-4AD6-B207-B939215D9DD7}" type="datetimeFigureOut">
              <a:rPr lang="es-CL" smtClean="0"/>
              <a:t>12-11-2021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60E4AA-FF85-4218-B34A-1CA52D5FE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DBE99E-2B1B-4E5E-BCB2-5065EE9FC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F3B4C-7163-423F-9092-07E966D88C1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236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sz="3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0EF4E-4B7E-8F49-9350-F4E2E283B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300165"/>
            <a:ext cx="10040397" cy="2786063"/>
          </a:xfrm>
        </p:spPr>
        <p:txBody>
          <a:bodyPr/>
          <a:lstStyle/>
          <a:p>
            <a:pPr algn="ctr"/>
            <a:br>
              <a:rPr lang="es-CL" sz="3200" b="1" dirty="0"/>
            </a:br>
            <a:br>
              <a:rPr lang="es-CL" sz="3200" b="1" dirty="0"/>
            </a:br>
            <a:br>
              <a:rPr lang="es-CL" sz="2400" b="1" dirty="0">
                <a:solidFill>
                  <a:schemeClr val="bg1"/>
                </a:solidFill>
              </a:rPr>
            </a:br>
            <a:r>
              <a:rPr lang="es-CL" sz="2400" b="1" dirty="0">
                <a:solidFill>
                  <a:schemeClr val="bg1"/>
                </a:solidFill>
              </a:rPr>
              <a:t>Clínica Especializada en Derecho Ambiental y Resolución de Conflictos</a:t>
            </a:r>
            <a:br>
              <a:rPr lang="es-CL" sz="2400" b="1" dirty="0">
                <a:solidFill>
                  <a:schemeClr val="bg1"/>
                </a:solidFill>
              </a:rPr>
            </a:br>
            <a:r>
              <a:rPr lang="es-CL" sz="2400" b="1" dirty="0">
                <a:solidFill>
                  <a:schemeClr val="bg1"/>
                </a:solidFill>
              </a:rPr>
              <a:t>Módulo Vías alternativas de solución de conflictos</a:t>
            </a:r>
            <a:br>
              <a:rPr lang="es-CL" sz="3200" b="1" dirty="0">
                <a:solidFill>
                  <a:schemeClr val="bg1"/>
                </a:solidFill>
              </a:rPr>
            </a:br>
            <a:br>
              <a:rPr lang="es-CL" sz="3200" b="1" dirty="0">
                <a:solidFill>
                  <a:schemeClr val="bg1"/>
                </a:solidFill>
              </a:rPr>
            </a:br>
            <a:br>
              <a:rPr lang="es-CL" sz="3200" b="1" dirty="0"/>
            </a:br>
            <a:endParaRPr lang="es-CL" sz="1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23AE36-40BA-FE43-A9B0-8F68D614A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92991"/>
            <a:ext cx="8825659" cy="2022324"/>
          </a:xfrm>
        </p:spPr>
        <p:txBody>
          <a:bodyPr>
            <a:normAutofit/>
          </a:bodyPr>
          <a:lstStyle/>
          <a:p>
            <a:pPr algn="ctr"/>
            <a:r>
              <a:rPr lang="es-CL" sz="1867" cap="none" dirty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María Nora González Jaraquemada </a:t>
            </a:r>
          </a:p>
          <a:p>
            <a:pPr algn="ctr"/>
            <a:r>
              <a:rPr lang="es-CL" sz="1867" cap="none" dirty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Profesora Asociada Facultad de Derecho, Universidad de Chile</a:t>
            </a:r>
          </a:p>
          <a:p>
            <a:pPr algn="ctr"/>
            <a:r>
              <a:rPr lang="es-CL" sz="1867" cap="none" dirty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6997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1 Título">
            <a:extLst>
              <a:ext uri="{FF2B5EF4-FFF2-40B4-BE49-F238E27FC236}">
                <a16:creationId xmlns:a16="http://schemas.microsoft.com/office/drawing/2014/main" id="{7EF808B1-5EAC-1F4D-BACC-200C7657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pPr algn="r"/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Conclusiones</a:t>
            </a:r>
          </a:p>
        </p:txBody>
      </p:sp>
      <p:sp>
        <p:nvSpPr>
          <p:cNvPr id="62466" name="2 Marcador de contenido">
            <a:extLst>
              <a:ext uri="{FF2B5EF4-FFF2-40B4-BE49-F238E27FC236}">
                <a16:creationId xmlns:a16="http://schemas.microsoft.com/office/drawing/2014/main" id="{040205F4-BA46-EE42-AFCA-6AA4F934D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8775"/>
            <a:ext cx="8362950" cy="4624388"/>
          </a:xfrm>
        </p:spPr>
        <p:txBody>
          <a:bodyPr>
            <a:normAutofit fontScale="92500" lnSpcReduction="10000"/>
          </a:bodyPr>
          <a:lstStyle/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CL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analizar el problema y el contexto en que se produce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los temas ejes, o claves del problema 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a las partes, a los actores relevantes, sus intereses y áreas de influencia y poder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los intereses de mi parte y su jerarquía, y áreas de complementariedad, compatibilidad, intereses comunes y opuestos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Definiciones estratégicas y éticas</a:t>
            </a: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5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1 Título">
            <a:extLst>
              <a:ext uri="{FF2B5EF4-FFF2-40B4-BE49-F238E27FC236}">
                <a16:creationId xmlns:a16="http://schemas.microsoft.com/office/drawing/2014/main" id="{7B70F8C2-3327-1C45-BE71-40B68DDB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b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Agenda de negociación (2)</a:t>
            </a:r>
          </a:p>
        </p:txBody>
      </p:sp>
      <p:sp>
        <p:nvSpPr>
          <p:cNvPr id="59394" name="2 Marcador de contenido">
            <a:extLst>
              <a:ext uri="{FF2B5EF4-FFF2-40B4-BE49-F238E27FC236}">
                <a16:creationId xmlns:a16="http://schemas.microsoft.com/office/drawing/2014/main" id="{FEFDE994-BE42-A84B-80C4-EA14AF2F9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628775"/>
            <a:ext cx="7416800" cy="4624388"/>
          </a:xfrm>
        </p:spPr>
        <p:txBody>
          <a:bodyPr/>
          <a:lstStyle/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59398" name="2 Marcador de contenido">
            <a:extLst>
              <a:ext uri="{FF2B5EF4-FFF2-40B4-BE49-F238E27FC236}">
                <a16:creationId xmlns:a16="http://schemas.microsoft.com/office/drawing/2014/main" id="{853FD0D8-68F1-5142-A6D2-7E2FAB3F9ACF}"/>
              </a:ext>
            </a:extLst>
          </p:cNvPr>
          <p:cNvSpPr txBox="1">
            <a:spLocks/>
          </p:cNvSpPr>
          <p:nvPr/>
        </p:nvSpPr>
        <p:spPr bwMode="auto">
          <a:xfrm>
            <a:off x="2566988" y="1781176"/>
            <a:ext cx="7929562" cy="424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2D8F18CB-E0A5-3640-9960-523C3CC9B6C9}"/>
              </a:ext>
            </a:extLst>
          </p:cNvPr>
          <p:cNvSpPr txBox="1">
            <a:spLocks/>
          </p:cNvSpPr>
          <p:nvPr/>
        </p:nvSpPr>
        <p:spPr bwMode="auto">
          <a:xfrm>
            <a:off x="3157086" y="1781174"/>
            <a:ext cx="8544377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cs typeface="Tahoma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cs typeface="Tahoma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 controversia, de acuerdo a: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Posiciones iniciales de ambas partes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Causas del conflicto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Actitudes esperables de las partes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los temas clave del conflicto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los intereses de las partes y asignarles prioridad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áreas de compatibilidad, complementariedad de intereses, intereses comunes y opuestos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las tácticas para legitimar a las partes, al problema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las Alternativas de las partes y su MAA</a:t>
            </a:r>
            <a:r>
              <a:rPr lang="es-ES_tradnl" altLang="es-CL" sz="2000" b="1" dirty="0">
                <a:latin typeface="+mj-lt"/>
                <a:cs typeface="Tahoma" pitchFamily="34" charset="0"/>
              </a:rPr>
              <a:t>N</a:t>
            </a:r>
          </a:p>
        </p:txBody>
      </p:sp>
      <p:pic>
        <p:nvPicPr>
          <p:cNvPr id="13314" name="Picture 2" descr="Icono de rompecabezas, estilo de dibujos animados. Icono de ...">
            <a:extLst>
              <a:ext uri="{FF2B5EF4-FFF2-40B4-BE49-F238E27FC236}">
                <a16:creationId xmlns:a16="http://schemas.microsoft.com/office/drawing/2014/main" id="{31C7E8C2-9921-4794-A018-ED84A618F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61" y="2550361"/>
            <a:ext cx="2529889" cy="2146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Caricatura De Las Piezas Del Rompecabezas Fotos, Retratos ...">
            <a:extLst>
              <a:ext uri="{FF2B5EF4-FFF2-40B4-BE49-F238E27FC236}">
                <a16:creationId xmlns:a16="http://schemas.microsoft.com/office/drawing/2014/main" id="{FE42D9D4-06F2-4F0C-90E3-5E86FE07C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" y="4696619"/>
            <a:ext cx="2835270" cy="188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18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1 Título">
            <a:extLst>
              <a:ext uri="{FF2B5EF4-FFF2-40B4-BE49-F238E27FC236}">
                <a16:creationId xmlns:a16="http://schemas.microsoft.com/office/drawing/2014/main" id="{33F7DB49-E5DF-0E4A-B519-E0348993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Agenda de negociación (3)</a:t>
            </a:r>
          </a:p>
        </p:txBody>
      </p:sp>
      <p:sp>
        <p:nvSpPr>
          <p:cNvPr id="60418" name="2 Marcador de contenido">
            <a:extLst>
              <a:ext uri="{FF2B5EF4-FFF2-40B4-BE49-F238E27FC236}">
                <a16:creationId xmlns:a16="http://schemas.microsoft.com/office/drawing/2014/main" id="{3A0FA3CD-A415-C540-A4EB-BBFDE6BB7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628775"/>
            <a:ext cx="7416800" cy="4624388"/>
          </a:xfrm>
        </p:spPr>
        <p:txBody>
          <a:bodyPr/>
          <a:lstStyle/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60422" name="2 Marcador de contenido">
            <a:extLst>
              <a:ext uri="{FF2B5EF4-FFF2-40B4-BE49-F238E27FC236}">
                <a16:creationId xmlns:a16="http://schemas.microsoft.com/office/drawing/2014/main" id="{99AF4C25-ABEF-B54A-BA45-A39BE9B04C01}"/>
              </a:ext>
            </a:extLst>
          </p:cNvPr>
          <p:cNvSpPr txBox="1">
            <a:spLocks/>
          </p:cNvSpPr>
          <p:nvPr/>
        </p:nvSpPr>
        <p:spPr bwMode="auto">
          <a:xfrm>
            <a:off x="3079750" y="1781175"/>
            <a:ext cx="7416800" cy="462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72F34FB9-103D-5349-B1A5-A73F02BCEA87}"/>
              </a:ext>
            </a:extLst>
          </p:cNvPr>
          <p:cNvSpPr txBox="1">
            <a:spLocks/>
          </p:cNvSpPr>
          <p:nvPr/>
        </p:nvSpPr>
        <p:spPr bwMode="auto">
          <a:xfrm>
            <a:off x="971549" y="1781174"/>
            <a:ext cx="10558463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s-ES_tradnl" altLang="es-CL" sz="2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tácticas para nivelar la asimetría de poder de las partes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la mayor cantidad de opciones de mutuo beneficio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los criterios objetivos de realidad para legitimar el problema. Intereses, opciones y propuestas de acuerdo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el punto de satisfacción máxima para la negociación. Frontera de Pareto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posibles disfunciones en la comunicación y proponer tácticas para superarlas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herramientas y tácticas colaborativas para legitimar a las partes entre sí, sus intereses, opciones y propuestas de acuerdo</a:t>
            </a:r>
          </a:p>
        </p:txBody>
      </p:sp>
    </p:spTree>
    <p:extLst>
      <p:ext uri="{BB962C8B-B14F-4D97-AF65-F5344CB8AC3E}">
        <p14:creationId xmlns:p14="http://schemas.microsoft.com/office/powerpoint/2010/main" val="216789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0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1 Título">
            <a:extLst>
              <a:ext uri="{FF2B5EF4-FFF2-40B4-BE49-F238E27FC236}">
                <a16:creationId xmlns:a16="http://schemas.microsoft.com/office/drawing/2014/main" id="{7EF808B1-5EAC-1F4D-BACC-200C7657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pPr algn="r"/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Conclusiones</a:t>
            </a:r>
          </a:p>
        </p:txBody>
      </p:sp>
      <p:sp>
        <p:nvSpPr>
          <p:cNvPr id="62466" name="2 Marcador de contenido">
            <a:extLst>
              <a:ext uri="{FF2B5EF4-FFF2-40B4-BE49-F238E27FC236}">
                <a16:creationId xmlns:a16="http://schemas.microsoft.com/office/drawing/2014/main" id="{040205F4-BA46-EE42-AFCA-6AA4F934D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8775"/>
            <a:ext cx="8362950" cy="4624388"/>
          </a:xfrm>
        </p:spPr>
        <p:txBody>
          <a:bodyPr>
            <a:normAutofit fontScale="85000" lnSpcReduction="10000"/>
          </a:bodyPr>
          <a:lstStyle/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CL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analizar el problema y el contexto en que se produce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los temas ejes, o claves del problema 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a las partes, a los actores relevantes, sus intereses y áreas de influencia y poder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Importancia de identificar los intereses de mi parte y su jerarquía, y áreas de complementariedad, compatibilidad, intereses comunes y opuestos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Relevancia de realizar un diagnóstico con participación ciudadana, que integre las miradas y percepciones de los distintos actores públicos y privados del territorio</a:t>
            </a:r>
          </a:p>
          <a:p>
            <a:r>
              <a:rPr lang="es-ES" altLang="es-ES" sz="2400" dirty="0">
                <a:latin typeface="Tahoma" panose="020B0604030504040204" pitchFamily="34" charset="0"/>
                <a:cs typeface="Tahoma" panose="020B0604030504040204" pitchFamily="34" charset="0"/>
              </a:rPr>
              <a:t>Definiciones estratégicas y éticas</a:t>
            </a: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AF0A-BCBD-411B-A34E-4E167895D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>
                <a:solidFill>
                  <a:srgbClr val="00905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Agendas Interinstitucionales Ambientales (AIA). Experiencias en Colombia</a:t>
            </a:r>
            <a:br>
              <a:rPr lang="es-CL" b="1" dirty="0">
                <a:solidFill>
                  <a:srgbClr val="009051"/>
                </a:solidFill>
              </a:rPr>
            </a:br>
            <a:endParaRPr lang="es-CL" b="1" dirty="0">
              <a:solidFill>
                <a:srgbClr val="00905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814245-E9A2-4AD6-8873-B6F7D9A1E313}"/>
              </a:ext>
            </a:extLst>
          </p:cNvPr>
          <p:cNvSpPr txBox="1"/>
          <p:nvPr/>
        </p:nvSpPr>
        <p:spPr>
          <a:xfrm>
            <a:off x="7513982" y="5828348"/>
            <a:ext cx="37106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i="1" dirty="0">
                <a:latin typeface="-apple-system"/>
              </a:rPr>
              <a:t>Luego de la paz con las </a:t>
            </a:r>
            <a:r>
              <a:rPr lang="es-ES" i="1" dirty="0" err="1">
                <a:latin typeface="-apple-system"/>
              </a:rPr>
              <a:t>Farc</a:t>
            </a:r>
            <a:r>
              <a:rPr lang="es-ES" i="1" dirty="0">
                <a:latin typeface="-apple-system"/>
              </a:rPr>
              <a:t> se observan daños ambientales, 2019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CBFC506-7B36-AF41-BF64-4F4607738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860" y="1592248"/>
            <a:ext cx="5311140" cy="40005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6E7DDD0-B4E6-3544-9EF2-AA7773EB659D}"/>
              </a:ext>
            </a:extLst>
          </p:cNvPr>
          <p:cNvSpPr txBox="1"/>
          <p:nvPr/>
        </p:nvSpPr>
        <p:spPr>
          <a:xfrm>
            <a:off x="331470" y="1874520"/>
            <a:ext cx="5086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Concepto de AIA:</a:t>
            </a:r>
          </a:p>
          <a:p>
            <a:r>
              <a:rPr lang="es-CL" i="1" dirty="0"/>
              <a:t>“Proceso de participación orientado a la generación de acuerdos para la naturaleza y los DDHH involucrados, a partir de la prevención, mitigación y resolución o transformación de los conflictos.” </a:t>
            </a:r>
            <a:r>
              <a:rPr lang="es-CL" dirty="0"/>
              <a:t>(</a:t>
            </a:r>
            <a:r>
              <a:rPr lang="es-CL" dirty="0" err="1"/>
              <a:t>Güiza</a:t>
            </a:r>
            <a:r>
              <a:rPr lang="es-CL" dirty="0"/>
              <a:t> y Palacios, 2014)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B6B433-6DB5-074A-BD8C-651F203CA488}"/>
              </a:ext>
            </a:extLst>
          </p:cNvPr>
          <p:cNvSpPr txBox="1"/>
          <p:nvPr/>
        </p:nvSpPr>
        <p:spPr>
          <a:xfrm>
            <a:off x="1444487" y="4161183"/>
            <a:ext cx="5086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Estrategias de concertación producto del intercambio de conocimientos y  experiencias que permiten dirimir o disminuir el nivel de intensidad de los conflictos socio ambientales y generar espacios de debate y consenso para su manejo. (</a:t>
            </a:r>
            <a:r>
              <a:rPr lang="es-CL" dirty="0" err="1"/>
              <a:t>Güiza</a:t>
            </a:r>
            <a:r>
              <a:rPr lang="es-CL" dirty="0"/>
              <a:t> y Palacios, 2014)</a:t>
            </a:r>
          </a:p>
        </p:txBody>
      </p:sp>
    </p:spTree>
    <p:extLst>
      <p:ext uri="{BB962C8B-B14F-4D97-AF65-F5344CB8AC3E}">
        <p14:creationId xmlns:p14="http://schemas.microsoft.com/office/powerpoint/2010/main" val="29249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6CA49D-0D66-42C8-AE34-81F6F371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600" b="1" dirty="0">
                <a:solidFill>
                  <a:srgbClr val="009051"/>
                </a:solidFill>
              </a:rPr>
              <a:t>Las Agendas Interinstitucionales Ambientales. Experiencias en Colombia (2)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9F35AE-1CA8-46D2-8FF5-30F381A73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08443" cy="435133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CL" dirty="0"/>
              <a:t>Pueden operar como: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r>
              <a:rPr lang="es-CL" dirty="0"/>
              <a:t>Constituye instrumento de gestión </a:t>
            </a:r>
            <a:r>
              <a:rPr lang="es-CL" dirty="0" err="1"/>
              <a:t>socioambiental</a:t>
            </a:r>
            <a:endParaRPr lang="es-CL" dirty="0"/>
          </a:p>
          <a:p>
            <a:pPr algn="just"/>
            <a:r>
              <a:rPr lang="es-CL" dirty="0"/>
              <a:t>Permiten conocer y analizar las causas del CA</a:t>
            </a:r>
          </a:p>
          <a:p>
            <a:pPr algn="just"/>
            <a:r>
              <a:rPr lang="es-CL" dirty="0"/>
              <a:t>Permiten intercambio de conocimientos y saberes interdisciplinares culturales y cosmovisiones, formas de vida, prácticas ancestrales, </a:t>
            </a:r>
            <a:r>
              <a:rPr lang="es-CL" dirty="0" err="1"/>
              <a:t>etc</a:t>
            </a:r>
            <a:endParaRPr lang="es-CL" dirty="0"/>
          </a:p>
          <a:p>
            <a:pPr algn="just"/>
            <a:r>
              <a:rPr lang="es-CL" dirty="0"/>
              <a:t>Fortalecen la cooperación administrativa, y la </a:t>
            </a:r>
            <a:r>
              <a:rPr lang="es-CL" dirty="0" err="1"/>
              <a:t>interinstitucionalidad</a:t>
            </a:r>
            <a:r>
              <a:rPr lang="es-CL" dirty="0"/>
              <a:t>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F80A93-CBA2-4E1C-B9B3-656EC3755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0069" y="2345635"/>
            <a:ext cx="5433391" cy="3831328"/>
          </a:xfrm>
        </p:spPr>
        <p:txBody>
          <a:bodyPr>
            <a:normAutofit fontScale="55000" lnSpcReduction="20000"/>
          </a:bodyPr>
          <a:lstStyle/>
          <a:p>
            <a:endParaRPr lang="es-CL" dirty="0"/>
          </a:p>
          <a:p>
            <a:pPr algn="just"/>
            <a:r>
              <a:rPr lang="es-CL" dirty="0"/>
              <a:t>Permiten identificar los actores implicados en el CA en el territorio y sus intereses</a:t>
            </a:r>
          </a:p>
          <a:p>
            <a:pPr algn="just"/>
            <a:r>
              <a:rPr lang="es-CL" dirty="0"/>
              <a:t>Promueven la participación institucional de los organismos ambientales estatales y de los agentes sociales y la construcción conjunta de soluciones para la plena realización de los DDHH</a:t>
            </a:r>
          </a:p>
          <a:p>
            <a:pPr algn="just"/>
            <a:r>
              <a:rPr lang="es-CL" dirty="0"/>
              <a:t>Facilita la construcción de acuerdos para la protección del medioambiente y la garantía de DDHH. De las personas y comunidades</a:t>
            </a:r>
          </a:p>
          <a:p>
            <a:pPr algn="just"/>
            <a:r>
              <a:rPr lang="es-CL" dirty="0"/>
              <a:t>Son producto de la interacción de instituciones del Estado, la sociedad civil organizada y el sector privado, en función de la protección del ambiente y desarrollo humano, desde el enfoque de DDHH.- (</a:t>
            </a:r>
            <a:r>
              <a:rPr lang="es-CL" dirty="0" err="1"/>
              <a:t>Güiza</a:t>
            </a:r>
            <a:r>
              <a:rPr lang="es-CL" dirty="0"/>
              <a:t> y Palacios, 2014)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A32C11B-BFAA-B14F-8EC7-559D1E7560C2}"/>
              </a:ext>
            </a:extLst>
          </p:cNvPr>
          <p:cNvGraphicFramePr/>
          <p:nvPr/>
        </p:nvGraphicFramePr>
        <p:xfrm>
          <a:off x="838200" y="1690687"/>
          <a:ext cx="4065105" cy="2126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059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3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27" name="Straight Connector 14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5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F55D5A26-713C-D245-AF6A-4E74013C8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Proceso</a:t>
            </a: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construcción</a:t>
            </a: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las AIA</a:t>
            </a:r>
          </a:p>
        </p:txBody>
      </p:sp>
      <p:graphicFrame>
        <p:nvGraphicFramePr>
          <p:cNvPr id="6" name="Marcador de texto 3">
            <a:extLst>
              <a:ext uri="{FF2B5EF4-FFF2-40B4-BE49-F238E27FC236}">
                <a16:creationId xmlns:a16="http://schemas.microsoft.com/office/drawing/2014/main" id="{2B63774B-39AA-4422-85EA-F76D5152B185}"/>
              </a:ext>
            </a:extLst>
          </p:cNvPr>
          <p:cNvGraphicFramePr/>
          <p:nvPr/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1834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164" y="3284985"/>
            <a:ext cx="8301317" cy="1584176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Preparación </a:t>
            </a:r>
            <a:r>
              <a:rPr lang="es-ES" dirty="0">
                <a:solidFill>
                  <a:schemeClr val="bg1"/>
                </a:solidFill>
              </a:rPr>
              <a:t>de 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dirty="0">
                <a:solidFill>
                  <a:schemeClr val="bg1"/>
                </a:solidFill>
              </a:rPr>
              <a:t>l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a Negociación</a:t>
            </a:r>
            <a:endParaRPr lang="es-CL" cap="non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46313" y="1484786"/>
            <a:ext cx="7772400" cy="1296143"/>
          </a:xfrm>
        </p:spPr>
        <p:txBody>
          <a:bodyPr>
            <a:norm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TERCERA</a:t>
            </a:r>
            <a:r>
              <a:rPr lang="es-C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</a:p>
        </p:txBody>
      </p:sp>
    </p:spTree>
    <p:extLst>
      <p:ext uri="{BB962C8B-B14F-4D97-AF65-F5344CB8AC3E}">
        <p14:creationId xmlns:p14="http://schemas.microsoft.com/office/powerpoint/2010/main" val="217896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Título">
            <a:extLst>
              <a:ext uri="{FF2B5EF4-FFF2-40B4-BE49-F238E27FC236}">
                <a16:creationId xmlns:a16="http://schemas.microsoft.com/office/drawing/2014/main" id="{7B8F8963-527A-9B4B-80AC-285CE62AD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pPr algn="r"/>
            <a:r>
              <a:rPr lang="es-CL" altLang="es-CL" sz="2800" b="1" dirty="0">
                <a:solidFill>
                  <a:schemeClr val="tx2"/>
                </a:solidFill>
              </a:rPr>
              <a:t>La Preparación: </a:t>
            </a:r>
            <a:br>
              <a:rPr lang="es-CL" altLang="es-CL" sz="2800" b="1" dirty="0">
                <a:solidFill>
                  <a:schemeClr val="tx2"/>
                </a:solidFill>
              </a:rPr>
            </a:b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Cuánta Información Necesito</a:t>
            </a:r>
            <a:r>
              <a:rPr lang="es-CL" altLang="es-CL" sz="2800" b="1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54274" name="2 Marcador de contenido">
            <a:extLst>
              <a:ext uri="{FF2B5EF4-FFF2-40B4-BE49-F238E27FC236}">
                <a16:creationId xmlns:a16="http://schemas.microsoft.com/office/drawing/2014/main" id="{8B4E8165-A788-9140-BA9F-56950B8F0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628775"/>
            <a:ext cx="7416800" cy="46243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endParaRPr lang="es-ES_tradnl" altLang="es-CL" sz="2400" dirty="0">
              <a:solidFill>
                <a:schemeClr val="accent1"/>
              </a:solidFill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endParaRPr lang="es-ES_tradnl" altLang="es-CL" sz="2400" dirty="0">
              <a:solidFill>
                <a:schemeClr val="accent1"/>
              </a:solidFill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solidFill>
                  <a:schemeClr val="accent1"/>
                </a:solidFill>
                <a:cs typeface="Tahoma" panose="020B0604030504040204" pitchFamily="34" charset="0"/>
              </a:rPr>
              <a:t>Hechos: </a:t>
            </a:r>
            <a:r>
              <a:rPr lang="es-ES_tradnl" altLang="es-CL" sz="2400" dirty="0">
                <a:cs typeface="Tahoma" panose="020B0604030504040204" pitchFamily="34" charset="0"/>
              </a:rPr>
              <a:t>situaciones/ contexto/ relación entre las partes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solidFill>
                  <a:schemeClr val="accent1"/>
                </a:solidFill>
                <a:cs typeface="Tahoma" panose="020B0604030504040204" pitchFamily="34" charset="0"/>
              </a:rPr>
              <a:t>Temas clave </a:t>
            </a:r>
            <a:r>
              <a:rPr lang="es-ES_tradnl" altLang="es-CL" sz="2400" dirty="0">
                <a:cs typeface="Tahoma" panose="020B0604030504040204" pitchFamily="34" charset="0"/>
              </a:rPr>
              <a:t>del conflicto: científica, técnica, cultural, etc.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solidFill>
                  <a:schemeClr val="accent1"/>
                </a:solidFill>
                <a:cs typeface="Tahoma" panose="020B0604030504040204" pitchFamily="34" charset="0"/>
              </a:rPr>
              <a:t>Personas</a:t>
            </a:r>
            <a:r>
              <a:rPr lang="es-ES_tradnl" altLang="es-CL" sz="2400" dirty="0">
                <a:cs typeface="Tahoma" panose="020B0604030504040204" pitchFamily="34" charset="0"/>
              </a:rPr>
              <a:t>: partes, actores relevantes, terceros, grupos de influencia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solidFill>
                  <a:schemeClr val="accent1"/>
                </a:solidFill>
                <a:cs typeface="Tahoma" panose="020B0604030504040204" pitchFamily="34" charset="0"/>
              </a:rPr>
              <a:t>Equipo negociador</a:t>
            </a:r>
            <a:r>
              <a:rPr lang="es-ES_tradnl" altLang="es-CL" sz="2400" dirty="0">
                <a:cs typeface="Tahoma" panose="020B0604030504040204" pitchFamily="34" charset="0"/>
              </a:rPr>
              <a:t>: quiénes lo integran, estilos negociadores, reputación, experiencias anteriores, vínculos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solidFill>
                  <a:schemeClr val="accent1"/>
                </a:solidFill>
                <a:cs typeface="Tahoma" panose="020B0604030504040204" pitchFamily="34" charset="0"/>
              </a:rPr>
              <a:t>Poder de las partes</a:t>
            </a:r>
            <a:r>
              <a:rPr lang="es-ES_tradnl" altLang="es-CL" sz="2400" dirty="0">
                <a:cs typeface="Tahoma" panose="020B0604030504040204" pitchFamily="34" charset="0"/>
              </a:rPr>
              <a:t>, los negociadores  y actores relacionados, relaciones y  vinculaciones: político, económico, social, ámbito de influencia, etc.</a:t>
            </a:r>
          </a:p>
        </p:txBody>
      </p:sp>
    </p:spTree>
    <p:extLst>
      <p:ext uri="{BB962C8B-B14F-4D97-AF65-F5344CB8AC3E}">
        <p14:creationId xmlns:p14="http://schemas.microsoft.com/office/powerpoint/2010/main" val="87970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1 Título">
            <a:extLst>
              <a:ext uri="{FF2B5EF4-FFF2-40B4-BE49-F238E27FC236}">
                <a16:creationId xmlns:a16="http://schemas.microsoft.com/office/drawing/2014/main" id="{60BB926F-AC0D-574B-840D-B30EA839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br>
              <a:rPr lang="es-CL" altLang="es-ES" sz="2800" b="1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s-CL" altLang="es-ES" sz="28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Preguntas estratégicas: </a:t>
            </a:r>
            <a:br>
              <a:rPr lang="es-CL" altLang="es-ES" sz="28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s-CL" altLang="es-ES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Howard Raiffa </a:t>
            </a:r>
            <a:br>
              <a:rPr lang="es-CL" altLang="es-ES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s-CL" altLang="es-ES" sz="1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s-CL" altLang="es-CL" sz="1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“El arte  y la Ciencia de la negociación</a:t>
            </a:r>
            <a:r>
              <a:rPr lang="es-CL" altLang="es-CL" sz="1600" b="1" dirty="0">
                <a:solidFill>
                  <a:schemeClr val="tx2"/>
                </a:solidFill>
              </a:rPr>
              <a:t>”)</a:t>
            </a:r>
            <a:br>
              <a:rPr lang="es-CL" altLang="es-CL" sz="1600" b="1" dirty="0">
                <a:solidFill>
                  <a:schemeClr val="tx2"/>
                </a:solidFill>
              </a:rPr>
            </a:br>
            <a:br>
              <a:rPr lang="es-CL" altLang="es-ES" sz="1600" b="1" dirty="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s-CL" altLang="es-CL" sz="1600" b="1" dirty="0">
              <a:solidFill>
                <a:schemeClr val="tx2"/>
              </a:solidFill>
            </a:endParaRPr>
          </a:p>
        </p:txBody>
      </p:sp>
      <p:sp>
        <p:nvSpPr>
          <p:cNvPr id="55298" name="2 Marcador de contenido">
            <a:extLst>
              <a:ext uri="{FF2B5EF4-FFF2-40B4-BE49-F238E27FC236}">
                <a16:creationId xmlns:a16="http://schemas.microsoft.com/office/drawing/2014/main" id="{C45F4CCD-84D4-A14F-B013-4500BC674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226" y="1412875"/>
            <a:ext cx="9629774" cy="462438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endParaRPr lang="es-ES_tradnl" altLang="es-CL" sz="2000" dirty="0">
              <a:solidFill>
                <a:srgbClr val="000000"/>
              </a:solidFill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es-ES_tradnl" altLang="es-CL" sz="2000" dirty="0">
              <a:solidFill>
                <a:srgbClr val="000000"/>
              </a:solidFill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es-ES_tradnl" altLang="es-CL" sz="2000" dirty="0">
              <a:solidFill>
                <a:srgbClr val="000000"/>
              </a:solidFill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es-ES_tradnl" altLang="es-CL" sz="2000" dirty="0">
              <a:solidFill>
                <a:srgbClr val="000000"/>
              </a:solidFill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Hay más de dos partes?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Es repetitivo el juego?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Hay efectos de vinculación?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Hay más de un tema?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Se requiere un acuerdo?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Se requiere ratificación?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Son posibles las amenazas?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Hay restricciones de tiempo o costos relacionados con el tiempo?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Son obligatorios los contratos?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Son privadas o públicas las negociaciones?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Cuáles son las normas del grupo?</a:t>
            </a:r>
          </a:p>
          <a:p>
            <a:pPr>
              <a:lnSpc>
                <a:spcPct val="90000"/>
              </a:lnSpc>
            </a:pPr>
            <a:r>
              <a:rPr lang="es-ES_tradnl" altLang="es-CL" sz="2000" dirty="0">
                <a:solidFill>
                  <a:srgbClr val="000000"/>
                </a:solidFill>
                <a:cs typeface="Tahoma" panose="020B0604030504040204" pitchFamily="34" charset="0"/>
              </a:rPr>
              <a:t>Es posible la intervención de una tercera parte?</a:t>
            </a:r>
          </a:p>
        </p:txBody>
      </p:sp>
    </p:spTree>
    <p:extLst>
      <p:ext uri="{BB962C8B-B14F-4D97-AF65-F5344CB8AC3E}">
        <p14:creationId xmlns:p14="http://schemas.microsoft.com/office/powerpoint/2010/main" val="3156626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1 Título">
            <a:extLst>
              <a:ext uri="{FF2B5EF4-FFF2-40B4-BE49-F238E27FC236}">
                <a16:creationId xmlns:a16="http://schemas.microsoft.com/office/drawing/2014/main" id="{99B7B705-788A-6D4E-B2D5-76792FB4D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563" y="274638"/>
            <a:ext cx="9345613" cy="1143000"/>
          </a:xfrm>
        </p:spPr>
        <p:txBody>
          <a:bodyPr/>
          <a:lstStyle/>
          <a:p>
            <a:b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Tareas críticas y decisiones previas a la negociación</a:t>
            </a:r>
          </a:p>
        </p:txBody>
      </p:sp>
      <p:sp>
        <p:nvSpPr>
          <p:cNvPr id="57346" name="2 Marcador de contenido">
            <a:extLst>
              <a:ext uri="{FF2B5EF4-FFF2-40B4-BE49-F238E27FC236}">
                <a16:creationId xmlns:a16="http://schemas.microsoft.com/office/drawing/2014/main" id="{B36BE567-BABA-DB47-9F4C-A493AFEB6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4468" y="1800807"/>
            <a:ext cx="9345613" cy="4452355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endParaRPr lang="es-ES_tradnl" altLang="es-CL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s-ES_tradnl" altLang="es-CL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Iniciar contacto con las partes y sus negociadores o representantes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Evaluar la viabilidad de la negociación como forma de solución del  conflicto.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Descartar patologías u otros factores negativos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Obtener la aprobación para participar en el proceso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Preparación de las partes para enfrentar el proceso: generar condiciones de seguridad y confianza con las partes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Análisis del problema. Obtención de información relevante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L" sz="2000" dirty="0">
                <a:highlight>
                  <a:srgbClr val="FFFF00"/>
                </a:highlight>
                <a:latin typeface="Tahoma" panose="020B0604030504040204" pitchFamily="34" charset="0"/>
                <a:cs typeface="Tahoma" panose="020B0604030504040204" pitchFamily="34" charset="0"/>
              </a:rPr>
              <a:t>Diseño de una estrategia de negociación</a:t>
            </a: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8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1 Título">
            <a:extLst>
              <a:ext uri="{FF2B5EF4-FFF2-40B4-BE49-F238E27FC236}">
                <a16:creationId xmlns:a16="http://schemas.microsoft.com/office/drawing/2014/main" id="{99B7B705-788A-6D4E-B2D5-76792FB4D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563" y="274638"/>
            <a:ext cx="9345613" cy="1143000"/>
          </a:xfrm>
        </p:spPr>
        <p:txBody>
          <a:bodyPr/>
          <a:lstStyle/>
          <a:p>
            <a:b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Tareas críticas y decisiones previas a la negociación</a:t>
            </a:r>
          </a:p>
        </p:txBody>
      </p:sp>
      <p:sp>
        <p:nvSpPr>
          <p:cNvPr id="57346" name="2 Marcador de contenido">
            <a:extLst>
              <a:ext uri="{FF2B5EF4-FFF2-40B4-BE49-F238E27FC236}">
                <a16:creationId xmlns:a16="http://schemas.microsoft.com/office/drawing/2014/main" id="{B36BE567-BABA-DB47-9F4C-A493AFEB6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8" y="1628775"/>
            <a:ext cx="8964612" cy="4624388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endParaRPr lang="es-ES_tradnl" altLang="es-CL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s-ES_tradnl" altLang="es-CL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Iniciar contacto con las partes y sus negociadores o representantes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Evaluar la viabilidad de la negociación como forma de solución del  conflicto.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Descartar patologías u otros factores negativos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Obtener la aprobación para participar en el proceso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Preparación de las partes para enfrentar el proceso: generar condiciones de seguridad y confianza con las partes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Análisis del problema. Obtención de información relevante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ES_tradnl" altLang="es-CL" sz="2000" dirty="0">
                <a:latin typeface="Tahoma" panose="020B0604030504040204" pitchFamily="34" charset="0"/>
                <a:cs typeface="Tahoma" panose="020B0604030504040204" pitchFamily="34" charset="0"/>
              </a:rPr>
              <a:t>Diseño de una estrategia de negociación</a:t>
            </a:r>
          </a:p>
          <a:p>
            <a:endParaRPr lang="es-ES" altLang="es-ES" sz="2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28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7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7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1 Título">
            <a:extLst>
              <a:ext uri="{FF2B5EF4-FFF2-40B4-BE49-F238E27FC236}">
                <a16:creationId xmlns:a16="http://schemas.microsoft.com/office/drawing/2014/main" id="{1D1F4D0D-7452-4846-87A1-996A0F5B0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725" y="274638"/>
            <a:ext cx="9188451" cy="1143000"/>
          </a:xfrm>
        </p:spPr>
        <p:txBody>
          <a:bodyPr/>
          <a:lstStyle/>
          <a:p>
            <a:br>
              <a:rPr lang="es-CL" altLang="es-CL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s-CL" altLang="es-CL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Planificación estratégica: </a:t>
            </a:r>
            <a:r>
              <a:rPr lang="es-CL" altLang="es-CL" sz="28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La</a:t>
            </a:r>
            <a:r>
              <a:rPr lang="es-CL" altLang="es-CL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agenda de  negociación</a:t>
            </a:r>
          </a:p>
        </p:txBody>
      </p:sp>
      <p:sp>
        <p:nvSpPr>
          <p:cNvPr id="58370" name="2 Marcador de contenido">
            <a:extLst>
              <a:ext uri="{FF2B5EF4-FFF2-40B4-BE49-F238E27FC236}">
                <a16:creationId xmlns:a16="http://schemas.microsoft.com/office/drawing/2014/main" id="{674489A5-2425-3A42-8EBE-F1688EEC1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5914" y="2276475"/>
            <a:ext cx="7488237" cy="397668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endParaRPr lang="es-ES_tradnl" altLang="es-CL" sz="2400" dirty="0"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cs typeface="Tahoma" panose="020B0604030504040204" pitchFamily="34" charset="0"/>
              </a:rPr>
              <a:t>Instrumento de planificación estratégica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cs typeface="Tahoma" panose="020B0604030504040204" pitchFamily="34" charset="0"/>
              </a:rPr>
              <a:t>Permite proyectar los elementos del modelo y cómo se comportarán en la negociación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cs typeface="Tahoma" panose="020B0604030504040204" pitchFamily="34" charset="0"/>
              </a:rPr>
              <a:t>Incluye la selección de un enfoque estratégico para la negociación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cs typeface="Tahoma" panose="020B0604030504040204" pitchFamily="34" charset="0"/>
              </a:rPr>
              <a:t>Exige coherencia entre la estrategia y las tácticas a desplegar en la negociación</a:t>
            </a:r>
          </a:p>
          <a:p>
            <a:pPr algn="just">
              <a:lnSpc>
                <a:spcPct val="90000"/>
              </a:lnSpc>
            </a:pPr>
            <a:r>
              <a:rPr lang="es-ES_tradnl" altLang="es-CL" sz="2400" dirty="0">
                <a:cs typeface="Tahoma" panose="020B0604030504040204" pitchFamily="34" charset="0"/>
              </a:rPr>
              <a:t>Sintetiza el proceso de preparación de la negociación</a:t>
            </a:r>
          </a:p>
          <a:p>
            <a:pPr algn="just">
              <a:lnSpc>
                <a:spcPct val="90000"/>
              </a:lnSpc>
            </a:pPr>
            <a:endParaRPr lang="es-ES_tradnl" altLang="es-CL" sz="2400" dirty="0">
              <a:cs typeface="Tahoma" panose="020B0604030504040204" pitchFamily="34" charset="0"/>
            </a:endParaRPr>
          </a:p>
        </p:txBody>
      </p:sp>
      <p:pic>
        <p:nvPicPr>
          <p:cNvPr id="4" name="Picture 2" descr="Lamp Lampje, uniek en sfeervol handgemaakt design - Foto's KlimLampStel">
            <a:extLst>
              <a:ext uri="{FF2B5EF4-FFF2-40B4-BE49-F238E27FC236}">
                <a16:creationId xmlns:a16="http://schemas.microsoft.com/office/drawing/2014/main" id="{0ADC2987-956D-4C3B-A0DB-74B063A8F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59" y="2276475"/>
            <a:ext cx="2247900" cy="370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66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1 Título">
            <a:extLst>
              <a:ext uri="{FF2B5EF4-FFF2-40B4-BE49-F238E27FC236}">
                <a16:creationId xmlns:a16="http://schemas.microsoft.com/office/drawing/2014/main" id="{7B70F8C2-3327-1C45-BE71-40B68DDB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b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Agenda de negociación (2)</a:t>
            </a:r>
          </a:p>
        </p:txBody>
      </p:sp>
      <p:sp>
        <p:nvSpPr>
          <p:cNvPr id="59394" name="2 Marcador de contenido">
            <a:extLst>
              <a:ext uri="{FF2B5EF4-FFF2-40B4-BE49-F238E27FC236}">
                <a16:creationId xmlns:a16="http://schemas.microsoft.com/office/drawing/2014/main" id="{FEFDE994-BE42-A84B-80C4-EA14AF2F9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628775"/>
            <a:ext cx="7416800" cy="4624388"/>
          </a:xfrm>
        </p:spPr>
        <p:txBody>
          <a:bodyPr/>
          <a:lstStyle/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59398" name="2 Marcador de contenido">
            <a:extLst>
              <a:ext uri="{FF2B5EF4-FFF2-40B4-BE49-F238E27FC236}">
                <a16:creationId xmlns:a16="http://schemas.microsoft.com/office/drawing/2014/main" id="{853FD0D8-68F1-5142-A6D2-7E2FAB3F9ACF}"/>
              </a:ext>
            </a:extLst>
          </p:cNvPr>
          <p:cNvSpPr txBox="1">
            <a:spLocks/>
          </p:cNvSpPr>
          <p:nvPr/>
        </p:nvSpPr>
        <p:spPr bwMode="auto">
          <a:xfrm>
            <a:off x="2566988" y="1781176"/>
            <a:ext cx="7929562" cy="424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2D8F18CB-E0A5-3640-9960-523C3CC9B6C9}"/>
              </a:ext>
            </a:extLst>
          </p:cNvPr>
          <p:cNvSpPr txBox="1">
            <a:spLocks/>
          </p:cNvSpPr>
          <p:nvPr/>
        </p:nvSpPr>
        <p:spPr bwMode="auto">
          <a:xfrm>
            <a:off x="3157086" y="1781174"/>
            <a:ext cx="8544377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cs typeface="Tahoma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cs typeface="Tahoma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 controversia, de acuerdo a: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Posiciones iniciales de ambas partes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Causas del conflicto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Actitudes esperables de las partes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los temas clave del conflicto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los intereses de las partes y asignarles prioridad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áreas de compatibilidad, complementariedad de intereses, intereses comunes y opuestos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las tácticas para legitimar a las partes, al problema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cs typeface="Tahoma" pitchFamily="34" charset="0"/>
              </a:rPr>
              <a:t>Identificar las Alternativas de las partes y su MAA</a:t>
            </a:r>
            <a:r>
              <a:rPr lang="es-ES_tradnl" altLang="es-CL" sz="2000" b="1" dirty="0">
                <a:latin typeface="+mj-lt"/>
                <a:cs typeface="Tahoma" pitchFamily="34" charset="0"/>
              </a:rPr>
              <a:t>N</a:t>
            </a:r>
          </a:p>
        </p:txBody>
      </p:sp>
      <p:pic>
        <p:nvPicPr>
          <p:cNvPr id="13314" name="Picture 2" descr="Icono de rompecabezas, estilo de dibujos animados. Icono de ...">
            <a:extLst>
              <a:ext uri="{FF2B5EF4-FFF2-40B4-BE49-F238E27FC236}">
                <a16:creationId xmlns:a16="http://schemas.microsoft.com/office/drawing/2014/main" id="{31C7E8C2-9921-4794-A018-ED84A618F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61" y="2550361"/>
            <a:ext cx="2529889" cy="2146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Caricatura De Las Piezas Del Rompecabezas Fotos, Retratos ...">
            <a:extLst>
              <a:ext uri="{FF2B5EF4-FFF2-40B4-BE49-F238E27FC236}">
                <a16:creationId xmlns:a16="http://schemas.microsoft.com/office/drawing/2014/main" id="{FE42D9D4-06F2-4F0C-90E3-5E86FE07C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" y="4696619"/>
            <a:ext cx="2835270" cy="188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14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1 Título">
            <a:extLst>
              <a:ext uri="{FF2B5EF4-FFF2-40B4-BE49-F238E27FC236}">
                <a16:creationId xmlns:a16="http://schemas.microsoft.com/office/drawing/2014/main" id="{33F7DB49-E5DF-0E4A-B519-E0348993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8435975" cy="1143000"/>
          </a:xfrm>
        </p:spPr>
        <p:txBody>
          <a:bodyPr/>
          <a:lstStyle/>
          <a:p>
            <a:r>
              <a:rPr lang="es-CL" altLang="es-CL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Agenda de negociación (3)</a:t>
            </a:r>
          </a:p>
        </p:txBody>
      </p:sp>
      <p:sp>
        <p:nvSpPr>
          <p:cNvPr id="60418" name="2 Marcador de contenido">
            <a:extLst>
              <a:ext uri="{FF2B5EF4-FFF2-40B4-BE49-F238E27FC236}">
                <a16:creationId xmlns:a16="http://schemas.microsoft.com/office/drawing/2014/main" id="{3A0FA3CD-A415-C540-A4EB-BBFDE6BB7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350" y="1628775"/>
            <a:ext cx="7416800" cy="4624388"/>
          </a:xfrm>
        </p:spPr>
        <p:txBody>
          <a:bodyPr/>
          <a:lstStyle/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60422" name="2 Marcador de contenido">
            <a:extLst>
              <a:ext uri="{FF2B5EF4-FFF2-40B4-BE49-F238E27FC236}">
                <a16:creationId xmlns:a16="http://schemas.microsoft.com/office/drawing/2014/main" id="{99AF4C25-ABEF-B54A-BA45-A39BE9B04C01}"/>
              </a:ext>
            </a:extLst>
          </p:cNvPr>
          <p:cNvSpPr txBox="1">
            <a:spLocks/>
          </p:cNvSpPr>
          <p:nvPr/>
        </p:nvSpPr>
        <p:spPr bwMode="auto">
          <a:xfrm>
            <a:off x="3079750" y="1781175"/>
            <a:ext cx="7416800" cy="462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s-CL" altLang="es-CL" sz="2400"/>
          </a:p>
          <a:p>
            <a:endParaRPr lang="es-CL" altLang="es-CL"/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72F34FB9-103D-5349-B1A5-A73F02BCEA87}"/>
              </a:ext>
            </a:extLst>
          </p:cNvPr>
          <p:cNvSpPr txBox="1">
            <a:spLocks/>
          </p:cNvSpPr>
          <p:nvPr/>
        </p:nvSpPr>
        <p:spPr bwMode="auto">
          <a:xfrm>
            <a:off x="971549" y="1781174"/>
            <a:ext cx="10558463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endParaRPr lang="es-ES_tradnl" altLang="es-CL" sz="24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s-ES_tradnl" altLang="es-CL" sz="2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tácticas para nivelar la asimetría de poder de las partes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la mayor cantidad de opciones de mutuo beneficio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los criterios objetivos de realidad para legitimar el problema. Intereses, opciones y propuestas de acuerdo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el punto de satisfacción máxima para la negociación. Frontera de Pareto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posibles disfunciones en la comunicación y proponer tácticas para superarlas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altLang="es-CL" sz="2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Identificar herramientas y tácticas colaborativas para legitimar a las partes entre sí, sus intereses, opciones y propuestas de acuerdo</a:t>
            </a:r>
          </a:p>
        </p:txBody>
      </p:sp>
    </p:spTree>
    <p:extLst>
      <p:ext uri="{BB962C8B-B14F-4D97-AF65-F5344CB8AC3E}">
        <p14:creationId xmlns:p14="http://schemas.microsoft.com/office/powerpoint/2010/main" val="119975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0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hapesVTI">
  <a:themeElements>
    <a:clrScheme name="AnalogousFromRegularSeedLeftStep">
      <a:dk1>
        <a:srgbClr val="000000"/>
      </a:dk1>
      <a:lt1>
        <a:srgbClr val="FFFFFF"/>
      </a:lt1>
      <a:dk2>
        <a:srgbClr val="292441"/>
      </a:dk2>
      <a:lt2>
        <a:srgbClr val="E2E5E8"/>
      </a:lt2>
      <a:accent1>
        <a:srgbClr val="C38E4D"/>
      </a:accent1>
      <a:accent2>
        <a:srgbClr val="B14B3B"/>
      </a:accent2>
      <a:accent3>
        <a:srgbClr val="C34D6E"/>
      </a:accent3>
      <a:accent4>
        <a:srgbClr val="B13B8E"/>
      </a:accent4>
      <a:accent5>
        <a:srgbClr val="B54DC3"/>
      </a:accent5>
      <a:accent6>
        <a:srgbClr val="723BB1"/>
      </a:accent6>
      <a:hlink>
        <a:srgbClr val="3F79BF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716</TotalTime>
  <Words>1263</Words>
  <Application>Microsoft Office PowerPoint</Application>
  <PresentationFormat>Panorámica</PresentationFormat>
  <Paragraphs>154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</vt:i4>
      </vt:variant>
    </vt:vector>
  </HeadingPairs>
  <TitlesOfParts>
    <vt:vector size="29" baseType="lpstr">
      <vt:lpstr>-apple-system</vt:lpstr>
      <vt:lpstr>Arial</vt:lpstr>
      <vt:lpstr>Calibri</vt:lpstr>
      <vt:lpstr>Calibri Light</vt:lpstr>
      <vt:lpstr>Century Gothic</vt:lpstr>
      <vt:lpstr>Tahoma</vt:lpstr>
      <vt:lpstr>Times New Roman</vt:lpstr>
      <vt:lpstr>Trebuchet MS</vt:lpstr>
      <vt:lpstr>Wingdings</vt:lpstr>
      <vt:lpstr>Wingdings 3</vt:lpstr>
      <vt:lpstr>Sala de reuniones Ion</vt:lpstr>
      <vt:lpstr>Tema de Office</vt:lpstr>
      <vt:lpstr>ShapesVTI</vt:lpstr>
      <vt:lpstr>   Clínica Especializada en Derecho Ambiental y Resolución de Conflictos Módulo Vías alternativas de solución de conflictos   </vt:lpstr>
      <vt:lpstr>Preparación de  la Negociación</vt:lpstr>
      <vt:lpstr>La Preparación:  Cuánta Información Necesito?</vt:lpstr>
      <vt:lpstr> Preguntas estratégicas:  Howard Raiffa  (“El arte  y la Ciencia de la negociación”)  </vt:lpstr>
      <vt:lpstr> Tareas críticas y decisiones previas a la negociación</vt:lpstr>
      <vt:lpstr> Tareas críticas y decisiones previas a la negociación</vt:lpstr>
      <vt:lpstr> Planificación estratégica: La agenda de  negociación</vt:lpstr>
      <vt:lpstr> Agenda de negociación (2)</vt:lpstr>
      <vt:lpstr>Agenda de negociación (3)</vt:lpstr>
      <vt:lpstr>Conclusiones</vt:lpstr>
      <vt:lpstr> Agenda de negociación (2)</vt:lpstr>
      <vt:lpstr>Agenda de negociación (3)</vt:lpstr>
      <vt:lpstr>Conclusiones</vt:lpstr>
      <vt:lpstr>Las Agendas Interinstitucionales Ambientales (AIA). Experiencias en Colombia </vt:lpstr>
      <vt:lpstr>Las Agendas Interinstitucionales Ambientales. Experiencias en Colombia (2)</vt:lpstr>
      <vt:lpstr>Proceso de construcción de las AIA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Nora González Jaraquemada</dc:creator>
  <cp:lastModifiedBy>Juan Alberto Soncini Araya</cp:lastModifiedBy>
  <cp:revision>64</cp:revision>
  <dcterms:created xsi:type="dcterms:W3CDTF">2018-05-30T21:22:32Z</dcterms:created>
  <dcterms:modified xsi:type="dcterms:W3CDTF">2021-11-12T18:03:48Z</dcterms:modified>
</cp:coreProperties>
</file>