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592" r:id="rId3"/>
    <p:sldId id="593" r:id="rId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8043"/>
  </p:normalViewPr>
  <p:slideViewPr>
    <p:cSldViewPr snapToGrid="0" snapToObjects="1">
      <p:cViewPr varScale="1">
        <p:scale>
          <a:sx n="104" d="100"/>
          <a:sy n="104" d="100"/>
        </p:scale>
        <p:origin x="22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5244D8-12E3-6740-8FC8-C579AA336D7D}" type="datetimeFigureOut">
              <a:rPr lang="es-CL" smtClean="0"/>
              <a:t>29-03-21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B648E-9FD5-C44C-8930-F7AD69A8D142}" type="slidenum">
              <a:rPr lang="es-CL" smtClean="0"/>
              <a:t>‹Nº›</a:t>
            </a:fld>
            <a:endParaRPr lang="es-CL"/>
          </a:p>
        </p:txBody>
      </p:sp>
    </p:spTree>
    <p:extLst>
      <p:ext uri="{BB962C8B-B14F-4D97-AF65-F5344CB8AC3E}">
        <p14:creationId xmlns:p14="http://schemas.microsoft.com/office/powerpoint/2010/main" val="3303878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a:extLst>
              <a:ext uri="{FF2B5EF4-FFF2-40B4-BE49-F238E27FC236}">
                <a16:creationId xmlns:a16="http://schemas.microsoft.com/office/drawing/2014/main" id="{6C0BE7DC-19D2-DC48-98B6-5526D2644B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EC42AD-5427-A84D-97B9-A2A7E0BB1134}" type="slidenum">
              <a:rPr lang="es-CL" altLang="es-ES" smtClean="0"/>
              <a:pPr>
                <a:spcBef>
                  <a:spcPct val="0"/>
                </a:spcBef>
              </a:pPr>
              <a:t>2</a:t>
            </a:fld>
            <a:endParaRPr lang="es-CL" altLang="es-ES"/>
          </a:p>
        </p:txBody>
      </p:sp>
      <p:sp>
        <p:nvSpPr>
          <p:cNvPr id="79874" name="Rectangle 2">
            <a:extLst>
              <a:ext uri="{FF2B5EF4-FFF2-40B4-BE49-F238E27FC236}">
                <a16:creationId xmlns:a16="http://schemas.microsoft.com/office/drawing/2014/main" id="{C10B8FFD-B70D-6E43-8286-D81BF8C81766}"/>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E620AC49-FF15-F246-BD52-47C9F800066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ES">
              <a:latin typeface="Arial" panose="020B0604020202020204" pitchFamily="34" charset="0"/>
            </a:endParaRPr>
          </a:p>
        </p:txBody>
      </p:sp>
    </p:spTree>
    <p:extLst>
      <p:ext uri="{BB962C8B-B14F-4D97-AF65-F5344CB8AC3E}">
        <p14:creationId xmlns:p14="http://schemas.microsoft.com/office/powerpoint/2010/main" val="169292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752D5D-18FE-7940-9CDC-BEC35826F35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DD573DD7-5F64-1E46-8BA5-F8701BE0EC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5CA3EE11-83B3-754B-A5E1-10D618179107}"/>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5" name="Marcador de pie de página 4">
            <a:extLst>
              <a:ext uri="{FF2B5EF4-FFF2-40B4-BE49-F238E27FC236}">
                <a16:creationId xmlns:a16="http://schemas.microsoft.com/office/drawing/2014/main" id="{3548D2DF-784F-A94B-9DB0-50B2EDCD221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F6332BB-F81A-504D-B4E1-27B04A5F7FE2}"/>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1627402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79C4F-3A12-144F-BFD4-D3D179D9620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2F214CA-16BA-C84F-A03D-E76BBFE1E70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D056F27-84FD-E04D-AE30-7916CBFF509E}"/>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5" name="Marcador de pie de página 4">
            <a:extLst>
              <a:ext uri="{FF2B5EF4-FFF2-40B4-BE49-F238E27FC236}">
                <a16:creationId xmlns:a16="http://schemas.microsoft.com/office/drawing/2014/main" id="{A3863788-637C-9A4E-A887-24BAD0B92E6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F6BB9D6-FC05-9A45-9F32-EE6055B7DE96}"/>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106492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973435A-3613-9C42-9DFF-AE85AB08824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3EDF689-7DE4-CD41-8A95-998622E2524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F26A8C0-F9C5-3449-A349-10C255D884CA}"/>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5" name="Marcador de pie de página 4">
            <a:extLst>
              <a:ext uri="{FF2B5EF4-FFF2-40B4-BE49-F238E27FC236}">
                <a16:creationId xmlns:a16="http://schemas.microsoft.com/office/drawing/2014/main" id="{86E4400B-F4F4-BE49-879B-AB63971D0A7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81322CE-C4C2-1141-B0B6-080EA1C9FD1D}"/>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401608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CD0A9D-2EA6-6448-B0C1-E3CF93FDE8A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4EC74A4-2E55-2745-89FE-97E15613BC3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479FF9D-63E4-A44E-B38E-84D0CC74A53F}"/>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5" name="Marcador de pie de página 4">
            <a:extLst>
              <a:ext uri="{FF2B5EF4-FFF2-40B4-BE49-F238E27FC236}">
                <a16:creationId xmlns:a16="http://schemas.microsoft.com/office/drawing/2014/main" id="{CFE294C1-FBEB-0645-A394-E4AADB75E31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F1C61F7-5750-F64B-95C2-F18DAF660F9C}"/>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66452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CEFDD6-B7F1-CA49-932D-F1250B4117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29A7900-E5DF-7F45-9F77-FF510277F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5B7C432-AEF2-3841-BD01-58512ECF93CE}"/>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5" name="Marcador de pie de página 4">
            <a:extLst>
              <a:ext uri="{FF2B5EF4-FFF2-40B4-BE49-F238E27FC236}">
                <a16:creationId xmlns:a16="http://schemas.microsoft.com/office/drawing/2014/main" id="{D7CD91FA-11F9-A948-82DC-8A6C6B74C44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61BD3D3-6F38-8C49-AC55-554EC25DB352}"/>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160574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DE19C5-16FE-5046-94A8-6DF26852AD6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8F662E3-FB2A-684D-BAC5-4C8C92A3A90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C4E7DD2-3048-E644-B87C-DCED7674DE7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151F4B9A-FECD-9C49-94F4-CA7D61F20E5A}"/>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6" name="Marcador de pie de página 5">
            <a:extLst>
              <a:ext uri="{FF2B5EF4-FFF2-40B4-BE49-F238E27FC236}">
                <a16:creationId xmlns:a16="http://schemas.microsoft.com/office/drawing/2014/main" id="{4398CA7E-A1F9-104A-80B4-AE0411A9361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C95CFCD-607D-5A4F-848F-7C96CF6C94E1}"/>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211055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06CFE-3528-EE42-8E35-66989EE8A19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29E4563-3332-5449-A2B4-F44BEAB76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2E76C3E-0E3D-E34A-A392-29FAEE6F0AC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7BC69669-A8F2-2E46-889A-FDB45B829E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B020EF4-3FDB-B94D-92D1-8FB0ED1AB01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EA8976A6-D43A-AB46-A411-7E89D9322E0C}"/>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8" name="Marcador de pie de página 7">
            <a:extLst>
              <a:ext uri="{FF2B5EF4-FFF2-40B4-BE49-F238E27FC236}">
                <a16:creationId xmlns:a16="http://schemas.microsoft.com/office/drawing/2014/main" id="{2FC164F7-38A9-BA44-96FC-06D676A7E729}"/>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6F751A8F-18F6-E843-9DD5-BD11A77B2832}"/>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91110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DB520C-A662-B74B-99CB-E3667794967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22CDB9B-3301-9C43-BD9D-E08E0699B5AB}"/>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4" name="Marcador de pie de página 3">
            <a:extLst>
              <a:ext uri="{FF2B5EF4-FFF2-40B4-BE49-F238E27FC236}">
                <a16:creationId xmlns:a16="http://schemas.microsoft.com/office/drawing/2014/main" id="{FFF935DD-170D-6A4A-B62A-D27F737BA70F}"/>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CC8DEF42-3CFD-DE49-8EDD-293ABDAA1462}"/>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33194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EE8425B-371F-BE40-A4C0-AB6ECCF4E623}"/>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3" name="Marcador de pie de página 2">
            <a:extLst>
              <a:ext uri="{FF2B5EF4-FFF2-40B4-BE49-F238E27FC236}">
                <a16:creationId xmlns:a16="http://schemas.microsoft.com/office/drawing/2014/main" id="{B6C2D8F4-DF67-2148-86AF-6889EE4A81E6}"/>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FEC2FC1B-CA15-FE47-9A5C-3C97EF08A083}"/>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279105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0E584-8BC8-2949-9628-02FE3CA164B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61AF849-33B5-9848-B643-B9AED2BCB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04342C4F-48C8-5B40-BAAF-7894F2F5BF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844313-AFA4-5646-B61B-82C9D8C7C0AF}"/>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6" name="Marcador de pie de página 5">
            <a:extLst>
              <a:ext uri="{FF2B5EF4-FFF2-40B4-BE49-F238E27FC236}">
                <a16:creationId xmlns:a16="http://schemas.microsoft.com/office/drawing/2014/main" id="{E2A7A81A-F4E4-F042-A8AA-BB2EA95A484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0D46416-25D8-9E46-B9A4-A3C493A709A7}"/>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56185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166BD6-6816-2B40-8145-4566E39E89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56C496D4-ADA9-1643-ADA6-6C698A0398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5A0190DF-92D5-7940-A463-D38CDA061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80535A-4CDF-564A-8AF7-1E5D0C13E7F8}"/>
              </a:ext>
            </a:extLst>
          </p:cNvPr>
          <p:cNvSpPr>
            <a:spLocks noGrp="1"/>
          </p:cNvSpPr>
          <p:nvPr>
            <p:ph type="dt" sz="half" idx="10"/>
          </p:nvPr>
        </p:nvSpPr>
        <p:spPr/>
        <p:txBody>
          <a:bodyPr/>
          <a:lstStyle/>
          <a:p>
            <a:fld id="{FF638A20-C12B-EF4D-9442-1A4E24E825D5}" type="datetimeFigureOut">
              <a:rPr lang="es-CL" smtClean="0"/>
              <a:t>29-03-21</a:t>
            </a:fld>
            <a:endParaRPr lang="es-CL"/>
          </a:p>
        </p:txBody>
      </p:sp>
      <p:sp>
        <p:nvSpPr>
          <p:cNvPr id="6" name="Marcador de pie de página 5">
            <a:extLst>
              <a:ext uri="{FF2B5EF4-FFF2-40B4-BE49-F238E27FC236}">
                <a16:creationId xmlns:a16="http://schemas.microsoft.com/office/drawing/2014/main" id="{2C0562A9-8292-F545-865E-B07307A2F29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C378862-D562-5F4D-ACD2-D4C25980F8C2}"/>
              </a:ext>
            </a:extLst>
          </p:cNvPr>
          <p:cNvSpPr>
            <a:spLocks noGrp="1"/>
          </p:cNvSpPr>
          <p:nvPr>
            <p:ph type="sldNum" sz="quarter" idx="12"/>
          </p:nvPr>
        </p:nvSpPr>
        <p:spPr/>
        <p:txBody>
          <a:bodyPr/>
          <a:lstStyle/>
          <a:p>
            <a:fld id="{8EDEF3E1-833C-CC4C-87F4-403F82BF10C9}" type="slidenum">
              <a:rPr lang="es-CL" smtClean="0"/>
              <a:t>‹Nº›</a:t>
            </a:fld>
            <a:endParaRPr lang="es-CL"/>
          </a:p>
        </p:txBody>
      </p:sp>
    </p:spTree>
    <p:extLst>
      <p:ext uri="{BB962C8B-B14F-4D97-AF65-F5344CB8AC3E}">
        <p14:creationId xmlns:p14="http://schemas.microsoft.com/office/powerpoint/2010/main" val="375571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141B286-250E-9945-AAB9-B12AB33A9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F0B2D44-56A9-EB4E-9C0B-AFC7479B1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A4F87D3-C06A-8D48-AC64-70A62E9BF3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38A20-C12B-EF4D-9442-1A4E24E825D5}" type="datetimeFigureOut">
              <a:rPr lang="es-CL" smtClean="0"/>
              <a:t>29-03-21</a:t>
            </a:fld>
            <a:endParaRPr lang="es-CL"/>
          </a:p>
        </p:txBody>
      </p:sp>
      <p:sp>
        <p:nvSpPr>
          <p:cNvPr id="5" name="Marcador de pie de página 4">
            <a:extLst>
              <a:ext uri="{FF2B5EF4-FFF2-40B4-BE49-F238E27FC236}">
                <a16:creationId xmlns:a16="http://schemas.microsoft.com/office/drawing/2014/main" id="{A8695FED-879F-4641-A638-0424E041D8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2A939643-A69D-D847-8058-E37C8F2FC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EF3E1-833C-CC4C-87F4-403F82BF10C9}" type="slidenum">
              <a:rPr lang="es-CL" smtClean="0"/>
              <a:t>‹Nº›</a:t>
            </a:fld>
            <a:endParaRPr lang="es-CL"/>
          </a:p>
        </p:txBody>
      </p:sp>
    </p:spTree>
    <p:extLst>
      <p:ext uri="{BB962C8B-B14F-4D97-AF65-F5344CB8AC3E}">
        <p14:creationId xmlns:p14="http://schemas.microsoft.com/office/powerpoint/2010/main" val="233605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3F5AB350-C205-8B48-BC34-8A068837E71A}"/>
              </a:ext>
            </a:extLst>
          </p:cNvPr>
          <p:cNvSpPr>
            <a:spLocks noGrp="1"/>
          </p:cNvSpPr>
          <p:nvPr>
            <p:ph type="ctrTitle"/>
          </p:nvPr>
        </p:nvSpPr>
        <p:spPr>
          <a:xfrm>
            <a:off x="3045368" y="2043663"/>
            <a:ext cx="6105194" cy="2031055"/>
          </a:xfrm>
        </p:spPr>
        <p:txBody>
          <a:bodyPr>
            <a:normAutofit/>
          </a:bodyPr>
          <a:lstStyle/>
          <a:p>
            <a:r>
              <a:rPr lang="es-CL" dirty="0">
                <a:solidFill>
                  <a:schemeClr val="accent1">
                    <a:lumMod val="50000"/>
                  </a:schemeClr>
                </a:solidFill>
              </a:rPr>
              <a:t>SESION ZOOM (Caso Togo)</a:t>
            </a:r>
          </a:p>
        </p:txBody>
      </p:sp>
      <p:sp>
        <p:nvSpPr>
          <p:cNvPr id="3" name="Subtítulo 2">
            <a:extLst>
              <a:ext uri="{FF2B5EF4-FFF2-40B4-BE49-F238E27FC236}">
                <a16:creationId xmlns:a16="http://schemas.microsoft.com/office/drawing/2014/main" id="{1389FD91-C076-7941-A0E9-C6595D291E97}"/>
              </a:ext>
            </a:extLst>
          </p:cNvPr>
          <p:cNvSpPr>
            <a:spLocks noGrp="1"/>
          </p:cNvSpPr>
          <p:nvPr>
            <p:ph type="subTitle" idx="1"/>
          </p:nvPr>
        </p:nvSpPr>
        <p:spPr>
          <a:xfrm>
            <a:off x="3045368" y="4074718"/>
            <a:ext cx="6105194" cy="682079"/>
          </a:xfrm>
        </p:spPr>
        <p:txBody>
          <a:bodyPr>
            <a:normAutofit/>
          </a:bodyPr>
          <a:lstStyle/>
          <a:p>
            <a:endParaRPr lang="es-CL" dirty="0">
              <a:solidFill>
                <a:schemeClr val="accent1">
                  <a:lumMod val="75000"/>
                </a:schemeClr>
              </a:solidFill>
            </a:endParaRPr>
          </a:p>
        </p:txBody>
      </p:sp>
    </p:spTree>
    <p:extLst>
      <p:ext uri="{BB962C8B-B14F-4D97-AF65-F5344CB8AC3E}">
        <p14:creationId xmlns:p14="http://schemas.microsoft.com/office/powerpoint/2010/main" val="142642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6">
            <a:extLst>
              <a:ext uri="{FF2B5EF4-FFF2-40B4-BE49-F238E27FC236}">
                <a16:creationId xmlns:a16="http://schemas.microsoft.com/office/drawing/2014/main" id="{5E0BF186-81D4-194A-B60D-374F85FDC191}"/>
              </a:ext>
            </a:extLst>
          </p:cNvPr>
          <p:cNvSpPr txBox="1">
            <a:spLocks noChangeArrowheads="1"/>
          </p:cNvSpPr>
          <p:nvPr/>
        </p:nvSpPr>
        <p:spPr bwMode="auto">
          <a:xfrm>
            <a:off x="838200" y="365125"/>
            <a:ext cx="10515600" cy="1325563"/>
          </a:xfrm>
          <a:prstGeom prst="rect">
            <a:avLst/>
          </a:prstGeom>
        </p:spPr>
        <p:txBody>
          <a:bodyPr vert="horz" lIns="91440" tIns="45720" rIns="91440" bIns="45720" rtlCol="0" anchor="ctr">
            <a:normAutofit/>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marL="342900" indent="-342900" eaLnBrk="1" hangingPunct="1">
              <a:lnSpc>
                <a:spcPct val="90000"/>
              </a:lnSpc>
              <a:spcAft>
                <a:spcPts val="600"/>
              </a:spcAft>
              <a:defRPr/>
            </a:pPr>
            <a:r>
              <a:rPr lang="en-US" altLang="es-ES" sz="4400" kern="1200">
                <a:solidFill>
                  <a:schemeClr val="tx1"/>
                </a:solidFill>
                <a:latin typeface="+mj-lt"/>
                <a:ea typeface="+mj-ea"/>
                <a:cs typeface="+mj-cs"/>
              </a:rPr>
              <a:t>RESUMEN DE LOS HECHOS: CASO FAUZIYA KASINGA (TOGO)</a:t>
            </a: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339" name="Rectangle 3">
            <a:extLst>
              <a:ext uri="{FF2B5EF4-FFF2-40B4-BE49-F238E27FC236}">
                <a16:creationId xmlns:a16="http://schemas.microsoft.com/office/drawing/2014/main" id="{51075E5F-5A2E-4C48-9145-846734D01BEB}"/>
              </a:ext>
            </a:extLst>
          </p:cNvPr>
          <p:cNvSpPr>
            <a:spLocks noGrp="1" noChangeArrowheads="1"/>
          </p:cNvSpPr>
          <p:nvPr>
            <p:ph type="body" sz="half" idx="4294967295"/>
          </p:nvPr>
        </p:nvSpPr>
        <p:spPr>
          <a:xfrm>
            <a:off x="838200" y="1825625"/>
            <a:ext cx="10515600" cy="4351338"/>
          </a:xfrm>
        </p:spPr>
        <p:txBody>
          <a:bodyPr vert="horz" lIns="91440" tIns="45720" rIns="91440" bIns="45720" rtlCol="0">
            <a:normAutofit/>
          </a:bodyPr>
          <a:lstStyle/>
          <a:p>
            <a:pPr>
              <a:buClr>
                <a:schemeClr val="tx1"/>
              </a:buClr>
              <a:defRPr/>
            </a:pPr>
            <a:r>
              <a:rPr lang="en-US" altLang="es-ES" sz="1500"/>
              <a:t>Fauziya Kasinga estuvo encarcelada en los Estados Unidos casi 16 meses, del 17 de diciembre de 1994, el día que llegó en busca de asilo político, hasta el 24 de abril de 1996. </a:t>
            </a:r>
          </a:p>
          <a:p>
            <a:pPr>
              <a:buClr>
                <a:schemeClr val="tx1"/>
              </a:buClr>
              <a:defRPr/>
            </a:pPr>
            <a:r>
              <a:rPr lang="en-US" altLang="es-ES" sz="1500"/>
              <a:t>Tenía 17 años de edad cuando huyó de su patria, Togo, inmediatamente después de que se le forzara a casarse con un hombre de 45 años de edad, quien ya tenía tres esposas. Aunque Fauziya se había negado a firmar el certificado matrimonial, se le declaró casada y se le encerró en un cuarto a que esperara la llegada de la persona encargada de hacer las circuncisiones, quien la iba a someter a la mutilación genital femenina. </a:t>
            </a:r>
          </a:p>
          <a:p>
            <a:pPr>
              <a:buClr>
                <a:schemeClr val="tx1"/>
              </a:buClr>
              <a:defRPr/>
            </a:pPr>
            <a:r>
              <a:rPr lang="en-US" altLang="es-ES" sz="1500"/>
              <a:t>El padre de Fauziya había protegido a ella y a sus hermanas de tal práctica, pero al morir, la madre de Fauziya, quien era oriunda de Benin, prácticamente había sido desterrada de la tribu, y la patria potestad sobre Fauziya, quien era la hija menor y la única hija soltera, había sido transferida a la familia del padre</a:t>
            </a:r>
          </a:p>
          <a:p>
            <a:pPr>
              <a:buClr>
                <a:schemeClr val="tx1"/>
              </a:buClr>
              <a:defRPr/>
            </a:pPr>
            <a:r>
              <a:rPr lang="en-US" altLang="es-ES" sz="1500"/>
              <a:t>Fauziya pudo escapar antes que llegara la persona encargada de la circuncisión, y se fue a los Estados Unidos, donde tiene un primo que vive en Washington, D.C. El 25 de agosto de 1995, en Fildelfia, Pennsylvania, el Juez Donald V. </a:t>
            </a:r>
          </a:p>
          <a:p>
            <a:pPr>
              <a:buClr>
                <a:schemeClr val="tx1"/>
              </a:buClr>
              <a:defRPr/>
            </a:pPr>
            <a:r>
              <a:rPr lang="en-US" altLang="es-ES" sz="1500"/>
              <a:t>Ferlise negó a Fauziya Kasinga su solicitud de asilo político. El Juez Ferlise declaró en su decisión que aun si creyera a Fauziya Kasinga, lo cual no era el caso, el expediente "no demuestra que haya habido alguna persecución en el pasado, futuro o presente." </a:t>
            </a:r>
          </a:p>
          <a:p>
            <a:pPr>
              <a:buClr>
                <a:schemeClr val="tx1"/>
              </a:buClr>
              <a:defRPr/>
            </a:pPr>
            <a:r>
              <a:rPr lang="en-US" altLang="es-ES" sz="1500"/>
              <a:t>La decisión de la BIA invalidó la decisión del Juez Ferlise y estableció un precedente, el cual debe ser obedecido por todos los jueces de inmigración, o sea, que la MGF constituye un tipo de persecución.</a:t>
            </a:r>
          </a:p>
          <a:p>
            <a:pPr marL="812800">
              <a:buClr>
                <a:schemeClr val="tx1"/>
              </a:buClr>
              <a:defRPr/>
            </a:pPr>
            <a:endParaRPr lang="en-US" altLang="es-ES" sz="1500"/>
          </a:p>
        </p:txBody>
      </p:sp>
    </p:spTree>
    <p:extLst>
      <p:ext uri="{BB962C8B-B14F-4D97-AF65-F5344CB8AC3E}">
        <p14:creationId xmlns:p14="http://schemas.microsoft.com/office/powerpoint/2010/main" val="3818114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6">
            <a:extLst>
              <a:ext uri="{FF2B5EF4-FFF2-40B4-BE49-F238E27FC236}">
                <a16:creationId xmlns:a16="http://schemas.microsoft.com/office/drawing/2014/main" id="{A36937B1-BBC6-BC4A-AE7A-213DE2DB6E39}"/>
              </a:ext>
            </a:extLst>
          </p:cNvPr>
          <p:cNvSpPr>
            <a:spLocks noGrp="1" noChangeArrowheads="1"/>
          </p:cNvSpPr>
          <p:nvPr>
            <p:ph type="title"/>
          </p:nvPr>
        </p:nvSpPr>
        <p:spPr>
          <a:xfrm>
            <a:off x="1653363" y="365760"/>
            <a:ext cx="9367203" cy="1188720"/>
          </a:xfrm>
        </p:spPr>
        <p:txBody>
          <a:bodyPr>
            <a:normAutofit/>
          </a:bodyPr>
          <a:lstStyle/>
          <a:p>
            <a:pPr marL="342900" indent="-342900"/>
            <a:r>
              <a:rPr lang="es-MX" altLang="es-ES"/>
              <a:t>ANÁLISIS</a:t>
            </a:r>
            <a:endParaRPr lang="es-ES" altLang="es-ES"/>
          </a:p>
        </p:txBody>
      </p:sp>
      <p:sp>
        <p:nvSpPr>
          <p:cNvPr id="71" name="Freeform: Shape 7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897" name="Marcador de contenido 2">
            <a:extLst>
              <a:ext uri="{FF2B5EF4-FFF2-40B4-BE49-F238E27FC236}">
                <a16:creationId xmlns:a16="http://schemas.microsoft.com/office/drawing/2014/main" id="{0DF3CBC0-8ABC-ED45-A317-48F676147A6B}"/>
              </a:ext>
            </a:extLst>
          </p:cNvPr>
          <p:cNvSpPr>
            <a:spLocks noGrp="1" noChangeArrowheads="1"/>
          </p:cNvSpPr>
          <p:nvPr>
            <p:ph idx="1"/>
          </p:nvPr>
        </p:nvSpPr>
        <p:spPr>
          <a:xfrm>
            <a:off x="1653363" y="2176272"/>
            <a:ext cx="9367204" cy="4041648"/>
          </a:xfrm>
        </p:spPr>
        <p:txBody>
          <a:bodyPr anchor="t">
            <a:normAutofit/>
          </a:bodyPr>
          <a:lstStyle/>
          <a:p>
            <a:r>
              <a:rPr lang="es-CL" altLang="es-CL" sz="2400" i="1"/>
              <a:t>¿Cuál es el derecho afectado?</a:t>
            </a:r>
          </a:p>
          <a:p>
            <a:r>
              <a:rPr lang="es-CL" altLang="es-CL" sz="2400" i="1"/>
              <a:t>¿Quién es el titular?</a:t>
            </a:r>
          </a:p>
          <a:p>
            <a:r>
              <a:rPr lang="es-CL" altLang="es-CL" sz="2400" i="1"/>
              <a:t>¿Quién es el destinatario?</a:t>
            </a:r>
          </a:p>
          <a:p>
            <a:r>
              <a:rPr lang="es-CL" altLang="es-CL" sz="2400" i="1"/>
              <a:t>¿Cuál es la obligación de los Estados?</a:t>
            </a:r>
          </a:p>
          <a:p>
            <a:r>
              <a:rPr lang="es-CL" altLang="es-CL" sz="2400" i="1"/>
              <a:t>¿Hay o no es un derecho humano involucrado?</a:t>
            </a:r>
          </a:p>
          <a:p>
            <a:r>
              <a:rPr lang="es-CL" altLang="es-CL" sz="2400" i="1"/>
              <a:t>¿Qué es lo que está fallando?</a:t>
            </a:r>
          </a:p>
          <a:p>
            <a:r>
              <a:rPr lang="es-CL" altLang="es-CL" sz="2400" i="1"/>
              <a:t>¿Quién es el encargado de determinar si hay o no una violación a los derechos humanos?</a:t>
            </a:r>
          </a:p>
        </p:txBody>
      </p:sp>
    </p:spTree>
    <p:extLst>
      <p:ext uri="{BB962C8B-B14F-4D97-AF65-F5344CB8AC3E}">
        <p14:creationId xmlns:p14="http://schemas.microsoft.com/office/powerpoint/2010/main" val="30087786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411</Words>
  <Application>Microsoft Macintosh PowerPoint</Application>
  <PresentationFormat>Panorámica</PresentationFormat>
  <Paragraphs>17</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SESION ZOOM (Caso Togo)</vt:lpstr>
      <vt:lpstr>Presentación de PowerPoint</vt:lpstr>
      <vt:lpstr>ANÁLISIS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SESION ZOOM (B.1)</dc:title>
  <dc:creator>Usuario de Microsoft Office</dc:creator>
  <cp:lastModifiedBy>Claudio Nash</cp:lastModifiedBy>
  <cp:revision>4</cp:revision>
  <dcterms:created xsi:type="dcterms:W3CDTF">2020-08-31T13:41:35Z</dcterms:created>
  <dcterms:modified xsi:type="dcterms:W3CDTF">2021-03-29T22:08:32Z</dcterms:modified>
</cp:coreProperties>
</file>