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A0A394-00D9-483A-92C0-6F82EAB3B8BD}" type="doc">
      <dgm:prSet loTypeId="urn:microsoft.com/office/officeart/2005/8/layout/vProcess5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E48DB63-B1B9-4744-BE5A-790D9632DE49}">
      <dgm:prSet/>
      <dgm:spPr/>
      <dgm:t>
        <a:bodyPr/>
        <a:lstStyle/>
        <a:p>
          <a:r>
            <a:rPr lang="es-MX" dirty="0">
              <a:solidFill>
                <a:srgbClr val="7030A0"/>
              </a:solidFill>
            </a:rPr>
            <a:t>INTRODUCCION</a:t>
          </a:r>
          <a:endParaRPr lang="en-US" dirty="0">
            <a:solidFill>
              <a:srgbClr val="7030A0"/>
            </a:solidFill>
          </a:endParaRPr>
        </a:p>
      </dgm:t>
    </dgm:pt>
    <dgm:pt modelId="{C04EF57B-9F56-454E-B3D4-64BD1E224DE2}" type="parTrans" cxnId="{0D1082F9-B4B8-4345-8825-DD31C27A98ED}">
      <dgm:prSet/>
      <dgm:spPr/>
      <dgm:t>
        <a:bodyPr/>
        <a:lstStyle/>
        <a:p>
          <a:endParaRPr lang="en-US"/>
        </a:p>
      </dgm:t>
    </dgm:pt>
    <dgm:pt modelId="{6BC79D28-BD4C-4282-AAEF-FD211732A187}" type="sibTrans" cxnId="{0D1082F9-B4B8-4345-8825-DD31C27A98ED}">
      <dgm:prSet/>
      <dgm:spPr/>
      <dgm:t>
        <a:bodyPr/>
        <a:lstStyle/>
        <a:p>
          <a:endParaRPr lang="en-US"/>
        </a:p>
      </dgm:t>
    </dgm:pt>
    <dgm:pt modelId="{DD2D0FC1-FE8A-4952-8DA1-B9A22D2D38B5}">
      <dgm:prSet/>
      <dgm:spPr/>
      <dgm:t>
        <a:bodyPr/>
        <a:lstStyle/>
        <a:p>
          <a:r>
            <a:rPr lang="es-MX" dirty="0">
              <a:solidFill>
                <a:schemeClr val="accent5"/>
              </a:solidFill>
            </a:rPr>
            <a:t>CUERPO DE LA OBRA</a:t>
          </a:r>
          <a:endParaRPr lang="en-US" dirty="0">
            <a:solidFill>
              <a:schemeClr val="accent5"/>
            </a:solidFill>
          </a:endParaRPr>
        </a:p>
      </dgm:t>
    </dgm:pt>
    <dgm:pt modelId="{09C31642-5888-4385-BAFC-AC37A7A20584}" type="parTrans" cxnId="{F8B6ACA6-C524-4748-9BF1-E36C594EBF2D}">
      <dgm:prSet/>
      <dgm:spPr/>
      <dgm:t>
        <a:bodyPr/>
        <a:lstStyle/>
        <a:p>
          <a:endParaRPr lang="en-US"/>
        </a:p>
      </dgm:t>
    </dgm:pt>
    <dgm:pt modelId="{74589D89-7DE4-43C5-8746-485D0F8E129F}" type="sibTrans" cxnId="{F8B6ACA6-C524-4748-9BF1-E36C594EBF2D}">
      <dgm:prSet/>
      <dgm:spPr/>
      <dgm:t>
        <a:bodyPr/>
        <a:lstStyle/>
        <a:p>
          <a:endParaRPr lang="en-US"/>
        </a:p>
      </dgm:t>
    </dgm:pt>
    <dgm:pt modelId="{E2C68277-784C-4B53-809F-D04D2C04B49E}">
      <dgm:prSet/>
      <dgm:spPr/>
      <dgm:t>
        <a:bodyPr/>
        <a:lstStyle/>
        <a:p>
          <a:r>
            <a:rPr lang="es-MX" dirty="0">
              <a:solidFill>
                <a:srgbClr val="00B0F0"/>
              </a:solidFill>
            </a:rPr>
            <a:t>CONCLUSIONES</a:t>
          </a:r>
          <a:endParaRPr lang="en-US" dirty="0">
            <a:solidFill>
              <a:srgbClr val="00B0F0"/>
            </a:solidFill>
          </a:endParaRPr>
        </a:p>
      </dgm:t>
    </dgm:pt>
    <dgm:pt modelId="{86971130-6A16-47CE-9115-546DF169CD42}" type="parTrans" cxnId="{F731854B-6D2D-4528-8B2D-DD4DB38CD3D6}">
      <dgm:prSet/>
      <dgm:spPr/>
      <dgm:t>
        <a:bodyPr/>
        <a:lstStyle/>
        <a:p>
          <a:endParaRPr lang="en-US"/>
        </a:p>
      </dgm:t>
    </dgm:pt>
    <dgm:pt modelId="{566C719C-368F-4632-AB0C-2F198A950299}" type="sibTrans" cxnId="{F731854B-6D2D-4528-8B2D-DD4DB38CD3D6}">
      <dgm:prSet/>
      <dgm:spPr/>
      <dgm:t>
        <a:bodyPr/>
        <a:lstStyle/>
        <a:p>
          <a:endParaRPr lang="en-US"/>
        </a:p>
      </dgm:t>
    </dgm:pt>
    <dgm:pt modelId="{A5DF4118-1A1F-471F-81C7-37F0883344D7}" type="pres">
      <dgm:prSet presAssocID="{2EA0A394-00D9-483A-92C0-6F82EAB3B8B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309A91E-7D95-4265-B33F-59C1884FEA9E}" type="pres">
      <dgm:prSet presAssocID="{2EA0A394-00D9-483A-92C0-6F82EAB3B8BD}" presName="dummyMaxCanvas" presStyleCnt="0">
        <dgm:presLayoutVars/>
      </dgm:prSet>
      <dgm:spPr/>
    </dgm:pt>
    <dgm:pt modelId="{1B495ED6-0AAE-45F5-8D2C-D51240ED3897}" type="pres">
      <dgm:prSet presAssocID="{2EA0A394-00D9-483A-92C0-6F82EAB3B8B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29BD08-ADA0-4166-8733-5B58E6F6CCF9}" type="pres">
      <dgm:prSet presAssocID="{2EA0A394-00D9-483A-92C0-6F82EAB3B8B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1FCA72-36D8-4B16-A522-6977242C6ACA}" type="pres">
      <dgm:prSet presAssocID="{2EA0A394-00D9-483A-92C0-6F82EAB3B8B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459FBA-8E7E-42C7-91ED-1A3489AD34F7}" type="pres">
      <dgm:prSet presAssocID="{2EA0A394-00D9-483A-92C0-6F82EAB3B8B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1E4D22-2935-461F-8FD6-E33172EA4BBC}" type="pres">
      <dgm:prSet presAssocID="{2EA0A394-00D9-483A-92C0-6F82EAB3B8B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3182AE-170C-481B-A2DB-C2232D320AEA}" type="pres">
      <dgm:prSet presAssocID="{2EA0A394-00D9-483A-92C0-6F82EAB3B8B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35E38D-8250-49E5-9B70-5A15FB17820F}" type="pres">
      <dgm:prSet presAssocID="{2EA0A394-00D9-483A-92C0-6F82EAB3B8B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BF4867-B4D7-4920-865E-BED1AA6E5948}" type="pres">
      <dgm:prSet presAssocID="{2EA0A394-00D9-483A-92C0-6F82EAB3B8B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8B6ACA6-C524-4748-9BF1-E36C594EBF2D}" srcId="{2EA0A394-00D9-483A-92C0-6F82EAB3B8BD}" destId="{DD2D0FC1-FE8A-4952-8DA1-B9A22D2D38B5}" srcOrd="1" destOrd="0" parTransId="{09C31642-5888-4385-BAFC-AC37A7A20584}" sibTransId="{74589D89-7DE4-43C5-8746-485D0F8E129F}"/>
    <dgm:cxn modelId="{3614572E-57B9-4C2F-98D1-2EDC77FDC8CF}" type="presOf" srcId="{E2C68277-784C-4B53-809F-D04D2C04B49E}" destId="{64BF4867-B4D7-4920-865E-BED1AA6E5948}" srcOrd="1" destOrd="0" presId="urn:microsoft.com/office/officeart/2005/8/layout/vProcess5"/>
    <dgm:cxn modelId="{B62DBC41-9660-439B-BBE9-E4518A473DE4}" type="presOf" srcId="{7E48DB63-B1B9-4744-BE5A-790D9632DE49}" destId="{933182AE-170C-481B-A2DB-C2232D320AEA}" srcOrd="1" destOrd="0" presId="urn:microsoft.com/office/officeart/2005/8/layout/vProcess5"/>
    <dgm:cxn modelId="{46E2FB27-D95D-498E-AEBA-1233015002D9}" type="presOf" srcId="{E2C68277-784C-4B53-809F-D04D2C04B49E}" destId="{3F1FCA72-36D8-4B16-A522-6977242C6ACA}" srcOrd="0" destOrd="0" presId="urn:microsoft.com/office/officeart/2005/8/layout/vProcess5"/>
    <dgm:cxn modelId="{F731854B-6D2D-4528-8B2D-DD4DB38CD3D6}" srcId="{2EA0A394-00D9-483A-92C0-6F82EAB3B8BD}" destId="{E2C68277-784C-4B53-809F-D04D2C04B49E}" srcOrd="2" destOrd="0" parTransId="{86971130-6A16-47CE-9115-546DF169CD42}" sibTransId="{566C719C-368F-4632-AB0C-2F198A950299}"/>
    <dgm:cxn modelId="{2B8EB52D-568C-4D0F-B824-6DCFF608416B}" type="presOf" srcId="{2EA0A394-00D9-483A-92C0-6F82EAB3B8BD}" destId="{A5DF4118-1A1F-471F-81C7-37F0883344D7}" srcOrd="0" destOrd="0" presId="urn:microsoft.com/office/officeart/2005/8/layout/vProcess5"/>
    <dgm:cxn modelId="{68D6C320-D1B6-4953-8362-3455B7BE5FBB}" type="presOf" srcId="{DD2D0FC1-FE8A-4952-8DA1-B9A22D2D38B5}" destId="{4D29BD08-ADA0-4166-8733-5B58E6F6CCF9}" srcOrd="0" destOrd="0" presId="urn:microsoft.com/office/officeart/2005/8/layout/vProcess5"/>
    <dgm:cxn modelId="{0BD27958-5CF2-450F-9CC3-B14C098BFA67}" type="presOf" srcId="{6BC79D28-BD4C-4282-AAEF-FD211732A187}" destId="{F1459FBA-8E7E-42C7-91ED-1A3489AD34F7}" srcOrd="0" destOrd="0" presId="urn:microsoft.com/office/officeart/2005/8/layout/vProcess5"/>
    <dgm:cxn modelId="{77AF3745-5B63-4B9E-93E5-DA649AF12277}" type="presOf" srcId="{7E48DB63-B1B9-4744-BE5A-790D9632DE49}" destId="{1B495ED6-0AAE-45F5-8D2C-D51240ED3897}" srcOrd="0" destOrd="0" presId="urn:microsoft.com/office/officeart/2005/8/layout/vProcess5"/>
    <dgm:cxn modelId="{BA487D94-B0B4-4725-BCB0-EB2B1A1024DC}" type="presOf" srcId="{DD2D0FC1-FE8A-4952-8DA1-B9A22D2D38B5}" destId="{2135E38D-8250-49E5-9B70-5A15FB17820F}" srcOrd="1" destOrd="0" presId="urn:microsoft.com/office/officeart/2005/8/layout/vProcess5"/>
    <dgm:cxn modelId="{DCB6AD78-4B17-4393-B009-9042B16FDB86}" type="presOf" srcId="{74589D89-7DE4-43C5-8746-485D0F8E129F}" destId="{2D1E4D22-2935-461F-8FD6-E33172EA4BBC}" srcOrd="0" destOrd="0" presId="urn:microsoft.com/office/officeart/2005/8/layout/vProcess5"/>
    <dgm:cxn modelId="{0D1082F9-B4B8-4345-8825-DD31C27A98ED}" srcId="{2EA0A394-00D9-483A-92C0-6F82EAB3B8BD}" destId="{7E48DB63-B1B9-4744-BE5A-790D9632DE49}" srcOrd="0" destOrd="0" parTransId="{C04EF57B-9F56-454E-B3D4-64BD1E224DE2}" sibTransId="{6BC79D28-BD4C-4282-AAEF-FD211732A187}"/>
    <dgm:cxn modelId="{31D96663-FE6F-45A0-90FE-BE23D4EA2F0A}" type="presParOf" srcId="{A5DF4118-1A1F-471F-81C7-37F0883344D7}" destId="{7309A91E-7D95-4265-B33F-59C1884FEA9E}" srcOrd="0" destOrd="0" presId="urn:microsoft.com/office/officeart/2005/8/layout/vProcess5"/>
    <dgm:cxn modelId="{3AC7A99E-39F7-488B-A878-115CE24BE878}" type="presParOf" srcId="{A5DF4118-1A1F-471F-81C7-37F0883344D7}" destId="{1B495ED6-0AAE-45F5-8D2C-D51240ED3897}" srcOrd="1" destOrd="0" presId="urn:microsoft.com/office/officeart/2005/8/layout/vProcess5"/>
    <dgm:cxn modelId="{4F85B131-3D4E-4D3A-A52E-C03EA83AD520}" type="presParOf" srcId="{A5DF4118-1A1F-471F-81C7-37F0883344D7}" destId="{4D29BD08-ADA0-4166-8733-5B58E6F6CCF9}" srcOrd="2" destOrd="0" presId="urn:microsoft.com/office/officeart/2005/8/layout/vProcess5"/>
    <dgm:cxn modelId="{A34B39BA-266F-46DF-9447-5F5175D5908F}" type="presParOf" srcId="{A5DF4118-1A1F-471F-81C7-37F0883344D7}" destId="{3F1FCA72-36D8-4B16-A522-6977242C6ACA}" srcOrd="3" destOrd="0" presId="urn:microsoft.com/office/officeart/2005/8/layout/vProcess5"/>
    <dgm:cxn modelId="{8CF738FB-21E7-47C2-ABA4-FA9310D1CE48}" type="presParOf" srcId="{A5DF4118-1A1F-471F-81C7-37F0883344D7}" destId="{F1459FBA-8E7E-42C7-91ED-1A3489AD34F7}" srcOrd="4" destOrd="0" presId="urn:microsoft.com/office/officeart/2005/8/layout/vProcess5"/>
    <dgm:cxn modelId="{A7BD159D-AB35-4585-9C6C-DBB80AD9C666}" type="presParOf" srcId="{A5DF4118-1A1F-471F-81C7-37F0883344D7}" destId="{2D1E4D22-2935-461F-8FD6-E33172EA4BBC}" srcOrd="5" destOrd="0" presId="urn:microsoft.com/office/officeart/2005/8/layout/vProcess5"/>
    <dgm:cxn modelId="{3529C23A-71D9-4CE1-AFD7-4D6E6B6309D9}" type="presParOf" srcId="{A5DF4118-1A1F-471F-81C7-37F0883344D7}" destId="{933182AE-170C-481B-A2DB-C2232D320AEA}" srcOrd="6" destOrd="0" presId="urn:microsoft.com/office/officeart/2005/8/layout/vProcess5"/>
    <dgm:cxn modelId="{D0866051-09FF-4E25-8583-2DDC38BA46F8}" type="presParOf" srcId="{A5DF4118-1A1F-471F-81C7-37F0883344D7}" destId="{2135E38D-8250-49E5-9B70-5A15FB17820F}" srcOrd="7" destOrd="0" presId="urn:microsoft.com/office/officeart/2005/8/layout/vProcess5"/>
    <dgm:cxn modelId="{DEDE9E19-1EA6-4BE5-B7DE-FB644316BA2F}" type="presParOf" srcId="{A5DF4118-1A1F-471F-81C7-37F0883344D7}" destId="{64BF4867-B4D7-4920-865E-BED1AA6E594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95ED6-0AAE-45F5-8D2C-D51240ED3897}">
      <dsp:nvSpPr>
        <dsp:cNvPr id="0" name=""/>
        <dsp:cNvSpPr/>
      </dsp:nvSpPr>
      <dsp:spPr>
        <a:xfrm>
          <a:off x="0" y="0"/>
          <a:ext cx="8549640" cy="11176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100" kern="1200" dirty="0">
              <a:solidFill>
                <a:srgbClr val="7030A0"/>
              </a:solidFill>
            </a:rPr>
            <a:t>INTRODUCCION</a:t>
          </a:r>
          <a:endParaRPr lang="en-US" sz="5100" kern="1200" dirty="0">
            <a:solidFill>
              <a:srgbClr val="7030A0"/>
            </a:solidFill>
          </a:endParaRPr>
        </a:p>
      </dsp:txBody>
      <dsp:txXfrm>
        <a:off x="32736" y="32736"/>
        <a:ext cx="7343571" cy="1052211"/>
      </dsp:txXfrm>
    </dsp:sp>
    <dsp:sp modelId="{4D29BD08-ADA0-4166-8733-5B58E6F6CCF9}">
      <dsp:nvSpPr>
        <dsp:cNvPr id="0" name=""/>
        <dsp:cNvSpPr/>
      </dsp:nvSpPr>
      <dsp:spPr>
        <a:xfrm>
          <a:off x="754379" y="1303964"/>
          <a:ext cx="8549640" cy="1117683"/>
        </a:xfrm>
        <a:prstGeom prst="roundRect">
          <a:avLst>
            <a:gd name="adj" fmla="val 10000"/>
          </a:avLst>
        </a:prstGeom>
        <a:solidFill>
          <a:schemeClr val="accent2">
            <a:hueOff val="768756"/>
            <a:satOff val="-6180"/>
            <a:lumOff val="137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100" kern="1200" dirty="0">
              <a:solidFill>
                <a:schemeClr val="accent5"/>
              </a:solidFill>
            </a:rPr>
            <a:t>CUERPO DE LA OBRA</a:t>
          </a:r>
          <a:endParaRPr lang="en-US" sz="5100" kern="1200" dirty="0">
            <a:solidFill>
              <a:schemeClr val="accent5"/>
            </a:solidFill>
          </a:endParaRPr>
        </a:p>
      </dsp:txBody>
      <dsp:txXfrm>
        <a:off x="787115" y="1336700"/>
        <a:ext cx="7003293" cy="1052211"/>
      </dsp:txXfrm>
    </dsp:sp>
    <dsp:sp modelId="{3F1FCA72-36D8-4B16-A522-6977242C6ACA}">
      <dsp:nvSpPr>
        <dsp:cNvPr id="0" name=""/>
        <dsp:cNvSpPr/>
      </dsp:nvSpPr>
      <dsp:spPr>
        <a:xfrm>
          <a:off x="1508759" y="2607928"/>
          <a:ext cx="8549640" cy="1117683"/>
        </a:xfrm>
        <a:prstGeom prst="roundRect">
          <a:avLst>
            <a:gd name="adj" fmla="val 10000"/>
          </a:avLst>
        </a:prstGeom>
        <a:solidFill>
          <a:schemeClr val="accent2">
            <a:hueOff val="1537512"/>
            <a:satOff val="-12361"/>
            <a:lumOff val="274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100" kern="1200" dirty="0">
              <a:solidFill>
                <a:srgbClr val="00B0F0"/>
              </a:solidFill>
            </a:rPr>
            <a:t>CONCLUSIONES</a:t>
          </a:r>
          <a:endParaRPr lang="en-US" sz="5100" kern="1200" dirty="0">
            <a:solidFill>
              <a:srgbClr val="00B0F0"/>
            </a:solidFill>
          </a:endParaRPr>
        </a:p>
      </dsp:txBody>
      <dsp:txXfrm>
        <a:off x="1541495" y="2640664"/>
        <a:ext cx="7003293" cy="1052211"/>
      </dsp:txXfrm>
    </dsp:sp>
    <dsp:sp modelId="{F1459FBA-8E7E-42C7-91ED-1A3489AD34F7}">
      <dsp:nvSpPr>
        <dsp:cNvPr id="0" name=""/>
        <dsp:cNvSpPr/>
      </dsp:nvSpPr>
      <dsp:spPr>
        <a:xfrm>
          <a:off x="7823145" y="847576"/>
          <a:ext cx="726494" cy="72649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7986606" y="847576"/>
        <a:ext cx="399572" cy="546687"/>
      </dsp:txXfrm>
    </dsp:sp>
    <dsp:sp modelId="{2D1E4D22-2935-461F-8FD6-E33172EA4BBC}">
      <dsp:nvSpPr>
        <dsp:cNvPr id="0" name=""/>
        <dsp:cNvSpPr/>
      </dsp:nvSpPr>
      <dsp:spPr>
        <a:xfrm>
          <a:off x="8577525" y="2144089"/>
          <a:ext cx="726494" cy="72649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082329"/>
            <a:satOff val="-4248"/>
            <a:lumOff val="9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082329"/>
              <a:satOff val="-4248"/>
              <a:lumOff val="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8740986" y="2144089"/>
        <a:ext cx="399572" cy="546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9/1/2021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95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28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7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6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9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4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5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0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9/1/2021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4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660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5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2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800" i="1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Un dibujo de una bombilla con papel amarillo arrugado al tiempo que se enciende.">
            <a:extLst>
              <a:ext uri="{FF2B5EF4-FFF2-40B4-BE49-F238E27FC236}">
                <a16:creationId xmlns:a16="http://schemas.microsoft.com/office/drawing/2014/main" id="{D9BDCCE0-B816-4753-9B15-0BC0131D36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1" y="51054"/>
            <a:ext cx="12191979" cy="6857990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082EE4-3097-42F9-BEFB-E49CF346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rgbClr val="7030A0"/>
                </a:solidFill>
              </a:rPr>
              <a:t>Algunas Ideas sobre ASPECTOS </a:t>
            </a:r>
            <a:r>
              <a:rPr lang="es-MX" sz="3200" b="1" dirty="0">
                <a:solidFill>
                  <a:srgbClr val="7030A0"/>
                </a:solidFill>
              </a:rPr>
              <a:t>FORMALES PARA SU MEMORIA</a:t>
            </a:r>
            <a:endParaRPr lang="es-CL" sz="3200" b="1" dirty="0">
              <a:solidFill>
                <a:srgbClr val="7030A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DBD4DF-0A52-4754-BD79-8FDE4584D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 fontScale="85000" lnSpcReduction="20000"/>
          </a:bodyPr>
          <a:lstStyle/>
          <a:p>
            <a:r>
              <a:rPr lang="es-MX" b="1" dirty="0">
                <a:solidFill>
                  <a:srgbClr val="0070C0"/>
                </a:solidFill>
              </a:rPr>
              <a:t>TALLER DEPORTE, DERECHO PENAL Y JUSTICIA DEPORTIVA</a:t>
            </a:r>
            <a:endParaRPr lang="es-C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53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E9EDDFA-8F05-462B-8D3E-5B9C4FBC73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294B622C-182B-4A82-BC84-3063EB0C4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54" y="868499"/>
            <a:ext cx="5367165" cy="513381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43F9A23-3237-4ED6-A1E9-C0E6530E05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63CD46D-4335-4BA4-842A-BF835A99CB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33E6D8-7B40-416D-80FA-9E1E571AC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393365"/>
            <a:ext cx="4472921" cy="1156207"/>
          </a:xfrm>
        </p:spPr>
        <p:txBody>
          <a:bodyPr>
            <a:normAutofit/>
          </a:bodyPr>
          <a:lstStyle/>
          <a:p>
            <a:r>
              <a:rPr lang="es-MX" b="1" u="sng" dirty="0">
                <a:solidFill>
                  <a:srgbClr val="FFFF00"/>
                </a:solidFill>
              </a:rPr>
              <a:t>CUERPO DE LA TESIS</a:t>
            </a:r>
            <a:endParaRPr lang="es-CL" b="1" u="sng" dirty="0">
              <a:solidFill>
                <a:srgbClr val="FFFF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B4301A-CFAA-46D1-9059-C754047B0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1469444"/>
            <a:ext cx="4620754" cy="3931920"/>
          </a:xfrm>
        </p:spPr>
        <p:txBody>
          <a:bodyPr>
            <a:noAutofit/>
          </a:bodyPr>
          <a:lstStyle/>
          <a:p>
            <a:pPr algn="just"/>
            <a:r>
              <a:rPr lang="es-MX" sz="1600" b="1" u="sng" dirty="0">
                <a:solidFill>
                  <a:srgbClr val="00B050"/>
                </a:solidFill>
              </a:rPr>
              <a:t>Está constituido por los capítulos, subcapítulos, partes o secciones que forman el contenido de la tesis; aquí se describe detalladamente el problema de investigación, el marco teórico, la metodología, los resultados de la investigación, la discusión de los resultados. </a:t>
            </a:r>
          </a:p>
          <a:p>
            <a:pPr algn="just"/>
            <a:r>
              <a:rPr lang="es-MX" sz="1600" b="1" u="sng" dirty="0">
                <a:solidFill>
                  <a:srgbClr val="00B050"/>
                </a:solidFill>
              </a:rPr>
              <a:t>Al interior de la obra, el capítulo es la parte que señala la división general del cuerpo del trabajo; el subcapítulo es el desglose de los distintos puntos de cada capítulo. </a:t>
            </a:r>
          </a:p>
          <a:p>
            <a:pPr algn="just"/>
            <a:r>
              <a:rPr lang="es-MX" sz="1600" b="1" u="sng" dirty="0">
                <a:solidFill>
                  <a:srgbClr val="00B050"/>
                </a:solidFill>
              </a:rPr>
              <a:t>Se recomienda seguir un orden lógico en los títulos de los capítulos y en los subcapítulos, de manera que reflejen precisión y claridad en su contenido, que proporcionen congruencia a las diferentes partes del trabajo y considere los materiales que se mencionan en la introducción</a:t>
            </a:r>
            <a:r>
              <a:rPr lang="es-MX" sz="1600" dirty="0"/>
              <a:t>. 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354324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4E9EDDFA-8F05-462B-8D3E-5B9C4FBC73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146786D4-F16D-43AD-8DBC-A177A3FDE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24" y="727628"/>
            <a:ext cx="3804425" cy="541555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143F9A23-3237-4ED6-A1E9-C0E6530E05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63CD46D-4335-4BA4-842A-BF835A99CB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33E6D8-7B40-416D-80FA-9E1E571AC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s-MX" b="1" u="sng" dirty="0">
                <a:solidFill>
                  <a:srgbClr val="00B050"/>
                </a:solidFill>
              </a:rPr>
              <a:t>CONCLUSIONES</a:t>
            </a:r>
            <a:endParaRPr lang="es-CL" b="1" u="sng" dirty="0">
              <a:solidFill>
                <a:srgbClr val="00B05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B4301A-CFAA-46D1-9059-C754047B0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 lnSpcReduction="10000"/>
          </a:bodyPr>
          <a:lstStyle/>
          <a:p>
            <a:r>
              <a:rPr lang="es-MX" sz="1600" b="1" i="1" u="sng" dirty="0">
                <a:solidFill>
                  <a:srgbClr val="00B050"/>
                </a:solidFill>
              </a:rPr>
              <a:t>Es una parte importante de la tesis donde el autor emite juicios con relación a su hipótesis, la refuta o la comprueba basado en una síntesis de los resultados obtenidos. </a:t>
            </a:r>
          </a:p>
          <a:p>
            <a:r>
              <a:rPr lang="es-MX" sz="1600" b="1" i="1" u="sng" dirty="0">
                <a:solidFill>
                  <a:srgbClr val="00B050"/>
                </a:solidFill>
              </a:rPr>
              <a:t>Las conclusiones deben reflejar los alcances y las limitaciones del estudio, las recomendaciones que puedan ser útiles al problema de investigación, así como las consecuencias y determinaciones que puedan contribuir al desarrollo del conocimiento. </a:t>
            </a:r>
          </a:p>
          <a:p>
            <a:r>
              <a:rPr lang="es-MX" sz="1600" b="1" i="1" u="sng" dirty="0">
                <a:solidFill>
                  <a:srgbClr val="00B050"/>
                </a:solidFill>
              </a:rPr>
              <a:t>Las conclusiones deben tener una redacción clara, concreta y directa, no son un resumen de la investigación. </a:t>
            </a:r>
            <a:endParaRPr lang="es-CL" sz="1300" b="1" i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43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Documento">
            <a:extLst>
              <a:ext uri="{FF2B5EF4-FFF2-40B4-BE49-F238E27FC236}">
                <a16:creationId xmlns:a16="http://schemas.microsoft.com/office/drawing/2014/main" id="{58226333-3A91-40F5-9DFD-25A59C68A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74859" y="645106"/>
            <a:ext cx="3229275" cy="322927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EDD60C-ABCE-4C4C-AC4A-574480B6B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32" y="4519486"/>
            <a:ext cx="10366743" cy="1054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BIBLIOGRAFIA</a:t>
            </a:r>
          </a:p>
        </p:txBody>
      </p:sp>
    </p:spTree>
    <p:extLst>
      <p:ext uri="{BB962C8B-B14F-4D97-AF65-F5344CB8AC3E}">
        <p14:creationId xmlns:p14="http://schemas.microsoft.com/office/powerpoint/2010/main" val="1511991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41F14-6382-4C7A-A900-1C2699649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1" y="441012"/>
            <a:ext cx="4957553" cy="1087342"/>
          </a:xfrm>
        </p:spPr>
        <p:txBody>
          <a:bodyPr>
            <a:normAutofit/>
          </a:bodyPr>
          <a:lstStyle/>
          <a:p>
            <a:r>
              <a:rPr lang="es-MX" b="1" u="sng" dirty="0" smtClean="0">
                <a:solidFill>
                  <a:srgbClr val="00B0F0"/>
                </a:solidFill>
              </a:rPr>
              <a:t>¿QUÉ ES?</a:t>
            </a:r>
            <a:endParaRPr lang="es-CL" b="1" u="sng" dirty="0">
              <a:solidFill>
                <a:srgbClr val="00B0F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Imagen 4" descr="Texto, Carta&#10;&#10;Descripción generada automáticamente">
            <a:extLst>
              <a:ext uri="{FF2B5EF4-FFF2-40B4-BE49-F238E27FC236}">
                <a16:creationId xmlns:a16="http://schemas.microsoft.com/office/drawing/2014/main" id="{29948DF0-F977-407F-9E7C-4A921AC28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56" y="1263972"/>
            <a:ext cx="4414438" cy="4348221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0E9DF2-E15A-4C57-AB7B-6CC5E7A25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1" y="1528353"/>
            <a:ext cx="4957554" cy="4219303"/>
          </a:xfrm>
        </p:spPr>
        <p:txBody>
          <a:bodyPr>
            <a:noAutofit/>
          </a:bodyPr>
          <a:lstStyle/>
          <a:p>
            <a:r>
              <a:rPr lang="es-MX" sz="2000" b="1" dirty="0" smtClean="0">
                <a:solidFill>
                  <a:schemeClr val="accent4"/>
                </a:solidFill>
              </a:rPr>
              <a:t>Contiene las referencias bibliográficas de los documentos y textos utilizados como apoyo en la investigación. </a:t>
            </a:r>
          </a:p>
          <a:p>
            <a:r>
              <a:rPr lang="es-MX" sz="2000" b="1" dirty="0" smtClean="0">
                <a:solidFill>
                  <a:schemeClr val="accent4"/>
                </a:solidFill>
              </a:rPr>
              <a:t>Una referencia bibliográfica es el conjunto de elementos suficientemente detallado que permite la identificación de las publicaciones o parte de una publicación, utilizadas en la elaboración de un trabajo científico</a:t>
            </a:r>
            <a:endParaRPr lang="es-CL" sz="2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29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319EE1-A945-4E70-814F-4A6F3E9AE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s-MX" sz="3100" b="1" dirty="0">
                <a:solidFill>
                  <a:srgbClr val="00B0F0"/>
                </a:solidFill>
              </a:rPr>
              <a:t>USO DE ABREVIACIONES RELEVANTES</a:t>
            </a:r>
            <a:endParaRPr lang="es-CL" sz="3100" b="1" dirty="0">
              <a:solidFill>
                <a:srgbClr val="00B0F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66FD5A-8DCA-4C31-B683-2339923EA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746221"/>
            <a:ext cx="4472922" cy="3931920"/>
          </a:xfrm>
        </p:spPr>
        <p:txBody>
          <a:bodyPr>
            <a:normAutofit/>
          </a:bodyPr>
          <a:lstStyle/>
          <a:p>
            <a:r>
              <a:rPr lang="es-MX" sz="2000" b="1" i="1" dirty="0">
                <a:solidFill>
                  <a:srgbClr val="7030A0"/>
                </a:solidFill>
              </a:rPr>
              <a:t>IBID</a:t>
            </a:r>
          </a:p>
          <a:p>
            <a:pPr lvl="1"/>
            <a:r>
              <a:rPr lang="es-MX" sz="2000" b="1" i="1" dirty="0">
                <a:solidFill>
                  <a:srgbClr val="7030A0"/>
                </a:solidFill>
              </a:rPr>
              <a:t>Cuando una misma obra es citada dos o más veces consecutivas , se utiliza la expresión Ibid. en el pie de página.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07CC0E7-ADB4-4FA8-8E97-9042F6EC1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58" y="714375"/>
            <a:ext cx="600075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24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319EE1-A945-4E70-814F-4A6F3E9AE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s-MX" sz="1800" b="1" u="sng" dirty="0">
                <a:solidFill>
                  <a:srgbClr val="FFC000"/>
                </a:solidFill>
              </a:rPr>
              <a:t>USO DE ABREVIACIONES RELEVANTES</a:t>
            </a:r>
            <a:endParaRPr lang="es-CL" sz="1800" b="1" u="sng" dirty="0">
              <a:solidFill>
                <a:srgbClr val="FFC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66FD5A-8DCA-4C31-B683-2339923EA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455201" cy="3854197"/>
          </a:xfrm>
        </p:spPr>
        <p:txBody>
          <a:bodyPr>
            <a:normAutofit/>
          </a:bodyPr>
          <a:lstStyle/>
          <a:p>
            <a:endParaRPr lang="es-MX" b="1" u="sng" dirty="0" smtClean="0">
              <a:solidFill>
                <a:srgbClr val="FFC000"/>
              </a:solidFill>
            </a:endParaRPr>
          </a:p>
          <a:p>
            <a:endParaRPr lang="es-MX" b="1" u="sng" dirty="0">
              <a:solidFill>
                <a:srgbClr val="FFC000"/>
              </a:solidFill>
            </a:endParaRPr>
          </a:p>
          <a:p>
            <a:r>
              <a:rPr lang="es-MX" b="1" u="sng" dirty="0" smtClean="0">
                <a:solidFill>
                  <a:srgbClr val="FFC000"/>
                </a:solidFill>
              </a:rPr>
              <a:t>OP</a:t>
            </a:r>
            <a:r>
              <a:rPr lang="es-MX" b="1" u="sng" dirty="0">
                <a:solidFill>
                  <a:srgbClr val="FFC000"/>
                </a:solidFill>
              </a:rPr>
              <a:t>. CIT.</a:t>
            </a:r>
          </a:p>
          <a:p>
            <a:pPr fontAlgn="base"/>
            <a:r>
              <a:rPr lang="es-MX" b="1" i="0" u="sng" dirty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Si una misma obra ha sido citada dos o más veces, pero no en forma consecutiva, se utiliza la expresión </a:t>
            </a:r>
            <a:r>
              <a:rPr lang="es-MX" b="1" i="0" u="sng" dirty="0" err="1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Op</a:t>
            </a:r>
            <a:r>
              <a:rPr lang="es-MX" b="1" i="0" u="sng" dirty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. Cit.,  cuyo significado refiere a  obra ya citada.</a:t>
            </a:r>
            <a:endParaRPr lang="es-MX" b="1" i="0" u="sng" dirty="0">
              <a:solidFill>
                <a:srgbClr val="FFC000"/>
              </a:solidFill>
              <a:effectLst/>
              <a:latin typeface="Helvetica Neue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5635ED-E4F1-4C84-90B2-94663D94A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685" y="882398"/>
            <a:ext cx="7113350" cy="512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76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319EE1-A945-4E70-814F-4A6F3E9AE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s-MX" sz="3100" b="1" u="sng" dirty="0">
                <a:solidFill>
                  <a:srgbClr val="7030A0"/>
                </a:solidFill>
              </a:rPr>
              <a:t>USO DE ABREVIACIONES RELEVANTES</a:t>
            </a:r>
            <a:endParaRPr lang="es-CL" sz="3100" b="1" u="sng" dirty="0">
              <a:solidFill>
                <a:srgbClr val="7030A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66FD5A-8DCA-4C31-B683-2339923EA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9099" y="2746221"/>
            <a:ext cx="5018211" cy="3931920"/>
          </a:xfrm>
        </p:spPr>
        <p:txBody>
          <a:bodyPr>
            <a:normAutofit/>
          </a:bodyPr>
          <a:lstStyle/>
          <a:p>
            <a:pPr algn="just"/>
            <a:r>
              <a:rPr lang="es-MX" dirty="0">
                <a:solidFill>
                  <a:srgbClr val="0070C0"/>
                </a:solidFill>
              </a:rPr>
              <a:t>LOC. CIT.</a:t>
            </a:r>
          </a:p>
          <a:p>
            <a:pPr algn="just" fontAlgn="base"/>
            <a:r>
              <a:rPr lang="es-MX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Abreviatura de  </a:t>
            </a:r>
            <a:r>
              <a:rPr lang="es-MX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Locus </a:t>
            </a:r>
            <a:r>
              <a:rPr lang="es-MX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citatum</a:t>
            </a:r>
            <a:r>
              <a:rPr lang="es-MX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, que significa: “Lugar citado”.  Es una nota al pie que se utiliza para repetir el autor, título y número de página de una obra determinada. </a:t>
            </a:r>
            <a:endParaRPr lang="es-MX" dirty="0">
              <a:solidFill>
                <a:srgbClr val="0070C0"/>
              </a:solidFill>
              <a:latin typeface="Helvetica Neue"/>
            </a:endParaRPr>
          </a:p>
          <a:p>
            <a:pPr algn="just" fontAlgn="base"/>
            <a:r>
              <a:rPr lang="es-MX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Loc. Cit. se utiliza en lugar de </a:t>
            </a:r>
            <a:r>
              <a:rPr lang="es-MX" b="0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Ibid</a:t>
            </a:r>
            <a:r>
              <a:rPr lang="es-MX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., cuando la referencia no es sólo para el trabajo inmediatamente anterior, sino que también se refiere a la misma página.  También se utiliza en lugar de </a:t>
            </a:r>
            <a:r>
              <a:rPr lang="es-MX" b="0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Op</a:t>
            </a:r>
            <a:r>
              <a:rPr lang="es-MX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. Cit. cuando se hace referencia a una obra ya citada y en la misma página; como tal, Loc. Cit. no es</a:t>
            </a:r>
            <a:endParaRPr lang="es-MX" b="0" i="0" dirty="0">
              <a:solidFill>
                <a:srgbClr val="0070C0"/>
              </a:solidFill>
              <a:effectLst/>
              <a:latin typeface="Helvetica Neue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76E89C-6272-4D6B-9155-9DE8EBAAC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42" y="642594"/>
            <a:ext cx="5915025" cy="56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37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A3A5EB-931E-46DE-A692-6731DB9885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58634F-705D-44E4-9FBF-A406E2F9A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CFE1E3-A09C-4196-A99F-B7C3014E96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1F6009-BA9B-483E-BAE1-1EA8FDCFB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595" y="594360"/>
            <a:ext cx="5582194" cy="1371600"/>
          </a:xfrm>
        </p:spPr>
        <p:txBody>
          <a:bodyPr>
            <a:normAutofit/>
          </a:bodyPr>
          <a:lstStyle/>
          <a:p>
            <a:r>
              <a:rPr lang="es-MX" b="1" u="sng" dirty="0">
                <a:solidFill>
                  <a:srgbClr val="0070C0"/>
                </a:solidFill>
              </a:rPr>
              <a:t>ASPECTOS FORMALES</a:t>
            </a:r>
            <a:endParaRPr lang="es-CL" b="1" u="sng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78E473-E73E-440A-A7ED-02AA26094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90" y="1645920"/>
            <a:ext cx="7634781" cy="454587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s-MX" sz="1600" b="1" dirty="0">
                <a:solidFill>
                  <a:srgbClr val="7030A0"/>
                </a:solidFill>
              </a:rPr>
              <a:t>Tipo de fuente a elección (se recomienda Arial o Times New </a:t>
            </a:r>
            <a:r>
              <a:rPr lang="es-MX" sz="1600" b="1" dirty="0" err="1">
                <a:solidFill>
                  <a:srgbClr val="7030A0"/>
                </a:solidFill>
              </a:rPr>
              <a:t>Romans</a:t>
            </a:r>
            <a:r>
              <a:rPr lang="es-MX" sz="1600" b="1" dirty="0">
                <a:solidFill>
                  <a:srgbClr val="7030A0"/>
                </a:solidFill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s-MX" sz="1600" b="1" dirty="0">
                <a:solidFill>
                  <a:srgbClr val="7030A0"/>
                </a:solidFill>
              </a:rPr>
              <a:t>Tamaño de fuente mínimo de 11 para el cuerpo y mínimo de 9 para el pie de página (se recomienda no pasar del tamaño 14 de letra).</a:t>
            </a:r>
          </a:p>
          <a:p>
            <a:pPr>
              <a:lnSpc>
                <a:spcPct val="110000"/>
              </a:lnSpc>
            </a:pPr>
            <a:r>
              <a:rPr lang="es-MX" sz="1600" b="1" dirty="0">
                <a:solidFill>
                  <a:srgbClr val="7030A0"/>
                </a:solidFill>
              </a:rPr>
              <a:t>Deberá utilizarse el tamaño carta.</a:t>
            </a:r>
          </a:p>
          <a:p>
            <a:pPr>
              <a:lnSpc>
                <a:spcPct val="110000"/>
              </a:lnSpc>
            </a:pPr>
            <a:r>
              <a:rPr lang="es-MX" sz="1600" b="1" dirty="0">
                <a:solidFill>
                  <a:srgbClr val="7030A0"/>
                </a:solidFill>
              </a:rPr>
              <a:t>Márgenes de la tesis deben ser 3 cm margen izquierdo, 2,5 cm de margen superior, inferior y derecho.</a:t>
            </a:r>
          </a:p>
          <a:p>
            <a:pPr>
              <a:lnSpc>
                <a:spcPct val="110000"/>
              </a:lnSpc>
            </a:pPr>
            <a:r>
              <a:rPr lang="es-MX" sz="1600" b="1" dirty="0">
                <a:solidFill>
                  <a:srgbClr val="7030A0"/>
                </a:solidFill>
              </a:rPr>
              <a:t>Las citas textuales deben ir entre comillas dobles, mientras que las citas dentro de otras citas deberán usar comillas simples.</a:t>
            </a:r>
          </a:p>
          <a:p>
            <a:pPr>
              <a:lnSpc>
                <a:spcPct val="110000"/>
              </a:lnSpc>
            </a:pPr>
            <a:r>
              <a:rPr lang="es-MX" sz="1600" b="1" dirty="0">
                <a:solidFill>
                  <a:srgbClr val="7030A0"/>
                </a:solidFill>
              </a:rPr>
              <a:t>Las notas a pie deberán ir al final de cada página. No se recomienda el uso de notas finales.</a:t>
            </a:r>
          </a:p>
          <a:p>
            <a:pPr>
              <a:lnSpc>
                <a:spcPct val="110000"/>
              </a:lnSpc>
            </a:pPr>
            <a:r>
              <a:rPr lang="es-MX" sz="1600" b="1" dirty="0">
                <a:solidFill>
                  <a:srgbClr val="7030A0"/>
                </a:solidFill>
              </a:rPr>
              <a:t>Las citas bibliográficas deberán utilizar uno de los siguientes formatos: APA, MLA, Chicago o ISO 690.</a:t>
            </a:r>
          </a:p>
          <a:p>
            <a:pPr>
              <a:lnSpc>
                <a:spcPct val="110000"/>
              </a:lnSpc>
            </a:pPr>
            <a:r>
              <a:rPr lang="es-MX" sz="1600" b="1" dirty="0">
                <a:solidFill>
                  <a:srgbClr val="7030A0"/>
                </a:solidFill>
              </a:rPr>
              <a:t>El cuerpo del trabajo no puede exceder las 40.000 palabras incluyendo notas al pie y no debe tener menos de 15.000 palabras.</a:t>
            </a:r>
            <a:endParaRPr lang="es-CL" sz="1600" b="1" dirty="0">
              <a:solidFill>
                <a:srgbClr val="7030A0"/>
              </a:solidFill>
            </a:endParaRPr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8AB3B24A-C4A2-457E-B2AF-C19637E77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309" y="1199170"/>
            <a:ext cx="2553980" cy="29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25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lanta crece en una grieta de hormigón">
            <a:extLst>
              <a:ext uri="{FF2B5EF4-FFF2-40B4-BE49-F238E27FC236}">
                <a16:creationId xmlns:a16="http://schemas.microsoft.com/office/drawing/2014/main" id="{4892933C-B59E-4F8E-8E56-394EEF97C7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3" y="-22"/>
            <a:ext cx="12191997" cy="685802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397938" y="1397930"/>
            <a:ext cx="6858003" cy="4062128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37374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2518A9-3647-40E2-BEE1-BF7960DD0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83000"/>
              </a:lnSpc>
            </a:pPr>
            <a:r>
              <a:rPr lang="en-US" sz="5600" b="1" u="sng" cap="all" spc="-100" dirty="0">
                <a:solidFill>
                  <a:srgbClr val="FFC000"/>
                </a:solidFill>
              </a:rPr>
              <a:t>!ANIMO! LO LOGRAREMOS</a:t>
            </a:r>
          </a:p>
        </p:txBody>
      </p:sp>
    </p:spTree>
    <p:extLst>
      <p:ext uri="{BB962C8B-B14F-4D97-AF65-F5344CB8AC3E}">
        <p14:creationId xmlns:p14="http://schemas.microsoft.com/office/powerpoint/2010/main" val="4163961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8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034D2F45-0E2F-4D2C-9840-30CF0614B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52" y="803063"/>
            <a:ext cx="7049495" cy="52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13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4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" name="Rectangle 26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4" name="Rectangle 28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5" name="Rectangle 30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6" name="Group 32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37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20" descr="Lupa sobre fondo claro">
            <a:extLst>
              <a:ext uri="{FF2B5EF4-FFF2-40B4-BE49-F238E27FC236}">
                <a16:creationId xmlns:a16="http://schemas.microsoft.com/office/drawing/2014/main" id="{5D78E8CA-A429-4210-A81E-EE66A4B84F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1" y="10"/>
            <a:ext cx="12192000" cy="6857988"/>
          </a:xfrm>
          <a:prstGeom prst="rect">
            <a:avLst/>
          </a:prstGeom>
        </p:spPr>
      </p:pic>
      <p:sp>
        <p:nvSpPr>
          <p:cNvPr id="49" name="Rectangle 39">
            <a:extLst>
              <a:ext uri="{FF2B5EF4-FFF2-40B4-BE49-F238E27FC236}">
                <a16:creationId xmlns:a16="http://schemas.microsoft.com/office/drawing/2014/main" id="{0B121716-8B64-478F-ABDB-17030AD1B7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20000"/>
                </a:schemeClr>
              </a:gs>
              <a:gs pos="78000">
                <a:schemeClr val="bg1">
                  <a:alpha val="30000"/>
                </a:schemeClr>
              </a:gs>
              <a:gs pos="50000">
                <a:schemeClr val="bg1">
                  <a:alpha val="30000"/>
                </a:schemeClr>
              </a:gs>
              <a:gs pos="100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C905DC-34A5-47D1-BB14-BCA0C0A9C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000" b="1" i="0" cap="all" spc="-100" dirty="0">
                <a:solidFill>
                  <a:srgbClr val="7030A0"/>
                </a:solidFill>
              </a:rPr>
              <a:t>¿</a:t>
            </a:r>
            <a:r>
              <a:rPr lang="en-US" sz="4000" b="1" i="0" cap="all" spc="-100" dirty="0" err="1">
                <a:solidFill>
                  <a:srgbClr val="7030A0"/>
                </a:solidFill>
              </a:rPr>
              <a:t>Qué</a:t>
            </a:r>
            <a:r>
              <a:rPr lang="en-US" sz="4000" b="1" i="0" cap="all" spc="-100" dirty="0">
                <a:solidFill>
                  <a:srgbClr val="7030A0"/>
                </a:solidFill>
              </a:rPr>
              <a:t> </a:t>
            </a:r>
            <a:r>
              <a:rPr lang="en-US" sz="4000" b="1" i="0" cap="all" spc="-100" dirty="0" err="1">
                <a:solidFill>
                  <a:srgbClr val="7030A0"/>
                </a:solidFill>
              </a:rPr>
              <a:t>debe</a:t>
            </a:r>
            <a:r>
              <a:rPr lang="en-US" sz="4000" b="1" i="0" cap="all" spc="-100" dirty="0">
                <a:solidFill>
                  <a:srgbClr val="7030A0"/>
                </a:solidFill>
              </a:rPr>
              <a:t> </a:t>
            </a:r>
            <a:r>
              <a:rPr lang="en-US" sz="4000" b="1" i="0" cap="all" spc="-100" dirty="0" err="1">
                <a:solidFill>
                  <a:srgbClr val="7030A0"/>
                </a:solidFill>
              </a:rPr>
              <a:t>tener</a:t>
            </a:r>
            <a:r>
              <a:rPr lang="en-US" sz="4000" b="1" i="0" cap="all" spc="-100" dirty="0">
                <a:solidFill>
                  <a:srgbClr val="7030A0"/>
                </a:solidFill>
              </a:rPr>
              <a:t> mi </a:t>
            </a:r>
            <a:r>
              <a:rPr lang="en-US" sz="4000" b="1" i="0" cap="all" spc="-100" dirty="0" err="1">
                <a:solidFill>
                  <a:srgbClr val="7030A0"/>
                </a:solidFill>
              </a:rPr>
              <a:t>tesis</a:t>
            </a:r>
            <a:r>
              <a:rPr lang="en-US" sz="4000" b="1" i="0" cap="all" spc="-100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0099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1BC088-391A-47CA-8383-71E84F14F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s-MX" b="1" u="sng" dirty="0">
                <a:solidFill>
                  <a:srgbClr val="7030A0"/>
                </a:solidFill>
              </a:rPr>
              <a:t>PORTADA</a:t>
            </a:r>
            <a:endParaRPr lang="es-CL" b="1" u="sng" dirty="0">
              <a:solidFill>
                <a:srgbClr val="7030A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E28486F-8076-4633-BECE-6567EFFCD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1029752"/>
            <a:ext cx="4212113" cy="4798496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B8B21A-CD5F-44C3-89F9-A32C0888A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00B0F0"/>
                </a:solidFill>
              </a:rPr>
              <a:t>Logo</a:t>
            </a:r>
          </a:p>
          <a:p>
            <a:r>
              <a:rPr lang="es-MX" b="1" dirty="0">
                <a:solidFill>
                  <a:srgbClr val="00B0F0"/>
                </a:solidFill>
              </a:rPr>
              <a:t>Nombre de la Institución</a:t>
            </a:r>
          </a:p>
          <a:p>
            <a:r>
              <a:rPr lang="es-MX" b="1" dirty="0">
                <a:solidFill>
                  <a:srgbClr val="00B0F0"/>
                </a:solidFill>
              </a:rPr>
              <a:t>Título</a:t>
            </a:r>
          </a:p>
          <a:p>
            <a:r>
              <a:rPr lang="es-MX" b="1" dirty="0">
                <a:solidFill>
                  <a:srgbClr val="00B0F0"/>
                </a:solidFill>
              </a:rPr>
              <a:t>Propósito de titulación</a:t>
            </a:r>
          </a:p>
          <a:p>
            <a:r>
              <a:rPr lang="es-MX" b="1" dirty="0">
                <a:solidFill>
                  <a:srgbClr val="00B0F0"/>
                </a:solidFill>
              </a:rPr>
              <a:t>Autor</a:t>
            </a:r>
          </a:p>
          <a:p>
            <a:r>
              <a:rPr lang="es-MX" b="1" dirty="0">
                <a:solidFill>
                  <a:srgbClr val="00B0F0"/>
                </a:solidFill>
              </a:rPr>
              <a:t>Profesor Guía</a:t>
            </a:r>
          </a:p>
          <a:p>
            <a:r>
              <a:rPr lang="es-MX" b="1" dirty="0">
                <a:solidFill>
                  <a:srgbClr val="00B0F0"/>
                </a:solidFill>
              </a:rPr>
              <a:t>Lugar y fecha</a:t>
            </a:r>
            <a:endParaRPr lang="es-CL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13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B2F17-A5E6-4BA7-8C2B-E05F8180A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s-MX" b="1" u="sng" dirty="0">
                <a:solidFill>
                  <a:srgbClr val="00B0F0"/>
                </a:solidFill>
              </a:rPr>
              <a:t>Dedicatoria o agradecimientos</a:t>
            </a:r>
            <a:endParaRPr lang="es-CL" b="1" u="sng" dirty="0">
              <a:solidFill>
                <a:srgbClr val="00B0F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604E3D0-49C2-4D10-90BF-EBCE07679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892220"/>
            <a:ext cx="4664441" cy="498470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3F44C2-E798-41D9-9866-1DA28008B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r>
              <a:rPr lang="es-MX" i="1" dirty="0">
                <a:solidFill>
                  <a:srgbClr val="7030A0"/>
                </a:solidFill>
              </a:rPr>
              <a:t>Esto es optativo</a:t>
            </a:r>
          </a:p>
          <a:p>
            <a:r>
              <a:rPr lang="es-MX" i="1" dirty="0">
                <a:solidFill>
                  <a:srgbClr val="7030A0"/>
                </a:solidFill>
              </a:rPr>
              <a:t>Pueden dedicarle su memoria a quien ustedes quieran, su mama, su papa, familia, su perro, etc.</a:t>
            </a:r>
          </a:p>
          <a:p>
            <a:endParaRPr lang="es-CL" dirty="0"/>
          </a:p>
        </p:txBody>
      </p:sp>
      <p:pic>
        <p:nvPicPr>
          <p:cNvPr id="7" name="Imagen 6" descr="Imagen en blanco y negro de un hombre con una pelota&#10;&#10;Descripción generada automáticamente con confianza media">
            <a:extLst>
              <a:ext uri="{FF2B5EF4-FFF2-40B4-BE49-F238E27FC236}">
                <a16:creationId xmlns:a16="http://schemas.microsoft.com/office/drawing/2014/main" id="{D303C60A-8254-42ED-888D-2A5CA41C0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3927475"/>
            <a:ext cx="2924175" cy="19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5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1E01E-41B3-435E-9B87-090250312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7030A0"/>
                </a:solidFill>
              </a:rPr>
              <a:t>Índice/tabla de contenido</a:t>
            </a:r>
            <a:endParaRPr lang="es-CL" b="1" dirty="0">
              <a:solidFill>
                <a:srgbClr val="7030A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795AE1D-B627-4DC5-BBF9-4CFEB37E8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346" y="1206900"/>
            <a:ext cx="3882257" cy="446236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A4B38DD-9BC5-4384-8DF9-3414A8169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pPr algn="just"/>
            <a:r>
              <a:rPr lang="es-MX" b="1" i="1" dirty="0">
                <a:solidFill>
                  <a:srgbClr val="0070C0"/>
                </a:solidFill>
              </a:rPr>
              <a:t>Se refiere a la lista organizada de las partes que conforman la tesis en el orden en que se presentan al interior del trabajo. </a:t>
            </a:r>
          </a:p>
          <a:p>
            <a:pPr algn="just"/>
            <a:r>
              <a:rPr lang="es-MX" b="1" i="1" dirty="0">
                <a:solidFill>
                  <a:srgbClr val="0070C0"/>
                </a:solidFill>
              </a:rPr>
              <a:t>Incluye todos los elementos tales como las páginas del cuerpo preliminar, los títulos de los capítulos, partes o secciones, que no deberán exceder 9 niveles y los materiales complementarios o de referencia. </a:t>
            </a:r>
          </a:p>
          <a:p>
            <a:pPr algn="just"/>
            <a:r>
              <a:rPr lang="es-MX" b="1" i="1" dirty="0">
                <a:solidFill>
                  <a:srgbClr val="0070C0"/>
                </a:solidFill>
              </a:rPr>
              <a:t>Es necesario que la tabla de contenido se escriba una vez finalizado el trabajo, para que los distintos capítulos y subcapítulos queden con la paginación definitiva</a:t>
            </a:r>
            <a:endParaRPr lang="en-US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400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7424BF-4BC2-452E-B9D0-95910CDED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s-MX" b="1" u="sng" dirty="0">
                <a:solidFill>
                  <a:srgbClr val="0070C0"/>
                </a:solidFill>
              </a:rPr>
              <a:t>Resumen</a:t>
            </a:r>
            <a:endParaRPr lang="es-CL" b="1" u="sng" dirty="0">
              <a:solidFill>
                <a:srgbClr val="0070C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Marcador de contenido 4" descr="Texto, Carta&#10;&#10;Descripción generada automáticamente">
            <a:extLst>
              <a:ext uri="{FF2B5EF4-FFF2-40B4-BE49-F238E27FC236}">
                <a16:creationId xmlns:a16="http://schemas.microsoft.com/office/drawing/2014/main" id="{7C5CC313-BC79-404C-9E48-38B5176C9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677" y="1206900"/>
            <a:ext cx="4049596" cy="446236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2D33BDB-BBFC-4ACF-B4CE-A11EF2FAD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49" y="2173145"/>
            <a:ext cx="4957554" cy="34961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b="1" u="sng" dirty="0">
                <a:solidFill>
                  <a:srgbClr val="0070C0"/>
                </a:solidFill>
              </a:rPr>
              <a:t>El resumen determina la pertinencia de la investigación y permite decidir al lector si el documento es de su interés. </a:t>
            </a:r>
          </a:p>
          <a:p>
            <a:pPr algn="just"/>
            <a:r>
              <a:rPr lang="es-MX" b="1" u="sng" dirty="0">
                <a:solidFill>
                  <a:srgbClr val="0070C0"/>
                </a:solidFill>
              </a:rPr>
              <a:t>Debe dar cuenta en forma objetiva, clara, breve y simple del contenido de la obra, sin interpretaciones, juicios de valor, ni críticas expresadas por el autor. </a:t>
            </a:r>
          </a:p>
          <a:p>
            <a:pPr algn="just"/>
            <a:r>
              <a:rPr lang="es-MX" b="1" u="sng" dirty="0">
                <a:solidFill>
                  <a:srgbClr val="0070C0"/>
                </a:solidFill>
              </a:rPr>
              <a:t>Los elementos constitutivos de un resumen son: </a:t>
            </a:r>
          </a:p>
          <a:p>
            <a:pPr lvl="1" algn="just"/>
            <a:r>
              <a:rPr lang="es-MX" b="1" u="sng" dirty="0">
                <a:solidFill>
                  <a:srgbClr val="0070C0"/>
                </a:solidFill>
              </a:rPr>
              <a:t>La formulación del objetivo del trabajo. </a:t>
            </a:r>
          </a:p>
          <a:p>
            <a:pPr lvl="1" algn="just"/>
            <a:r>
              <a:rPr lang="es-MX" b="1" u="sng" dirty="0">
                <a:solidFill>
                  <a:srgbClr val="0070C0"/>
                </a:solidFill>
              </a:rPr>
              <a:t>La descripción del método o procedimiento. </a:t>
            </a:r>
          </a:p>
          <a:p>
            <a:pPr lvl="1" algn="just"/>
            <a:r>
              <a:rPr lang="es-MX" b="1" u="sng" dirty="0">
                <a:solidFill>
                  <a:srgbClr val="0070C0"/>
                </a:solidFill>
              </a:rPr>
              <a:t> La presentación de los resultados obtenidos. </a:t>
            </a:r>
          </a:p>
          <a:p>
            <a:pPr algn="just"/>
            <a:r>
              <a:rPr lang="es-MX" b="1" u="sng" dirty="0">
                <a:solidFill>
                  <a:srgbClr val="0070C0"/>
                </a:solidFill>
              </a:rPr>
              <a:t>Un buen resumen es breve, conciso e informativo respecto del contenido de las tesis</a:t>
            </a:r>
          </a:p>
          <a:p>
            <a:pPr algn="just"/>
            <a:r>
              <a:rPr lang="es-MX" b="1" u="sng" dirty="0">
                <a:solidFill>
                  <a:srgbClr val="0070C0"/>
                </a:solidFill>
              </a:rPr>
              <a:t>Debe tener un máximo de 300 palabras.</a:t>
            </a:r>
            <a:endParaRPr lang="en-US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115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2B7571D-77E0-4AFA-B6AF-29435058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s-MX" b="1" i="0" u="sng" dirty="0">
                <a:solidFill>
                  <a:srgbClr val="0070C0"/>
                </a:solidFill>
              </a:rPr>
              <a:t>TEXTO DE LA MEMORIA</a:t>
            </a:r>
            <a:endParaRPr lang="es-CL" b="1" i="0" u="sng" dirty="0">
              <a:solidFill>
                <a:srgbClr val="0070C0"/>
              </a:solidFill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4CD3D796-32BC-48D3-917F-7FB1B3DF34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556680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250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E9EDDFA-8F05-462B-8D3E-5B9C4FBC73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n 12" descr="Texto, Carta&#10;&#10;Descripción generada automáticamente">
            <a:extLst>
              <a:ext uri="{FF2B5EF4-FFF2-40B4-BE49-F238E27FC236}">
                <a16:creationId xmlns:a16="http://schemas.microsoft.com/office/drawing/2014/main" id="{CFBC9450-846F-4F1E-BE20-F39B04936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54" y="1013471"/>
            <a:ext cx="5367165" cy="484386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43F9A23-3237-4ED6-A1E9-C0E6530E05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3CD46D-4335-4BA4-842A-BF835A99CB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33E6D8-7B40-416D-80FA-9E1E571AC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3" y="538092"/>
            <a:ext cx="4472921" cy="959229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FFFF00"/>
                </a:solidFill>
              </a:rPr>
              <a:t>INTRODUCCIÓN</a:t>
            </a:r>
            <a:endParaRPr lang="es-CL" dirty="0">
              <a:solidFill>
                <a:srgbClr val="FFFF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B4301A-CFAA-46D1-9059-C754047B0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1685109"/>
            <a:ext cx="4472922" cy="3931920"/>
          </a:xfrm>
        </p:spPr>
        <p:txBody>
          <a:bodyPr>
            <a:noAutofit/>
          </a:bodyPr>
          <a:lstStyle/>
          <a:p>
            <a:pPr algn="just"/>
            <a:r>
              <a:rPr lang="es-MX" sz="1600" b="1" dirty="0">
                <a:solidFill>
                  <a:srgbClr val="FFFF00"/>
                </a:solidFill>
              </a:rPr>
              <a:t>La introducción de su tesis es la presentación clara, breve y precisa del contenido de la tesis, no debe incluir resultados ni conclusiones. </a:t>
            </a:r>
          </a:p>
          <a:p>
            <a:pPr algn="just"/>
            <a:r>
              <a:rPr lang="es-MX" sz="1600" b="1" dirty="0">
                <a:solidFill>
                  <a:srgbClr val="FFFF00"/>
                </a:solidFill>
              </a:rPr>
              <a:t>Es la primera parte del trabajo que se lee, por lo tanto, debe tener un especial cuidado en la redacción y la ortografía. </a:t>
            </a:r>
          </a:p>
          <a:p>
            <a:pPr algn="just"/>
            <a:r>
              <a:rPr lang="es-MX" sz="1600" b="1" dirty="0">
                <a:solidFill>
                  <a:srgbClr val="FFFF00"/>
                </a:solidFill>
              </a:rPr>
              <a:t>Es importante considerar los siguientes aspectos: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rgbClr val="FFFF00"/>
                </a:solidFill>
              </a:rPr>
              <a:t>Las razones que motivaron la elección del tema.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rgbClr val="FFFF00"/>
                </a:solidFill>
              </a:rPr>
              <a:t>Los fundamentos que lo sustentan. 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rgbClr val="FFFF00"/>
                </a:solidFill>
              </a:rPr>
              <a:t>Los objetivos del trabajo.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rgbClr val="FFFF00"/>
                </a:solidFill>
              </a:rPr>
              <a:t>La hipótesis presentada.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rgbClr val="FFFF00"/>
                </a:solidFill>
              </a:rPr>
              <a:t>La metodología utilizada</a:t>
            </a:r>
            <a:endParaRPr lang="es-CL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39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RightStep">
      <a:dk1>
        <a:srgbClr val="000000"/>
      </a:dk1>
      <a:lt1>
        <a:srgbClr val="FFFFFF"/>
      </a:lt1>
      <a:dk2>
        <a:srgbClr val="3C3522"/>
      </a:dk2>
      <a:lt2>
        <a:srgbClr val="E2E5E8"/>
      </a:lt2>
      <a:accent1>
        <a:srgbClr val="E98A3E"/>
      </a:accent1>
      <a:accent2>
        <a:srgbClr val="B2A13B"/>
      </a:accent2>
      <a:accent3>
        <a:srgbClr val="92AD4E"/>
      </a:accent3>
      <a:accent4>
        <a:srgbClr val="5FB738"/>
      </a:accent4>
      <a:accent5>
        <a:srgbClr val="2EBA3D"/>
      </a:accent5>
      <a:accent6>
        <a:srgbClr val="32B778"/>
      </a:accent6>
      <a:hlink>
        <a:srgbClr val="5C85A7"/>
      </a:hlink>
      <a:folHlink>
        <a:srgbClr val="7F7F7F"/>
      </a:folHlink>
    </a:clrScheme>
    <a:fontScheme name="Savon">
      <a:majorFont>
        <a:latin typeface="Georgia Pro Cond Blac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847</Words>
  <Application>Microsoft Office PowerPoint</Application>
  <PresentationFormat>Panorámica</PresentationFormat>
  <Paragraphs>74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Calibri</vt:lpstr>
      <vt:lpstr>Garamond</vt:lpstr>
      <vt:lpstr>Georgia Pro</vt:lpstr>
      <vt:lpstr>Georgia Pro Cond Black</vt:lpstr>
      <vt:lpstr>Helvetica Neue</vt:lpstr>
      <vt:lpstr>SavonVTI</vt:lpstr>
      <vt:lpstr>Algunas Ideas sobre ASPECTOS FORMALES PARA SU MEMORIA</vt:lpstr>
      <vt:lpstr>Presentación de PowerPoint</vt:lpstr>
      <vt:lpstr>¿Qué debe tener mi tesis?</vt:lpstr>
      <vt:lpstr>PORTADA</vt:lpstr>
      <vt:lpstr>Dedicatoria o agradecimientos</vt:lpstr>
      <vt:lpstr>Índice/tabla de contenido</vt:lpstr>
      <vt:lpstr>Resumen</vt:lpstr>
      <vt:lpstr>TEXTO DE LA MEMORIA</vt:lpstr>
      <vt:lpstr>INTRODUCCIÓN</vt:lpstr>
      <vt:lpstr>CUERPO DE LA TESIS</vt:lpstr>
      <vt:lpstr>CONCLUSIONES</vt:lpstr>
      <vt:lpstr>BIBLIOGRAFIA</vt:lpstr>
      <vt:lpstr>¿QUÉ ES?</vt:lpstr>
      <vt:lpstr>USO DE ABREVIACIONES RELEVANTES</vt:lpstr>
      <vt:lpstr>USO DE ABREVIACIONES RELEVANTES</vt:lpstr>
      <vt:lpstr>USO DE ABREVIACIONES RELEVANTES</vt:lpstr>
      <vt:lpstr>ASPECTOS FORMALES</vt:lpstr>
      <vt:lpstr>!ANIMO! LO LOGRAREMOS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ASPECTOS FORMALES PARA SU MEMORIA</dc:title>
  <dc:creator>jose.solis@derecho.uchile.cl</dc:creator>
  <cp:lastModifiedBy>juez</cp:lastModifiedBy>
  <cp:revision>3</cp:revision>
  <dcterms:created xsi:type="dcterms:W3CDTF">2021-09-01T01:49:57Z</dcterms:created>
  <dcterms:modified xsi:type="dcterms:W3CDTF">2021-09-01T15:07:59Z</dcterms:modified>
</cp:coreProperties>
</file>