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86" r:id="rId4"/>
    <p:sldId id="285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10" r:id="rId14"/>
    <p:sldId id="293" r:id="rId15"/>
    <p:sldId id="299" r:id="rId16"/>
    <p:sldId id="294" r:id="rId17"/>
    <p:sldId id="270" r:id="rId18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36B4"/>
    <a:srgbClr val="7030A0"/>
    <a:srgbClr val="F4A2A2"/>
    <a:srgbClr val="FBE5D6"/>
    <a:srgbClr val="002060"/>
    <a:srgbClr val="D7F2FB"/>
    <a:srgbClr val="B3D338"/>
    <a:srgbClr val="D7D5D2"/>
    <a:srgbClr val="D7FBD8"/>
    <a:srgbClr val="F0C9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59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38" y="4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60A5B7-4FF2-4202-86CA-F8ABFA2D1B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2EBABCE-0859-436B-BDBE-0ECFE89E9D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151F48-7C8A-456C-9728-1DA4480C5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A8C23-F4DF-440F-BE8D-F0BD221A89DD}" type="datetimeFigureOut">
              <a:rPr lang="es-CL" smtClean="0"/>
              <a:t>03-11-2021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2E32C3-A4BD-4BD6-9AB8-91609C656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6679BC-B896-4FAE-86F0-5D2FF4478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5928A-7DA6-4531-9BB6-311AA32C3A46}" type="slidenum">
              <a:rPr lang="es-CL" smtClean="0"/>
              <a:t>‹#›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10322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E38A7F-1B76-4532-9436-62E5B4719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DF16EF-CDC7-4A59-AAB8-7CCE4F30F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1C0067-1D75-4D16-835C-ECCA99D9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A8C23-F4DF-440F-BE8D-F0BD221A89DD}" type="datetimeFigureOut">
              <a:rPr lang="es-CL" smtClean="0"/>
              <a:t>03-11-2021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AAC2B2-6814-41D4-8CCD-897ADDF40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97DEAC-0632-4BD3-BB9C-2688D97B5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5928A-7DA6-4531-9BB6-311AA32C3A46}" type="slidenum">
              <a:rPr lang="es-CL" smtClean="0"/>
              <a:t>‹#›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45785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A1FE047-D2A1-40FA-8AD8-7731E0C95F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CA7C417-FAC2-46E6-A922-1AF79435A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B48E29-5780-4273-9C28-1FB181BF8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A8C23-F4DF-440F-BE8D-F0BD221A89DD}" type="datetimeFigureOut">
              <a:rPr lang="es-CL" smtClean="0"/>
              <a:t>03-11-2021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145912-4C8D-41FE-9D96-D70B3A7B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C63950-3180-46E7-BA1E-16E4292FD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5928A-7DA6-4531-9BB6-311AA32C3A46}" type="slidenum">
              <a:rPr lang="es-CL" smtClean="0"/>
              <a:t>‹#›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51817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835131" y="1997948"/>
            <a:ext cx="4859205" cy="4273202"/>
          </a:xfrm>
          <a:prstGeom prst="rect">
            <a:avLst/>
          </a:prstGeom>
        </p:spPr>
        <p:txBody>
          <a:bodyPr lIns="91421" tIns="91421" rIns="91421" bIns="91421" anchor="t"/>
          <a:lstStyle>
            <a:lvl1pPr marL="228600" indent="-228600" defTabSz="914400">
              <a:lnSpc>
                <a:spcPct val="90000"/>
              </a:lnSpc>
              <a:spcBef>
                <a:spcPts val="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marL="723900" indent="-266700" defTabSz="914400">
              <a:lnSpc>
                <a:spcPct val="90000"/>
              </a:lnSpc>
              <a:spcBef>
                <a:spcPts val="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1234439" indent="-320039" defTabSz="914400">
              <a:lnSpc>
                <a:spcPct val="90000"/>
              </a:lnSpc>
              <a:spcBef>
                <a:spcPts val="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marL="1727200" indent="-355600" defTabSz="914400">
              <a:lnSpc>
                <a:spcPct val="90000"/>
              </a:lnSpc>
              <a:spcBef>
                <a:spcPts val="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2184400" indent="-355600" defTabSz="914400">
              <a:lnSpc>
                <a:spcPct val="90000"/>
              </a:lnSpc>
              <a:spcBef>
                <a:spcPts val="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19" name="Shape 111"/>
          <p:cNvSpPr>
            <a:spLocks noGrp="1"/>
          </p:cNvSpPr>
          <p:nvPr>
            <p:ph type="body" sz="half" idx="21"/>
          </p:nvPr>
        </p:nvSpPr>
        <p:spPr>
          <a:xfrm>
            <a:off x="6494262" y="1997947"/>
            <a:ext cx="4859207" cy="4273204"/>
          </a:xfrm>
          <a:prstGeom prst="rect">
            <a:avLst/>
          </a:prstGeom>
        </p:spPr>
        <p:txBody>
          <a:bodyPr lIns="91421" tIns="91421" rIns="91421" bIns="91421" anchor="t"/>
          <a:lstStyle>
            <a:lvl1pPr marL="228600" indent="-228600" defTabSz="9144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ClrTx/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20" name="Texto del título"/>
          <p:cNvSpPr txBox="1">
            <a:spLocks noGrp="1"/>
          </p:cNvSpPr>
          <p:nvPr>
            <p:ph type="title"/>
          </p:nvPr>
        </p:nvSpPr>
        <p:spPr>
          <a:xfrm>
            <a:off x="3497200" y="150900"/>
            <a:ext cx="5197601" cy="1143001"/>
          </a:xfrm>
          <a:prstGeom prst="rect">
            <a:avLst/>
          </a:prstGeom>
        </p:spPr>
        <p:txBody>
          <a:bodyPr lIns="91421" tIns="91421" rIns="91421" bIns="91421" anchor="ctr"/>
          <a:lstStyle>
            <a:lvl1pPr defTabSz="914400">
              <a:lnSpc>
                <a:spcPct val="90000"/>
              </a:lnSpc>
              <a:defRPr sz="4400" cap="none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2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92769" y="6232197"/>
            <a:ext cx="344832" cy="248306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8245550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5622AB-F513-42AB-A013-25CCC4B2B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2AE1AB-5473-47DA-8672-A194F2871C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B63C7F-99FD-4C7C-8270-7AB4D53EC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A8C23-F4DF-440F-BE8D-F0BD221A89DD}" type="datetimeFigureOut">
              <a:rPr lang="es-CL" smtClean="0"/>
              <a:t>03-11-2021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4CD874-C607-482C-BDA9-BB3A8B07E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0121B0-084E-4FD8-B7F7-8C36464E6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5928A-7DA6-4531-9BB6-311AA32C3A46}" type="slidenum">
              <a:rPr lang="es-CL" smtClean="0"/>
              <a:t>‹#›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85555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9091B0-A354-4151-9EBD-94F18B610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E4B7170-639E-4CDE-B3FD-0747B6D41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706A94-CF44-41E5-BC72-C8D0AAAA2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A8C23-F4DF-440F-BE8D-F0BD221A89DD}" type="datetimeFigureOut">
              <a:rPr lang="es-CL" smtClean="0"/>
              <a:t>03-11-2021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9B9F99-453D-455F-9AD0-11062CF78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1E0783-3F28-41BE-804D-B5A6EC036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5928A-7DA6-4531-9BB6-311AA32C3A46}" type="slidenum">
              <a:rPr lang="es-CL" smtClean="0"/>
              <a:t>‹#›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75257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AEDD72-8CE8-4852-ABAE-5078885B8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B1EF37-7115-41DE-B00A-A7C66C78A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491256D-51D1-475F-B984-4F2556E735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E98479B-FFC5-43FB-94C5-DE03F62C8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A8C23-F4DF-440F-BE8D-F0BD221A89DD}" type="datetimeFigureOut">
              <a:rPr lang="es-CL" smtClean="0"/>
              <a:t>03-11-2021</a:t>
            </a:fld>
            <a:endParaRPr lang="es-CL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4DF907-6E29-4C18-A08B-F40E8253E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B8022B4-FCB1-4B0D-B71F-E3D7E2AB2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5928A-7DA6-4531-9BB6-311AA32C3A46}" type="slidenum">
              <a:rPr lang="es-CL" smtClean="0"/>
              <a:t>‹#›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26088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521880-FB8C-4916-B748-53F85801F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3B40FE-98EE-4521-AAC7-C47F0C378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B3358D1-F3BB-4F08-9F1D-623B430E61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E945BCF-2B58-40AE-99FD-3719D0E0E7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89298F1-DED1-4542-BB0F-E68D3E85F1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A2B3462-52EB-4881-AE83-6FD9BD60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A8C23-F4DF-440F-BE8D-F0BD221A89DD}" type="datetimeFigureOut">
              <a:rPr lang="es-CL" smtClean="0"/>
              <a:t>03-11-2021</a:t>
            </a:fld>
            <a:endParaRPr lang="es-CL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1965483-43F3-49FC-8DCD-A890D6F90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F80F133-4D4F-40E4-94E4-34BA2EF42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5928A-7DA6-4531-9BB6-311AA32C3A46}" type="slidenum">
              <a:rPr lang="es-CL" smtClean="0"/>
              <a:t>‹#›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82114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8E7674-AC61-4DBD-8DA0-F31B3DF87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FBD5E5B-FDD9-42CA-B538-736D06138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A8C23-F4DF-440F-BE8D-F0BD221A89DD}" type="datetimeFigureOut">
              <a:rPr lang="es-CL" smtClean="0"/>
              <a:t>03-11-2021</a:t>
            </a:fld>
            <a:endParaRPr lang="es-CL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C60152-C6AE-4A67-869C-23903F894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2D1CABF-70A1-4D48-85E6-FE337C5E5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5928A-7DA6-4531-9BB6-311AA32C3A46}" type="slidenum">
              <a:rPr lang="es-CL" smtClean="0"/>
              <a:t>‹#›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01108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5C689D6-A214-4027-9306-50CF4A30B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A8C23-F4DF-440F-BE8D-F0BD221A89DD}" type="datetimeFigureOut">
              <a:rPr lang="es-CL" smtClean="0"/>
              <a:t>03-11-2021</a:t>
            </a:fld>
            <a:endParaRPr lang="es-CL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AE735A7-2406-4BC2-ABDD-B47F08785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C5E13F4-99E1-4C5E-BA2D-10A2A0C84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5928A-7DA6-4531-9BB6-311AA32C3A46}" type="slidenum">
              <a:rPr lang="es-CL" smtClean="0"/>
              <a:t>‹#›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63964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1F42D2-2423-4868-962B-DD39415E5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8E688CB-6F60-4B4C-9762-7B4CF2D1D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A49DB5-B7E3-459F-9700-66A68156A8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A23479F-E21D-4A40-862B-F16B4E66F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A8C23-F4DF-440F-BE8D-F0BD221A89DD}" type="datetimeFigureOut">
              <a:rPr lang="es-CL" smtClean="0"/>
              <a:t>03-11-2021</a:t>
            </a:fld>
            <a:endParaRPr lang="es-CL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3CB2E28-661D-4AD7-A357-81959CE5C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5DC9BE4-FE24-4114-A47E-CD7530283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5928A-7DA6-4531-9BB6-311AA32C3A46}" type="slidenum">
              <a:rPr lang="es-CL" smtClean="0"/>
              <a:t>‹#›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27060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6CEE15-D06D-4276-99D6-63E43D2BF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00DF9DF-B4C3-47CE-8158-025A69094F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0AF992A-9397-466A-8268-DA79B68584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E078AC2-E8BD-4015-95AF-9D8942DCF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A8C23-F4DF-440F-BE8D-F0BD221A89DD}" type="datetimeFigureOut">
              <a:rPr lang="es-CL" smtClean="0"/>
              <a:t>03-11-2021</a:t>
            </a:fld>
            <a:endParaRPr lang="es-CL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DF172D-22D3-498F-9AD4-B009A81B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02729A9-12FA-49AE-93AE-7C69D36A7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5928A-7DA6-4531-9BB6-311AA32C3A46}" type="slidenum">
              <a:rPr lang="es-CL" smtClean="0"/>
              <a:t>‹#›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47421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7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39FD1FF-00CE-4C8A-A42F-823380F35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2C450EE-8ABE-4555-B86A-8506B9373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7380AA-0709-4E3B-88B0-D0596A0A25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A8C23-F4DF-440F-BE8D-F0BD221A89DD}" type="datetimeFigureOut">
              <a:rPr lang="es-CL" smtClean="0"/>
              <a:t>03-11-2021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46324BA-9732-4192-92FD-BCF535E1B3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AD2F22-0051-4DBD-90F3-33BE84F52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5928A-7DA6-4531-9BB6-311AA32C3A46}" type="slidenum">
              <a:rPr lang="es-CL" smtClean="0"/>
              <a:t>‹#›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33592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lob:https://web.whatsapp.com/fd39b36e-6ffc-4965-a312-815abe73e8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51DAB46D-F95E-418D-A7B9-3CDF19F0D8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3400089"/>
              </p:ext>
            </p:extLst>
          </p:nvPr>
        </p:nvGraphicFramePr>
        <p:xfrm>
          <a:off x="-1311365" y="-30182"/>
          <a:ext cx="14814730" cy="6918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" name="Bitmap Image" r:id="rId3" imgW="14973480" imgH="6991200" progId="Paint.Picture">
                  <p:embed/>
                </p:oleObj>
              </mc:Choice>
              <mc:Fallback>
                <p:oleObj name="Bitmap Image" r:id="rId3" imgW="14973480" imgH="69912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311365" y="-30182"/>
                        <a:ext cx="14814730" cy="69183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35689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4">
            <a:extLst>
              <a:ext uri="{FF2B5EF4-FFF2-40B4-BE49-F238E27FC236}">
                <a16:creationId xmlns:a16="http://schemas.microsoft.com/office/drawing/2014/main" id="{2A8CDAAB-CEAF-47EF-A0F1-7D29A1D7ED5F}"/>
              </a:ext>
            </a:extLst>
          </p:cNvPr>
          <p:cNvSpPr txBox="1"/>
          <p:nvPr/>
        </p:nvSpPr>
        <p:spPr>
          <a:xfrm>
            <a:off x="106017" y="27419"/>
            <a:ext cx="11294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Fines subjetivos</a:t>
            </a:r>
          </a:p>
        </p:txBody>
      </p:sp>
      <p:sp>
        <p:nvSpPr>
          <p:cNvPr id="8" name="CuadroTexto 5">
            <a:extLst>
              <a:ext uri="{FF2B5EF4-FFF2-40B4-BE49-F238E27FC236}">
                <a16:creationId xmlns:a16="http://schemas.microsoft.com/office/drawing/2014/main" id="{B84AFB14-621C-4C7F-8287-077E89DDE167}"/>
              </a:ext>
            </a:extLst>
          </p:cNvPr>
          <p:cNvSpPr txBox="1"/>
          <p:nvPr/>
        </p:nvSpPr>
        <p:spPr>
          <a:xfrm>
            <a:off x="106016" y="889455"/>
            <a:ext cx="6456709" cy="49090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Doctrinas socialistas: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s-M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Reacción al individualismo liberal.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s-M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Valor supremo: justicia, igualdad.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s-M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“Justicia social, con control del orden económico por parte del Estado, y a una sociedad donde las clases sociales cooperen o colaboren mutuamente </a:t>
            </a:r>
            <a:r>
              <a:rPr lang="es-MX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directamente no existan</a:t>
            </a:r>
            <a:r>
              <a:rPr lang="es-M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s-M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Estado empresario, de bienestar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s-M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 novedad: idea de la “función social”, “la propiedad obliga” 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(aunque también es idea católica)</a:t>
            </a:r>
            <a:endParaRPr lang="es-MX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Póster de propaganda emitida bajo el gobierno de Allende: &amp;quot;El Cobre, a  partir de ahora van a pertenecer a la patria. No vamos a permitir su  reproducción con usted&amp;#39; c. Chile C.S.L.R.P.C.1971/1972">
            <a:extLst>
              <a:ext uri="{FF2B5EF4-FFF2-40B4-BE49-F238E27FC236}">
                <a16:creationId xmlns:a16="http://schemas.microsoft.com/office/drawing/2014/main" id="{2802E1D2-AD2D-40C8-ACD4-30B967A92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976" y="333375"/>
            <a:ext cx="2429457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La Reforma Agraria (1962-1973) - Memoria Chilena, Biblioteca Nacional de  Chile">
            <a:extLst>
              <a:ext uri="{FF2B5EF4-FFF2-40B4-BE49-F238E27FC236}">
                <a16:creationId xmlns:a16="http://schemas.microsoft.com/office/drawing/2014/main" id="{B3930056-5E3D-45BC-99CB-1021C06FB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684" y="1467636"/>
            <a:ext cx="2781300" cy="423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703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4">
            <a:extLst>
              <a:ext uri="{FF2B5EF4-FFF2-40B4-BE49-F238E27FC236}">
                <a16:creationId xmlns:a16="http://schemas.microsoft.com/office/drawing/2014/main" id="{2A8CDAAB-CEAF-47EF-A0F1-7D29A1D7ED5F}"/>
              </a:ext>
            </a:extLst>
          </p:cNvPr>
          <p:cNvSpPr txBox="1"/>
          <p:nvPr/>
        </p:nvSpPr>
        <p:spPr>
          <a:xfrm>
            <a:off x="106017" y="27419"/>
            <a:ext cx="11294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Fines subjetivos</a:t>
            </a:r>
          </a:p>
        </p:txBody>
      </p:sp>
      <p:sp>
        <p:nvSpPr>
          <p:cNvPr id="8" name="CuadroTexto 5">
            <a:extLst>
              <a:ext uri="{FF2B5EF4-FFF2-40B4-BE49-F238E27FC236}">
                <a16:creationId xmlns:a16="http://schemas.microsoft.com/office/drawing/2014/main" id="{B84AFB14-621C-4C7F-8287-077E89DDE167}"/>
              </a:ext>
            </a:extLst>
          </p:cNvPr>
          <p:cNvSpPr txBox="1"/>
          <p:nvPr/>
        </p:nvSpPr>
        <p:spPr>
          <a:xfrm>
            <a:off x="106017" y="889455"/>
            <a:ext cx="7866408" cy="34163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Doctrinas </a:t>
            </a:r>
            <a:r>
              <a:rPr lang="es-MX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transpersonalistas</a:t>
            </a:r>
            <a:r>
              <a:rPr lang="es-M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s-M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realización del hombre solo ocurre con la </a:t>
            </a:r>
            <a:r>
              <a:rPr lang="es-MX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subordinación</a:t>
            </a:r>
            <a:r>
              <a:rPr lang="es-M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este a un ente superior, cualquiera sea.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s-M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Relación con el Estado total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s-M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“El hombre queda denigrado y convertido en una herramienta del Estado” (Germán Bidart)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s-M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Inversión del principio de </a:t>
            </a:r>
            <a:r>
              <a:rPr lang="es-MX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servicialidad</a:t>
            </a:r>
            <a:endParaRPr lang="es-MX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Vintage 1930s The Hitler Youth German: Hitlerjugend, was the youth  organisation of the Nazi Party in Germany. Its origins dated back to 1922  and it received the name Hitler-Jugend, Bund deutscher Arbeiterjugend (&amp;quot;">
            <a:extLst>
              <a:ext uri="{FF2B5EF4-FFF2-40B4-BE49-F238E27FC236}">
                <a16:creationId xmlns:a16="http://schemas.microsoft.com/office/drawing/2014/main" id="{DC95452D-E8DA-4F0D-A564-5866DD0C7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970" y="240719"/>
            <a:ext cx="4037013" cy="637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North Korea comes to a standstill as Kim Jong-il funeral procession begins  - Daily Record">
            <a:extLst>
              <a:ext uri="{FF2B5EF4-FFF2-40B4-BE49-F238E27FC236}">
                <a16:creationId xmlns:a16="http://schemas.microsoft.com/office/drawing/2014/main" id="{555C738F-4A2B-44EF-8E8A-4195EFDFB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476750"/>
            <a:ext cx="3539379" cy="235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Kim Jong Un becomes North Korea′s new ′supreme leader′ | World | Breaking  news and perspectives from around the globe | DW | 29.12.2011">
            <a:extLst>
              <a:ext uri="{FF2B5EF4-FFF2-40B4-BE49-F238E27FC236}">
                <a16:creationId xmlns:a16="http://schemas.microsoft.com/office/drawing/2014/main" id="{36B61CD6-0801-4F85-99A6-1377C866A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723" y="4476750"/>
            <a:ext cx="4123358" cy="232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446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4">
            <a:extLst>
              <a:ext uri="{FF2B5EF4-FFF2-40B4-BE49-F238E27FC236}">
                <a16:creationId xmlns:a16="http://schemas.microsoft.com/office/drawing/2014/main" id="{2A8CDAAB-CEAF-47EF-A0F1-7D29A1D7ED5F}"/>
              </a:ext>
            </a:extLst>
          </p:cNvPr>
          <p:cNvSpPr txBox="1"/>
          <p:nvPr/>
        </p:nvSpPr>
        <p:spPr>
          <a:xfrm>
            <a:off x="106017" y="27419"/>
            <a:ext cx="11294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bien común en nuestra CPR</a:t>
            </a:r>
          </a:p>
        </p:txBody>
      </p:sp>
      <p:sp>
        <p:nvSpPr>
          <p:cNvPr id="8" name="CuadroTexto 5">
            <a:extLst>
              <a:ext uri="{FF2B5EF4-FFF2-40B4-BE49-F238E27FC236}">
                <a16:creationId xmlns:a16="http://schemas.microsoft.com/office/drawing/2014/main" id="{B84AFB14-621C-4C7F-8287-077E89DDE167}"/>
              </a:ext>
            </a:extLst>
          </p:cNvPr>
          <p:cNvSpPr txBox="1"/>
          <p:nvPr/>
        </p:nvSpPr>
        <p:spPr>
          <a:xfrm>
            <a:off x="563216" y="2185022"/>
            <a:ext cx="11065566" cy="48320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Múltiples elementos tratados en el artículo </a:t>
            </a:r>
            <a:r>
              <a:rPr lang="es-MX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(ver colores subrayados)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Concepción instrumental del Estado: 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Estado no es fin en sí mismo, las personas no sirven al Estado. </a:t>
            </a:r>
            <a:r>
              <a:rPr lang="es-MX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E.º</a:t>
            </a: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es medio para el fin, que es bien común.</a:t>
            </a:r>
            <a:endParaRPr lang="es-MX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Discusión constitucional actual: ¿capítulo I de antropología católica? ¿práctica institucional de fines particulares individualistas? Posturas socialcristianas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Algunas veces, título para acotar ciertas garantías individuales: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Derecho a informar vs. derecho a la vida privada, </a:t>
            </a:r>
            <a:r>
              <a:rPr lang="es-MX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exceptio</a:t>
            </a:r>
            <a:r>
              <a:rPr lang="es-MX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veritatis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Límite a la libertad de cultos: </a:t>
            </a:r>
            <a:r>
              <a:rPr lang="es-MX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moral, buenas costumbres u orden público, higiene y seguridad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Límite a la libertad de enseñanza: </a:t>
            </a:r>
            <a:r>
              <a:rPr lang="es-MX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moral, buenas costumbres u orden público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Límite a la libre actividad económica: ídem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Límite a la libertad de trabajo: </a:t>
            </a:r>
            <a:r>
              <a:rPr lang="es-MX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moral, seguridad o salubridad, interés nacional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Igualdad ante las cargas públicas (</a:t>
            </a:r>
            <a:r>
              <a:rPr lang="es-MX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Galletué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abogados de turno)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“La ley podrá establecer restricciones de determinados derechos o libertades para proteger el medioambiente”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Propiedad y función social: </a:t>
            </a:r>
            <a:r>
              <a:rPr lang="es-MX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intereses generales de la Nación, la seguridad nacional, utilidad y salubridad públicas y la conservación del patrimonio ambiental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483B46-EA2F-4161-A625-05FFAE9AA32B}"/>
              </a:ext>
            </a:extLst>
          </p:cNvPr>
          <p:cNvSpPr txBox="1"/>
          <p:nvPr/>
        </p:nvSpPr>
        <p:spPr>
          <a:xfrm>
            <a:off x="1776412" y="843859"/>
            <a:ext cx="8639175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CL" sz="2000" dirty="0"/>
              <a:t>“[…] su finalidad es promover el bien común, para lo cual debe contribuir a crear las condiciones sociales que permitan a todos y a cada uno de los integrantes de la comunidad nacional su mayor realización espiritual y material posible, con pleno respeto a los derechos y garantías que esta Constitución establece.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80CD3B-9A2C-475B-98E8-D7ADDE4FDFE1}"/>
              </a:ext>
            </a:extLst>
          </p:cNvPr>
          <p:cNvSpPr txBox="1"/>
          <p:nvPr/>
        </p:nvSpPr>
        <p:spPr>
          <a:xfrm>
            <a:off x="9066282" y="540058"/>
            <a:ext cx="1273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dirty="0"/>
              <a:t>Art. 1 inc. 4.º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C0EACE4-3AF8-4E0C-9EA5-F4D547F96170}"/>
              </a:ext>
            </a:extLst>
          </p:cNvPr>
          <p:cNvCxnSpPr>
            <a:cxnSpLocks/>
          </p:cNvCxnSpPr>
          <p:nvPr/>
        </p:nvCxnSpPr>
        <p:spPr>
          <a:xfrm>
            <a:off x="2343150" y="1158240"/>
            <a:ext cx="1238250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E6135DB-E354-4F9D-A0F2-ED882CDECFB6}"/>
              </a:ext>
            </a:extLst>
          </p:cNvPr>
          <p:cNvCxnSpPr>
            <a:cxnSpLocks/>
          </p:cNvCxnSpPr>
          <p:nvPr/>
        </p:nvCxnSpPr>
        <p:spPr>
          <a:xfrm>
            <a:off x="1838325" y="2083676"/>
            <a:ext cx="7940709" cy="0"/>
          </a:xfrm>
          <a:prstGeom prst="line">
            <a:avLst/>
          </a:prstGeom>
          <a:ln>
            <a:solidFill>
              <a:srgbClr val="7E36B4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5A3ECA4-17FC-4B72-B296-5671711DAC34}"/>
              </a:ext>
            </a:extLst>
          </p:cNvPr>
          <p:cNvCxnSpPr>
            <a:cxnSpLocks/>
          </p:cNvCxnSpPr>
          <p:nvPr/>
        </p:nvCxnSpPr>
        <p:spPr>
          <a:xfrm>
            <a:off x="1838325" y="1750301"/>
            <a:ext cx="832485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A088962-F7E6-45EE-8F60-9DD36CB87B36}"/>
              </a:ext>
            </a:extLst>
          </p:cNvPr>
          <p:cNvCxnSpPr>
            <a:cxnSpLocks/>
          </p:cNvCxnSpPr>
          <p:nvPr/>
        </p:nvCxnSpPr>
        <p:spPr>
          <a:xfrm>
            <a:off x="1838325" y="2185022"/>
            <a:ext cx="7581900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0005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4">
            <a:extLst>
              <a:ext uri="{FF2B5EF4-FFF2-40B4-BE49-F238E27FC236}">
                <a16:creationId xmlns:a16="http://schemas.microsoft.com/office/drawing/2014/main" id="{2A8CDAAB-CEAF-47EF-A0F1-7D29A1D7ED5F}"/>
              </a:ext>
            </a:extLst>
          </p:cNvPr>
          <p:cNvSpPr txBox="1"/>
          <p:nvPr/>
        </p:nvSpPr>
        <p:spPr>
          <a:xfrm>
            <a:off x="106017" y="27419"/>
            <a:ext cx="11294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Límites del Estado</a:t>
            </a:r>
          </a:p>
        </p:txBody>
      </p:sp>
      <p:sp>
        <p:nvSpPr>
          <p:cNvPr id="8" name="CuadroTexto 5">
            <a:extLst>
              <a:ext uri="{FF2B5EF4-FFF2-40B4-BE49-F238E27FC236}">
                <a16:creationId xmlns:a16="http://schemas.microsoft.com/office/drawing/2014/main" id="{B84AFB14-621C-4C7F-8287-077E89DDE167}"/>
              </a:ext>
            </a:extLst>
          </p:cNvPr>
          <p:cNvSpPr txBox="1"/>
          <p:nvPr/>
        </p:nvSpPr>
        <p:spPr>
          <a:xfrm>
            <a:off x="595933" y="965655"/>
            <a:ext cx="10733433" cy="56784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límite, el concepto de Estado de Derecho</a:t>
            </a:r>
            <a:r>
              <a:rPr lang="es-M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el gobierno de las leyes y no del capricho humano, sujeción del Estado a las normas previas, etc.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s-MX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Principios de legalidad y de juridicidad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s-MX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“Regla de oro” del derecho público chileno:</a:t>
            </a:r>
            <a:r>
              <a:rPr lang="es-M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MX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ninguna magistratura…”</a:t>
            </a:r>
            <a:endParaRPr lang="es-MX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s-MX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Principio de probidad: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contenido moral. Preeminencia del interés general sobre el particular. Art. 8 CPR y art. </a:t>
            </a:r>
            <a:r>
              <a:rPr lang="es-MX" sz="2000">
                <a:latin typeface="Times New Roman" panose="02020603050405020304" pitchFamily="18" charset="0"/>
                <a:cs typeface="Times New Roman" panose="02020603050405020304" pitchFamily="18" charset="0"/>
              </a:rPr>
              <a:t>52 LOCBGAE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s-MX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Doctrina de la desviación de poder/abuso de derecho/fraude a la ley: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ejercicio de la potestad pública sin dirigirlo al bien común es nulo.</a:t>
            </a:r>
            <a:endParaRPr lang="es-MX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Otro límite, DDFF</a:t>
            </a:r>
            <a:r>
              <a:rPr lang="es-MX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Curiosamente, el propio concepto de bien común ordena a “respetar a la persona”: el bien común permite que cada quien realice su bien, en sociedad.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“El bien común reside en las condiciones de ejercicio de las libertades naturales que son indispensables para el desarrollo de la vocación humana”</a:t>
            </a:r>
            <a:r>
              <a:rPr lang="es-MX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(CCE)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Este pensamiento de </a:t>
            </a:r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límite en los derechos fundamentales </a:t>
            </a:r>
            <a:r>
              <a:rPr lang="es-MX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 posible de justificar por múltiples vías, que se han desarrollado en la historia:</a:t>
            </a:r>
          </a:p>
        </p:txBody>
      </p:sp>
    </p:spTree>
    <p:extLst>
      <p:ext uri="{BB962C8B-B14F-4D97-AF65-F5344CB8AC3E}">
        <p14:creationId xmlns:p14="http://schemas.microsoft.com/office/powerpoint/2010/main" val="320932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4">
            <a:extLst>
              <a:ext uri="{FF2B5EF4-FFF2-40B4-BE49-F238E27FC236}">
                <a16:creationId xmlns:a16="http://schemas.microsoft.com/office/drawing/2014/main" id="{2A8CDAAB-CEAF-47EF-A0F1-7D29A1D7ED5F}"/>
              </a:ext>
            </a:extLst>
          </p:cNvPr>
          <p:cNvSpPr txBox="1"/>
          <p:nvPr/>
        </p:nvSpPr>
        <p:spPr>
          <a:xfrm>
            <a:off x="106017" y="27419"/>
            <a:ext cx="11294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Límites estatales - Fundamento premoderno</a:t>
            </a:r>
          </a:p>
        </p:txBody>
      </p:sp>
      <p:sp>
        <p:nvSpPr>
          <p:cNvPr id="8" name="CuadroTexto 5">
            <a:extLst>
              <a:ext uri="{FF2B5EF4-FFF2-40B4-BE49-F238E27FC236}">
                <a16:creationId xmlns:a16="http://schemas.microsoft.com/office/drawing/2014/main" id="{B84AFB14-621C-4C7F-8287-077E89DDE167}"/>
              </a:ext>
            </a:extLst>
          </p:cNvPr>
          <p:cNvSpPr txBox="1"/>
          <p:nvPr/>
        </p:nvSpPr>
        <p:spPr>
          <a:xfrm>
            <a:off x="106016" y="1203794"/>
            <a:ext cx="8523633" cy="2585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poder, incluso las facultades legislativas, debían ejercerse con arreglo a </a:t>
            </a:r>
            <a:r>
              <a:rPr lang="es-MX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 ley superior: </a:t>
            </a:r>
            <a:r>
              <a:rPr lang="es-M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MX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ley natural </a:t>
            </a:r>
            <a:r>
              <a:rPr lang="es-M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la </a:t>
            </a:r>
            <a:r>
              <a:rPr lang="es-MX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ley divina</a:t>
            </a:r>
            <a:r>
              <a:rPr lang="es-M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observancia de aquellas normas son incluso condición para conservar el poder (</a:t>
            </a:r>
            <a:r>
              <a:rPr lang="es-MX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razón de Estado</a:t>
            </a:r>
            <a:r>
              <a:rPr lang="es-M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Historia del Derecho nos enseñó el </a:t>
            </a:r>
            <a:r>
              <a:rPr lang="es-MX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principio isidoriano</a:t>
            </a:r>
            <a:r>
              <a:rPr lang="es-M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130" name="Picture 2" descr="Why does God get angry? - Turn the Page">
            <a:extLst>
              <a:ext uri="{FF2B5EF4-FFF2-40B4-BE49-F238E27FC236}">
                <a16:creationId xmlns:a16="http://schemas.microsoft.com/office/drawing/2014/main" id="{1886C2A4-DB72-4B09-BB64-F51D3D93B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896" y="858416"/>
            <a:ext cx="3367087" cy="217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5">
            <a:extLst>
              <a:ext uri="{FF2B5EF4-FFF2-40B4-BE49-F238E27FC236}">
                <a16:creationId xmlns:a16="http://schemas.microsoft.com/office/drawing/2014/main" id="{821E7620-A676-4F57-AEE1-64CCF84B64A4}"/>
              </a:ext>
            </a:extLst>
          </p:cNvPr>
          <p:cNvSpPr txBox="1"/>
          <p:nvPr/>
        </p:nvSpPr>
        <p:spPr>
          <a:xfrm>
            <a:off x="333376" y="4280805"/>
            <a:ext cx="8718896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C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«El término Rey deriva de regir del mismo modo en que sacerdote deriva de sacrificar. No rige el que no corrige. </a:t>
            </a:r>
            <a:r>
              <a:rPr lang="es-C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nombre de Rey se posee cuando se obra rectamente, y se pierde cuando se obra mal.</a:t>
            </a:r>
            <a:r>
              <a:rPr lang="es-C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aquí aquel proverbio que corría entre los antiguos: serás Rey si obras con rectitud». </a:t>
            </a:r>
            <a:r>
              <a:rPr lang="es-CL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Etimologías</a:t>
            </a:r>
            <a:endParaRPr lang="es-MX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132" name="Picture 4" descr="Etimologías de San Isidoro de Sevilla en pdf">
            <a:extLst>
              <a:ext uri="{FF2B5EF4-FFF2-40B4-BE49-F238E27FC236}">
                <a16:creationId xmlns:a16="http://schemas.microsoft.com/office/drawing/2014/main" id="{2D461DB7-861B-45B8-8E19-F03101E31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25" y="3567976"/>
            <a:ext cx="2306638" cy="298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75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4">
            <a:extLst>
              <a:ext uri="{FF2B5EF4-FFF2-40B4-BE49-F238E27FC236}">
                <a16:creationId xmlns:a16="http://schemas.microsoft.com/office/drawing/2014/main" id="{2A8CDAAB-CEAF-47EF-A0F1-7D29A1D7ED5F}"/>
              </a:ext>
            </a:extLst>
          </p:cNvPr>
          <p:cNvSpPr txBox="1"/>
          <p:nvPr/>
        </p:nvSpPr>
        <p:spPr>
          <a:xfrm>
            <a:off x="106016" y="27419"/>
            <a:ext cx="11685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Límites estatales - Fundamento moderno</a:t>
            </a:r>
          </a:p>
        </p:txBody>
      </p:sp>
      <p:sp>
        <p:nvSpPr>
          <p:cNvPr id="8" name="CuadroTexto 5">
            <a:extLst>
              <a:ext uri="{FF2B5EF4-FFF2-40B4-BE49-F238E27FC236}">
                <a16:creationId xmlns:a16="http://schemas.microsoft.com/office/drawing/2014/main" id="{B84AFB14-621C-4C7F-8287-077E89DDE167}"/>
              </a:ext>
            </a:extLst>
          </p:cNvPr>
          <p:cNvSpPr txBox="1"/>
          <p:nvPr/>
        </p:nvSpPr>
        <p:spPr>
          <a:xfrm>
            <a:off x="106016" y="1172676"/>
            <a:ext cx="5842966" cy="52629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idea de </a:t>
            </a:r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derechos naturales </a:t>
            </a:r>
            <a:r>
              <a:rPr lang="es-MX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fundamentados por racionalidad laica.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 no constituyen mandatos de Dios, </a:t>
            </a:r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sino que necesarias consecuencias lógicas de razonar sobre la “naturaleza humana”</a:t>
            </a:r>
            <a:r>
              <a:rPr lang="es-MX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Individualismo antropológico y contractualismo: el hombre es anterior a la sociedad política, y voluntariamente entra a un pacto para constituir el Estado.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legitimidad del Estado deriva del consentimiento en el pacto, pero hay ciertos atributos que “jamás” una persona racional cedería al Estado.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Constitucionalismo liberal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6BBD1EC-9256-4DB2-95B5-0602868264F6}"/>
              </a:ext>
            </a:extLst>
          </p:cNvPr>
          <p:cNvSpPr txBox="1"/>
          <p:nvPr/>
        </p:nvSpPr>
        <p:spPr>
          <a:xfrm>
            <a:off x="6243018" y="934551"/>
            <a:ext cx="5863257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CL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“Una Declaración de Derechos hecha por los Representantes del buen pueblo de Virginia, reunido en plena y libre Convención; cuyos derechos pertenecen a ellos y a su posteridad, como las bases y fundamento del Gobierno.</a:t>
            </a:r>
          </a:p>
          <a:p>
            <a:pPr algn="just"/>
            <a:endParaRPr lang="es-C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CL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Que todos los hombres </a:t>
            </a:r>
            <a:r>
              <a:rPr lang="es-C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 por naturaleza</a:t>
            </a:r>
            <a:r>
              <a:rPr lang="es-C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igualmente libres e independientes, y tienen ciertos </a:t>
            </a:r>
            <a:r>
              <a:rPr lang="es-C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derechos inherentes</a:t>
            </a:r>
            <a:r>
              <a:rPr lang="es-CL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de los cuales, cuando entran a estado de sociedad, no pueden, por ningún pacto, privar o despojar a su posteridad; a saber, el goce de la </a:t>
            </a:r>
            <a:r>
              <a:rPr lang="es-C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vida</a:t>
            </a:r>
            <a:r>
              <a:rPr lang="es-C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la </a:t>
            </a:r>
            <a:r>
              <a:rPr lang="es-C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libertad</a:t>
            </a:r>
            <a:r>
              <a:rPr lang="es-CL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los medios para adquirir y poseer </a:t>
            </a:r>
            <a:r>
              <a:rPr lang="es-C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propiedad</a:t>
            </a:r>
            <a:r>
              <a:rPr lang="es-CL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 perseguir y obtener felicidad y seguridad.”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F9EB13-4F18-462B-96F8-ADCE1818D2F3}"/>
              </a:ext>
            </a:extLst>
          </p:cNvPr>
          <p:cNvSpPr txBox="1"/>
          <p:nvPr/>
        </p:nvSpPr>
        <p:spPr>
          <a:xfrm>
            <a:off x="9362237" y="691341"/>
            <a:ext cx="2872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dirty="0"/>
              <a:t>Declaración de Derechos de Virginia (1776)</a:t>
            </a:r>
          </a:p>
        </p:txBody>
      </p:sp>
      <p:sp>
        <p:nvSpPr>
          <p:cNvPr id="9" name="CuadroTexto 5">
            <a:extLst>
              <a:ext uri="{FF2B5EF4-FFF2-40B4-BE49-F238E27FC236}">
                <a16:creationId xmlns:a16="http://schemas.microsoft.com/office/drawing/2014/main" id="{898F44B4-DCC9-41CF-BFB1-35DA7268A770}"/>
              </a:ext>
            </a:extLst>
          </p:cNvPr>
          <p:cNvSpPr txBox="1"/>
          <p:nvPr/>
        </p:nvSpPr>
        <p:spPr>
          <a:xfrm>
            <a:off x="6243018" y="4595271"/>
            <a:ext cx="5863257" cy="923330"/>
          </a:xfrm>
          <a:prstGeom prst="rect">
            <a:avLst/>
          </a:prstGeom>
          <a:solidFill>
            <a:srgbClr val="F4A2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CL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hombres </a:t>
            </a:r>
            <a:r>
              <a:rPr lang="es-C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nacen y permanecen libres e iguales </a:t>
            </a:r>
            <a:r>
              <a:rPr lang="es-CL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derechos. Las distinciones sociales sólo pueden fundarse en la utilidad común.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912196-B427-4AB2-B589-F12C652AF29C}"/>
              </a:ext>
            </a:extLst>
          </p:cNvPr>
          <p:cNvSpPr txBox="1"/>
          <p:nvPr/>
        </p:nvSpPr>
        <p:spPr>
          <a:xfrm>
            <a:off x="7978782" y="4352061"/>
            <a:ext cx="42554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200" dirty="0"/>
              <a:t>Declaración de los Derechos del Hombre y del Ciudadanos (1789)</a:t>
            </a:r>
          </a:p>
        </p:txBody>
      </p:sp>
      <p:pic>
        <p:nvPicPr>
          <p:cNvPr id="50178" name="Picture 2" descr="🥇 [2021] Las 20 mejores citas de John Locke que se aplican a los negocios">
            <a:extLst>
              <a:ext uri="{FF2B5EF4-FFF2-40B4-BE49-F238E27FC236}">
                <a16:creationId xmlns:a16="http://schemas.microsoft.com/office/drawing/2014/main" id="{74B8B9B7-1794-45A4-894C-FA51923F8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018" y="5668566"/>
            <a:ext cx="2114550" cy="118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18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4">
            <a:extLst>
              <a:ext uri="{FF2B5EF4-FFF2-40B4-BE49-F238E27FC236}">
                <a16:creationId xmlns:a16="http://schemas.microsoft.com/office/drawing/2014/main" id="{2A8CDAAB-CEAF-47EF-A0F1-7D29A1D7ED5F}"/>
              </a:ext>
            </a:extLst>
          </p:cNvPr>
          <p:cNvSpPr txBox="1"/>
          <p:nvPr/>
        </p:nvSpPr>
        <p:spPr>
          <a:xfrm>
            <a:off x="106016" y="27419"/>
            <a:ext cx="12085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Límites estatales </a:t>
            </a:r>
            <a:r>
              <a:rPr lang="es-CL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Fundamento contemporáneo</a:t>
            </a:r>
            <a:endParaRPr lang="es-CL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adroTexto 5">
            <a:extLst>
              <a:ext uri="{FF2B5EF4-FFF2-40B4-BE49-F238E27FC236}">
                <a16:creationId xmlns:a16="http://schemas.microsoft.com/office/drawing/2014/main" id="{B84AFB14-621C-4C7F-8287-077E89DDE167}"/>
              </a:ext>
            </a:extLst>
          </p:cNvPr>
          <p:cNvSpPr txBox="1"/>
          <p:nvPr/>
        </p:nvSpPr>
        <p:spPr>
          <a:xfrm>
            <a:off x="106017" y="1022805"/>
            <a:ext cx="7494934" cy="51398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idea de </a:t>
            </a:r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Derechos Humanos: </a:t>
            </a:r>
            <a:r>
              <a:rPr lang="es-MX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 universales, válidos en todo momento y en todo lugar.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Lecciones de los Estados soberanos que no se impusieron límites a sí mismos (s. XX): mejor positivizar derechos y darles garantía en su esencia.</a:t>
            </a:r>
            <a:endParaRPr lang="es-MX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Multiplicidad de instrumentos, multiplicidad de órganos de control, e incluso de sistemas regionales.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Posibilidad de recurrir a instancias internacionales contra un Estado</a:t>
            </a:r>
            <a:r>
              <a:rPr lang="es-MX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incluso si un Estado denuncia los tratados: </a:t>
            </a:r>
            <a:r>
              <a:rPr lang="es-MX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ius cogens</a:t>
            </a:r>
            <a:r>
              <a:rPr lang="es-MX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MX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núcleo especialísimo de normas internacionales coactivas, imperativas, inderogables.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ejemplo, los crímenes de lesa humanidad en los juicios de Núremberg </a:t>
            </a:r>
            <a:r>
              <a:rPr lang="es-MX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(¿condenaron sin ley previa?)</a:t>
            </a:r>
            <a:endParaRPr lang="es-MX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154" name="Picture 2" descr="Human Rights at 70 | Human Rights Watch">
            <a:extLst>
              <a:ext uri="{FF2B5EF4-FFF2-40B4-BE49-F238E27FC236}">
                <a16:creationId xmlns:a16="http://schemas.microsoft.com/office/drawing/2014/main" id="{DC01D6D5-FD30-4A40-9BDC-79FD3059DD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" t="53" r="20059" b="-53"/>
          <a:stretch/>
        </p:blipFill>
        <p:spPr bwMode="auto">
          <a:xfrm>
            <a:off x="7839076" y="858416"/>
            <a:ext cx="4142132" cy="320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>
            <a:extLst>
              <a:ext uri="{FF2B5EF4-FFF2-40B4-BE49-F238E27FC236}">
                <a16:creationId xmlns:a16="http://schemas.microsoft.com/office/drawing/2014/main" id="{FBE97B07-2DDB-4E05-9DBA-262EF5B68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6" y="4242952"/>
            <a:ext cx="4142132" cy="233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53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lob:https://web.whatsapp.com/fd39b36e-6ffc-4965-a312-815abe73e88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 dirty="0">
              <a:solidFill>
                <a:prstClr val="black"/>
              </a:solidFill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B48ED7F-4CE1-4C1F-ADEF-417AD74CE9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913388"/>
              </p:ext>
            </p:extLst>
          </p:nvPr>
        </p:nvGraphicFramePr>
        <p:xfrm>
          <a:off x="-1401408" y="-72232"/>
          <a:ext cx="14994816" cy="700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9" name="Bitmap Image" r:id="rId3" imgW="14973480" imgH="6991200" progId="Paint.Picture">
                  <p:embed/>
                </p:oleObj>
              </mc:Choice>
              <mc:Fallback>
                <p:oleObj name="Bitmap Image" r:id="rId3" imgW="14973480" imgH="69912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401408" y="-72232"/>
                        <a:ext cx="14994816" cy="7002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5578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Shape 368"/>
          <p:cNvSpPr/>
          <p:nvPr/>
        </p:nvSpPr>
        <p:spPr>
          <a:xfrm flipH="1" flipV="1">
            <a:off x="3450705" y="1756641"/>
            <a:ext cx="5594516" cy="4"/>
          </a:xfrm>
          <a:prstGeom prst="line">
            <a:avLst/>
          </a:prstGeom>
          <a:ln w="28575">
            <a:solidFill>
              <a:srgbClr val="595959"/>
            </a:solidFill>
          </a:ln>
        </p:spPr>
        <p:txBody>
          <a:bodyPr lIns="45719" rIns="45719"/>
          <a:lstStyle/>
          <a:p>
            <a:endParaRPr dirty="0"/>
          </a:p>
        </p:txBody>
      </p:sp>
      <p:pic>
        <p:nvPicPr>
          <p:cNvPr id="1084" name="image2.png" descr="image2.png"/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1524000" y="4914398"/>
            <a:ext cx="9144000" cy="1982208"/>
          </a:xfrm>
          <a:prstGeom prst="rect">
            <a:avLst/>
          </a:prstGeom>
          <a:ln w="12700">
            <a:miter lim="400000"/>
          </a:ln>
        </p:spPr>
      </p:pic>
      <p:sp>
        <p:nvSpPr>
          <p:cNvPr id="1085" name="Shape 515"/>
          <p:cNvSpPr txBox="1">
            <a:spLocks noGrp="1"/>
          </p:cNvSpPr>
          <p:nvPr>
            <p:ph type="title"/>
          </p:nvPr>
        </p:nvSpPr>
        <p:spPr>
          <a:xfrm>
            <a:off x="5005323" y="121027"/>
            <a:ext cx="2485280" cy="1143001"/>
          </a:xfrm>
          <a:prstGeom prst="rect">
            <a:avLst/>
          </a:prstGeom>
        </p:spPr>
        <p:txBody>
          <a:bodyPr/>
          <a:lstStyle/>
          <a:p>
            <a:pPr algn="ctr"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dirty="0"/>
              <a:t>DERECHO CONSTITUCIONAL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BBFA86C-DA54-446E-8D44-9A8BE1C8A183}"/>
              </a:ext>
            </a:extLst>
          </p:cNvPr>
          <p:cNvSpPr txBox="1"/>
          <p:nvPr/>
        </p:nvSpPr>
        <p:spPr>
          <a:xfrm>
            <a:off x="3241553" y="1110312"/>
            <a:ext cx="601282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defTabSz="457200" hangingPunct="0"/>
            <a:r>
              <a:rPr lang="es-MX" sz="3600" b="1" dirty="0">
                <a:solidFill>
                  <a:srgbClr val="000000"/>
                </a:solidFill>
                <a:latin typeface="Garamond" panose="02020404030301010803" pitchFamily="18" charset="0"/>
                <a:sym typeface="Gill Sans MT"/>
              </a:rPr>
              <a:t>Fines del Estado y sus límites</a:t>
            </a:r>
            <a:endParaRPr lang="es-CL" sz="3600" b="1" dirty="0">
              <a:solidFill>
                <a:srgbClr val="000000"/>
              </a:solidFill>
              <a:latin typeface="Garamond" panose="02020404030301010803" pitchFamily="18" charset="0"/>
              <a:sym typeface="Gill Sans MT"/>
            </a:endParaRPr>
          </a:p>
        </p:txBody>
      </p:sp>
      <p:pic>
        <p:nvPicPr>
          <p:cNvPr id="44034" name="Picture 2" descr="Image">
            <a:extLst>
              <a:ext uri="{FF2B5EF4-FFF2-40B4-BE49-F238E27FC236}">
                <a16:creationId xmlns:a16="http://schemas.microsoft.com/office/drawing/2014/main" id="{264F1DD9-D0D8-40CE-AFAA-F4C00A47C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475" y="2121456"/>
            <a:ext cx="7050171" cy="396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1">
            <a:extLst>
              <a:ext uri="{FF2B5EF4-FFF2-40B4-BE49-F238E27FC236}">
                <a16:creationId xmlns:a16="http://schemas.microsoft.com/office/drawing/2014/main" id="{91729577-AE33-4762-B756-DEC46F8201D9}"/>
              </a:ext>
            </a:extLst>
          </p:cNvPr>
          <p:cNvSpPr txBox="1"/>
          <p:nvPr/>
        </p:nvSpPr>
        <p:spPr>
          <a:xfrm>
            <a:off x="83180" y="6081739"/>
            <a:ext cx="6012820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457200" hangingPunct="0"/>
            <a:r>
              <a:rPr lang="es-MX" sz="1050" dirty="0">
                <a:solidFill>
                  <a:srgbClr val="000000"/>
                </a:solidFill>
                <a:latin typeface="Garamond" panose="02020404030301010803" pitchFamily="18" charset="0"/>
                <a:sym typeface="Gill Sans MT"/>
              </a:rPr>
              <a:t>Patricio Sainz Reyes</a:t>
            </a:r>
          </a:p>
          <a:p>
            <a:pPr defTabSz="457200" hangingPunct="0"/>
            <a:r>
              <a:rPr lang="es-MX" sz="1050" dirty="0">
                <a:solidFill>
                  <a:srgbClr val="000000"/>
                </a:solidFill>
                <a:latin typeface="Garamond" panose="02020404030301010803" pitchFamily="18" charset="0"/>
                <a:sym typeface="Gill Sans MT"/>
              </a:rPr>
              <a:t>Constanza Catalán Lazcano</a:t>
            </a:r>
          </a:p>
          <a:p>
            <a:pPr defTabSz="457200" hangingPunct="0"/>
            <a:r>
              <a:rPr lang="es-MX" sz="1050" dirty="0">
                <a:solidFill>
                  <a:srgbClr val="000000"/>
                </a:solidFill>
                <a:latin typeface="Garamond" panose="02020404030301010803" pitchFamily="18" charset="0"/>
                <a:sym typeface="Gill Sans MT"/>
              </a:rPr>
              <a:t>Prof.ª Ana M.ª García </a:t>
            </a:r>
            <a:r>
              <a:rPr lang="es-MX" sz="1050" dirty="0" err="1">
                <a:solidFill>
                  <a:srgbClr val="000000"/>
                </a:solidFill>
                <a:latin typeface="Garamond" panose="02020404030301010803" pitchFamily="18" charset="0"/>
                <a:sym typeface="Gill Sans MT"/>
              </a:rPr>
              <a:t>Barzelatto</a:t>
            </a:r>
            <a:endParaRPr lang="es-MX" sz="1050" dirty="0">
              <a:solidFill>
                <a:srgbClr val="000000"/>
              </a:solidFill>
              <a:latin typeface="Garamond" panose="02020404030301010803" pitchFamily="18" charset="0"/>
              <a:sym typeface="Gill Sans MT"/>
            </a:endParaRPr>
          </a:p>
          <a:p>
            <a:pPr defTabSz="457200" hangingPunct="0"/>
            <a:r>
              <a:rPr lang="es-MX" sz="1050" dirty="0">
                <a:solidFill>
                  <a:srgbClr val="000000"/>
                </a:solidFill>
                <a:latin typeface="Garamond" panose="02020404030301010803" pitchFamily="18" charset="0"/>
                <a:sym typeface="Gill Sans MT"/>
              </a:rPr>
              <a:t>Prof. Felipe </a:t>
            </a:r>
            <a:r>
              <a:rPr lang="es-MX" sz="1050" dirty="0" err="1">
                <a:solidFill>
                  <a:srgbClr val="000000"/>
                </a:solidFill>
                <a:latin typeface="Garamond" panose="02020404030301010803" pitchFamily="18" charset="0"/>
                <a:sym typeface="Gill Sans MT"/>
              </a:rPr>
              <a:t>Peroti</a:t>
            </a:r>
            <a:r>
              <a:rPr lang="es-MX" sz="1050" dirty="0">
                <a:solidFill>
                  <a:srgbClr val="000000"/>
                </a:solidFill>
                <a:latin typeface="Garamond" panose="02020404030301010803" pitchFamily="18" charset="0"/>
                <a:sym typeface="Gill Sans MT"/>
              </a:rPr>
              <a:t> Díaz </a:t>
            </a:r>
            <a:endParaRPr lang="es-CL" sz="1050" dirty="0">
              <a:solidFill>
                <a:srgbClr val="000000"/>
              </a:solidFill>
              <a:latin typeface="Garamond" panose="02020404030301010803" pitchFamily="18" charset="0"/>
              <a:sym typeface="Gill Sans MT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4" name="image2.png" descr="image2.png"/>
          <p:cNvPicPr>
            <a:picLocks noChangeAspect="1"/>
          </p:cNvPicPr>
          <p:nvPr/>
        </p:nvPicPr>
        <p:blipFill>
          <a:blip r:embed="rId5">
            <a:alphaModFix amt="25000"/>
          </a:blip>
          <a:stretch>
            <a:fillRect/>
          </a:stretch>
        </p:blipFill>
        <p:spPr>
          <a:xfrm>
            <a:off x="1524000" y="4914398"/>
            <a:ext cx="9144000" cy="1982208"/>
          </a:xfrm>
          <a:prstGeom prst="rect">
            <a:avLst/>
          </a:prstGeom>
          <a:ln w="12700">
            <a:miter lim="400000"/>
          </a:ln>
        </p:spPr>
      </p:pic>
      <p:sp>
        <p:nvSpPr>
          <p:cNvPr id="1085" name="Shape 515"/>
          <p:cNvSpPr txBox="1">
            <a:spLocks noGrp="1"/>
          </p:cNvSpPr>
          <p:nvPr>
            <p:ph type="title"/>
          </p:nvPr>
        </p:nvSpPr>
        <p:spPr>
          <a:xfrm>
            <a:off x="5005323" y="121023"/>
            <a:ext cx="2485280" cy="1143001"/>
          </a:xfrm>
          <a:prstGeom prst="rect">
            <a:avLst/>
          </a:prstGeom>
        </p:spPr>
        <p:txBody>
          <a:bodyPr/>
          <a:lstStyle/>
          <a:p>
            <a:pPr algn="ctr"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dirty="0"/>
              <a:t>DERECHO CONSTITUCIONAL </a:t>
            </a:r>
          </a:p>
        </p:txBody>
      </p:sp>
      <p:pic>
        <p:nvPicPr>
          <p:cNvPr id="3" name="Discurso de Aylwin_Completo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BB1037CD-5AC7-4158-A082-9555DE8F62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04419" y="1035434"/>
            <a:ext cx="7487088" cy="561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763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4">
            <a:extLst>
              <a:ext uri="{FF2B5EF4-FFF2-40B4-BE49-F238E27FC236}">
                <a16:creationId xmlns:a16="http://schemas.microsoft.com/office/drawing/2014/main" id="{2A8CDAAB-CEAF-47EF-A0F1-7D29A1D7ED5F}"/>
              </a:ext>
            </a:extLst>
          </p:cNvPr>
          <p:cNvSpPr txBox="1"/>
          <p:nvPr/>
        </p:nvSpPr>
        <p:spPr>
          <a:xfrm>
            <a:off x="106017" y="27419"/>
            <a:ext cx="11294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finalidad del Estado</a:t>
            </a:r>
          </a:p>
        </p:txBody>
      </p:sp>
      <p:sp>
        <p:nvSpPr>
          <p:cNvPr id="8" name="CuadroTexto 5">
            <a:extLst>
              <a:ext uri="{FF2B5EF4-FFF2-40B4-BE49-F238E27FC236}">
                <a16:creationId xmlns:a16="http://schemas.microsoft.com/office/drawing/2014/main" id="{B84AFB14-621C-4C7F-8287-077E89DDE167}"/>
              </a:ext>
            </a:extLst>
          </p:cNvPr>
          <p:cNvSpPr txBox="1"/>
          <p:nvPr/>
        </p:nvSpPr>
        <p:spPr>
          <a:xfrm>
            <a:off x="106018" y="858416"/>
            <a:ext cx="12009782" cy="28931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Recordemos: todas las instituciones tienen un aspecto teleológico, </a:t>
            </a:r>
            <a:r>
              <a:rPr lang="es-MX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Estado no es la excepción</a:t>
            </a:r>
            <a:r>
              <a:rPr lang="es-MX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el caso del Estado, la doctrina plantea que este tiene por finalidad el</a:t>
            </a:r>
            <a:r>
              <a:rPr lang="es-MX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bien común</a:t>
            </a:r>
            <a:r>
              <a:rPr lang="es-MX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Probablemente, es un asunto político, que supera al campo del Derecho. Concepto esencialmente controvertido.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¿Por qué nos importa determinar la finalidad del Estado? Para para evaluar la actividad, razonamiento por medios y fines.</a:t>
            </a:r>
          </a:p>
        </p:txBody>
      </p:sp>
      <p:pic>
        <p:nvPicPr>
          <p:cNvPr id="3074" name="Picture 2" descr="La economía del bien común – mundonuevo.cl">
            <a:extLst>
              <a:ext uri="{FF2B5EF4-FFF2-40B4-BE49-F238E27FC236}">
                <a16:creationId xmlns:a16="http://schemas.microsoft.com/office/drawing/2014/main" id="{EE69F447-388A-4543-A39B-79FC9CB15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163" y="3943160"/>
            <a:ext cx="5641492" cy="282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730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4">
            <a:extLst>
              <a:ext uri="{FF2B5EF4-FFF2-40B4-BE49-F238E27FC236}">
                <a16:creationId xmlns:a16="http://schemas.microsoft.com/office/drawing/2014/main" id="{2A8CDAAB-CEAF-47EF-A0F1-7D29A1D7ED5F}"/>
              </a:ext>
            </a:extLst>
          </p:cNvPr>
          <p:cNvSpPr txBox="1"/>
          <p:nvPr/>
        </p:nvSpPr>
        <p:spPr>
          <a:xfrm>
            <a:off x="106017" y="27419"/>
            <a:ext cx="11294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discusión sobre su estudio</a:t>
            </a:r>
          </a:p>
        </p:txBody>
      </p:sp>
      <p:sp>
        <p:nvSpPr>
          <p:cNvPr id="8" name="CuadroTexto 5">
            <a:extLst>
              <a:ext uri="{FF2B5EF4-FFF2-40B4-BE49-F238E27FC236}">
                <a16:creationId xmlns:a16="http://schemas.microsoft.com/office/drawing/2014/main" id="{B84AFB14-621C-4C7F-8287-077E89DDE167}"/>
              </a:ext>
            </a:extLst>
          </p:cNvPr>
          <p:cNvSpPr txBox="1"/>
          <p:nvPr/>
        </p:nvSpPr>
        <p:spPr>
          <a:xfrm>
            <a:off x="19263" y="6132063"/>
            <a:ext cx="6829369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Coincidencias: no obstante no ser un tema “de derecho”, estudiar el bien común mejora la comprensión.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BC982D-6779-4118-8220-1CDADA2738EE}"/>
              </a:ext>
            </a:extLst>
          </p:cNvPr>
          <p:cNvSpPr txBox="1"/>
          <p:nvPr/>
        </p:nvSpPr>
        <p:spPr>
          <a:xfrm>
            <a:off x="190501" y="1003724"/>
            <a:ext cx="4981574" cy="1244176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CL" dirty="0"/>
              <a:t>“La cuestión en torno a los fines que deben perseguirse con el instrumento técnico-social Estado, es una </a:t>
            </a:r>
            <a:r>
              <a:rPr lang="es-CL" b="1" dirty="0"/>
              <a:t>cuestión política </a:t>
            </a:r>
            <a:r>
              <a:rPr lang="es-CL" dirty="0"/>
              <a:t>que cae </a:t>
            </a:r>
            <a:r>
              <a:rPr lang="es-CL" b="1" dirty="0"/>
              <a:t>fuera de los márgenes de la teoría general </a:t>
            </a:r>
            <a:r>
              <a:rPr lang="es-CL" dirty="0"/>
              <a:t>del mismo”</a:t>
            </a:r>
          </a:p>
        </p:txBody>
      </p:sp>
      <p:pic>
        <p:nvPicPr>
          <p:cNvPr id="4098" name="Picture 2" descr="Changing the way you learn | Flowchart">
            <a:extLst>
              <a:ext uri="{FF2B5EF4-FFF2-40B4-BE49-F238E27FC236}">
                <a16:creationId xmlns:a16="http://schemas.microsoft.com/office/drawing/2014/main" id="{619D22A9-E7EE-4D80-9F43-9ACE3B733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563" y="858417"/>
            <a:ext cx="870923" cy="124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DEEAC6-2CBA-4276-891B-234267C6892E}"/>
              </a:ext>
            </a:extLst>
          </p:cNvPr>
          <p:cNvSpPr txBox="1"/>
          <p:nvPr/>
        </p:nvSpPr>
        <p:spPr>
          <a:xfrm>
            <a:off x="5218699" y="2102593"/>
            <a:ext cx="1064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dirty="0"/>
              <a:t>Hans Kelsen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EFC6DA-35F2-4758-A7C0-9F6836A426D6}"/>
              </a:ext>
            </a:extLst>
          </p:cNvPr>
          <p:cNvSpPr txBox="1"/>
          <p:nvPr/>
        </p:nvSpPr>
        <p:spPr>
          <a:xfrm>
            <a:off x="6482117" y="1164147"/>
            <a:ext cx="3785204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CL" dirty="0"/>
              <a:t>“El fin del Estado es un problema teleológico, que está </a:t>
            </a:r>
            <a:r>
              <a:rPr lang="es-CL" b="1" dirty="0"/>
              <a:t>más allá de las fronteras del Derecho</a:t>
            </a:r>
            <a:r>
              <a:rPr lang="es-CL" dirty="0"/>
              <a:t>”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6CDCE25F-4D0B-4D46-9E7D-9F349996B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2952" y="861615"/>
            <a:ext cx="1252811" cy="107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0CA5D8-A94A-46AB-AD87-55E6140D5F42}"/>
              </a:ext>
            </a:extLst>
          </p:cNvPr>
          <p:cNvSpPr txBox="1"/>
          <p:nvPr/>
        </p:nvSpPr>
        <p:spPr>
          <a:xfrm>
            <a:off x="10609855" y="1954503"/>
            <a:ext cx="1205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dirty="0"/>
              <a:t>Antonio Carro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E1F18B-34C4-4164-90D9-692EAEF57D75}"/>
              </a:ext>
            </a:extLst>
          </p:cNvPr>
          <p:cNvSpPr txBox="1"/>
          <p:nvPr/>
        </p:nvSpPr>
        <p:spPr>
          <a:xfrm>
            <a:off x="190501" y="2587258"/>
            <a:ext cx="5484186" cy="147732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CL" dirty="0"/>
              <a:t>“De la misma manera que en las convenciones privadas de carácter social entre hombres </a:t>
            </a:r>
            <a:r>
              <a:rPr lang="es-CL" b="1" dirty="0"/>
              <a:t>no existe ningún fin propio común</a:t>
            </a:r>
            <a:r>
              <a:rPr lang="es-CL" dirty="0"/>
              <a:t>, sino fines particulares varios según la diversidad de adjuntos, así tampoco se debe inquirir en los diversos Estados un fin determinado y constante”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331A48-EECD-4477-B253-725A26A64E73}"/>
              </a:ext>
            </a:extLst>
          </p:cNvPr>
          <p:cNvSpPr txBox="1"/>
          <p:nvPr/>
        </p:nvSpPr>
        <p:spPr>
          <a:xfrm>
            <a:off x="5689329" y="3880265"/>
            <a:ext cx="1345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dirty="0"/>
              <a:t>Hermann Heller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57FDE48B-9177-4F26-ACEF-E49D6F4A1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454" y="2632786"/>
            <a:ext cx="771525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9153CE-25F3-427E-9975-9653A06EA8EF}"/>
              </a:ext>
            </a:extLst>
          </p:cNvPr>
          <p:cNvSpPr txBox="1"/>
          <p:nvPr/>
        </p:nvSpPr>
        <p:spPr>
          <a:xfrm>
            <a:off x="7096124" y="2585453"/>
            <a:ext cx="3883987" cy="147732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CL" dirty="0"/>
              <a:t>“Resulta incongruente, inoficioso, desmenuzar los mecanismos del poder estatal </a:t>
            </a:r>
            <a:r>
              <a:rPr lang="es-CL" b="1" dirty="0"/>
              <a:t>ignorando para qué sirve</a:t>
            </a:r>
            <a:r>
              <a:rPr lang="es-CL" dirty="0"/>
              <a:t>”. Omitir el análisis teleológico es “artificioso e inútil”.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D1CC1C-97D7-45A2-AE9A-E637B2DCB213}"/>
              </a:ext>
            </a:extLst>
          </p:cNvPr>
          <p:cNvSpPr txBox="1"/>
          <p:nvPr/>
        </p:nvSpPr>
        <p:spPr>
          <a:xfrm>
            <a:off x="11163737" y="3878461"/>
            <a:ext cx="901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eriod"/>
            </a:pPr>
            <a:r>
              <a:rPr lang="es-CL" sz="1400" dirty="0"/>
              <a:t>Silva </a:t>
            </a:r>
          </a:p>
          <a:p>
            <a:r>
              <a:rPr lang="es-CL" sz="1400" dirty="0"/>
              <a:t>Bascuñán</a:t>
            </a:r>
          </a:p>
        </p:txBody>
      </p:sp>
      <p:pic>
        <p:nvPicPr>
          <p:cNvPr id="4104" name="Picture 8" descr="Silva Bascuñán, Alejandro - Wikibello.wiki">
            <a:extLst>
              <a:ext uri="{FF2B5EF4-FFF2-40B4-BE49-F238E27FC236}">
                <a16:creationId xmlns:a16="http://schemas.microsoft.com/office/drawing/2014/main" id="{F550B744-E10A-4505-B424-18455538F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936" y="2400170"/>
            <a:ext cx="1021388" cy="144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4884143-D313-4D60-BAD2-74F3A3E92C39}"/>
              </a:ext>
            </a:extLst>
          </p:cNvPr>
          <p:cNvSpPr txBox="1"/>
          <p:nvPr/>
        </p:nvSpPr>
        <p:spPr>
          <a:xfrm>
            <a:off x="190502" y="4316100"/>
            <a:ext cx="5591174" cy="175432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CL" dirty="0"/>
              <a:t>“Si el Estado existe, </a:t>
            </a:r>
            <a:r>
              <a:rPr lang="es-CL" b="1" dirty="0"/>
              <a:t>sin duda que existe para algún fin</a:t>
            </a:r>
            <a:r>
              <a:rPr lang="es-CL" dirty="0"/>
              <a:t>. Y siendo el hombre que constituye el Estado un ser inteligente y libre, el conocimiento más o menos exacto y reflexivo de ese fin debe preceder a la acción que, como racional, ha de apoyarse en algún motivo y dirigirse a algún objetivo”</a:t>
            </a:r>
          </a:p>
        </p:txBody>
      </p:sp>
      <p:pic>
        <p:nvPicPr>
          <p:cNvPr id="4108" name="Picture 12" descr="Elementos de Derecho Político, Tomo II - P. Luis Izaga, S. J. : Izaga  Aguirre, Luis : Free Download, Borrow, and Streaming : Internet Archive">
            <a:extLst>
              <a:ext uri="{FF2B5EF4-FFF2-40B4-BE49-F238E27FC236}">
                <a16:creationId xmlns:a16="http://schemas.microsoft.com/office/drawing/2014/main" id="{B6154EBC-E615-45E8-9AD2-19CD90C23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266" y="4184740"/>
            <a:ext cx="1050120" cy="160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299D938-6D8D-4649-A58F-D69AB2982087}"/>
              </a:ext>
            </a:extLst>
          </p:cNvPr>
          <p:cNvSpPr txBox="1"/>
          <p:nvPr/>
        </p:nvSpPr>
        <p:spPr>
          <a:xfrm>
            <a:off x="5973283" y="5829155"/>
            <a:ext cx="8740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dirty="0"/>
              <a:t>Luis Izaga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166291-8482-4EA4-9E43-24D602380C58}"/>
              </a:ext>
            </a:extLst>
          </p:cNvPr>
          <p:cNvSpPr txBox="1"/>
          <p:nvPr/>
        </p:nvSpPr>
        <p:spPr>
          <a:xfrm>
            <a:off x="7090388" y="4498137"/>
            <a:ext cx="3653812" cy="2031325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CL" dirty="0"/>
              <a:t>“Sin la idea de fin no se puede tener una noción perfecta de Estado, ya que se omite una característica que es suficiente por sí misma </a:t>
            </a:r>
            <a:r>
              <a:rPr lang="es-CL" b="1" dirty="0"/>
              <a:t>para diferenciar el Estado de todas las otras formaciones </a:t>
            </a:r>
            <a:r>
              <a:rPr lang="es-CL" dirty="0"/>
              <a:t>que pretender ser sus iguales”</a:t>
            </a:r>
          </a:p>
        </p:txBody>
      </p:sp>
      <p:pic>
        <p:nvPicPr>
          <p:cNvPr id="4110" name="Picture 14">
            <a:extLst>
              <a:ext uri="{FF2B5EF4-FFF2-40B4-BE49-F238E27FC236}">
                <a16:creationId xmlns:a16="http://schemas.microsoft.com/office/drawing/2014/main" id="{87726D0A-6410-4140-9958-960EB5990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1525" y="4557266"/>
            <a:ext cx="1021388" cy="162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D89D05A-530B-4193-B28C-A52320C727E5}"/>
              </a:ext>
            </a:extLst>
          </p:cNvPr>
          <p:cNvSpPr txBox="1"/>
          <p:nvPr/>
        </p:nvSpPr>
        <p:spPr>
          <a:xfrm>
            <a:off x="10938944" y="6186381"/>
            <a:ext cx="1206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400" dirty="0"/>
              <a:t>Georg Jellinek</a:t>
            </a:r>
          </a:p>
        </p:txBody>
      </p:sp>
    </p:spTree>
    <p:extLst>
      <p:ext uri="{BB962C8B-B14F-4D97-AF65-F5344CB8AC3E}">
        <p14:creationId xmlns:p14="http://schemas.microsoft.com/office/powerpoint/2010/main" val="1864324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4">
            <a:extLst>
              <a:ext uri="{FF2B5EF4-FFF2-40B4-BE49-F238E27FC236}">
                <a16:creationId xmlns:a16="http://schemas.microsoft.com/office/drawing/2014/main" id="{2A8CDAAB-CEAF-47EF-A0F1-7D29A1D7ED5F}"/>
              </a:ext>
            </a:extLst>
          </p:cNvPr>
          <p:cNvSpPr txBox="1"/>
          <p:nvPr/>
        </p:nvSpPr>
        <p:spPr>
          <a:xfrm>
            <a:off x="106017" y="27419"/>
            <a:ext cx="11294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</a:t>
            </a:r>
            <a:r>
              <a:rPr lang="es-CL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múltiples</a:t>
            </a:r>
            <a:r>
              <a:rPr lang="es-CL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fines posibles del Estado</a:t>
            </a:r>
          </a:p>
        </p:txBody>
      </p:sp>
      <p:sp>
        <p:nvSpPr>
          <p:cNvPr id="8" name="CuadroTexto 5">
            <a:extLst>
              <a:ext uri="{FF2B5EF4-FFF2-40B4-BE49-F238E27FC236}">
                <a16:creationId xmlns:a16="http://schemas.microsoft.com/office/drawing/2014/main" id="{B84AFB14-621C-4C7F-8287-077E89DDE167}"/>
              </a:ext>
            </a:extLst>
          </p:cNvPr>
          <p:cNvSpPr txBox="1"/>
          <p:nvPr/>
        </p:nvSpPr>
        <p:spPr>
          <a:xfrm>
            <a:off x="106017" y="889455"/>
            <a:ext cx="6990108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proponen dos categorías:</a:t>
            </a:r>
            <a:endParaRPr lang="es-MX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7E83663-DE1A-4A84-B308-8A7F0B597692}"/>
              </a:ext>
            </a:extLst>
          </p:cNvPr>
          <p:cNvSpPr/>
          <p:nvPr/>
        </p:nvSpPr>
        <p:spPr>
          <a:xfrm>
            <a:off x="3914775" y="2057400"/>
            <a:ext cx="7010400" cy="1343025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El </a:t>
            </a:r>
            <a:r>
              <a:rPr lang="es-CL" b="1" dirty="0">
                <a:solidFill>
                  <a:schemeClr val="tx1"/>
                </a:solidFill>
              </a:rPr>
              <a:t>bien común</a:t>
            </a:r>
            <a:endParaRPr lang="es-CL" dirty="0">
              <a:solidFill>
                <a:schemeClr val="tx1"/>
              </a:solidFill>
            </a:endParaRPr>
          </a:p>
          <a:p>
            <a:pPr algn="ctr"/>
            <a:r>
              <a:rPr lang="es-CL" dirty="0">
                <a:solidFill>
                  <a:schemeClr val="tx1"/>
                </a:solidFill>
              </a:rPr>
              <a:t>Esencial, pretende ser válido para cualquier Estado, 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en todo lugar y todo tiempo. No importa el tipo de gobierno que se presente: es una meta en abstracto para todo Estado.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2EABB65-4D5E-4D07-AE50-D7399658C923}"/>
              </a:ext>
            </a:extLst>
          </p:cNvPr>
          <p:cNvSpPr/>
          <p:nvPr/>
        </p:nvSpPr>
        <p:spPr>
          <a:xfrm>
            <a:off x="3914775" y="4241514"/>
            <a:ext cx="7010400" cy="134302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Aquellos que cada Estado en particular se propone, influido por los factores históricos o doctrinas políticas de la época: determinado por su visión de hombre y sociedad.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Pueden determinar la concreción del bien común.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C56E536-093A-4A98-A040-272A3DDE0EDB}"/>
              </a:ext>
            </a:extLst>
          </p:cNvPr>
          <p:cNvSpPr/>
          <p:nvPr/>
        </p:nvSpPr>
        <p:spPr>
          <a:xfrm>
            <a:off x="1266825" y="4241514"/>
            <a:ext cx="2647950" cy="1343025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/>
              <a:t>Los fines</a:t>
            </a:r>
          </a:p>
          <a:p>
            <a:pPr algn="ctr"/>
            <a:r>
              <a:rPr lang="es-CL" sz="3200" b="1" dirty="0"/>
              <a:t>SUBJETIVOS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EF0735E-CD2D-44D1-A225-5C3ABDE57E99}"/>
              </a:ext>
            </a:extLst>
          </p:cNvPr>
          <p:cNvSpPr/>
          <p:nvPr/>
        </p:nvSpPr>
        <p:spPr>
          <a:xfrm>
            <a:off x="1266825" y="2050764"/>
            <a:ext cx="2647950" cy="1343025"/>
          </a:xfrm>
          <a:prstGeom prst="round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dirty="0"/>
              <a:t>El fin</a:t>
            </a:r>
          </a:p>
          <a:p>
            <a:pPr algn="ctr"/>
            <a:r>
              <a:rPr lang="es-CL" sz="3200" b="1" dirty="0"/>
              <a:t>OBJETIVO</a:t>
            </a:r>
          </a:p>
        </p:txBody>
      </p:sp>
    </p:spTree>
    <p:extLst>
      <p:ext uri="{BB962C8B-B14F-4D97-AF65-F5344CB8AC3E}">
        <p14:creationId xmlns:p14="http://schemas.microsoft.com/office/powerpoint/2010/main" val="296736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4">
            <a:extLst>
              <a:ext uri="{FF2B5EF4-FFF2-40B4-BE49-F238E27FC236}">
                <a16:creationId xmlns:a16="http://schemas.microsoft.com/office/drawing/2014/main" id="{2A8CDAAB-CEAF-47EF-A0F1-7D29A1D7ED5F}"/>
              </a:ext>
            </a:extLst>
          </p:cNvPr>
          <p:cNvSpPr txBox="1"/>
          <p:nvPr/>
        </p:nvSpPr>
        <p:spPr>
          <a:xfrm>
            <a:off x="106017" y="27419"/>
            <a:ext cx="11294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 objetivo: el bien común</a:t>
            </a:r>
          </a:p>
        </p:txBody>
      </p:sp>
      <p:sp>
        <p:nvSpPr>
          <p:cNvPr id="8" name="CuadroTexto 5">
            <a:extLst>
              <a:ext uri="{FF2B5EF4-FFF2-40B4-BE49-F238E27FC236}">
                <a16:creationId xmlns:a16="http://schemas.microsoft.com/office/drawing/2014/main" id="{B84AFB14-621C-4C7F-8287-077E89DDE167}"/>
              </a:ext>
            </a:extLst>
          </p:cNvPr>
          <p:cNvSpPr txBox="1"/>
          <p:nvPr/>
        </p:nvSpPr>
        <p:spPr>
          <a:xfrm>
            <a:off x="-28575" y="822780"/>
            <a:ext cx="8372475" cy="51398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Íntimamente relacionado con la doctrina católica: p. ej. integra la definición tomista de ley.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“El conjunto de aquellas condiciones de la vida social que permiten a los grupos y a cada uno de sus miembros conseguir más plena y fácilmente su propia perfección” (</a:t>
            </a:r>
            <a:r>
              <a:rPr lang="es-MX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Gaudium</a:t>
            </a:r>
            <a:r>
              <a:rPr lang="es-MX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es-MX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spes</a:t>
            </a:r>
            <a:r>
              <a:rPr lang="es-MX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logra </a:t>
            </a:r>
            <a:r>
              <a:rPr lang="es-MX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colectivamente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por la naturaleza social del hombre.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“Exige la prudencia por parte de cada uno </a:t>
            </a:r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más aún por la de aquellos que ejercen la autoridad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– todos contribuimos al bien común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MX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los grupos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a cada uno de sus miembros”… </a:t>
            </a:r>
            <a:b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MX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¿a qué nos recuerda eso?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Subsidiariedad, grupos intermedios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Más que la mera suma de bienes individuales. Tampoco hay oposición con el bien individual, aunque la autoridad arbitra (ojo con la igualdad de las cargas: ej. </a:t>
            </a:r>
            <a:r>
              <a:rPr lang="es-MX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Galletué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Fisco).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s-CL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“El orden social y su progreso deben subordinarse al bien de las personas y no al contrario” – otro concepto del art. 1 CPR: </a:t>
            </a:r>
            <a:r>
              <a:rPr lang="es-CL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servicialidad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la globalización, hay incluso un </a:t>
            </a:r>
            <a:r>
              <a:rPr lang="es-MX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bien común para la humanidad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(Vivanco).</a:t>
            </a:r>
          </a:p>
        </p:txBody>
      </p:sp>
      <p:pic>
        <p:nvPicPr>
          <p:cNvPr id="5122" name="Picture 2" descr="COP 26 World Leaders Summit: 5 takeaways for the development sector | Devex">
            <a:extLst>
              <a:ext uri="{FF2B5EF4-FFF2-40B4-BE49-F238E27FC236}">
                <a16:creationId xmlns:a16="http://schemas.microsoft.com/office/drawing/2014/main" id="{9D0CD0FA-DD5A-43C1-97AB-41805B612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0" y="4249291"/>
            <a:ext cx="3608733" cy="188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he common good: An Anglican understanding - Theos Think Tank -  Understanding faith. Enriching society.">
            <a:extLst>
              <a:ext uri="{FF2B5EF4-FFF2-40B4-BE49-F238E27FC236}">
                <a16:creationId xmlns:a16="http://schemas.microsoft.com/office/drawing/2014/main" id="{33F7D6B1-1C2F-4A20-A71A-C14686677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132" y="1167604"/>
            <a:ext cx="3563543" cy="237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249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4">
            <a:extLst>
              <a:ext uri="{FF2B5EF4-FFF2-40B4-BE49-F238E27FC236}">
                <a16:creationId xmlns:a16="http://schemas.microsoft.com/office/drawing/2014/main" id="{2A8CDAAB-CEAF-47EF-A0F1-7D29A1D7ED5F}"/>
              </a:ext>
            </a:extLst>
          </p:cNvPr>
          <p:cNvSpPr txBox="1"/>
          <p:nvPr/>
        </p:nvSpPr>
        <p:spPr>
          <a:xfrm>
            <a:off x="106017" y="27419"/>
            <a:ext cx="11294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Elementos del bien común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81F919E-A051-42E9-A86F-550EC0284C25}"/>
              </a:ext>
            </a:extLst>
          </p:cNvPr>
          <p:cNvSpPr/>
          <p:nvPr/>
        </p:nvSpPr>
        <p:spPr>
          <a:xfrm>
            <a:off x="1019175" y="1466850"/>
            <a:ext cx="3038476" cy="5182756"/>
          </a:xfrm>
          <a:prstGeom prst="round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CL" sz="1600" dirty="0"/>
              <a:t>Un orden de </a:t>
            </a:r>
            <a:r>
              <a:rPr lang="es-CL" sz="1600" b="1" dirty="0"/>
              <a:t>convivencia </a:t>
            </a:r>
            <a:r>
              <a:rPr lang="es-CL" sz="1600" dirty="0"/>
              <a:t>y </a:t>
            </a:r>
            <a:r>
              <a:rPr lang="es-CL" sz="1600" b="1" dirty="0"/>
              <a:t>cooperación </a:t>
            </a:r>
            <a:r>
              <a:rPr lang="es-CL" sz="1600" dirty="0"/>
              <a:t>basado en una comunidad de creencias fundamentales sobre los problemas de la sociedad.</a:t>
            </a:r>
          </a:p>
          <a:p>
            <a:pPr algn="just"/>
            <a:endParaRPr lang="es-CL" sz="1600" dirty="0"/>
          </a:p>
          <a:p>
            <a:pPr algn="just"/>
            <a:r>
              <a:rPr lang="es-CL" sz="1600" dirty="0"/>
              <a:t>Lo anterior, sin perjuicio de las naturales discrepancias sobre los medios.</a:t>
            </a:r>
          </a:p>
          <a:p>
            <a:pPr algn="just"/>
            <a:endParaRPr lang="es-CL" sz="1600" dirty="0"/>
          </a:p>
          <a:p>
            <a:pPr algn="just"/>
            <a:r>
              <a:rPr lang="es-CL" sz="1600" dirty="0"/>
              <a:t>Se espera que la autoridad asegure la </a:t>
            </a:r>
            <a:r>
              <a:rPr lang="es-CL" sz="1600" b="1" dirty="0"/>
              <a:t>seguridad </a:t>
            </a:r>
            <a:r>
              <a:rPr lang="es-CL" sz="1600" dirty="0"/>
              <a:t>y la de sus miembros. Fundamento de la defensa de la sociedad y del individuo.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2829B4-79F2-4454-83F8-21954703D736}"/>
              </a:ext>
            </a:extLst>
          </p:cNvPr>
          <p:cNvSpPr/>
          <p:nvPr/>
        </p:nvSpPr>
        <p:spPr>
          <a:xfrm>
            <a:off x="1019175" y="942976"/>
            <a:ext cx="3038476" cy="9525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600" b="1" dirty="0">
                <a:solidFill>
                  <a:schemeClr val="bg1"/>
                </a:solidFill>
              </a:rPr>
              <a:t>PAZ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D413900-E12C-43E9-9E63-887C4D2BD403}"/>
              </a:ext>
            </a:extLst>
          </p:cNvPr>
          <p:cNvSpPr/>
          <p:nvPr/>
        </p:nvSpPr>
        <p:spPr>
          <a:xfrm>
            <a:off x="4400550" y="1458491"/>
            <a:ext cx="3038476" cy="5182756"/>
          </a:xfrm>
          <a:prstGeom prst="round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CL" sz="1600" dirty="0"/>
              <a:t>Un adecuado nivel de </a:t>
            </a:r>
            <a:r>
              <a:rPr lang="es-CL" sz="1600" b="1" dirty="0"/>
              <a:t>coordinación</a:t>
            </a:r>
            <a:r>
              <a:rPr lang="es-CL" sz="1600" dirty="0"/>
              <a:t> de las actividades particulares.</a:t>
            </a:r>
          </a:p>
          <a:p>
            <a:pPr algn="just"/>
            <a:endParaRPr lang="es-CL" sz="1600" dirty="0"/>
          </a:p>
          <a:p>
            <a:pPr algn="just"/>
            <a:r>
              <a:rPr lang="es-CL" sz="1600" dirty="0"/>
              <a:t>En el caso de la justicia social, la exigencia de una </a:t>
            </a:r>
            <a:r>
              <a:rPr lang="es-CL" sz="1600" b="1" dirty="0"/>
              <a:t>equitativa participación</a:t>
            </a:r>
            <a:r>
              <a:rPr lang="es-CL" sz="1600" dirty="0"/>
              <a:t> de todos en los recursos y en los beneficios económicos.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06DD4C3-0A36-4824-B5B6-A64370DE7B4A}"/>
              </a:ext>
            </a:extLst>
          </p:cNvPr>
          <p:cNvSpPr/>
          <p:nvPr/>
        </p:nvSpPr>
        <p:spPr>
          <a:xfrm>
            <a:off x="4400550" y="934617"/>
            <a:ext cx="3038476" cy="952500"/>
          </a:xfrm>
          <a:prstGeom prst="roundRect">
            <a:avLst/>
          </a:prstGeom>
          <a:solidFill>
            <a:srgbClr val="7E36B4"/>
          </a:solidFill>
          <a:ln w="28575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600" b="1" dirty="0">
                <a:solidFill>
                  <a:schemeClr val="bg1"/>
                </a:solidFill>
              </a:rPr>
              <a:t>JUSTICIA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F2CEA0D-FAC4-4A31-B115-85DD6BCEBE3A}"/>
              </a:ext>
            </a:extLst>
          </p:cNvPr>
          <p:cNvSpPr/>
          <p:nvPr/>
        </p:nvSpPr>
        <p:spPr>
          <a:xfrm>
            <a:off x="7781925" y="1466850"/>
            <a:ext cx="3038476" cy="5182756"/>
          </a:xfrm>
          <a:prstGeom prst="round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CL" sz="1600" dirty="0"/>
              <a:t>La posibilidad de llevar una </a:t>
            </a:r>
            <a:r>
              <a:rPr lang="es-CL" sz="1600" b="1" dirty="0"/>
              <a:t>vida digna</a:t>
            </a:r>
            <a:r>
              <a:rPr lang="es-CL" sz="1600" dirty="0"/>
              <a:t>.</a:t>
            </a:r>
          </a:p>
          <a:p>
            <a:pPr algn="just"/>
            <a:endParaRPr lang="es-CL" sz="1600" dirty="0"/>
          </a:p>
          <a:p>
            <a:pPr algn="just"/>
            <a:r>
              <a:rPr lang="es-CL" sz="1600" dirty="0"/>
              <a:t>“Lo necesario para una vida verdaderamente humana: alimento, vestido, salud, trabajo, educación, cultura, información, derecho de fundar una familia, etc.”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EECA937-590D-42E0-8E74-F80C0074D30F}"/>
              </a:ext>
            </a:extLst>
          </p:cNvPr>
          <p:cNvSpPr/>
          <p:nvPr/>
        </p:nvSpPr>
        <p:spPr>
          <a:xfrm>
            <a:off x="7781925" y="942976"/>
            <a:ext cx="3038476" cy="9525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3600" b="1" dirty="0">
                <a:solidFill>
                  <a:schemeClr val="bg1"/>
                </a:solidFill>
              </a:rPr>
              <a:t>BIENESTAR</a:t>
            </a:r>
          </a:p>
        </p:txBody>
      </p:sp>
      <p:pic>
        <p:nvPicPr>
          <p:cNvPr id="6146" name="Picture 2" descr="Peace Dove - Mind Matters Psychology">
            <a:extLst>
              <a:ext uri="{FF2B5EF4-FFF2-40B4-BE49-F238E27FC236}">
                <a16:creationId xmlns:a16="http://schemas.microsoft.com/office/drawing/2014/main" id="{D8F33BED-54D4-40E6-9C33-200B2D4D7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13" y="5690525"/>
            <a:ext cx="1009650" cy="92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0B058920-A7E1-4BC4-B937-1147C1373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89" y="5461613"/>
            <a:ext cx="1194480" cy="103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tonks! El famoso meme se cuela en Fortnite Temporada 6 con una skin propia  - HobbyConsolas Juegos">
            <a:extLst>
              <a:ext uri="{FF2B5EF4-FFF2-40B4-BE49-F238E27FC236}">
                <a16:creationId xmlns:a16="http://schemas.microsoft.com/office/drawing/2014/main" id="{3EB1E7EB-7251-4CD6-98CA-DF2EF10F9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265" y="5461613"/>
            <a:ext cx="1599329" cy="92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803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4">
            <a:extLst>
              <a:ext uri="{FF2B5EF4-FFF2-40B4-BE49-F238E27FC236}">
                <a16:creationId xmlns:a16="http://schemas.microsoft.com/office/drawing/2014/main" id="{2A8CDAAB-CEAF-47EF-A0F1-7D29A1D7ED5F}"/>
              </a:ext>
            </a:extLst>
          </p:cNvPr>
          <p:cNvSpPr txBox="1"/>
          <p:nvPr/>
        </p:nvSpPr>
        <p:spPr>
          <a:xfrm>
            <a:off x="106017" y="27419"/>
            <a:ext cx="11294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Fines subjetivos</a:t>
            </a:r>
          </a:p>
        </p:txBody>
      </p:sp>
      <p:sp>
        <p:nvSpPr>
          <p:cNvPr id="8" name="CuadroTexto 5">
            <a:extLst>
              <a:ext uri="{FF2B5EF4-FFF2-40B4-BE49-F238E27FC236}">
                <a16:creationId xmlns:a16="http://schemas.microsoft.com/office/drawing/2014/main" id="{B84AFB14-621C-4C7F-8287-077E89DDE167}"/>
              </a:ext>
            </a:extLst>
          </p:cNvPr>
          <p:cNvSpPr txBox="1"/>
          <p:nvPr/>
        </p:nvSpPr>
        <p:spPr>
          <a:xfrm>
            <a:off x="106016" y="889455"/>
            <a:ext cx="8371233" cy="58939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Todos quieren el bien: ¿qué entienden por bien? ¿cómo lograrlo? ¿cuánto protagonismo del Estado?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Allí, cada doctrina política tiene su postura.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Depende de la escala axiológica de ellas.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Doctrinas individualistas </a:t>
            </a:r>
            <a:r>
              <a:rPr lang="es-M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(liberales, anarquistas):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s-M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Núcleo: la garantía de los derechos individuales, en su faz de no coacción o no intervención.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s-M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Estado gendarme/</a:t>
            </a:r>
            <a:r>
              <a:rPr lang="es-MX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laissez faire </a:t>
            </a:r>
            <a:r>
              <a:rPr lang="es-M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(énfasis en libre iniciativa económica, neoliberalismo)</a:t>
            </a:r>
            <a:endParaRPr lang="es-MX" sz="27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s-M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individuo: anterior al Estado, libre por naturaleza.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s-M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Cada quien es protagonista de su propia vida, se sirve de la sociedad, el Estado protege de la fuerza.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s-MX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“Interés general” vs. bien común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es-MX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Contractualismo, consentimiento como fundamento de la asociación.</a:t>
            </a:r>
          </a:p>
        </p:txBody>
      </p:sp>
      <p:pic>
        <p:nvPicPr>
          <p:cNvPr id="7170" name="Picture 2" descr="Individualismo - Concepto y diferentes acepciones">
            <a:extLst>
              <a:ext uri="{FF2B5EF4-FFF2-40B4-BE49-F238E27FC236}">
                <a16:creationId xmlns:a16="http://schemas.microsoft.com/office/drawing/2014/main" id="{4413EB01-E026-4820-921F-35C082D3F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5" y="1219200"/>
            <a:ext cx="3571875" cy="178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Bandera de Gadsden - Wikipedia, la enciclopedia libre">
            <a:extLst>
              <a:ext uri="{FF2B5EF4-FFF2-40B4-BE49-F238E27FC236}">
                <a16:creationId xmlns:a16="http://schemas.microsoft.com/office/drawing/2014/main" id="{98280E76-AE81-42D8-8BA6-64B913094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487" y="3743325"/>
            <a:ext cx="3105150" cy="20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0924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5406</TotalTime>
  <Words>2013</Words>
  <Application>Microsoft Office PowerPoint</Application>
  <PresentationFormat>Widescreen</PresentationFormat>
  <Paragraphs>133</Paragraphs>
  <Slides>17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Garamond</vt:lpstr>
      <vt:lpstr>Montserrat ExtraBold</vt:lpstr>
      <vt:lpstr>Times New Roman</vt:lpstr>
      <vt:lpstr>Tema de Office</vt:lpstr>
      <vt:lpstr>Bitmap Image</vt:lpstr>
      <vt:lpstr>PowerPoint Presentation</vt:lpstr>
      <vt:lpstr>DERECHO CONSTITUCIONAL </vt:lpstr>
      <vt:lpstr>DERECHO CONSTITUCIONAL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/>
  <cp:lastModifiedBy>Patricio Sainz</cp:lastModifiedBy>
  <cp:revision>874</cp:revision>
  <dcterms:created xsi:type="dcterms:W3CDTF">2021-10-11T01:14:10Z</dcterms:created>
  <dcterms:modified xsi:type="dcterms:W3CDTF">2021-11-03T16:07:16Z</dcterms:modified>
</cp:coreProperties>
</file>