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uZtqKKIJLdZfQvOyPjHOLmAKT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Andrés Gutiérrez León" initials="" lastIdx="1" clrIdx="0"/>
  <p:cmAuthor id="1" name="Andrés Gutiérrez" initials="AG" lastIdx="10" clrIdx="1">
    <p:extLst>
      <p:ext uri="{19B8F6BF-5375-455C-9EA6-DF929625EA0E}">
        <p15:presenceInfo xmlns:p15="http://schemas.microsoft.com/office/powerpoint/2012/main" userId="5e5d30642f2d1b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04:06:33.724" idx="10">
    <p:pos x="4992" y="1745"/>
    <p:text>sería bueno especificar el periodo en el cual pasa esto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4-14T09:13:28.257" idx="1">
    <p:pos x="288" y="173"/>
    <p:text>Quizá este tema no sea tan troncal para el aprendizaje, al ser un dato secundario podríamos saltar esta parte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L-fO4e4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detalles: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Sirks, Boudewijn: Informal manumission and lex Iunia, in: RIDA 28 (1981), pp. 247-276;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id.: The lex Iunia and the effects of informal manumission and iteration, in: Rida 30 (1983), pp. 211-292, 246 y segs.</a:t>
            </a:r>
            <a:endParaRPr/>
          </a:p>
        </p:txBody>
      </p:sp>
      <p:sp>
        <p:nvSpPr>
          <p:cNvPr id="219" name="Google Shape;21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Hay</a:t>
            </a:r>
            <a:r>
              <a:rPr lang="en-US" baseline="0" dirty="0"/>
              <a:t> un </a:t>
            </a:r>
            <a:r>
              <a:rPr lang="en-US" baseline="0" dirty="0" err="1"/>
              <a:t>articulo</a:t>
            </a:r>
            <a:r>
              <a:rPr lang="en-US" baseline="0" dirty="0"/>
              <a:t> de Wolff en </a:t>
            </a:r>
            <a:r>
              <a:rPr lang="en-US" baseline="0" dirty="0" err="1"/>
              <a:t>inglés</a:t>
            </a:r>
            <a:r>
              <a:rPr lang="en-US" baseline="0" dirty="0"/>
              <a:t>, </a:t>
            </a:r>
            <a:r>
              <a:rPr lang="en-US" baseline="0" dirty="0" err="1"/>
              <a:t>pero</a:t>
            </a:r>
            <a:r>
              <a:rPr lang="en-US" baseline="0" dirty="0"/>
              <a:t> no </a:t>
            </a:r>
            <a:r>
              <a:rPr lang="en-US" baseline="0" dirty="0" err="1"/>
              <a:t>es</a:t>
            </a:r>
            <a:r>
              <a:rPr lang="en-US" baseline="0" dirty="0"/>
              <a:t> tan central,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ende</a:t>
            </a:r>
            <a:r>
              <a:rPr lang="en-US" baseline="0" dirty="0"/>
              <a:t> no </a:t>
            </a:r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obligatario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AF39-3125-4007-B0E1-ED12E49A06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enelope.uchicago.edu/Thayer/E/Roman/Texts/secondary/SMIGRA*/Manumissio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 idx="4294967295"/>
          </p:nvPr>
        </p:nvSpPr>
        <p:spPr>
          <a:xfrm>
            <a:off x="2085980" y="928670"/>
            <a:ext cx="7058020" cy="507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de-DE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4.3.1 Roma</a:t>
            </a:r>
            <a:br>
              <a:rPr lang="de-DE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de-DE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3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 del 1 de octubre</a:t>
            </a:r>
            <a:br>
              <a:rPr lang="de-D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de-DE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causas y fin de la esclavitud </a:t>
            </a:r>
            <a:br>
              <a:rPr lang="de-DE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(derecho clásico)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4294967295"/>
          </p:nvPr>
        </p:nvSpPr>
        <p:spPr>
          <a:xfrm>
            <a:off x="2428860" y="4786322"/>
            <a:ext cx="6400800" cy="151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Sven Korzilius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000232" y="428604"/>
            <a:ext cx="6429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esclavitud en la Historia del Derecho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 descr="https://earlychurchhistory.org/wp-content/uploads/2019/01/Slave-Mosaic.png"/>
          <p:cNvPicPr preferRelativeResize="0"/>
          <p:nvPr/>
        </p:nvPicPr>
        <p:blipFill rotWithShape="1">
          <a:blip r:embed="rId3">
            <a:alphaModFix/>
          </a:blip>
          <a:srcRect r="53500"/>
          <a:stretch/>
        </p:blipFill>
        <p:spPr>
          <a:xfrm>
            <a:off x="0" y="2997353"/>
            <a:ext cx="2500298" cy="386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https://earlychurchhistory.org/wp-content/uploads/2019/01/Slave-Mosaic.png"/>
          <p:cNvPicPr preferRelativeResize="0"/>
          <p:nvPr/>
        </p:nvPicPr>
        <p:blipFill rotWithShape="1">
          <a:blip r:embed="rId3">
            <a:alphaModFix/>
          </a:blip>
          <a:srcRect t="77299"/>
          <a:stretch/>
        </p:blipFill>
        <p:spPr>
          <a:xfrm>
            <a:off x="4214810" y="6000768"/>
            <a:ext cx="5259217" cy="85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https://earlychurchhistory.org/wp-content/uploads/2019/01/Slave-Mosaic.png"/>
          <p:cNvPicPr preferRelativeResize="0"/>
          <p:nvPr/>
        </p:nvPicPr>
        <p:blipFill rotWithShape="1">
          <a:blip r:embed="rId3">
            <a:alphaModFix/>
          </a:blip>
          <a:srcRect t="77299"/>
          <a:stretch/>
        </p:blipFill>
        <p:spPr>
          <a:xfrm>
            <a:off x="0" y="6000768"/>
            <a:ext cx="5259217" cy="85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SC Claudianum, 54 d.C.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Una mujer libre, que se amanceba (relaciona) con un esclavo, contra la voluntad del amo, se torna esclava del mismo amo.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l="10499" t="31641" r="47501" b="56054"/>
          <a:stretch/>
        </p:blipFill>
        <p:spPr>
          <a:xfrm>
            <a:off x="428596" y="3357562"/>
            <a:ext cx="8001000" cy="150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Parchment Background or Border by Gerald_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438" y="5072063"/>
            <a:ext cx="113982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7286625" y="5214938"/>
            <a:ext cx="642938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17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1714480" y="2928934"/>
            <a:ext cx="2286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Inst. 3.12.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 l="68164" t="48958" r="18359" b="35416"/>
          <a:stretch/>
        </p:blipFill>
        <p:spPr>
          <a:xfrm>
            <a:off x="571472" y="5072074"/>
            <a:ext cx="5038760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La venta en la cual un libre se finge esclavo para participar en el precio</a:t>
            </a:r>
            <a:br>
              <a:rPr lang="de-DE"/>
            </a:br>
            <a:r>
              <a:rPr lang="de-DE"/>
              <a:t>(</a:t>
            </a:r>
            <a:r>
              <a:rPr lang="de-DE" i="1"/>
              <a:t>ad pretium participandum</a:t>
            </a:r>
            <a:r>
              <a:rPr lang="de-DE"/>
              <a:t>)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428596" y="23320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Inst. 1,16,pr., requisitos: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ciudadano romano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adulto, más que 20 años de edad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se deja vender como esclavo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compartir el lucro con el vendedor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buena fé del comprador</a:t>
            </a:r>
            <a:endParaRPr/>
          </a:p>
        </p:txBody>
      </p:sp>
      <p:pic>
        <p:nvPicPr>
          <p:cNvPr id="125" name="Google Shape;125;p5" descr="Parchment Background or Border by Gerald_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3357563"/>
            <a:ext cx="113982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7715250" y="3857625"/>
            <a:ext cx="642938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Plauto: Persa:</a:t>
            </a:r>
            <a:endParaRPr/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1428750"/>
            <a:ext cx="771525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3071813"/>
            <a:ext cx="8101012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 descr="Document sheet by Keistuti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0" y="142875"/>
            <a:ext cx="1000125" cy="1000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5" name="Google Shape;135;p6"/>
          <p:cNvSpPr txBox="1"/>
          <p:nvPr/>
        </p:nvSpPr>
        <p:spPr>
          <a:xfrm>
            <a:off x="6429375" y="285750"/>
            <a:ext cx="1785938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Amunátegui, Paterfamilias I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¿por sentencia?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Wieling, Begründung, p. 26/27: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la sentencia (incorrecta) en un litigio de libertad contra el verdaderamente libre hace del mismo esclavo, porque no se puede  cuestionar el resultado… 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pero veamos Cicero: De domo sua 29,78 y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C. 7.17.1.pr. ( limita el derecho de repetición, veamos también D. 40.12.25.1)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¿otros?</a:t>
            </a:r>
            <a:endParaRPr/>
          </a:p>
        </p:txBody>
      </p:sp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En la edad clásica, niños abandonados (expuestos) NO pueden ser criados como esclavos.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D. 40.4.29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Ingratitud del liberto</a:t>
            </a:r>
            <a:br>
              <a:rPr lang="de-DE"/>
            </a:br>
            <a:r>
              <a:rPr lang="de-DE"/>
              <a:t>„</a:t>
            </a:r>
            <a:r>
              <a:rPr lang="de-DE" i="1"/>
              <a:t>ingratus libertus</a:t>
            </a:r>
            <a:r>
              <a:rPr lang="de-DE"/>
              <a:t>“</a:t>
            </a:r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El liberto debe </a:t>
            </a:r>
            <a:r>
              <a:rPr lang="de-DE" i="1"/>
              <a:t>obsequium, reverentia, honor</a:t>
            </a:r>
            <a:r>
              <a:rPr lang="de-DE"/>
              <a:t>… (le debe algo a quien lo liberó, la gratitud se paga de alguna forma).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Ingratitud? 🡪 </a:t>
            </a:r>
            <a:r>
              <a:rPr lang="de-DE" i="1"/>
              <a:t>revocatio in servitutem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 i="1"/>
              <a:t>según la opinión dominante: una demanda del amo contra el liberto necesaria, no es un acto de autotutela extrajudicial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Fuente: lex </a:t>
            </a:r>
            <a:r>
              <a:rPr lang="de-DE" i="1"/>
              <a:t>Aelia Sentia </a:t>
            </a:r>
            <a:r>
              <a:rPr lang="de-DE"/>
              <a:t>(</a:t>
            </a:r>
            <a:r>
              <a:rPr lang="de-DE" i="1"/>
              <a:t>apud</a:t>
            </a:r>
            <a:r>
              <a:rPr lang="de-DE"/>
              <a:t> Gayo)</a:t>
            </a:r>
            <a:endParaRPr/>
          </a:p>
        </p:txBody>
      </p:sp>
      <p:pic>
        <p:nvPicPr>
          <p:cNvPr id="154" name="Google Shape;154;p9" descr="Parchment Background or Border by Gerald_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0" y="4857750"/>
            <a:ext cx="113982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/>
          <p:nvPr/>
        </p:nvSpPr>
        <p:spPr>
          <a:xfrm>
            <a:off x="7500938" y="5286375"/>
            <a:ext cx="7143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La terminación de la esclavitud</a:t>
            </a:r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457200" y="144616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por manumisión (particular)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por acto público (“intervención especial del Estado”)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sin manumisión (~“en virtud de la ley“, “por efecto directo de la ley”)</a:t>
            </a:r>
            <a:endParaRPr/>
          </a:p>
        </p:txBody>
      </p:sp>
      <p:sp>
        <p:nvSpPr>
          <p:cNvPr id="162" name="Google Shape;162;p10"/>
          <p:cNvSpPr txBox="1"/>
          <p:nvPr/>
        </p:nvSpPr>
        <p:spPr>
          <a:xfrm>
            <a:off x="857225" y="5837350"/>
            <a:ext cx="650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Margadant, Derecho Romano, p. 125 abajo! 1., 2., 3. …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Manumisión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Dogmáticamente complicada: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¿Transferencia de dominio?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No, porque un hombre no tiene dominio en si mismo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¿Simple desamparo del dominio?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No, porque esto seria una </a:t>
            </a:r>
            <a:r>
              <a:rPr lang="de-DE" i="1"/>
              <a:t>derelicti</a:t>
            </a:r>
            <a:r>
              <a:rPr lang="de-DE"/>
              <a:t>o, que haría del esclavo solo una </a:t>
            </a:r>
            <a:r>
              <a:rPr lang="de-DE" i="1"/>
              <a:t>res nullius, </a:t>
            </a:r>
            <a:r>
              <a:rPr lang="de-DE"/>
              <a:t>un</a:t>
            </a:r>
            <a:r>
              <a:rPr lang="de-DE" i="1"/>
              <a:t> servus sine domino</a:t>
            </a:r>
            <a:endParaRPr/>
          </a:p>
          <a:p>
            <a: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¿Como se llama el ex-esclavo manumitido?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 D. 1.5.5.pr., D. 1.5.6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i="1"/>
          </a:p>
        </p:txBody>
      </p:sp>
      <p:pic>
        <p:nvPicPr>
          <p:cNvPr id="169" name="Google Shape;169;p11" descr="Parchment Background or Border by Gerald_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0163" y="5345113"/>
            <a:ext cx="1350962" cy="1512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 txBox="1"/>
          <p:nvPr/>
        </p:nvSpPr>
        <p:spPr>
          <a:xfrm>
            <a:off x="7858147" y="5572140"/>
            <a:ext cx="11429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 II,     p. 1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1643062" y="6143625"/>
            <a:ext cx="36433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 con la traducción! („Libertino…“)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7838" y="6246813"/>
            <a:ext cx="243205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457200" y="714375"/>
            <a:ext cx="8229600" cy="541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Sobre los orígenes históricos de la manumisión en Roma no sabemos casi nada.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Los autores antiguos mencionan su existencia ya en el tiempo de las XII tablas.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Inicialmente sólo del </a:t>
            </a:r>
            <a:r>
              <a:rPr lang="de-DE" i="1"/>
              <a:t>ius gentium</a:t>
            </a:r>
            <a:r>
              <a:rPr lang="de-DE"/>
              <a:t>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En los tiempos antiguos 🡪 </a:t>
            </a:r>
            <a:r>
              <a:rPr lang="de-DE" i="1"/>
              <a:t>civitas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🡪 toda manumisión tiene un aspecto público</a:t>
            </a:r>
            <a:endParaRPr/>
          </a:p>
        </p:txBody>
      </p:sp>
      <p:pic>
        <p:nvPicPr>
          <p:cNvPr id="178" name="Google Shape;178;p12" descr="Parchment Background or Border by Gerald_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0875" y="2339975"/>
            <a:ext cx="1546225" cy="173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2"/>
          <p:cNvSpPr txBox="1"/>
          <p:nvPr/>
        </p:nvSpPr>
        <p:spPr>
          <a:xfrm>
            <a:off x="7286625" y="2857500"/>
            <a:ext cx="15716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Pomponio,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 II,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1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body" idx="1"/>
          </p:nvPr>
        </p:nvSpPr>
        <p:spPr>
          <a:xfrm>
            <a:off x="214313" y="714375"/>
            <a:ext cx="8786812" cy="541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Reinado de Augusto: tendéncia restrictiva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2 a. C.: 	</a:t>
            </a:r>
            <a:r>
              <a:rPr lang="de-DE" i="1"/>
              <a:t>Lex Fufia Caninia</a:t>
            </a:r>
            <a:r>
              <a:rPr lang="de-DE"/>
              <a:t> 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			restricción de la cota (testamentos):</a:t>
            </a:r>
            <a:endParaRPr/>
          </a:p>
          <a:p>
            <a:pPr marL="188595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Entre 2 y 10 esclavos: el amo puede libertar la mitad; </a:t>
            </a:r>
            <a:endParaRPr/>
          </a:p>
          <a:p>
            <a:pPr marL="188595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entre 11 y 30: un tercio; </a:t>
            </a:r>
            <a:endParaRPr/>
          </a:p>
          <a:p>
            <a:pPr marL="188595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Entre 30 y 100: un cuarto;</a:t>
            </a:r>
            <a:endParaRPr/>
          </a:p>
          <a:p>
            <a:pPr marL="188595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entre 101 y 500 un quinto,</a:t>
            </a:r>
            <a:endParaRPr/>
          </a:p>
          <a:p>
            <a:pPr marL="188595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Max. 100 no total.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4 d. C.: 	</a:t>
            </a:r>
            <a:r>
              <a:rPr lang="de-DE" i="1"/>
              <a:t>Lex Aelia Sentia (Ley Elia Sencia)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5" name="Google Shape;185;p13" descr="Document sheet by Keistu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250" y="5572125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/>
          <p:nvPr/>
        </p:nvSpPr>
        <p:spPr>
          <a:xfrm>
            <a:off x="5572125" y="5715000"/>
            <a:ext cx="207168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López: Las leyes augusteas sobre manumisión </a:t>
            </a:r>
            <a:endParaRPr/>
          </a:p>
        </p:txBody>
      </p:sp>
      <p:pic>
        <p:nvPicPr>
          <p:cNvPr id="187" name="Google Shape;187;p13" descr="Parchment Background or Border by Gerald_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3813" y="571500"/>
            <a:ext cx="1500187" cy="1439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 txBox="1"/>
          <p:nvPr/>
        </p:nvSpPr>
        <p:spPr>
          <a:xfrm>
            <a:off x="7929563" y="1000125"/>
            <a:ext cx="1071562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 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3-4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725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dirty="0"/>
              <a:t>El imperio </a:t>
            </a:r>
            <a:br>
              <a:rPr lang="es-CL" altLang="es-CL" dirty="0"/>
            </a:br>
            <a:r>
              <a:rPr lang="es-CL" altLang="es-CL" dirty="0"/>
              <a:t>y el derecho romano “clásico”</a:t>
            </a:r>
          </a:p>
        </p:txBody>
      </p:sp>
      <p:sp>
        <p:nvSpPr>
          <p:cNvPr id="55299" name="Inhaltsplatzhalter 3"/>
          <p:cNvSpPr>
            <a:spLocks noGrp="1"/>
          </p:cNvSpPr>
          <p:nvPr>
            <p:ph idx="1"/>
          </p:nvPr>
        </p:nvSpPr>
        <p:spPr>
          <a:xfrm>
            <a:off x="428625" y="4000500"/>
            <a:ext cx="3900488" cy="2482850"/>
          </a:xfrm>
        </p:spPr>
        <p:txBody>
          <a:bodyPr/>
          <a:lstStyle/>
          <a:p>
            <a:pPr eaLnBrk="1" hangingPunct="1"/>
            <a:r>
              <a:rPr lang="es-CL" altLang="es-CL" sz="2400" dirty="0"/>
              <a:t>Estela funeraria de </a:t>
            </a:r>
            <a:r>
              <a:rPr lang="es-CL" altLang="es-CL" sz="2400" dirty="0" err="1"/>
              <a:t>Aulus</a:t>
            </a:r>
            <a:r>
              <a:rPr lang="es-CL" altLang="es-CL" sz="2400" dirty="0"/>
              <a:t> </a:t>
            </a:r>
            <a:r>
              <a:rPr lang="es-CL" altLang="es-CL" sz="2400" dirty="0" err="1"/>
              <a:t>Caprilius</a:t>
            </a:r>
            <a:r>
              <a:rPr lang="es-CL" altLang="es-CL" sz="2400" dirty="0"/>
              <a:t> </a:t>
            </a:r>
            <a:r>
              <a:rPr lang="es-CL" altLang="es-CL" sz="2400" dirty="0" err="1"/>
              <a:t>Timotheos</a:t>
            </a:r>
            <a:r>
              <a:rPr lang="es-CL" altLang="es-CL" sz="2400" dirty="0"/>
              <a:t>,         un liberto mercader de esclavos,                           Anfípolis (¿100 </a:t>
            </a:r>
            <a:r>
              <a:rPr lang="es-CL" altLang="es-CL" sz="2400" dirty="0" err="1"/>
              <a:t>dC</a:t>
            </a:r>
            <a:r>
              <a:rPr lang="es-CL" altLang="es-CL" sz="2400" dirty="0"/>
              <a:t>?)</a:t>
            </a:r>
            <a:endParaRPr lang="es-CL" altLang="es-CL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14313"/>
            <a:ext cx="43719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body" idx="1"/>
          </p:nvPr>
        </p:nvSpPr>
        <p:spPr>
          <a:xfrm>
            <a:off x="214282" y="428625"/>
            <a:ext cx="8443943" cy="548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/>
              <a:t>4 d. C.: 	</a:t>
            </a:r>
            <a:r>
              <a:rPr lang="de-DE" i="1"/>
              <a:t>Lex Aelia Sentia </a:t>
            </a:r>
            <a:r>
              <a:rPr lang="de-DE"/>
              <a:t>(Ley Elia Sencia)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/>
              <a:t>aspectos: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/>
              <a:t>Un menor de 20 años puede manumitir sólo </a:t>
            </a:r>
            <a:r>
              <a:rPr lang="de-DE" i="1"/>
              <a:t>vindictam</a:t>
            </a:r>
            <a:r>
              <a:rPr lang="de-DE"/>
              <a:t>, perante el </a:t>
            </a:r>
            <a:r>
              <a:rPr lang="de-DE" i="1"/>
              <a:t>consilium</a:t>
            </a:r>
            <a:r>
              <a:rPr lang="de-DE"/>
              <a:t>, y con </a:t>
            </a:r>
            <a:r>
              <a:rPr lang="de-DE" i="1"/>
              <a:t>justa causa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/>
              <a:t>el esclavo tiene que tener más que 30 años para tornarse ciudadano, “</a:t>
            </a:r>
            <a:r>
              <a:rPr lang="de-DE" i="1"/>
              <a:t>civis</a:t>
            </a:r>
            <a:r>
              <a:rPr lang="de-DE"/>
              <a:t>” (¿caso contrário: Latino?)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/>
              <a:t>solo latinidad también para el esclavo en propiedad „bonitaria“ (no quiritaria) (¿donde?)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/>
              <a:t>Prohibición de la manumisión „</a:t>
            </a:r>
            <a:r>
              <a:rPr lang="de-DE" i="1"/>
              <a:t>in fraudem creditorem</a:t>
            </a:r>
            <a:r>
              <a:rPr lang="de-DE"/>
              <a:t>“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/>
              <a:t>Esclavos que ya fueron punidos en ciertas maneras, pueden ganar sólo el estatus de </a:t>
            </a:r>
            <a:r>
              <a:rPr lang="de-DE" i="1"/>
              <a:t>dediticii</a:t>
            </a:r>
            <a:r>
              <a:rPr lang="de-DE"/>
              <a:t> después de su manumisión.</a:t>
            </a:r>
            <a:endParaRPr/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454" y="2928934"/>
            <a:ext cx="9461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3042" y="3357562"/>
            <a:ext cx="1212850" cy="3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 txBox="1"/>
          <p:nvPr/>
        </p:nvSpPr>
        <p:spPr>
          <a:xfrm>
            <a:off x="5857875" y="6357938"/>
            <a:ext cx="24288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prop. bon: Gayo 1.35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title"/>
          </p:nvPr>
        </p:nvSpPr>
        <p:spPr>
          <a:xfrm>
            <a:off x="428625" y="142875"/>
            <a:ext cx="8229600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¿Propiedad bonitaria?</a:t>
            </a:r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body" idx="1"/>
          </p:nvPr>
        </p:nvSpPr>
        <p:spPr>
          <a:xfrm>
            <a:off x="0" y="857250"/>
            <a:ext cx="8929688" cy="526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creada por el Pretor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(venta y) transmisión de la cosa </a:t>
            </a:r>
            <a:r>
              <a:rPr lang="de-DE" sz="2000" i="1"/>
              <a:t>res mancipi</a:t>
            </a:r>
            <a:r>
              <a:rPr lang="de-DE" sz="2000"/>
              <a:t>, simplemente, por tradición, sin cumplimiento de formas (requisitos) del derecho civil (</a:t>
            </a:r>
            <a:r>
              <a:rPr lang="de-DE" sz="2000" i="1"/>
              <a:t>mancipatio</a:t>
            </a:r>
            <a:r>
              <a:rPr lang="de-DE" sz="2000"/>
              <a:t>/</a:t>
            </a:r>
            <a:r>
              <a:rPr lang="de-DE" sz="2000" i="1"/>
              <a:t>in iure cessio</a:t>
            </a:r>
            <a:r>
              <a:rPr lang="de-DE" sz="2000"/>
              <a:t>) o por puesta en posesión </a:t>
            </a:r>
            <a:r>
              <a:rPr lang="de-DE" sz="2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Pretoria</a:t>
            </a:r>
            <a:r>
              <a:rPr lang="de-DE" sz="2000"/>
              <a:t>,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el Pretor garantizó/protegió esa situación con acciones idóneas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caso originario de la propiedad bonitaria: tradición de una cosa "Mancipi",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propietario bonitario = tenía la posesión y todos los atributos de la propiedad, derecho de servirse de la cosa y de obtener sus frutos, pero a los ojos del derecho civil no era propietario, no podía emplear los modos de enajenación "Mancipatio", "In iure cessio" o legado "Per vindicationem“ (Solo la “traditio“)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la propiedad bonitaria solamente la reconocía el derecho honorario, pero con el transcurso del tiempo (usucapión!), se podía convertir en propiedad quiritaria: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derecho avanzado: inmuebles por 2 años y los muebles por 1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-142908" y="5643578"/>
            <a:ext cx="914406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 casos de propiedad bonitaria: heredero pretoriano o "Bonorum possesor";  comprador del patrimonio de un deudor quebrado o "Bonorum emptor"; el caso de fideicomiso como consecuencia de un convenio de restitución de bienes de la sucesión celebrado con el heredero y el caso del adjudicatario en un "Judicium imperio continens".</a:t>
            </a:r>
            <a:endParaRPr/>
          </a:p>
        </p:txBody>
      </p:sp>
      <p:cxnSp>
        <p:nvCxnSpPr>
          <p:cNvPr id="204" name="Google Shape;204;p15"/>
          <p:cNvCxnSpPr/>
          <p:nvPr/>
        </p:nvCxnSpPr>
        <p:spPr>
          <a:xfrm>
            <a:off x="357158" y="5572140"/>
            <a:ext cx="2357454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 sz="3200"/>
              <a:t>¿El latino, liberto del propietario bonitario, puede ganar la ciudadanía romana?</a:t>
            </a:r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 b="1" i="1"/>
              <a:t>¡SI!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 b="1" i="1"/>
              <a:t>Primera posibilidad: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Cualquiera manera por la cual todos los latinos pueden ganar la ciudadanía romana.</a:t>
            </a:r>
            <a:endParaRPr b="1"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 b="1" i="1"/>
              <a:t>Segunda posibilidad: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 b="1" i="1"/>
              <a:t>iteratio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En el caso, que el propietario bonitario manumitió, y el esclavo se tornó liberto latino (juniano), el (antiguo) propietario quiritario podía repetir (“iterar”) la manumisión y así hacer del liberto un liberto suyo y ciudadano!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 b="1"/>
              <a:t>liber singularis</a:t>
            </a:r>
            <a:r>
              <a:rPr lang="de-DE" sz="2000"/>
              <a:t> regularum </a:t>
            </a:r>
            <a:r>
              <a:rPr lang="de-DE" sz="2000" b="1"/>
              <a:t>(pseudo</a:t>
            </a:r>
            <a:r>
              <a:rPr lang="de-DE" sz="2000"/>
              <a:t>-</a:t>
            </a:r>
            <a:r>
              <a:rPr lang="de-DE" sz="2000" b="1"/>
              <a:t>Ulpiano)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(Ed., trad., comm. por Martin Avenarius, 2005)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 sz="2400"/>
              <a:t>Otro detalle: El esclavo bonitario, al cual su amo concede libertad en su testamento, NO puede ser instituido como heredero, porque los latinos NO pueden ser herederos de romanos: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22" name="Google Shape;222;p18"/>
          <p:cNvPicPr preferRelativeResize="0"/>
          <p:nvPr/>
        </p:nvPicPr>
        <p:blipFill rotWithShape="1">
          <a:blip r:embed="rId3">
            <a:alphaModFix/>
          </a:blip>
          <a:srcRect l="23367" t="31599" r="56966" b="56240"/>
          <a:stretch/>
        </p:blipFill>
        <p:spPr>
          <a:xfrm>
            <a:off x="428596" y="0"/>
            <a:ext cx="7651750" cy="14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3042" y="285728"/>
            <a:ext cx="8001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 rotWithShape="1">
          <a:blip r:embed="rId5">
            <a:alphaModFix/>
          </a:blip>
          <a:srcRect l="22601" t="62182" r="55179" b="28810"/>
          <a:stretch/>
        </p:blipFill>
        <p:spPr>
          <a:xfrm>
            <a:off x="142844" y="5500702"/>
            <a:ext cx="8693394" cy="1071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18"/>
          <p:cNvCxnSpPr/>
          <p:nvPr/>
        </p:nvCxnSpPr>
        <p:spPr>
          <a:xfrm>
            <a:off x="785786" y="3571876"/>
            <a:ext cx="7286676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motivos políticos de las leyes restrictivas</a:t>
            </a:r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detalles: López, Leyes, pp. 223-225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preservar el cuerpo ciudadano de la “contaminación de sangre esclavo”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evitar el aumento de la plebs frumentaria</a:t>
            </a:r>
            <a:endParaRPr/>
          </a:p>
        </p:txBody>
      </p:sp>
      <p:sp>
        <p:nvSpPr>
          <p:cNvPr id="232" name="Google Shape;232;p19"/>
          <p:cNvSpPr txBox="1"/>
          <p:nvPr/>
        </p:nvSpPr>
        <p:spPr>
          <a:xfrm>
            <a:off x="1643042" y="5715016"/>
            <a:ext cx="678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plebs frumentaria=los plebeyos, que tenían derecho a alimentos por el estado.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Formas antiguas (del </a:t>
            </a:r>
            <a:r>
              <a:rPr lang="de-DE" i="1"/>
              <a:t>ius civile</a:t>
            </a:r>
            <a:r>
              <a:rPr lang="de-DE"/>
              <a:t>)</a:t>
            </a:r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de-DE" i="1"/>
              <a:t>manumissio censu</a:t>
            </a:r>
            <a:endParaRPr i="1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de-DE"/>
              <a:t>relevante en la época republicana, cuando hay un </a:t>
            </a:r>
            <a:r>
              <a:rPr lang="de-DE" i="1"/>
              <a:t>census</a:t>
            </a:r>
            <a:r>
              <a:rPr lang="de-DE"/>
              <a:t> a cada cinco años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de-DE"/>
              <a:t>no sobrevive en la época clásica (op. dom.)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/>
              <a:t>Ulpiano: „</a:t>
            </a:r>
            <a:r>
              <a:rPr lang="de-DE" i="1"/>
              <a:t>olim manumittebantur censu</a:t>
            </a:r>
            <a:r>
              <a:rPr lang="de-DE"/>
              <a:t>“</a:t>
            </a:r>
            <a:endParaRPr/>
          </a:p>
          <a:p>
            <a: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de-DE"/>
              <a:t>Forma: tres pasos: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i="1"/>
              <a:t>Professio</a:t>
            </a:r>
            <a:r>
              <a:rPr lang="de-DE"/>
              <a:t> por el esclavo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i="1"/>
              <a:t>iussu</a:t>
            </a:r>
            <a:r>
              <a:rPr lang="de-DE"/>
              <a:t>/</a:t>
            </a:r>
            <a:r>
              <a:rPr lang="de-DE" i="1"/>
              <a:t>consensu domini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/>
              <a:t>Registro por el </a:t>
            </a:r>
            <a:r>
              <a:rPr lang="de-DE" i="1"/>
              <a:t>censor </a:t>
            </a:r>
            <a:r>
              <a:rPr lang="de-DE"/>
              <a:t>(</a:t>
            </a:r>
            <a:r>
              <a:rPr lang="de-DE" i="1"/>
              <a:t>lustrum condere</a:t>
            </a:r>
            <a:r>
              <a:rPr lang="de-DE"/>
              <a:t>)</a:t>
            </a:r>
            <a:endParaRPr i="1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239" name="Google Shape;239;p20"/>
          <p:cNvPicPr preferRelativeResize="0"/>
          <p:nvPr/>
        </p:nvPicPr>
        <p:blipFill rotWithShape="1">
          <a:blip r:embed="rId3">
            <a:alphaModFix/>
          </a:blip>
          <a:srcRect l="19501" t="22852" r="66251" b="60155"/>
          <a:stretch/>
        </p:blipFill>
        <p:spPr>
          <a:xfrm>
            <a:off x="6858000" y="3500438"/>
            <a:ext cx="2714625" cy="20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0" descr="Parchment Background or Border by Gerald_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285750"/>
            <a:ext cx="15303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0"/>
          <p:cNvSpPr txBox="1"/>
          <p:nvPr/>
        </p:nvSpPr>
        <p:spPr>
          <a:xfrm>
            <a:off x="7858125" y="642938"/>
            <a:ext cx="8572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Gayo, Roma II, p. 1</a:t>
            </a:r>
            <a:endParaRPr/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1475" y="3505200"/>
            <a:ext cx="61595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457200" y="285750"/>
            <a:ext cx="82296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276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i="1"/>
              <a:t>manumissio vindicta (↑hoja de fuentes)</a:t>
            </a:r>
            <a:endParaRPr/>
          </a:p>
          <a:p>
            <a:pPr marL="742950" lvl="1" indent="-27241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/>
              <a:t>La imitación de la forma de una </a:t>
            </a:r>
            <a:r>
              <a:rPr lang="de-DE" i="1"/>
              <a:t>reivindicatio in libertatem</a:t>
            </a:r>
            <a:r>
              <a:rPr lang="de-DE"/>
              <a:t> (¿?)</a:t>
            </a:r>
            <a:endParaRPr/>
          </a:p>
          <a:p>
            <a:pPr marL="742950" lvl="1" indent="-27241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/>
              <a:t>En su forma original con presencia de un </a:t>
            </a:r>
            <a:r>
              <a:rPr lang="de-DE" i="1"/>
              <a:t>adsertor libertatis</a:t>
            </a:r>
            <a:r>
              <a:rPr lang="de-DE"/>
              <a:t> y perante un magistrado</a:t>
            </a:r>
            <a:endParaRPr/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342900" lvl="0" indent="-32766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i="1"/>
              <a:t>manumissio testamento</a:t>
            </a:r>
            <a:endParaRPr i="1"/>
          </a:p>
          <a:p>
            <a:pPr marL="742950" lvl="1" indent="-27241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/>
              <a:t>la más importante de las tres formas</a:t>
            </a:r>
            <a:endParaRPr/>
          </a:p>
          <a:p>
            <a:pPr marL="742950" lvl="1" indent="-27241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/>
              <a:t>Ya existe en las XII tablas (véase D. 50.16.120), pero muy probablemente es más antigua</a:t>
            </a:r>
            <a:endParaRPr/>
          </a:p>
          <a:p>
            <a:pPr marL="742950" lvl="1" indent="-27241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 i="1"/>
              <a:t>Testamentum in comitiis colatis</a:t>
            </a:r>
            <a:endParaRPr i="1"/>
          </a:p>
          <a:p>
            <a:pPr marL="742950" lvl="1" indent="-27241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/>
              <a:t>Detalles:</a:t>
            </a:r>
            <a:r>
              <a:rPr lang="de-DE" i="1"/>
              <a:t> D. 40.4.35 y D. 40.4.58</a:t>
            </a:r>
            <a:endParaRPr/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i="1"/>
          </a:p>
          <a:p>
            <a:pPr marL="342900" lvl="0" indent="-32766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/>
              <a:t>Todas las 3 formas hacen del liberto un </a:t>
            </a:r>
            <a:r>
              <a:rPr lang="de-DE" i="1"/>
              <a:t>civis</a:t>
            </a:r>
            <a:endParaRPr i="1"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i="1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pic>
        <p:nvPicPr>
          <p:cNvPr id="248" name="Google Shape;248;p21" descr="Parchment Background or Border by Gerald_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8063" y="4357688"/>
            <a:ext cx="1428750" cy="1519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 txBox="1"/>
          <p:nvPr/>
        </p:nvSpPr>
        <p:spPr>
          <a:xfrm>
            <a:off x="7572375" y="4643438"/>
            <a:ext cx="1143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 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body" idx="1"/>
          </p:nvPr>
        </p:nvSpPr>
        <p:spPr>
          <a:xfrm>
            <a:off x="457200" y="428625"/>
            <a:ext cx="8472488" cy="569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DE" sz="2800" b="1"/>
              <a:t>¿Manumisiones menos formales en la época republicana?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742950" lvl="1" indent="-25908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 i="1"/>
              <a:t>inter amicos</a:t>
            </a:r>
            <a:r>
              <a:rPr lang="de-DE"/>
              <a:t>, Gai. I.44</a:t>
            </a:r>
            <a:endParaRPr/>
          </a:p>
          <a:p>
            <a:pPr marL="742950" lvl="1" indent="-25908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 i="1"/>
              <a:t>per epistolam</a:t>
            </a:r>
            <a:endParaRPr i="1"/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i="1"/>
          </a:p>
          <a:p>
            <a:pPr marL="742950" lvl="1" indent="-25908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/>
              <a:t>originalmente no tienen efecto jurídico; sólo conceden una cierta libertad de movimiento de hecho</a:t>
            </a:r>
            <a:endParaRPr/>
          </a:p>
          <a:p>
            <a:pPr marL="742950" lvl="1" indent="-25908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/>
              <a:t>Pero en la república tardía, el pretor protege una cierta libertad </a:t>
            </a:r>
            <a:r>
              <a:rPr lang="de-DE" i="1"/>
              <a:t>de facto </a:t>
            </a:r>
            <a:r>
              <a:rPr lang="de-DE"/>
              <a:t>de esclavos “manumitidos” en estas formas (¿tal vez solo entre 60 y 50 a. C.?)</a:t>
            </a:r>
            <a:endParaRPr/>
          </a:p>
          <a:p>
            <a:pPr marL="742950" lvl="1" indent="-25908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de-DE"/>
              <a:t>“</a:t>
            </a:r>
            <a:r>
              <a:rPr lang="de-DE" b="1" i="1"/>
              <a:t>morantes in libertate</a:t>
            </a:r>
            <a:r>
              <a:rPr lang="de-DE"/>
              <a:t>”</a:t>
            </a:r>
            <a:endParaRPr/>
          </a:p>
          <a:p>
            <a:pPr marL="1143000" lvl="2" indent="-20574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/>
              <a:t>(Gaio, Inst. 3.56 y Fr. Dos. 4 y 5)</a:t>
            </a:r>
            <a:endParaRPr/>
          </a:p>
          <a:p>
            <a:pPr marL="1143000" lvl="2" indent="-876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1143000" lvl="2" indent="-20574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/>
              <a:t>Jurídicamente continuaban como esclavos/as: 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DE"/>
              <a:t>	los hijos de una mujer en esta condición nacieron esclavos!</a:t>
            </a:r>
            <a:endParaRPr/>
          </a:p>
          <a:p>
            <a:pPr marL="1143000" lvl="2" indent="-876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i="1"/>
          </a:p>
          <a:p>
            <a:pPr marL="742950" lvl="1" indent="-12128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i="1"/>
          </a:p>
        </p:txBody>
      </p:sp>
      <p:pic>
        <p:nvPicPr>
          <p:cNvPr id="255" name="Google Shape;255;p22" descr="Document sheet by Keistu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43000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2"/>
          <p:cNvSpPr txBox="1"/>
          <p:nvPr/>
        </p:nvSpPr>
        <p:spPr>
          <a:xfrm>
            <a:off x="5072066" y="1357313"/>
            <a:ext cx="2928934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 y brevemente resumido por López: Leyes, p. 220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2" descr="Parchment Background or Border by Gerald_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9500" y="3857625"/>
            <a:ext cx="142875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/>
          <p:nvPr/>
        </p:nvSpPr>
        <p:spPr>
          <a:xfrm>
            <a:off x="7715250" y="4286250"/>
            <a:ext cx="10001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 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2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body" idx="1"/>
          </p:nvPr>
        </p:nvSpPr>
        <p:spPr>
          <a:xfrm>
            <a:off x="214313" y="571500"/>
            <a:ext cx="87868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175" lvl="0" indent="-317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DE"/>
              <a:t>Un diálogo en la primera Égloga (Bucólica) de Virgilio </a:t>
            </a:r>
            <a:endParaRPr/>
          </a:p>
          <a:p>
            <a:pPr marL="3175" lvl="0" indent="-317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DE"/>
              <a:t>¿inspirada en esa situación?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500063" y="2071688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Meliboeus</a:t>
            </a:r>
            <a:endParaRPr/>
          </a:p>
          <a:p>
            <a:pPr marL="8001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quae tanta fuit Romam tibi causa videndi?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Tityrus</a:t>
            </a:r>
            <a:endParaRPr/>
          </a:p>
          <a:p>
            <a:pPr marL="8001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Libertas, quae sera tamen respexit inertem,</a:t>
            </a:r>
            <a:b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candidior postquam tondenti barba cadebat,</a:t>
            </a:r>
            <a:b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respexit tamen et longo post tempore venit, …</a:t>
            </a:r>
            <a:endParaRPr/>
          </a:p>
          <a:p>
            <a:pPr marL="8001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Quid facerem? neque servitio me exire licebat...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3"/>
          <p:cNvSpPr txBox="1"/>
          <p:nvPr/>
        </p:nvSpPr>
        <p:spPr>
          <a:xfrm>
            <a:off x="4643438" y="2143125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MELIBEO</a:t>
            </a:r>
            <a:b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¿Y cuál tan grande ocasión fue la que te movió a ver a Roma?</a:t>
            </a:r>
            <a:b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TÍTIRO</a:t>
            </a:r>
            <a:b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libertad, que, aunque tardía, al cabo tendió la vista a mi indolencia cuando ya al cortarla caía mas blanca mi barba; me miró, digo, y vino tras largo tiempo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b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había de hacer? Ni podía salir de mi servidumbre...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3"/>
          <p:cNvSpPr txBox="1"/>
          <p:nvPr/>
        </p:nvSpPr>
        <p:spPr>
          <a:xfrm>
            <a:off x="285750" y="6286500"/>
            <a:ext cx="850106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¿entre 42 y 35 a. C.?; Comparar du Quesnay, 1981, y López, p. 222. 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/>
              <a:t>Las causas de la esclavitud en el derecho clásico (D. 1.5.5.1)</a:t>
            </a:r>
          </a:p>
        </p:txBody>
      </p:sp>
      <p:sp>
        <p:nvSpPr>
          <p:cNvPr id="56323" name="Inhaltsplatzhalter 3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4572000" cy="4525963"/>
          </a:xfrm>
        </p:spPr>
        <p:txBody>
          <a:bodyPr/>
          <a:lstStyle/>
          <a:p>
            <a:pPr eaLnBrk="1" hangingPunct="1"/>
            <a:r>
              <a:rPr lang="es-CL" altLang="es-CL" i="1" dirty="0"/>
              <a:t>Ius </a:t>
            </a:r>
            <a:r>
              <a:rPr lang="es-CL" altLang="es-CL" i="1" dirty="0" err="1"/>
              <a:t>gentium</a:t>
            </a:r>
            <a:endParaRPr lang="es-CL" altLang="es-CL" i="1" dirty="0"/>
          </a:p>
          <a:p>
            <a:pPr lvl="1" eaLnBrk="1" hangingPunct="1"/>
            <a:r>
              <a:rPr lang="es-CL" altLang="es-CL" dirty="0"/>
              <a:t>Guerra (D. 1.5.5.1, Inst. 1.3.4)</a:t>
            </a:r>
          </a:p>
          <a:p>
            <a:pPr lvl="1" eaLnBrk="1" hangingPunct="1">
              <a:buFont typeface="Arial" charset="0"/>
              <a:buNone/>
            </a:pPr>
            <a:r>
              <a:rPr lang="es-CL" altLang="es-CL" dirty="0"/>
              <a:t>	(Inst. 1.3.3, D. 1.5.4.2 y 3) </a:t>
            </a:r>
          </a:p>
          <a:p>
            <a:pPr lvl="1" eaLnBrk="1" hangingPunct="1"/>
            <a:r>
              <a:rPr lang="es-CL" altLang="es-CL" dirty="0"/>
              <a:t>Nacimiento (D. 1.5.5.1, Inst.)</a:t>
            </a:r>
          </a:p>
          <a:p>
            <a:pPr lvl="1" eaLnBrk="1" hangingPunct="1"/>
            <a:r>
              <a:rPr lang="es-CL" altLang="es-CL" dirty="0"/>
              <a:t>venta</a:t>
            </a:r>
          </a:p>
        </p:txBody>
      </p:sp>
      <p:sp>
        <p:nvSpPr>
          <p:cNvPr id="56324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s-CL" altLang="es-CL" i="1" dirty="0"/>
              <a:t>Ius </a:t>
            </a:r>
            <a:r>
              <a:rPr lang="es-CL" altLang="es-CL" i="1" dirty="0" err="1"/>
              <a:t>civile</a:t>
            </a:r>
            <a:endParaRPr lang="es-CL" altLang="es-CL" i="1" dirty="0"/>
          </a:p>
          <a:p>
            <a:pPr lvl="1" eaLnBrk="1" hangingPunct="1"/>
            <a:r>
              <a:rPr lang="es-CL" altLang="es-CL" dirty="0"/>
              <a:t>Como pena</a:t>
            </a:r>
          </a:p>
          <a:p>
            <a:pPr lvl="1" eaLnBrk="1" hangingPunct="1"/>
            <a:r>
              <a:rPr lang="es-CL" altLang="es-CL" dirty="0"/>
              <a:t>SC </a:t>
            </a:r>
            <a:r>
              <a:rPr lang="es-CL" altLang="es-CL" dirty="0" err="1"/>
              <a:t>Claudianum</a:t>
            </a:r>
            <a:endParaRPr lang="es-CL" altLang="es-CL" dirty="0"/>
          </a:p>
          <a:p>
            <a:pPr lvl="1" eaLnBrk="1" hangingPunct="1"/>
            <a:r>
              <a:rPr lang="es-CL" altLang="es-CL" dirty="0"/>
              <a:t>Dejar venderse a si mismo para participar en el valor (D. 1.5.5.1, Inst.)</a:t>
            </a:r>
          </a:p>
          <a:p>
            <a:pPr lvl="1" eaLnBrk="1" hangingPunct="1"/>
            <a:r>
              <a:rPr lang="es-CL" altLang="es-CL" dirty="0"/>
              <a:t>¿Por sentencia?</a:t>
            </a:r>
          </a:p>
          <a:p>
            <a:pPr lvl="1" eaLnBrk="1" hangingPunct="1"/>
            <a:r>
              <a:rPr lang="es-CL" altLang="es-CL" dirty="0"/>
              <a:t>otros</a:t>
            </a:r>
          </a:p>
          <a:p>
            <a:pPr lvl="1" eaLnBrk="1" hangingPunct="1"/>
            <a:endParaRPr lang="de-DE" altLang="es-CL" i="1" dirty="0"/>
          </a:p>
        </p:txBody>
      </p:sp>
      <p:pic>
        <p:nvPicPr>
          <p:cNvPr id="56325" name="Picture 4" descr="Parchment Background or Border by Gerald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43375"/>
            <a:ext cx="1339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feld 5"/>
          <p:cNvSpPr txBox="1">
            <a:spLocks noChangeArrowheads="1"/>
          </p:cNvSpPr>
          <p:nvPr/>
        </p:nvSpPr>
        <p:spPr bwMode="auto">
          <a:xfrm>
            <a:off x="1357313" y="4643438"/>
            <a:ext cx="928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s-CL"/>
              <a:t>p8</a:t>
            </a:r>
          </a:p>
          <a:p>
            <a:pPr eaLnBrk="1" hangingPunct="1"/>
            <a:r>
              <a:rPr lang="de-DE" altLang="es-CL"/>
              <a:t>y segs.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>
            <a:spLocks noGrp="1"/>
          </p:cNvSpPr>
          <p:nvPr>
            <p:ph type="body" idx="1"/>
          </p:nvPr>
        </p:nvSpPr>
        <p:spPr>
          <a:xfrm>
            <a:off x="214282" y="357166"/>
            <a:ext cx="8643998" cy="5768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2925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 i="1"/>
              <a:t>¿Manumissio sacrorum causa? </a:t>
            </a:r>
            <a:r>
              <a:rPr lang="de-DE"/>
              <a:t>(comparar con Grecia)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Una </a:t>
            </a:r>
            <a:r>
              <a:rPr lang="de-DE" i="1"/>
              <a:t>manumissio sacrorum causa </a:t>
            </a:r>
            <a:r>
              <a:rPr lang="de-DE"/>
              <a:t>a veces se menciona como una especie de manumission, mientras que las palabras </a:t>
            </a:r>
            <a:r>
              <a:rPr lang="de-DE" i="1"/>
              <a:t>sacrorum causa </a:t>
            </a:r>
            <a:r>
              <a:rPr lang="de-DE"/>
              <a:t>apuntan más bien al fundamento de la manumission: la forma podría ser la forma habitual.</a:t>
            </a:r>
            <a:endParaRPr/>
          </a:p>
          <a:p>
            <a:pPr marL="1143000" lvl="2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/>
              <a:t>(Festus, </a:t>
            </a:r>
            <a:r>
              <a:rPr lang="de-DE" sz="1800" i="1"/>
              <a:t>s.v. Manumitti, Puri;</a:t>
            </a:r>
            <a:r>
              <a:rPr lang="de-DE" sz="1800"/>
              <a:t> Savigny, </a:t>
            </a:r>
            <a:r>
              <a:rPr lang="de-DE" sz="1800" i="1"/>
              <a:t>Zeitschrift</a:t>
            </a:r>
            <a:r>
              <a:rPr lang="de-DE" sz="1800"/>
              <a:t>, vol. III p402). </a:t>
            </a:r>
            <a:endParaRPr/>
          </a:p>
          <a:p>
            <a:pPr marL="1600200" lvl="3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de-DE" sz="1100" u="sng">
                <a:solidFill>
                  <a:schemeClr val="hlink"/>
                </a:solidFill>
                <a:hlinkClick r:id="rId3"/>
              </a:rPr>
              <a:t>http://penelope.uchicago.edu/Thayer/E/Roman/Texts/secondary/SMIGRA*/Manumissio.html</a:t>
            </a:r>
            <a:endParaRPr sz="1100"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542925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¿manumisión por adopción? </a:t>
            </a:r>
            <a:endParaRPr/>
          </a:p>
          <a:p>
            <a:pPr marL="942975" lvl="2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(Aulo Gelio Noct. Att. 5.19.13-14)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/>
              <a:t>"Alioquin", inquit "si iuris ista antiquitas servetur, etiam servus a domino per praetorem dari in adoptionem potest." 14 Idque ait plerosque iuris veteris auctores posse fieri scripsisse.	</a:t>
            </a:r>
            <a:endParaRPr sz="2000"/>
          </a:p>
        </p:txBody>
      </p:sp>
      <p:pic>
        <p:nvPicPr>
          <p:cNvPr id="272" name="Google Shape;27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728" y="5500702"/>
            <a:ext cx="58864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Desarrollo durante el império </a:t>
            </a:r>
            <a:br>
              <a:rPr lang="de-DE"/>
            </a:br>
            <a:r>
              <a:rPr lang="de-DE"/>
              <a:t>(época clásica)</a:t>
            </a:r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body" idx="1"/>
          </p:nvPr>
        </p:nvSpPr>
        <p:spPr>
          <a:xfrm>
            <a:off x="142875" y="1571625"/>
            <a:ext cx="90011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 sz="2800" i="1"/>
              <a:t>manumissio censu </a:t>
            </a:r>
            <a:r>
              <a:rPr lang="de-DE" sz="2800"/>
              <a:t>🡪 pierde la relevancia práctica (olim…)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 sz="2800" i="1"/>
              <a:t>manumissio vindicta </a:t>
            </a:r>
            <a:r>
              <a:rPr lang="de-DE" sz="2800"/>
              <a:t>🡪 ablandamiento en su forma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de-DE" sz="2400"/>
              <a:t>Detalles 🡪 hoja de fuentes</a:t>
            </a:r>
            <a:endParaRPr sz="24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de-DE" sz="2400"/>
              <a:t>Órganos competentes: Ulp. I.7, </a:t>
            </a:r>
            <a:r>
              <a:rPr lang="de-DE" sz="2400" i="1"/>
              <a:t>(controversia quanto a los detalles) </a:t>
            </a:r>
            <a:r>
              <a:rPr lang="de-DE" sz="2400"/>
              <a:t>y también </a:t>
            </a:r>
            <a:r>
              <a:rPr lang="de-DE" sz="2400" i="1"/>
              <a:t>legati Caesaris</a:t>
            </a:r>
            <a:r>
              <a:rPr lang="de-DE" sz="2400"/>
              <a:t>, </a:t>
            </a:r>
            <a:r>
              <a:rPr lang="de-DE" sz="2400" i="1"/>
              <a:t>Praesides, praefectus Aegypto, „apud consilium nostrum“ </a:t>
            </a:r>
            <a:r>
              <a:rPr lang="de-DE" sz="2400"/>
              <a:t>(¿solo bajo Constantino?),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de-DE" sz="2400"/>
              <a:t>La m. vindicta no permite plazo (dies) o condición (D. 50.17.77)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de-DE" sz="2400"/>
              <a:t>¿Representación?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de-DE" sz="2400" i="1"/>
              <a:t>¿Filiusfamilias</a:t>
            </a:r>
            <a:r>
              <a:rPr lang="de-DE" sz="2400"/>
              <a:t>? D. 40.2.4.pr etc.</a:t>
            </a:r>
            <a:endParaRPr sz="2400"/>
          </a:p>
        </p:txBody>
      </p:sp>
      <p:pic>
        <p:nvPicPr>
          <p:cNvPr id="279" name="Google Shape;279;p25" descr="Parchment Background or Border by Gerald_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50" y="4829175"/>
            <a:ext cx="1357313" cy="151923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6858000" y="5143500"/>
            <a:ext cx="10001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 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4-5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 txBox="1">
            <a:spLocks noGrp="1"/>
          </p:cNvSpPr>
          <p:nvPr>
            <p:ph type="body" idx="1"/>
          </p:nvPr>
        </p:nvSpPr>
        <p:spPr>
          <a:xfrm>
            <a:off x="457200" y="642938"/>
            <a:ext cx="8543925" cy="548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DE" i="1"/>
              <a:t>Manumissio  testamento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  <a:buNone/>
            </a:pPr>
            <a:r>
              <a:rPr lang="de-DE" i="1"/>
              <a:t> </a:t>
            </a:r>
            <a:endParaRPr sz="2800" i="1"/>
          </a:p>
          <a:p>
            <a:pPr marL="342900" lvl="0" indent="-32956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sz="2800"/>
              <a:t>continua como forma más importante en el Império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342900" lvl="0" indent="-32956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sz="2800"/>
              <a:t>Puede acontecer en </a:t>
            </a:r>
            <a:r>
              <a:rPr lang="de-DE" sz="2800" u="sng"/>
              <a:t>dos formas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u="sng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u="sng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u="sng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u="sng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DE" sz="2800"/>
              <a:t>		directa										fideicomisária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DE" sz="2800"/>
              <a:t>(↑</a:t>
            </a:r>
            <a:r>
              <a:rPr lang="de-DE" sz="2800" i="1"/>
              <a:t>libertus orcinus</a:t>
            </a:r>
            <a:r>
              <a:rPr lang="de-DE" sz="2800"/>
              <a:t>)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</p:txBody>
      </p:sp>
      <p:cxnSp>
        <p:nvCxnSpPr>
          <p:cNvPr id="286" name="Google Shape;286;p26"/>
          <p:cNvCxnSpPr/>
          <p:nvPr/>
        </p:nvCxnSpPr>
        <p:spPr>
          <a:xfrm flipH="1">
            <a:off x="2143125" y="3286125"/>
            <a:ext cx="2571750" cy="85725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87" name="Google Shape;287;p26"/>
          <p:cNvCxnSpPr/>
          <p:nvPr/>
        </p:nvCxnSpPr>
        <p:spPr>
          <a:xfrm>
            <a:off x="4714875" y="3286125"/>
            <a:ext cx="2500313" cy="85725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88" name="Google Shape;288;p26" descr="Parchment Background or Border by Gerald_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6188" y="4929188"/>
            <a:ext cx="1497012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6"/>
          <p:cNvSpPr txBox="1"/>
          <p:nvPr/>
        </p:nvSpPr>
        <p:spPr>
          <a:xfrm>
            <a:off x="4071938" y="5429250"/>
            <a:ext cx="1143000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 II, p. 6</a:t>
            </a:r>
            <a:endParaRPr/>
          </a:p>
        </p:txBody>
      </p:sp>
      <p:sp>
        <p:nvSpPr>
          <p:cNvPr id="290" name="Google Shape;290;p26"/>
          <p:cNvSpPr txBox="1"/>
          <p:nvPr/>
        </p:nvSpPr>
        <p:spPr>
          <a:xfrm>
            <a:off x="214282" y="5500702"/>
            <a:ext cx="34290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“Liberto de alguién del orco=inframundo”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Manumissio testamento directa</a:t>
            </a:r>
            <a:br>
              <a:rPr lang="de-DE"/>
            </a:br>
            <a:r>
              <a:rPr lang="de-DE"/>
              <a:t>(y reglas generales)</a:t>
            </a:r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sz="2800"/>
              <a:t>el esclavo tiene que estar en el dominio del testador en el momento de testar y en el momento de muerte, 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 sz="2400"/>
              <a:t>Gayo, Instituta 2.267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sz="2800"/>
              <a:t>Plazos y condiciones suspensivas (</a:t>
            </a:r>
            <a:r>
              <a:rPr lang="de-DE" sz="2800" i="1"/>
              <a:t>dies</a:t>
            </a:r>
            <a:r>
              <a:rPr lang="de-DE" sz="2800"/>
              <a:t>, </a:t>
            </a:r>
            <a:r>
              <a:rPr lang="de-DE" sz="2800" i="1"/>
              <a:t>conditio)</a:t>
            </a:r>
            <a:r>
              <a:rPr lang="de-DE" sz="2800"/>
              <a:t> son posibles en la </a:t>
            </a:r>
            <a:r>
              <a:rPr lang="de-DE" sz="2800" i="1"/>
              <a:t>manumissio testamento</a:t>
            </a:r>
            <a:r>
              <a:rPr lang="de-DE" sz="2800"/>
              <a:t> (Gai Inst. 2.200)</a:t>
            </a:r>
            <a:endParaRPr sz="2800"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sz="2800"/>
              <a:t>el esclavo a ser manumitido tiene que ser </a:t>
            </a:r>
            <a:r>
              <a:rPr lang="de-DE" sz="2800" u="sng"/>
              <a:t>nombrado</a:t>
            </a:r>
            <a:r>
              <a:rPr lang="de-DE" sz="2800"/>
              <a:t> bien claramente (o al menos descrito claramente)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 sz="2400"/>
              <a:t>D. 40.5.41.pr., Gaio Inst. 2.239, Paulo 4.14.4, D. 34.5.10.pr. , D. 40.4.54.pr. </a:t>
            </a:r>
            <a:endParaRPr sz="2400"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 sz="2400"/>
              <a:t>Controversia: “Doy libertad a A o B.” ¿Efecto? 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 sz="2400"/>
              <a:t>Cod. 6.38.4</a:t>
            </a:r>
            <a:endParaRPr sz="2400"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97" name="Google Shape;297;p27" descr="Parchment Background or Border by Gerald_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962" y="5357826"/>
            <a:ext cx="1212136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7"/>
          <p:cNvSpPr txBox="1"/>
          <p:nvPr/>
        </p:nvSpPr>
        <p:spPr>
          <a:xfrm>
            <a:off x="7858148" y="5643578"/>
            <a:ext cx="10001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 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8-13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7"/>
          <p:cNvSpPr txBox="1"/>
          <p:nvPr/>
        </p:nvSpPr>
        <p:spPr>
          <a:xfrm>
            <a:off x="2285984" y="5857892"/>
            <a:ext cx="52864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 casos raros, en los cuales hay problemas especiales de interpretación de la formulación: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>
            <a:spLocks noGrp="1"/>
          </p:cNvSpPr>
          <p:nvPr>
            <p:ph type="body" idx="1"/>
          </p:nvPr>
        </p:nvSpPr>
        <p:spPr>
          <a:xfrm>
            <a:off x="457200" y="714375"/>
            <a:ext cx="8229600" cy="541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Problemas surgen también de la </a:t>
            </a:r>
            <a:r>
              <a:rPr lang="de-DE" b="1" i="1"/>
              <a:t>lex Falcidia</a:t>
            </a:r>
            <a:endParaRPr b="1" i="1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 b="1" i="1"/>
              <a:t> </a:t>
            </a:r>
            <a:r>
              <a:rPr lang="de-DE"/>
              <a:t>del año 40 A. C.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 la ley protegía al heredero cuya sucesión se encontraba absorbida por los legados, le da derecho sobre un cuarto de haber hereditario:</a:t>
            </a:r>
            <a:br>
              <a:rPr lang="de-DE"/>
            </a:br>
            <a:r>
              <a:rPr lang="de-DE"/>
              <a:t>🡪 cuarta falcidia.</a:t>
            </a:r>
            <a:endParaRPr i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Lex Falcidia</a:t>
            </a:r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/>
              <a:t>un legado a un esclavo liberto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/>
              <a:t>Plenamente aplicable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/>
              <a:t>(D. 34.2.1.4)</a:t>
            </a:r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/>
              <a:t>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/>
              <a:t>la propia libertad concedida a un esclavo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/>
              <a:t> es descontada!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/>
              <a:t>D. 2.22.3: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/>
              <a:t>3. Cum autem ratio legis Falcidiae ponitur, ante deducitur aes alienum, item funeris impensa et pretia servorum manumissorum</a:t>
            </a:r>
            <a:endParaRPr sz="2400"/>
          </a:p>
        </p:txBody>
      </p:sp>
      <p:cxnSp>
        <p:nvCxnSpPr>
          <p:cNvPr id="312" name="Google Shape;312;p29"/>
          <p:cNvCxnSpPr>
            <a:stCxn id="309" idx="2"/>
          </p:cNvCxnSpPr>
          <p:nvPr/>
        </p:nvCxnSpPr>
        <p:spPr>
          <a:xfrm flipH="1">
            <a:off x="2428800" y="1417638"/>
            <a:ext cx="2143200" cy="5112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3" name="Google Shape;313;p29"/>
          <p:cNvCxnSpPr>
            <a:stCxn id="309" idx="2"/>
          </p:cNvCxnSpPr>
          <p:nvPr/>
        </p:nvCxnSpPr>
        <p:spPr>
          <a:xfrm>
            <a:off x="4572000" y="1417638"/>
            <a:ext cx="2143200" cy="439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Testamentum militare</a:t>
            </a:r>
            <a:endParaRPr/>
          </a:p>
        </p:txBody>
      </p:sp>
      <p:sp>
        <p:nvSpPr>
          <p:cNvPr id="319" name="Google Shape;31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D. 29.1.18.3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D. 29.1.40.1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Cod. 6.21.7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de-DE"/>
              <a:t>D. 40.4.9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Excepciones más favorables a la libertad!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s-CL"/>
              <a:t>Ius gentium</a:t>
            </a:r>
          </a:p>
        </p:txBody>
      </p:sp>
      <p:pic>
        <p:nvPicPr>
          <p:cNvPr id="57347" name="Picture 4" descr="Altes rÃ¶misches Mosa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857375"/>
            <a:ext cx="82661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es-CL"/>
              <a:t>Guerra </a:t>
            </a:r>
            <a:br>
              <a:rPr lang="de-DE" altLang="es-CL"/>
            </a:br>
            <a:r>
              <a:rPr lang="de-DE" altLang="es-CL"/>
              <a:t>(D. 1.5.4.2; D. 1.5.5.1)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571625"/>
            <a:ext cx="8929688" cy="52863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cautivos → esclavos; cautivar = </a:t>
            </a:r>
            <a:r>
              <a:rPr lang="es-CL" i="1" dirty="0" err="1"/>
              <a:t>occupatio</a:t>
            </a:r>
            <a:r>
              <a:rPr lang="es-CL" i="1" dirty="0"/>
              <a:t> (D. 41.1.7.pr)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i="1" dirty="0"/>
              <a:t>(delimitación de ladrones! D. 49.15.24, D. 28.1.13, p. 11 de fuentes)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consecuencias jurídicas para un Romano cautivo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CL" dirty="0"/>
              <a:t>nulidad del matrimonio, D. 24.2.1.pr.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CL" dirty="0"/>
              <a:t>caso especial: D. 23.2.45.6 (comparar con Hammurabi)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CL" dirty="0"/>
              <a:t>nulidad del testamento, D. 28.3.6.5  (veamos también D. 32.1.pr. (raro))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CL" dirty="0"/>
              <a:t>PERO: </a:t>
            </a:r>
            <a:r>
              <a:rPr lang="es-CL" i="1" dirty="0" err="1"/>
              <a:t>fictio</a:t>
            </a:r>
            <a:r>
              <a:rPr lang="es-CL" i="1" dirty="0"/>
              <a:t> </a:t>
            </a:r>
            <a:r>
              <a:rPr lang="es-CL" i="1" dirty="0" err="1"/>
              <a:t>legis</a:t>
            </a:r>
            <a:r>
              <a:rPr lang="es-CL" i="1" dirty="0"/>
              <a:t> </a:t>
            </a:r>
            <a:r>
              <a:rPr lang="es-CL" i="1" dirty="0" err="1"/>
              <a:t>Corneliae</a:t>
            </a:r>
            <a:r>
              <a:rPr lang="es-CL" i="1" dirty="0"/>
              <a:t> </a:t>
            </a:r>
            <a:r>
              <a:rPr lang="es-CL" dirty="0"/>
              <a:t>(de </a:t>
            </a:r>
            <a:r>
              <a:rPr lang="es-CL" dirty="0" err="1"/>
              <a:t>captivis</a:t>
            </a:r>
            <a:r>
              <a:rPr lang="es-CL" dirty="0"/>
              <a:t>, D. 28.1.12)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CL" dirty="0"/>
              <a:t>sobre la capacidad pasiva de ser heredero: D. 28.5.32.1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CL" dirty="0"/>
              <a:t>pérdida de la patria potestas etc. (D. 26.1.6.4)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i="1" dirty="0"/>
              <a:t>ius </a:t>
            </a:r>
            <a:r>
              <a:rPr lang="es-CL" i="1" dirty="0" err="1"/>
              <a:t>postliminii</a:t>
            </a:r>
            <a:r>
              <a:rPr lang="es-CL" i="1" dirty="0"/>
              <a:t>:</a:t>
            </a:r>
            <a:r>
              <a:rPr lang="es-CL" dirty="0"/>
              <a:t> costumbre internacional (Gayo 1, 129; D. 49.15.5.pr; D. 49.15.5.2)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D. 4.6.14 (in </a:t>
            </a:r>
            <a:r>
              <a:rPr lang="es-CL" dirty="0" err="1"/>
              <a:t>integrum</a:t>
            </a:r>
            <a:r>
              <a:rPr lang="es-CL" dirty="0"/>
              <a:t> </a:t>
            </a:r>
            <a:r>
              <a:rPr lang="es-CL" dirty="0" err="1"/>
              <a:t>restitutio</a:t>
            </a:r>
            <a:r>
              <a:rPr lang="es-CL" dirty="0"/>
              <a:t>), D. 11.7.36,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i="1" dirty="0" err="1"/>
              <a:t>captivus</a:t>
            </a:r>
            <a:r>
              <a:rPr lang="es-CL" i="1" dirty="0"/>
              <a:t> </a:t>
            </a:r>
            <a:r>
              <a:rPr lang="es-CL" i="1" dirty="0" err="1"/>
              <a:t>redemptus</a:t>
            </a:r>
            <a:r>
              <a:rPr lang="es-CL" i="1" dirty="0"/>
              <a:t>, ius </a:t>
            </a:r>
            <a:r>
              <a:rPr lang="es-CL" i="1" dirty="0" err="1"/>
              <a:t>pignoris</a:t>
            </a:r>
            <a:r>
              <a:rPr lang="es-CL" i="1" dirty="0"/>
              <a:t>!  (p. 11, fuentes)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L" i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pero en la época imperial, la guerra pierde su importancia como fuente de esclavos</a:t>
            </a:r>
          </a:p>
        </p:txBody>
      </p:sp>
      <p:pic>
        <p:nvPicPr>
          <p:cNvPr id="58374" name="Picture 4" descr="Parchment Background or Border by Gerald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142875"/>
            <a:ext cx="1285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feld 6"/>
          <p:cNvSpPr txBox="1">
            <a:spLocks noChangeArrowheads="1"/>
          </p:cNvSpPr>
          <p:nvPr/>
        </p:nvSpPr>
        <p:spPr bwMode="auto">
          <a:xfrm>
            <a:off x="7715250" y="42862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es-CL"/>
              <a:t>Roma I</a:t>
            </a:r>
          </a:p>
          <a:p>
            <a:pPr eaLnBrk="1" hangingPunct="1"/>
            <a:r>
              <a:rPr lang="pt-BR" altLang="es-CL"/>
              <a:t>10</a:t>
            </a:r>
            <a:endParaRPr lang="de-DE" altLang="es-C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s-CL"/>
              <a:t>nacimiento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313" y="857250"/>
            <a:ext cx="8929687" cy="60007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gana de importancia durante el imperio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L" sz="1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i="1" dirty="0" err="1"/>
              <a:t>vernae</a:t>
            </a:r>
            <a:r>
              <a:rPr lang="es-CL" i="1" dirty="0"/>
              <a:t> </a:t>
            </a:r>
            <a:r>
              <a:rPr lang="es-CL" dirty="0"/>
              <a:t>(esclavos nacidos en la casa del amo)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L" sz="1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estatus de la madre → estatus de los hijos                          </a:t>
            </a:r>
            <a:r>
              <a:rPr lang="es-CL" sz="2600" dirty="0"/>
              <a:t>(Gayo 1.82; D. 1.5.5.1)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b="1" dirty="0"/>
              <a:t>„</a:t>
            </a:r>
            <a:r>
              <a:rPr lang="es-CL" b="1" i="1" dirty="0" err="1"/>
              <a:t>partus</a:t>
            </a:r>
            <a:r>
              <a:rPr lang="es-CL" b="1" i="1" dirty="0"/>
              <a:t> </a:t>
            </a:r>
            <a:r>
              <a:rPr lang="es-CL" b="1" i="1" dirty="0" err="1"/>
              <a:t>sequitur</a:t>
            </a:r>
            <a:r>
              <a:rPr lang="es-CL" b="1" i="1" dirty="0"/>
              <a:t> </a:t>
            </a:r>
            <a:r>
              <a:rPr lang="es-CL" b="1" i="1" dirty="0" err="1"/>
              <a:t>ventrem</a:t>
            </a:r>
            <a:r>
              <a:rPr lang="es-CL" b="1" dirty="0"/>
              <a:t>“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relevante en el momento del parto, no de la concepción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pero: </a:t>
            </a:r>
            <a:r>
              <a:rPr lang="es-CL" i="1" dirty="0"/>
              <a:t>favor libertatis </a:t>
            </a:r>
            <a:r>
              <a:rPr lang="es-CL" dirty="0"/>
              <a:t>→ cambio durante el siglo II </a:t>
            </a:r>
            <a:r>
              <a:rPr lang="es-CL" dirty="0" err="1"/>
              <a:t>dC</a:t>
            </a:r>
            <a:r>
              <a:rPr lang="es-CL" dirty="0"/>
              <a:t>. </a:t>
            </a:r>
            <a:r>
              <a:rPr lang="es-CL" dirty="0">
                <a:sym typeface="Wingdings" pitchFamily="2" charset="2"/>
              </a:rPr>
              <a:t> “</a:t>
            </a:r>
            <a:r>
              <a:rPr lang="es-CL" i="1" dirty="0">
                <a:sym typeface="Wingdings" pitchFamily="2" charset="2"/>
              </a:rPr>
              <a:t>non </a:t>
            </a:r>
            <a:r>
              <a:rPr lang="es-CL" i="1" dirty="0" err="1">
                <a:sym typeface="Wingdings" pitchFamily="2" charset="2"/>
              </a:rPr>
              <a:t>debet</a:t>
            </a:r>
            <a:r>
              <a:rPr lang="es-CL" i="1" dirty="0">
                <a:sym typeface="Wingdings" pitchFamily="2" charset="2"/>
              </a:rPr>
              <a:t> calamitas </a:t>
            </a:r>
            <a:r>
              <a:rPr lang="es-CL" i="1" dirty="0" err="1">
                <a:sym typeface="Wingdings" pitchFamily="2" charset="2"/>
              </a:rPr>
              <a:t>matris</a:t>
            </a:r>
            <a:r>
              <a:rPr lang="es-CL" i="1" dirty="0">
                <a:sym typeface="Wingdings" pitchFamily="2" charset="2"/>
              </a:rPr>
              <a:t> </a:t>
            </a:r>
            <a:r>
              <a:rPr lang="es-CL" i="1" dirty="0" err="1">
                <a:sym typeface="Wingdings" pitchFamily="2" charset="2"/>
              </a:rPr>
              <a:t>nocere</a:t>
            </a:r>
            <a:r>
              <a:rPr lang="es-CL" i="1" dirty="0">
                <a:sym typeface="Wingdings" pitchFamily="2" charset="2"/>
              </a:rPr>
              <a:t> </a:t>
            </a:r>
            <a:r>
              <a:rPr lang="es-CL" i="1" dirty="0" err="1">
                <a:sym typeface="Wingdings" pitchFamily="2" charset="2"/>
              </a:rPr>
              <a:t>ei</a:t>
            </a:r>
            <a:r>
              <a:rPr lang="es-CL" i="1" dirty="0">
                <a:sym typeface="Wingdings" pitchFamily="2" charset="2"/>
              </a:rPr>
              <a:t> qui in </a:t>
            </a:r>
            <a:r>
              <a:rPr lang="es-CL" i="1" dirty="0" err="1">
                <a:sym typeface="Wingdings" pitchFamily="2" charset="2"/>
              </a:rPr>
              <a:t>ventre</a:t>
            </a:r>
            <a:r>
              <a:rPr lang="es-CL" i="1" dirty="0">
                <a:sym typeface="Wingdings" pitchFamily="2" charset="2"/>
              </a:rPr>
              <a:t> </a:t>
            </a:r>
            <a:r>
              <a:rPr lang="es-CL" i="1" dirty="0" err="1">
                <a:sym typeface="Wingdings" pitchFamily="2" charset="2"/>
              </a:rPr>
              <a:t>est</a:t>
            </a:r>
            <a:r>
              <a:rPr lang="es-CL" dirty="0">
                <a:sym typeface="Wingdings" pitchFamily="2" charset="2"/>
              </a:rPr>
              <a:t>”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D. 1.5.5.2; D. 1.5.18; D. 38.17.2.3; </a:t>
            </a:r>
            <a:r>
              <a:rPr lang="de-DE" dirty="0" err="1"/>
              <a:t>Cod</a:t>
            </a:r>
            <a:r>
              <a:rPr lang="de-DE" dirty="0"/>
              <a:t>. Just. 9, 47, 4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9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casos especiales: hijos …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de una </a:t>
            </a:r>
            <a:r>
              <a:rPr lang="es-CL" i="1" dirty="0" err="1"/>
              <a:t>statulibera</a:t>
            </a:r>
            <a:r>
              <a:rPr lang="es-CL" i="1" dirty="0"/>
              <a:t> </a:t>
            </a:r>
            <a:r>
              <a:rPr lang="es-CL" dirty="0"/>
              <a:t>(D. 40.7.16)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i="1" dirty="0"/>
              <a:t>de una mujer esclavizada según el SC </a:t>
            </a:r>
            <a:r>
              <a:rPr lang="es-CL" i="1" dirty="0" err="1"/>
              <a:t>Claudianum</a:t>
            </a:r>
            <a:r>
              <a:rPr lang="es-CL" i="1" dirty="0"/>
              <a:t>, </a:t>
            </a:r>
            <a:r>
              <a:rPr lang="es-CL" sz="2200" i="1" dirty="0"/>
              <a:t>Gayo 1, 91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i="1" dirty="0"/>
              <a:t>de una mujer que se dejó vender </a:t>
            </a:r>
            <a:r>
              <a:rPr lang="es-CL" dirty="0"/>
              <a:t>(D. 40.13.3)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i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i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i="1" dirty="0"/>
          </a:p>
        </p:txBody>
      </p:sp>
      <p:pic>
        <p:nvPicPr>
          <p:cNvPr id="59396" name="Picture 2" descr="Registry book by wak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512" y="1389063"/>
            <a:ext cx="7524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Parchment Background or Border by Gerald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42875"/>
            <a:ext cx="9112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feld 5"/>
          <p:cNvSpPr txBox="1">
            <a:spLocks noChangeArrowheads="1"/>
          </p:cNvSpPr>
          <p:nvPr/>
        </p:nvSpPr>
        <p:spPr bwMode="auto">
          <a:xfrm>
            <a:off x="8001000" y="50006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s-CL"/>
              <a:t>p12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3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s-CL" dirty="0"/>
              <a:t>venta</a:t>
            </a:r>
            <a:br>
              <a:rPr lang="de-DE" altLang="es-CL" dirty="0"/>
            </a:br>
            <a:r>
              <a:rPr lang="de-DE" altLang="es-CL" sz="2800" dirty="0"/>
              <a:t> (¿tuvo relevancia en la era clásica?)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720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La venta de criminosos por el propio estado al exterior </a:t>
            </a:r>
            <a:r>
              <a:rPr lang="pt-BR" sz="2400" dirty="0"/>
              <a:t>(</a:t>
            </a:r>
            <a:r>
              <a:rPr lang="es-CL" sz="2400" dirty="0"/>
              <a:t>un Romano no podía ser esclavo de un Romano</a:t>
            </a:r>
            <a:r>
              <a:rPr lang="pt-BR" sz="2400" dirty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t-BR" sz="2400" dirty="0"/>
              <a:t>En caso de deserción, esquivarse de reclutamiento (más tarde abolido: D. 49.16.4.10) o censo (Gayo 1, 159)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9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La venta de deudores por </a:t>
            </a:r>
            <a:r>
              <a:rPr lang="pt-BR" dirty="0" err="1"/>
              <a:t>acreedores</a:t>
            </a:r>
            <a:r>
              <a:rPr lang="pt-BR" dirty="0"/>
              <a:t> </a:t>
            </a:r>
            <a:r>
              <a:rPr lang="pt-BR" dirty="0" err="1"/>
              <a:t>ya</a:t>
            </a:r>
            <a:r>
              <a:rPr lang="pt-BR" dirty="0"/>
              <a:t> </a:t>
            </a:r>
            <a:r>
              <a:rPr lang="pt-BR" dirty="0" err="1"/>
              <a:t>fue</a:t>
            </a:r>
            <a:r>
              <a:rPr lang="pt-BR" dirty="0"/>
              <a:t> abolida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L. XII tablas 3,5 (¿relevancia práctica?)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9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La venta de </a:t>
            </a:r>
            <a:r>
              <a:rPr lang="pt-BR" i="1" dirty="0"/>
              <a:t>dediticii</a:t>
            </a:r>
            <a:r>
              <a:rPr lang="pt-BR" dirty="0"/>
              <a:t>, que se aproximaran a la ciudad de Roma (</a:t>
            </a:r>
            <a:r>
              <a:rPr lang="pt-BR" i="1" dirty="0"/>
              <a:t>lex Aelia Sentia, </a:t>
            </a:r>
            <a:r>
              <a:rPr lang="pt-BR" dirty="0"/>
              <a:t>4 d. C</a:t>
            </a:r>
            <a:r>
              <a:rPr lang="pt-BR" i="1" dirty="0"/>
              <a:t>.</a:t>
            </a:r>
            <a:r>
              <a:rPr lang="pt-BR" dirty="0"/>
              <a:t>) (Gayo 1.27)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9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¿La venta de la esposa o los hijos por el pater familias?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D. 20.3.5; Pauli Sententiae 5.1.1, CTh. 4.8.6, CI 8,46,10 –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el padre podía solo darlos para trabajar temporalmente (“in mancipio”, ya lo hemos estudiado)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pic>
        <p:nvPicPr>
          <p:cNvPr id="60420" name="Picture 4" descr="Parchment Background or Border by Gerald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550" y="152400"/>
            <a:ext cx="11398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feld 4"/>
          <p:cNvSpPr txBox="1">
            <a:spLocks noChangeArrowheads="1"/>
          </p:cNvSpPr>
          <p:nvPr/>
        </p:nvSpPr>
        <p:spPr bwMode="auto">
          <a:xfrm>
            <a:off x="7927129" y="423862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s-CL" dirty="0"/>
              <a:t>13, 14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 b="1"/>
              <a:t>causas de la esclavitud</a:t>
            </a:r>
            <a:br>
              <a:rPr lang="de-DE" i="1"/>
            </a:br>
            <a:r>
              <a:rPr lang="de-DE" i="1"/>
              <a:t>Ius civile</a:t>
            </a:r>
            <a:endParaRPr i="1"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142844" y="1600200"/>
            <a:ext cx="885831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b="1" i="1"/>
              <a:t>capitis deminutio </a:t>
            </a:r>
            <a:r>
              <a:rPr lang="de-DE"/>
              <a:t>(3 grados)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/>
              <a:t>minima: mantiene ciudadanía y libertad (ejemplo: adopción)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/>
              <a:t>media: se pierde la ciudadanía pero no la libertad (destierro)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 b="1"/>
              <a:t>maxima: se pierden ciudadanía y libertad (esclavización)</a:t>
            </a:r>
            <a:endParaRPr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/>
              <a:t>NO es posible de someterse voluntariamente a la esclavitud</a:t>
            </a:r>
            <a:endParaRPr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/>
              <a:t>NO hay prescripción contra la libertad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de-DE"/>
              <a:t>CI 7.22.3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Esclavitud como pena, </a:t>
            </a:r>
            <a:r>
              <a:rPr lang="de-DE" i="1"/>
              <a:t>servus poenae</a:t>
            </a:r>
            <a:endParaRPr i="1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439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de-DE"/>
              <a:t>1)	Después de una sentencia de muerte, y antes de su ejecución, el condenado tenía el status de esclavo.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de-DE"/>
              <a:t>2a) Condenación “</a:t>
            </a:r>
            <a:r>
              <a:rPr lang="de-DE" i="1"/>
              <a:t>in opus metalli</a:t>
            </a:r>
            <a:r>
              <a:rPr lang="de-DE"/>
              <a:t>” o “</a:t>
            </a:r>
            <a:r>
              <a:rPr lang="de-DE" i="1"/>
              <a:t>in metallum</a:t>
            </a:r>
            <a:r>
              <a:rPr lang="de-DE"/>
              <a:t>” (</a:t>
            </a:r>
            <a:r>
              <a:rPr lang="de-DE" i="1"/>
              <a:t>minería</a:t>
            </a:r>
            <a:r>
              <a:rPr lang="de-DE"/>
              <a:t>)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de-DE"/>
              <a:t>2b) Condenación “</a:t>
            </a:r>
            <a:r>
              <a:rPr lang="de-DE" i="1"/>
              <a:t>ad ludos</a:t>
            </a:r>
            <a:r>
              <a:rPr lang="de-DE"/>
              <a:t>”</a:t>
            </a:r>
            <a:endParaRPr/>
          </a:p>
          <a:p>
            <a:pPr marL="742950" lvl="1" indent="-29908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D. 48.19.11.3: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3. Capitis poena est bestiis obici vel alias similes poenas pati vel animadverti.</a:t>
            </a:r>
            <a:endParaRPr/>
          </a:p>
          <a:p>
            <a:pPr marL="742950" lvl="1" indent="-29908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de-DE"/>
              <a:t>D. 48.19.8.11: </a:t>
            </a:r>
            <a:endParaRPr/>
          </a:p>
          <a:p>
            <a:pPr marL="1143000" lvl="2" indent="-2400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in ludum venatorium fuerint damnati</a:t>
            </a:r>
            <a:endParaRPr/>
          </a:p>
        </p:txBody>
      </p:sp>
      <p:pic>
        <p:nvPicPr>
          <p:cNvPr id="106" name="Google Shape;106;p3" descr="Parchment Background or Border by Gerald_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4675" y="5022625"/>
            <a:ext cx="113982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7658825" y="5476138"/>
            <a:ext cx="57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2899</Words>
  <Application>Microsoft Office PowerPoint</Application>
  <PresentationFormat>Bildschirmpräsentation (4:3)</PresentationFormat>
  <Paragraphs>325</Paragraphs>
  <Slides>36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9" baseType="lpstr">
      <vt:lpstr>Arial</vt:lpstr>
      <vt:lpstr>Calibri</vt:lpstr>
      <vt:lpstr>Larissa-Design</vt:lpstr>
      <vt:lpstr>   4.3.1 Roma  Clase del 1 de octubre  causas y fin de la esclavitud  (derecho clásico)</vt:lpstr>
      <vt:lpstr>El imperio  y el derecho romano “clásico”</vt:lpstr>
      <vt:lpstr>Las causas de la esclavitud en el derecho clásico (D. 1.5.5.1)</vt:lpstr>
      <vt:lpstr>Ius gentium</vt:lpstr>
      <vt:lpstr>Guerra  (D. 1.5.4.2; D. 1.5.5.1)</vt:lpstr>
      <vt:lpstr>nacimiento</vt:lpstr>
      <vt:lpstr>venta  (¿tuvo relevancia en la era clásica?)</vt:lpstr>
      <vt:lpstr>causas de la esclavitud Ius civile</vt:lpstr>
      <vt:lpstr>Esclavitud como pena, servus poenae</vt:lpstr>
      <vt:lpstr>SC Claudianum, 54 d.C.</vt:lpstr>
      <vt:lpstr>La venta en la cual un libre se finge esclavo para participar en el precio (ad pretium participandum)</vt:lpstr>
      <vt:lpstr>Plauto: Persa:</vt:lpstr>
      <vt:lpstr>¿por sentencia?</vt:lpstr>
      <vt:lpstr>¿otros?</vt:lpstr>
      <vt:lpstr>Ingratitud del liberto „ingratus libertus“</vt:lpstr>
      <vt:lpstr>La terminación de la esclavitud</vt:lpstr>
      <vt:lpstr>Manumisión</vt:lpstr>
      <vt:lpstr>PowerPoint-Präsentation</vt:lpstr>
      <vt:lpstr>PowerPoint-Präsentation</vt:lpstr>
      <vt:lpstr>PowerPoint-Präsentation</vt:lpstr>
      <vt:lpstr>¿Propiedad bonitaria?</vt:lpstr>
      <vt:lpstr>¿El latino, liberto del propietario bonitario, puede ganar la ciudadanía romana?</vt:lpstr>
      <vt:lpstr>PowerPoint-Präsentation</vt:lpstr>
      <vt:lpstr>PowerPoint-Präsentation</vt:lpstr>
      <vt:lpstr>motivos políticos de las leyes restrictivas</vt:lpstr>
      <vt:lpstr>Formas antiguas (del ius civile)</vt:lpstr>
      <vt:lpstr>PowerPoint-Präsentation</vt:lpstr>
      <vt:lpstr>PowerPoint-Präsentation</vt:lpstr>
      <vt:lpstr>PowerPoint-Präsentation</vt:lpstr>
      <vt:lpstr>PowerPoint-Präsentation</vt:lpstr>
      <vt:lpstr>Desarrollo durante el império  (época clásica)</vt:lpstr>
      <vt:lpstr>PowerPoint-Präsentation</vt:lpstr>
      <vt:lpstr>Manumissio testamento directa (y reglas generales)</vt:lpstr>
      <vt:lpstr>PowerPoint-Präsentation</vt:lpstr>
      <vt:lpstr>Lex Falcidia</vt:lpstr>
      <vt:lpstr>Testamentum militare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4.3.1 Roma  Clase del 1 de octubre  causas y fin de la esclavitud  (derecho clásico)</dc:title>
  <dc:creator>SK</dc:creator>
  <cp:lastModifiedBy>SK</cp:lastModifiedBy>
  <cp:revision>2</cp:revision>
  <dcterms:created xsi:type="dcterms:W3CDTF">2020-10-01T02:07:09Z</dcterms:created>
  <dcterms:modified xsi:type="dcterms:W3CDTF">2021-04-14T16:42:56Z</dcterms:modified>
</cp:coreProperties>
</file>