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9"/>
  </p:notesMasterIdLst>
  <p:sldIdLst>
    <p:sldId id="256" r:id="rId2"/>
    <p:sldId id="257" r:id="rId3"/>
    <p:sldId id="258" r:id="rId4"/>
    <p:sldId id="259" r:id="rId5"/>
    <p:sldId id="260" r:id="rId6"/>
    <p:sldId id="261" r:id="rId7"/>
    <p:sldId id="262" r:id="rId8"/>
    <p:sldId id="407" r:id="rId9"/>
    <p:sldId id="406" r:id="rId10"/>
    <p:sldId id="405"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1506"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ink/ink1.xml><?xml version="1.0" encoding="utf-8"?>
<inkml:ink xmlns:inkml="http://www.w3.org/2003/InkML">
  <inkml:definitions>
    <inkml:context xml:id="ctx0">
      <inkml:inkSource xml:id="inkSrc0">
        <inkml:traceFormat>
          <inkml:channel name="X" type="integer" max="4800" units="cm"/>
          <inkml:channel name="Y" type="integer" max="1350" units="cm"/>
        </inkml:traceFormat>
        <inkml:channelProperties>
          <inkml:channelProperty channel="X" name="resolution" value="139.53488" units="1/cm"/>
          <inkml:channelProperty channel="Y" name="resolution" value="69.94819" units="1/cm"/>
        </inkml:channelProperties>
      </inkml:inkSource>
      <inkml:timestamp xml:id="ts0" timeString="2019-05-29T15:24:00.010"/>
    </inkml:context>
    <inkml:brush xml:id="br0">
      <inkml:brushProperty name="width" value="0.08819" units="cm"/>
      <inkml:brushProperty name="height" value="0.35278"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0 0</inkml:trace>
</inkml:ink>
</file>

<file path=ppt/ink/ink2.xml><?xml version="1.0" encoding="utf-8"?>
<inkml:ink xmlns:inkml="http://www.w3.org/2003/InkML">
  <inkml:definitions>
    <inkml:context xml:id="ctx0">
      <inkml:inkSource xml:id="inkSrc0">
        <inkml:traceFormat>
          <inkml:channel name="X" type="integer" max="4800" units="cm"/>
          <inkml:channel name="Y" type="integer" max="1350" units="cm"/>
        </inkml:traceFormat>
        <inkml:channelProperties>
          <inkml:channelProperty channel="X" name="resolution" value="139.53488" units="1/cm"/>
          <inkml:channelProperty channel="Y" name="resolution" value="69.94819" units="1/cm"/>
        </inkml:channelProperties>
      </inkml:inkSource>
      <inkml:timestamp xml:id="ts0" timeString="2019-11-10T01:27:46.452"/>
    </inkml:context>
    <inkml:brush xml:id="br0">
      <inkml:brushProperty name="width" value="0.08819" units="cm"/>
      <inkml:brushProperty name="height" value="0.35278"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106 523,'123'0,"54"0,-36-18,-35 18,-36 0,-17 0,18 0,-1 0,-34 0,-1 0,0 0,-17 0,17 0,0-18,1 1,-1 17,18-18,-36 0,36 1,-17 17,-1 0,0 0,-17-18,-1 18,1-18,0 18,-1 0,1-17,0 17,-1 0,1 0,17 0,-17-18,-1 18,19 0,-19 0,19 0,-19 0,1 0,0 0,17 0,-17 0,17 0,18 0,-36 18,36-18,0 0,-18 0,1 0,17 17,0-17,-18 18,0-18,0 0,-17 18,35-18,-18 17,-17-17,-18 36,35-36,0 0,1 0,17 0,-36 0,36 0,-18 0,-17 0,17 0,1 0,-1 0,-17 0,-1 0,18 0,-17 0,17 0,-17 0,17 0,18 0,-17 17,16 1,1 0,0-18,-17 17,16 1,19-18,-18 17,-35 1,34-18,-16 0,17 0,-18 0,36 0,-1-18,1 1,-1-1,1 1,-18 17,17-18,-17 0,18 18,-1-17,-34 17,-1 0,-18 0,19 0,-19 0,1 0,0 0,-1 0,19 0,-19 0,1 0,-1 0,1 0,35 0,0 0,0 0,17 0,1 0,-18 0,0 0,17 0,-17 0,-35 0,35-18,-18 18,0 0,18 0,-35 0,35 0,-18 0,0 0,1 0,17 18,-18-18,18 0,0 0,0 0,0 0,-1 0,-34 0,17 0,-17 0,0 0,-1-18,1 18,0-18,-1 18,18 0,-17-17,35 17,0-18,-18 18,1 0,-1 0,0 0,-17 0,-1 0,19 0,-19 0,19 0,-19 0,1 0,-1 0,1 0,0 0,-1 0,1 0,0 0,-1 0,1 0,0 0,-1 0,1 0,-1 0,1 0,0 0,-1 0,1 0,0 0,-1 0,1 0,0 0,-1 0,1 0,0 0,-1 0,1 0,-1 0,1 0,0 0,-1 0,1 0,-18-18,18 18,-1 0,-17-17,18 17,0-18,-1 18,-17-17,0-1,18 18,-18-18,0 1,0-1,0 0,0 1,0-1,0 0,-18 18,1 0,-1-17,0 17,-17 0,17 0,1 0,-19 0,19 0,-1 0,1 0,-19 0,19 0,-1 0,-17 0,17 0,-17 0,-1 0,19 0,-36 0,18 17,17-17,-17 0,17 0,-17 0,0 0,17 0,-35 0,18 0,17 0,-17 18,17-18,-17 0,0 18,17-18,-17 0,17 0,0 17,-17-17,17 0,1 0,-18 0,17 0,-17 18,17-18,0 0,1 0,-1 0,0 0,-17 0,18 0,-19 0,19 0,-1 0,-17 0,17 0,0 0,1 0,-1 0,1 0,-19 0,1 0,0 18,-1-18,19 17,-1-17,-17 0,0 0,-1 0,19 18,-1-18,-17 0,17 18,-35-18,18 17,17-17,-17 0,0 0,17 0,-35 0,36 18,-19-18,1 0,17 17,-17-17,0 0,17 18,-17-18,0 0,17 18,0-18,1 0,-1 0,0 0,1 17,-1-17,0 0,1 0,-18 0,17 0,-17 0,-1 0,19 0,-19 0,19 0,-18 0,-1 0,1 0,0 0,-1 0,1 0,17 0,-17 0,18 0,-1 0,-17 0,17 0,0 0,-17 0,17 0,1 0,-1 0,1 0,-1 0,0 0,1 0,17-17,-18 17,0 0,1 0,-1 0,0-18,1 18,-1 0,1 0,-1 0,0 0,1 0,-1 0,0 0,1 0,-1 0,18 18,-18-18,1 0,-1 0,0 0,-17 0,18 0,-1 0,0 0,1 0,-1 0,0 0,1 0,-1 0,-17 0,17 0,1 0,-1 0,0 0,1 0,-1 0,0 0,1 0,-1 0,0 0,1 0,-1 0,1 0,-1 0,0 0,1 0,-1 0,0 0,1 0,-1 0,0 0,1 0,-1 0,0 0,1 0,-1 0,1 0,-1 0,0 0,1 0,-1 0,0 0,1 0,-1 0,0 0,1 0,-1 0,1-18,-19 18,19 0,-19 0,1 0,0-18,17 18,-17 0,17 0,-17 0,0 0,-1-17,-34 17,-1 0,18-18,0 18,1-17,-1 17,0-18,35 18,-17 0,17 0,-17 0,17 0,-17 0,17 0,1 0,-19 0,1 0,17-18,1 18,-18-17,-1 17,19 0,-1 0,-17-18,17 18,0-18,-17 18,18-17,-1 17,-17 0,17-18,-17 18,17 0,0 0,-17 0,35-18,-35 18,0 0,17 0,0 0,1 0,-19 0,19 0,-1 0,-17-17,0 17,17-18,-17 18,-18 0,35-18,-17 18,0 0,17 0,-17 0,17 0,-17 0,17-17,0 17,-17 0,0 0,0 0,35-18,-18 18,-17 0,17 0,0 0,1 0,-1 0,0 0,1 0,-1 0,1 0,-1 0,0 0,1 0,-1 0,0 0,1 0,-1 0,0 0,1 0,-1 0,1 0,-1 0,0 0,1 0,-1 0,0 18,1-18,-1 0,0 0,36 0,0 0,17 0,18 0,0 0,17 0,19 0,34-35,-35 35,0 0,-17 0,0 0,-19 0,-16 0,17 0,0 0,-18 0,18 0,17 0,-34 0,34 0,1 0,-1 0,-17 0,0 0,0 0,-35 0,-1 0,19 0,-19 0,1 0,-1 0,1 0,0 0,-1 0,1 0,0 0,17 0,-17 0,-1 0,19 0,-19 0,1 0,-1 0,1 0,0 0,-1 0,1 0,0 0,-1 0,19 0,-1 0,0 0,-17 0,-1 0,36 0,-17 0,-19 0,1 0,17 0,-17 0,-1 0,1 0,17 0,1 0,-19 0,19 0,-1 0,0 0,-17 0,-1 0,1 0,17 0,-17 0,0 0,17 35,-18-18,1 1,0 0,17-1,18 19,0-1,17 0,1 1,52-19,-34 18,16-17,-34 0,-18-1,0-17,-18 18,-17-18,17 0,18 0,-35 0,17 0,18 0,-18-18,36 1,-18 17,-1-18,1 18,0-18,-17 18,16-17,-34 17,17-18,-17 18,17 0,1 0,-1 0,-17 0,-1-17,18 17,-17 0,0 0,-1 0,19 0,-19 0,1 0,17 0,-17 0,17 0,-17 0,-1 0,1 0,0 0,-1 0,19 0,-19 0,1 0,-1 0,1 0,0 0,-1 0,1 0,-36 0,-17 0,0 0,0 0,17-18,-35 18,0-18,18 1,-53 17,17-18,1 0,-1 1,0-1,18 18,18-18,0 18,-18 0,35 0,-17 0,17 0,-17 0,18 0,-1 0,-17 0,-1 0,19 0,-1 0,0 0,1 0,-18 0,17 0,-17 0,17 18,0-18,-17 18,17-18,1 0,-19 17,19-17,-1 0,-17 0,0 0,-1 0,19 0,-19 0,1 0,0 0,0 0,17 0,0 0,-17 0,17 0,-17 0,18 0,-1 0,0 18,1-18,-19 0,19 0,-1 0,0 0,1 0,-1 0,0 0,1 0,-1 0,1 0,-1 0,0 0,1 0,-1 0,0 0,36 0,17 0,-17 0,17 0,-17 0,35 0,-18-18,18 18,0 0,0 0,0 0,0 0,35-17,-18 17,1 0,-1 0,-17 0,18 0,17 0,0 0,36-18,-18 18,-1 0,19 0,-53 0,-1 0,-35 0,18 0,0 0,-35 0,35 0,-36 0,19 0,-1 0,-17 0,17 0,0 0,0 0,1 0,-19 0,36 0,-35 0,0 0,17 0,-18 0,19 0,-1 0,-17 0,17 0,0 0,0 0,-17-18,17 18,-17 0,0 0,17 0,0 0,0 0,-17 0,0 0,-1 0,1 0,0 0,-1 0,19 0,-19 0,36 0,0-17,-18 17,18 0,0-18,-18 18,1-18,-1 18,0 0,-17 0,17 0,-17 0,-1 0,1 0,0 0,-1 0,1 0,0 0,-1 0,1 0,0 0,-1 0,1 0,0 0,-1 0,-17 18,0 0,0-1,0 19,0-19,0 1,0 0,0-1,0 1,0 0,0-1,0 1,0-1,-17-17,-1 18,0-18,1 18,-1-18,-17 0,17 0,0 17,-17-17,17 18,-34-18,16 18,19-18,-19 17,1-17,0 0,0 0,17 0,0 0,-17 0,17 0,-17 0,0 18,17-18,-17 0,17 0,-17 18,0-18,-1 0,1 0,-18 0,36 0,-36 17,0-17,35 18,-35-18,18 0,0 17,-1-17,-17 18,36-18,-36 18,18-18,17 0,-17 0,17 0,-35 0,18 0,17 0,1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E0CFF7-97AD-4A95-ACEF-931A037760DF}" type="datetimeFigureOut">
              <a:rPr lang="de-DE" smtClean="0"/>
              <a:pPr/>
              <a:t>21.04.2021</a:t>
            </a:fld>
            <a:endParaRPr lang="en-US"/>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4130509-28B6-40D7-B027-91FF1B790562}" type="slidenum">
              <a:rPr lang="en-US" smtClean="0"/>
              <a:pPr/>
              <a:t>‹Nº›</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a:t>Titelmasterformat durch Klicken bearbeiten</a:t>
            </a:r>
            <a:endParaRPr lang="en-US"/>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Formatvorlage des Untertitelmasters durch Klicken bearbeiten</a:t>
            </a:r>
            <a:endParaRPr lang="en-US"/>
          </a:p>
        </p:txBody>
      </p:sp>
      <p:sp>
        <p:nvSpPr>
          <p:cNvPr id="4" name="Datumsplatzhalter 3"/>
          <p:cNvSpPr>
            <a:spLocks noGrp="1"/>
          </p:cNvSpPr>
          <p:nvPr>
            <p:ph type="dt" sz="half" idx="10"/>
          </p:nvPr>
        </p:nvSpPr>
        <p:spPr/>
        <p:txBody>
          <a:bodyPr/>
          <a:lstStyle/>
          <a:p>
            <a:fld id="{28107EB1-D356-4933-8FCE-4174DB5CFD4F}" type="datetimeFigureOut">
              <a:rPr lang="de-DE" smtClean="0"/>
              <a:pPr/>
              <a:t>21.04.2021</a:t>
            </a:fld>
            <a:endParaRPr lang="en-US"/>
          </a:p>
        </p:txBody>
      </p:sp>
      <p:sp>
        <p:nvSpPr>
          <p:cNvPr id="5" name="Fußzeilenplatzhalter 4"/>
          <p:cNvSpPr>
            <a:spLocks noGrp="1"/>
          </p:cNvSpPr>
          <p:nvPr>
            <p:ph type="ftr" sz="quarter" idx="11"/>
          </p:nvPr>
        </p:nvSpPr>
        <p:spPr/>
        <p:txBody>
          <a:bodyPr/>
          <a:lstStyle/>
          <a:p>
            <a:endParaRPr lang="en-US"/>
          </a:p>
        </p:txBody>
      </p:sp>
      <p:sp>
        <p:nvSpPr>
          <p:cNvPr id="6" name="Foliennummernplatzhalter 5"/>
          <p:cNvSpPr>
            <a:spLocks noGrp="1"/>
          </p:cNvSpPr>
          <p:nvPr>
            <p:ph type="sldNum" sz="quarter" idx="12"/>
          </p:nvPr>
        </p:nvSpPr>
        <p:spPr/>
        <p:txBody>
          <a:bodyPr/>
          <a:lstStyle/>
          <a:p>
            <a:fld id="{B7BCDCEA-41E1-4443-B854-4AD58115BE36}" type="slidenum">
              <a:rPr lang="en-US" smtClean="0"/>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a:p>
        </p:txBody>
      </p:sp>
      <p:sp>
        <p:nvSpPr>
          <p:cNvPr id="3" name="Vertikaler Textplatzhalter 2"/>
          <p:cNvSpPr>
            <a:spLocks noGrp="1"/>
          </p:cNvSpPr>
          <p:nvPr>
            <p:ph type="body" orient="vert" idx="1"/>
          </p:nvPr>
        </p:nvSpPr>
        <p:spPr/>
        <p:txBody>
          <a:bodyPr vert="eaVert"/>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umsplatzhalter 3"/>
          <p:cNvSpPr>
            <a:spLocks noGrp="1"/>
          </p:cNvSpPr>
          <p:nvPr>
            <p:ph type="dt" sz="half" idx="10"/>
          </p:nvPr>
        </p:nvSpPr>
        <p:spPr/>
        <p:txBody>
          <a:bodyPr/>
          <a:lstStyle/>
          <a:p>
            <a:fld id="{28107EB1-D356-4933-8FCE-4174DB5CFD4F}" type="datetimeFigureOut">
              <a:rPr lang="de-DE" smtClean="0"/>
              <a:pPr/>
              <a:t>21.04.2021</a:t>
            </a:fld>
            <a:endParaRPr lang="en-US"/>
          </a:p>
        </p:txBody>
      </p:sp>
      <p:sp>
        <p:nvSpPr>
          <p:cNvPr id="5" name="Fußzeilenplatzhalter 4"/>
          <p:cNvSpPr>
            <a:spLocks noGrp="1"/>
          </p:cNvSpPr>
          <p:nvPr>
            <p:ph type="ftr" sz="quarter" idx="11"/>
          </p:nvPr>
        </p:nvSpPr>
        <p:spPr/>
        <p:txBody>
          <a:bodyPr/>
          <a:lstStyle/>
          <a:p>
            <a:endParaRPr lang="en-US"/>
          </a:p>
        </p:txBody>
      </p:sp>
      <p:sp>
        <p:nvSpPr>
          <p:cNvPr id="6" name="Foliennummernplatzhalter 5"/>
          <p:cNvSpPr>
            <a:spLocks noGrp="1"/>
          </p:cNvSpPr>
          <p:nvPr>
            <p:ph type="sldNum" sz="quarter" idx="12"/>
          </p:nvPr>
        </p:nvSpPr>
        <p:spPr/>
        <p:txBody>
          <a:bodyPr/>
          <a:lstStyle/>
          <a:p>
            <a:fld id="{B7BCDCEA-41E1-4443-B854-4AD58115BE36}"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a:t>Titelmasterformat durch Klicken bearbeiten</a:t>
            </a:r>
            <a:endParaRPr lang="en-US"/>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umsplatzhalter 3"/>
          <p:cNvSpPr>
            <a:spLocks noGrp="1"/>
          </p:cNvSpPr>
          <p:nvPr>
            <p:ph type="dt" sz="half" idx="10"/>
          </p:nvPr>
        </p:nvSpPr>
        <p:spPr/>
        <p:txBody>
          <a:bodyPr/>
          <a:lstStyle/>
          <a:p>
            <a:fld id="{28107EB1-D356-4933-8FCE-4174DB5CFD4F}" type="datetimeFigureOut">
              <a:rPr lang="de-DE" smtClean="0"/>
              <a:pPr/>
              <a:t>21.04.2021</a:t>
            </a:fld>
            <a:endParaRPr lang="en-US"/>
          </a:p>
        </p:txBody>
      </p:sp>
      <p:sp>
        <p:nvSpPr>
          <p:cNvPr id="5" name="Fußzeilenplatzhalter 4"/>
          <p:cNvSpPr>
            <a:spLocks noGrp="1"/>
          </p:cNvSpPr>
          <p:nvPr>
            <p:ph type="ftr" sz="quarter" idx="11"/>
          </p:nvPr>
        </p:nvSpPr>
        <p:spPr/>
        <p:txBody>
          <a:bodyPr/>
          <a:lstStyle/>
          <a:p>
            <a:endParaRPr lang="en-US"/>
          </a:p>
        </p:txBody>
      </p:sp>
      <p:sp>
        <p:nvSpPr>
          <p:cNvPr id="6" name="Foliennummernplatzhalter 5"/>
          <p:cNvSpPr>
            <a:spLocks noGrp="1"/>
          </p:cNvSpPr>
          <p:nvPr>
            <p:ph type="sldNum" sz="quarter" idx="12"/>
          </p:nvPr>
        </p:nvSpPr>
        <p:spPr/>
        <p:txBody>
          <a:bodyPr/>
          <a:lstStyle/>
          <a:p>
            <a:fld id="{B7BCDCEA-41E1-4443-B854-4AD58115BE36}"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a:p>
        </p:txBody>
      </p:sp>
      <p:sp>
        <p:nvSpPr>
          <p:cNvPr id="3" name="Inhaltsplatzhalter 2"/>
          <p:cNvSpPr>
            <a:spLocks noGrp="1"/>
          </p:cNvSpPr>
          <p:nvPr>
            <p:ph idx="1"/>
          </p:nvPr>
        </p:nvSpPr>
        <p:spPr/>
        <p:txBody>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umsplatzhalter 3"/>
          <p:cNvSpPr>
            <a:spLocks noGrp="1"/>
          </p:cNvSpPr>
          <p:nvPr>
            <p:ph type="dt" sz="half" idx="10"/>
          </p:nvPr>
        </p:nvSpPr>
        <p:spPr/>
        <p:txBody>
          <a:bodyPr/>
          <a:lstStyle/>
          <a:p>
            <a:fld id="{28107EB1-D356-4933-8FCE-4174DB5CFD4F}" type="datetimeFigureOut">
              <a:rPr lang="de-DE" smtClean="0"/>
              <a:pPr/>
              <a:t>21.04.2021</a:t>
            </a:fld>
            <a:endParaRPr lang="en-US"/>
          </a:p>
        </p:txBody>
      </p:sp>
      <p:sp>
        <p:nvSpPr>
          <p:cNvPr id="5" name="Fußzeilenplatzhalter 4"/>
          <p:cNvSpPr>
            <a:spLocks noGrp="1"/>
          </p:cNvSpPr>
          <p:nvPr>
            <p:ph type="ftr" sz="quarter" idx="11"/>
          </p:nvPr>
        </p:nvSpPr>
        <p:spPr/>
        <p:txBody>
          <a:bodyPr/>
          <a:lstStyle/>
          <a:p>
            <a:endParaRPr lang="en-US"/>
          </a:p>
        </p:txBody>
      </p:sp>
      <p:sp>
        <p:nvSpPr>
          <p:cNvPr id="6" name="Foliennummernplatzhalter 5"/>
          <p:cNvSpPr>
            <a:spLocks noGrp="1"/>
          </p:cNvSpPr>
          <p:nvPr>
            <p:ph type="sldNum" sz="quarter" idx="12"/>
          </p:nvPr>
        </p:nvSpPr>
        <p:spPr/>
        <p:txBody>
          <a:bodyPr/>
          <a:lstStyle/>
          <a:p>
            <a:fld id="{B7BCDCEA-41E1-4443-B854-4AD58115BE36}"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a:t>Titelmasterformat durch Klicken bearbeiten</a:t>
            </a:r>
            <a:endParaRPr lang="en-US"/>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Textmasterformate durch Klicken bearbeiten</a:t>
            </a:r>
          </a:p>
        </p:txBody>
      </p:sp>
      <p:sp>
        <p:nvSpPr>
          <p:cNvPr id="4" name="Datumsplatzhalter 3"/>
          <p:cNvSpPr>
            <a:spLocks noGrp="1"/>
          </p:cNvSpPr>
          <p:nvPr>
            <p:ph type="dt" sz="half" idx="10"/>
          </p:nvPr>
        </p:nvSpPr>
        <p:spPr/>
        <p:txBody>
          <a:bodyPr/>
          <a:lstStyle/>
          <a:p>
            <a:fld id="{28107EB1-D356-4933-8FCE-4174DB5CFD4F}" type="datetimeFigureOut">
              <a:rPr lang="de-DE" smtClean="0"/>
              <a:pPr/>
              <a:t>21.04.2021</a:t>
            </a:fld>
            <a:endParaRPr lang="en-US"/>
          </a:p>
        </p:txBody>
      </p:sp>
      <p:sp>
        <p:nvSpPr>
          <p:cNvPr id="5" name="Fußzeilenplatzhalter 4"/>
          <p:cNvSpPr>
            <a:spLocks noGrp="1"/>
          </p:cNvSpPr>
          <p:nvPr>
            <p:ph type="ftr" sz="quarter" idx="11"/>
          </p:nvPr>
        </p:nvSpPr>
        <p:spPr/>
        <p:txBody>
          <a:bodyPr/>
          <a:lstStyle/>
          <a:p>
            <a:endParaRPr lang="en-US"/>
          </a:p>
        </p:txBody>
      </p:sp>
      <p:sp>
        <p:nvSpPr>
          <p:cNvPr id="6" name="Foliennummernplatzhalter 5"/>
          <p:cNvSpPr>
            <a:spLocks noGrp="1"/>
          </p:cNvSpPr>
          <p:nvPr>
            <p:ph type="sldNum" sz="quarter" idx="12"/>
          </p:nvPr>
        </p:nvSpPr>
        <p:spPr/>
        <p:txBody>
          <a:bodyPr/>
          <a:lstStyle/>
          <a:p>
            <a:fld id="{B7BCDCEA-41E1-4443-B854-4AD58115BE36}" type="slidenum">
              <a:rPr lang="en-US" smtClean="0"/>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Datumsplatzhalter 4"/>
          <p:cNvSpPr>
            <a:spLocks noGrp="1"/>
          </p:cNvSpPr>
          <p:nvPr>
            <p:ph type="dt" sz="half" idx="10"/>
          </p:nvPr>
        </p:nvSpPr>
        <p:spPr/>
        <p:txBody>
          <a:bodyPr/>
          <a:lstStyle/>
          <a:p>
            <a:fld id="{28107EB1-D356-4933-8FCE-4174DB5CFD4F}" type="datetimeFigureOut">
              <a:rPr lang="de-DE" smtClean="0"/>
              <a:pPr/>
              <a:t>21.04.2021</a:t>
            </a:fld>
            <a:endParaRPr lang="en-US"/>
          </a:p>
        </p:txBody>
      </p:sp>
      <p:sp>
        <p:nvSpPr>
          <p:cNvPr id="6" name="Fußzeilenplatzhalter 5"/>
          <p:cNvSpPr>
            <a:spLocks noGrp="1"/>
          </p:cNvSpPr>
          <p:nvPr>
            <p:ph type="ftr" sz="quarter" idx="11"/>
          </p:nvPr>
        </p:nvSpPr>
        <p:spPr/>
        <p:txBody>
          <a:bodyPr/>
          <a:lstStyle/>
          <a:p>
            <a:endParaRPr lang="en-US"/>
          </a:p>
        </p:txBody>
      </p:sp>
      <p:sp>
        <p:nvSpPr>
          <p:cNvPr id="7" name="Foliennummernplatzhalter 6"/>
          <p:cNvSpPr>
            <a:spLocks noGrp="1"/>
          </p:cNvSpPr>
          <p:nvPr>
            <p:ph type="sldNum" sz="quarter" idx="12"/>
          </p:nvPr>
        </p:nvSpPr>
        <p:spPr/>
        <p:txBody>
          <a:bodyPr/>
          <a:lstStyle/>
          <a:p>
            <a:fld id="{B7BCDCEA-41E1-4443-B854-4AD58115BE36}" type="slidenum">
              <a:rPr lang="en-US" smtClean="0"/>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endParaRPr lang="en-US"/>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7" name="Datumsplatzhalter 6"/>
          <p:cNvSpPr>
            <a:spLocks noGrp="1"/>
          </p:cNvSpPr>
          <p:nvPr>
            <p:ph type="dt" sz="half" idx="10"/>
          </p:nvPr>
        </p:nvSpPr>
        <p:spPr/>
        <p:txBody>
          <a:bodyPr/>
          <a:lstStyle/>
          <a:p>
            <a:fld id="{28107EB1-D356-4933-8FCE-4174DB5CFD4F}" type="datetimeFigureOut">
              <a:rPr lang="de-DE" smtClean="0"/>
              <a:pPr/>
              <a:t>21.04.2021</a:t>
            </a:fld>
            <a:endParaRPr lang="en-US"/>
          </a:p>
        </p:txBody>
      </p:sp>
      <p:sp>
        <p:nvSpPr>
          <p:cNvPr id="8" name="Fußzeilenplatzhalter 7"/>
          <p:cNvSpPr>
            <a:spLocks noGrp="1"/>
          </p:cNvSpPr>
          <p:nvPr>
            <p:ph type="ftr" sz="quarter" idx="11"/>
          </p:nvPr>
        </p:nvSpPr>
        <p:spPr/>
        <p:txBody>
          <a:bodyPr/>
          <a:lstStyle/>
          <a:p>
            <a:endParaRPr lang="en-US"/>
          </a:p>
        </p:txBody>
      </p:sp>
      <p:sp>
        <p:nvSpPr>
          <p:cNvPr id="9" name="Foliennummernplatzhalter 8"/>
          <p:cNvSpPr>
            <a:spLocks noGrp="1"/>
          </p:cNvSpPr>
          <p:nvPr>
            <p:ph type="sldNum" sz="quarter" idx="12"/>
          </p:nvPr>
        </p:nvSpPr>
        <p:spPr/>
        <p:txBody>
          <a:bodyPr/>
          <a:lstStyle/>
          <a:p>
            <a:fld id="{B7BCDCEA-41E1-4443-B854-4AD58115BE36}"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a:p>
        </p:txBody>
      </p:sp>
      <p:sp>
        <p:nvSpPr>
          <p:cNvPr id="3" name="Datumsplatzhalter 2"/>
          <p:cNvSpPr>
            <a:spLocks noGrp="1"/>
          </p:cNvSpPr>
          <p:nvPr>
            <p:ph type="dt" sz="half" idx="10"/>
          </p:nvPr>
        </p:nvSpPr>
        <p:spPr/>
        <p:txBody>
          <a:bodyPr/>
          <a:lstStyle/>
          <a:p>
            <a:fld id="{28107EB1-D356-4933-8FCE-4174DB5CFD4F}" type="datetimeFigureOut">
              <a:rPr lang="de-DE" smtClean="0"/>
              <a:pPr/>
              <a:t>21.04.2021</a:t>
            </a:fld>
            <a:endParaRPr lang="en-US"/>
          </a:p>
        </p:txBody>
      </p:sp>
      <p:sp>
        <p:nvSpPr>
          <p:cNvPr id="4" name="Fußzeilenplatzhalter 3"/>
          <p:cNvSpPr>
            <a:spLocks noGrp="1"/>
          </p:cNvSpPr>
          <p:nvPr>
            <p:ph type="ftr" sz="quarter" idx="11"/>
          </p:nvPr>
        </p:nvSpPr>
        <p:spPr/>
        <p:txBody>
          <a:bodyPr/>
          <a:lstStyle/>
          <a:p>
            <a:endParaRPr lang="en-US"/>
          </a:p>
        </p:txBody>
      </p:sp>
      <p:sp>
        <p:nvSpPr>
          <p:cNvPr id="5" name="Foliennummernplatzhalter 4"/>
          <p:cNvSpPr>
            <a:spLocks noGrp="1"/>
          </p:cNvSpPr>
          <p:nvPr>
            <p:ph type="sldNum" sz="quarter" idx="12"/>
          </p:nvPr>
        </p:nvSpPr>
        <p:spPr/>
        <p:txBody>
          <a:bodyPr/>
          <a:lstStyle/>
          <a:p>
            <a:fld id="{B7BCDCEA-41E1-4443-B854-4AD58115BE36}"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28107EB1-D356-4933-8FCE-4174DB5CFD4F}" type="datetimeFigureOut">
              <a:rPr lang="de-DE" smtClean="0"/>
              <a:pPr/>
              <a:t>21.04.2021</a:t>
            </a:fld>
            <a:endParaRPr lang="en-US"/>
          </a:p>
        </p:txBody>
      </p:sp>
      <p:sp>
        <p:nvSpPr>
          <p:cNvPr id="3" name="Fußzeilenplatzhalter 2"/>
          <p:cNvSpPr>
            <a:spLocks noGrp="1"/>
          </p:cNvSpPr>
          <p:nvPr>
            <p:ph type="ftr" sz="quarter" idx="11"/>
          </p:nvPr>
        </p:nvSpPr>
        <p:spPr/>
        <p:txBody>
          <a:bodyPr/>
          <a:lstStyle/>
          <a:p>
            <a:endParaRPr lang="en-US"/>
          </a:p>
        </p:txBody>
      </p:sp>
      <p:sp>
        <p:nvSpPr>
          <p:cNvPr id="4" name="Foliennummernplatzhalter 3"/>
          <p:cNvSpPr>
            <a:spLocks noGrp="1"/>
          </p:cNvSpPr>
          <p:nvPr>
            <p:ph type="sldNum" sz="quarter" idx="12"/>
          </p:nvPr>
        </p:nvSpPr>
        <p:spPr/>
        <p:txBody>
          <a:bodyPr/>
          <a:lstStyle/>
          <a:p>
            <a:fld id="{B7BCDCEA-41E1-4443-B854-4AD58115BE36}"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a:t>Titelmasterformat durch Klicken bearbeiten</a:t>
            </a:r>
            <a:endParaRPr lang="en-US"/>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Textmasterformate durch Klicken bearbeiten</a:t>
            </a:r>
          </a:p>
        </p:txBody>
      </p:sp>
      <p:sp>
        <p:nvSpPr>
          <p:cNvPr id="5" name="Datumsplatzhalter 4"/>
          <p:cNvSpPr>
            <a:spLocks noGrp="1"/>
          </p:cNvSpPr>
          <p:nvPr>
            <p:ph type="dt" sz="half" idx="10"/>
          </p:nvPr>
        </p:nvSpPr>
        <p:spPr/>
        <p:txBody>
          <a:bodyPr/>
          <a:lstStyle/>
          <a:p>
            <a:fld id="{28107EB1-D356-4933-8FCE-4174DB5CFD4F}" type="datetimeFigureOut">
              <a:rPr lang="de-DE" smtClean="0"/>
              <a:pPr/>
              <a:t>21.04.2021</a:t>
            </a:fld>
            <a:endParaRPr lang="en-US"/>
          </a:p>
        </p:txBody>
      </p:sp>
      <p:sp>
        <p:nvSpPr>
          <p:cNvPr id="6" name="Fußzeilenplatzhalter 5"/>
          <p:cNvSpPr>
            <a:spLocks noGrp="1"/>
          </p:cNvSpPr>
          <p:nvPr>
            <p:ph type="ftr" sz="quarter" idx="11"/>
          </p:nvPr>
        </p:nvSpPr>
        <p:spPr/>
        <p:txBody>
          <a:bodyPr/>
          <a:lstStyle/>
          <a:p>
            <a:endParaRPr lang="en-US"/>
          </a:p>
        </p:txBody>
      </p:sp>
      <p:sp>
        <p:nvSpPr>
          <p:cNvPr id="7" name="Foliennummernplatzhalter 6"/>
          <p:cNvSpPr>
            <a:spLocks noGrp="1"/>
          </p:cNvSpPr>
          <p:nvPr>
            <p:ph type="sldNum" sz="quarter" idx="12"/>
          </p:nvPr>
        </p:nvSpPr>
        <p:spPr/>
        <p:txBody>
          <a:bodyPr/>
          <a:lstStyle/>
          <a:p>
            <a:fld id="{B7BCDCEA-41E1-4443-B854-4AD58115BE36}"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a:t>Titelmasterformat durch Klicken bearbeiten</a:t>
            </a:r>
            <a:endParaRPr lang="en-US"/>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Textmasterformate durch Klicken bearbeiten</a:t>
            </a:r>
          </a:p>
        </p:txBody>
      </p:sp>
      <p:sp>
        <p:nvSpPr>
          <p:cNvPr id="5" name="Datumsplatzhalter 4"/>
          <p:cNvSpPr>
            <a:spLocks noGrp="1"/>
          </p:cNvSpPr>
          <p:nvPr>
            <p:ph type="dt" sz="half" idx="10"/>
          </p:nvPr>
        </p:nvSpPr>
        <p:spPr/>
        <p:txBody>
          <a:bodyPr/>
          <a:lstStyle/>
          <a:p>
            <a:fld id="{28107EB1-D356-4933-8FCE-4174DB5CFD4F}" type="datetimeFigureOut">
              <a:rPr lang="de-DE" smtClean="0"/>
              <a:pPr/>
              <a:t>21.04.2021</a:t>
            </a:fld>
            <a:endParaRPr lang="en-US"/>
          </a:p>
        </p:txBody>
      </p:sp>
      <p:sp>
        <p:nvSpPr>
          <p:cNvPr id="6" name="Fußzeilenplatzhalter 5"/>
          <p:cNvSpPr>
            <a:spLocks noGrp="1"/>
          </p:cNvSpPr>
          <p:nvPr>
            <p:ph type="ftr" sz="quarter" idx="11"/>
          </p:nvPr>
        </p:nvSpPr>
        <p:spPr/>
        <p:txBody>
          <a:bodyPr/>
          <a:lstStyle/>
          <a:p>
            <a:endParaRPr lang="en-US"/>
          </a:p>
        </p:txBody>
      </p:sp>
      <p:sp>
        <p:nvSpPr>
          <p:cNvPr id="7" name="Foliennummernplatzhalter 6"/>
          <p:cNvSpPr>
            <a:spLocks noGrp="1"/>
          </p:cNvSpPr>
          <p:nvPr>
            <p:ph type="sldNum" sz="quarter" idx="12"/>
          </p:nvPr>
        </p:nvSpPr>
        <p:spPr/>
        <p:txBody>
          <a:bodyPr/>
          <a:lstStyle/>
          <a:p>
            <a:fld id="{B7BCDCEA-41E1-4443-B854-4AD58115BE36}" type="slidenum">
              <a:rPr lang="en-US" smtClean="0"/>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a:t>Titelmasterformat durch Klicken bearbeiten</a:t>
            </a:r>
            <a:endParaRPr lang="en-US"/>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107EB1-D356-4933-8FCE-4174DB5CFD4F}" type="datetimeFigureOut">
              <a:rPr lang="de-DE" smtClean="0"/>
              <a:pPr/>
              <a:t>21.04.2021</a:t>
            </a:fld>
            <a:endParaRPr lang="en-US"/>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BCDCEA-41E1-4443-B854-4AD58115BE36}"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image" Target="../media/image26.emf"/></Relationships>
</file>

<file path=ppt/slides/_rels/slide5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285720" y="357166"/>
            <a:ext cx="8572560" cy="1470025"/>
          </a:xfrm>
        </p:spPr>
        <p:txBody>
          <a:bodyPr>
            <a:normAutofit fontScale="90000"/>
          </a:bodyPr>
          <a:lstStyle/>
          <a:p>
            <a:r>
              <a:rPr lang="en-US" sz="4000" dirty="0"/>
              <a:t>La </a:t>
            </a:r>
            <a:r>
              <a:rPr lang="en-US" sz="4000" dirty="0" err="1"/>
              <a:t>esclavitud</a:t>
            </a:r>
            <a:r>
              <a:rPr lang="en-US" sz="4000" dirty="0"/>
              <a:t> en la </a:t>
            </a:r>
            <a:r>
              <a:rPr lang="en-US" sz="4000" dirty="0" err="1"/>
              <a:t>historia</a:t>
            </a:r>
            <a:r>
              <a:rPr lang="en-US" sz="4000" dirty="0"/>
              <a:t> del </a:t>
            </a:r>
            <a:r>
              <a:rPr lang="en-US" sz="4000" dirty="0" err="1"/>
              <a:t>derecho</a:t>
            </a:r>
            <a:r>
              <a:rPr lang="en-US" sz="4000" dirty="0"/>
              <a:t> 6.1</a:t>
            </a:r>
            <a:br>
              <a:rPr lang="en-US" sz="4000" dirty="0"/>
            </a:br>
            <a:r>
              <a:rPr lang="en-US" sz="4000" dirty="0"/>
              <a:t>Alta </a:t>
            </a:r>
            <a:r>
              <a:rPr lang="en-US" sz="4000" dirty="0" err="1"/>
              <a:t>Edad</a:t>
            </a:r>
            <a:r>
              <a:rPr lang="en-US" sz="4000" dirty="0"/>
              <a:t> Media</a:t>
            </a:r>
          </a:p>
        </p:txBody>
      </p:sp>
      <p:pic>
        <p:nvPicPr>
          <p:cNvPr id="160770" name="Picture 2" descr="https://brewminate.com/wp-content/uploads/2019/12/121519-17-History-Medieval-Christian-Slave-1024x735.png"/>
          <p:cNvPicPr>
            <a:picLocks noChangeAspect="1" noChangeArrowheads="1"/>
          </p:cNvPicPr>
          <p:nvPr/>
        </p:nvPicPr>
        <p:blipFill>
          <a:blip r:embed="rId2" cstate="print"/>
          <a:srcRect/>
          <a:stretch>
            <a:fillRect/>
          </a:stretch>
        </p:blipFill>
        <p:spPr bwMode="auto">
          <a:xfrm>
            <a:off x="1214414" y="1935138"/>
            <a:ext cx="6715172" cy="4819973"/>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57200" y="1600200"/>
            <a:ext cx="8472518" cy="4525963"/>
          </a:xfrm>
        </p:spPr>
        <p:txBody>
          <a:bodyPr>
            <a:normAutofit fontScale="92500" lnSpcReduction="10000"/>
          </a:bodyPr>
          <a:lstStyle/>
          <a:p>
            <a:r>
              <a:rPr lang="es-CL" dirty="0"/>
              <a:t>1229 (re-)conquista de Mallorca (venta de cautivos)</a:t>
            </a:r>
          </a:p>
          <a:p>
            <a:r>
              <a:rPr lang="es-CL" dirty="0"/>
              <a:t>1300 reino de Nápoles: destrucción de la colonia sarracena de Lucera – muchos cautivos esclavizados (&gt; 10.000?)</a:t>
            </a:r>
          </a:p>
          <a:p>
            <a:r>
              <a:rPr lang="de-DE" dirty="0"/>
              <a:t>siglo XII y </a:t>
            </a:r>
            <a:r>
              <a:rPr lang="es-CL" dirty="0"/>
              <a:t>XIII sarracenos vendidos a Italia (</a:t>
            </a:r>
            <a:r>
              <a:rPr lang="es-CL" dirty="0" err="1"/>
              <a:t>Genova</a:t>
            </a:r>
            <a:r>
              <a:rPr lang="es-CL" dirty="0"/>
              <a:t>)</a:t>
            </a:r>
          </a:p>
          <a:p>
            <a:r>
              <a:rPr lang="es-CL" dirty="0"/>
              <a:t>mediados del siglo XV reducción de los esclavos en Génova, pero: </a:t>
            </a:r>
          </a:p>
          <a:p>
            <a:r>
              <a:rPr lang="de-DE" dirty="0"/>
              <a:t>a partir de los a</a:t>
            </a:r>
            <a:r>
              <a:rPr lang="pt-BR" dirty="0" err="1"/>
              <a:t>ños</a:t>
            </a:r>
            <a:r>
              <a:rPr lang="pt-BR" dirty="0"/>
              <a:t> </a:t>
            </a:r>
            <a:r>
              <a:rPr lang="es-CL" dirty="0"/>
              <a:t>1470 importación </a:t>
            </a:r>
            <a:r>
              <a:rPr lang="es-CL" dirty="0" err="1"/>
              <a:t>cresciente</a:t>
            </a:r>
            <a:r>
              <a:rPr lang="es-CL" dirty="0"/>
              <a:t> de Granada</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57200" y="785794"/>
            <a:ext cx="8229600" cy="5340369"/>
          </a:xfrm>
        </p:spPr>
        <p:txBody>
          <a:bodyPr>
            <a:normAutofit lnSpcReduction="10000"/>
          </a:bodyPr>
          <a:lstStyle/>
          <a:p>
            <a:r>
              <a:rPr lang="es-CL" u="sng" dirty="0"/>
              <a:t>cautiverio</a:t>
            </a:r>
            <a:r>
              <a:rPr lang="es-CL" dirty="0"/>
              <a:t> </a:t>
            </a:r>
          </a:p>
          <a:p>
            <a:pPr lvl="1"/>
            <a:r>
              <a:rPr lang="es-CL" dirty="0"/>
              <a:t>fuente importante durante la ‘‘reconquista“ de ‘‘Portugal“</a:t>
            </a:r>
          </a:p>
          <a:p>
            <a:pPr lvl="1"/>
            <a:r>
              <a:rPr lang="es-CL" dirty="0"/>
              <a:t>y de Andalucía, Castilla (Granada!)</a:t>
            </a:r>
          </a:p>
          <a:p>
            <a:pPr lvl="2"/>
            <a:r>
              <a:rPr lang="es-CL" dirty="0"/>
              <a:t>géneros más equilibrados, aplicación no solo domestica</a:t>
            </a:r>
          </a:p>
          <a:p>
            <a:pPr lvl="1"/>
            <a:endParaRPr lang="de-DE" dirty="0"/>
          </a:p>
          <a:p>
            <a:pPr marL="457200" lvl="1" indent="0">
              <a:buNone/>
            </a:pPr>
            <a:r>
              <a:rPr lang="de-DE" dirty="0"/>
              <a:t>-‘‘violencia </a:t>
            </a:r>
            <a:r>
              <a:rPr lang="es-CL" dirty="0"/>
              <a:t>de baja intensidad“/reciprocidad</a:t>
            </a:r>
          </a:p>
          <a:p>
            <a:pPr lvl="1"/>
            <a:endParaRPr lang="de-DE" dirty="0"/>
          </a:p>
          <a:p>
            <a:r>
              <a:rPr lang="de-DE" dirty="0"/>
              <a:t>1487 </a:t>
            </a:r>
            <a:r>
              <a:rPr lang="es-CL" dirty="0"/>
              <a:t>(re-)conquista de Málaga </a:t>
            </a:r>
          </a:p>
          <a:p>
            <a:pPr lvl="1"/>
            <a:r>
              <a:rPr lang="es-CL" dirty="0"/>
              <a:t>en Sevilla fueron vendidos acerca de 3.000 cautivos en los años posteriores</a:t>
            </a:r>
            <a:r>
              <a:rPr lang="de-DE" dirty="0"/>
              <a:t>.</a:t>
            </a:r>
          </a:p>
          <a:p>
            <a:pPr lvl="1"/>
            <a:endParaRPr lang="de-DE" dirty="0"/>
          </a:p>
          <a:p>
            <a:endParaRPr lang="de-DE"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pt-BR" dirty="0"/>
              <a:t>corsarios y pirateria, violencia</a:t>
            </a:r>
            <a:endParaRPr lang="de-DE" dirty="0"/>
          </a:p>
        </p:txBody>
      </p:sp>
      <p:sp>
        <p:nvSpPr>
          <p:cNvPr id="3" name="Inhaltsplatzhalter 2"/>
          <p:cNvSpPr>
            <a:spLocks noGrp="1"/>
          </p:cNvSpPr>
          <p:nvPr>
            <p:ph idx="1"/>
          </p:nvPr>
        </p:nvSpPr>
        <p:spPr/>
        <p:txBody>
          <a:bodyPr>
            <a:normAutofit fontScale="85000" lnSpcReduction="10000"/>
          </a:bodyPr>
          <a:lstStyle/>
          <a:p>
            <a:r>
              <a:rPr lang="es-CL" dirty="0"/>
              <a:t>A veces tenían privilegios regios (Aragón: </a:t>
            </a:r>
            <a:r>
              <a:rPr lang="es-CL" i="1" dirty="0" err="1"/>
              <a:t>guiatgès</a:t>
            </a:r>
            <a:r>
              <a:rPr lang="es-CL" i="1" dirty="0"/>
              <a:t> </a:t>
            </a:r>
            <a:r>
              <a:rPr lang="es-CL" dirty="0"/>
              <a:t>con el derecho de atacar musulmanes al alto mar)</a:t>
            </a:r>
            <a:r>
              <a:rPr lang="es-CL" i="1" dirty="0"/>
              <a:t> </a:t>
            </a:r>
          </a:p>
          <a:p>
            <a:r>
              <a:rPr lang="es-CL" dirty="0"/>
              <a:t>ataques inmediatos al litoral de África del Norte (</a:t>
            </a:r>
            <a:r>
              <a:rPr lang="es-CL" dirty="0" err="1"/>
              <a:t>Berberia</a:t>
            </a:r>
            <a:r>
              <a:rPr lang="es-CL" dirty="0"/>
              <a:t>) </a:t>
            </a:r>
          </a:p>
          <a:p>
            <a:r>
              <a:rPr lang="es-CL" dirty="0"/>
              <a:t>corsarios d</a:t>
            </a:r>
            <a:r>
              <a:rPr lang="pt-BR" dirty="0"/>
              <a:t>e Catalunya, Valencia, (Nápoles?)</a:t>
            </a:r>
            <a:endParaRPr lang="de-DE" dirty="0"/>
          </a:p>
          <a:p>
            <a:r>
              <a:rPr lang="es-CL" dirty="0"/>
              <a:t>a partir del siglo XI ciudades italianas como Génova y Pisa usan en el occidente del Mediterráneo una mezcla de piratería y comercio con bienes de lujo y esclavos</a:t>
            </a:r>
          </a:p>
          <a:p>
            <a:r>
              <a:rPr lang="es-CL" dirty="0"/>
              <a:t>en Génova la preparación de embarcaciones de piratas era de conocimiento público.</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57200" y="500042"/>
            <a:ext cx="8229600" cy="5626121"/>
          </a:xfrm>
        </p:spPr>
        <p:txBody>
          <a:bodyPr/>
          <a:lstStyle/>
          <a:p>
            <a:r>
              <a:rPr lang="pt-BR" dirty="0"/>
              <a:t>el derecho de guerra y paz, la existencia o no de treguas ... afecta la legalidad de estas actividades!</a:t>
            </a:r>
          </a:p>
          <a:p>
            <a:endParaRPr lang="pt-BR" dirty="0"/>
          </a:p>
          <a:p>
            <a:endParaRPr lang="de-DE" dirty="0"/>
          </a:p>
        </p:txBody>
      </p:sp>
      <p:pic>
        <p:nvPicPr>
          <p:cNvPr id="317442" name="Picture 2" descr="https://upload.wikimedia.org/wikipedia/commons/f/f2/Battle_off_Sandwich.jpg?1573334440511"/>
          <p:cNvPicPr>
            <a:picLocks noChangeAspect="1" noChangeArrowheads="1"/>
          </p:cNvPicPr>
          <p:nvPr/>
        </p:nvPicPr>
        <p:blipFill>
          <a:blip r:embed="rId2" cstate="print"/>
          <a:srcRect/>
          <a:stretch>
            <a:fillRect/>
          </a:stretch>
        </p:blipFill>
        <p:spPr bwMode="auto">
          <a:xfrm>
            <a:off x="199698" y="2285992"/>
            <a:ext cx="8698168" cy="2714644"/>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378395" y="428604"/>
            <a:ext cx="8586903" cy="6143668"/>
          </a:xfrm>
          <a:prstGeom prst="rect">
            <a:avLst/>
          </a:prstGeom>
          <a:noFill/>
          <a:ln w="9525">
            <a:noFill/>
            <a:miter lim="800000"/>
            <a:headEnd/>
            <a:tailEnd/>
          </a:ln>
          <a:effectLst/>
        </p:spPr>
      </p:pic>
      <p:sp>
        <p:nvSpPr>
          <p:cNvPr id="7" name="Pfeil nach links 6"/>
          <p:cNvSpPr/>
          <p:nvPr/>
        </p:nvSpPr>
        <p:spPr>
          <a:xfrm rot="19571817">
            <a:off x="1530118" y="3712498"/>
            <a:ext cx="3490188" cy="3762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Pfeil nach rechts 7"/>
          <p:cNvSpPr/>
          <p:nvPr/>
        </p:nvSpPr>
        <p:spPr>
          <a:xfrm rot="1010925">
            <a:off x="5177786" y="3076887"/>
            <a:ext cx="3286148" cy="263513"/>
          </a:xfrm>
          <a:prstGeom prst="rightArrow">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extfeld 9"/>
          <p:cNvSpPr txBox="1"/>
          <p:nvPr/>
        </p:nvSpPr>
        <p:spPr>
          <a:xfrm>
            <a:off x="4643438" y="2357430"/>
            <a:ext cx="642942" cy="923330"/>
          </a:xfrm>
          <a:prstGeom prst="rect">
            <a:avLst/>
          </a:prstGeom>
          <a:noFill/>
        </p:spPr>
        <p:txBody>
          <a:bodyPr wrap="square" rtlCol="0">
            <a:spAutoFit/>
          </a:bodyPr>
          <a:lstStyle/>
          <a:p>
            <a:r>
              <a:rPr lang="de-DE" sz="5400" dirty="0"/>
              <a:t>?</a:t>
            </a:r>
          </a:p>
        </p:txBody>
      </p:sp>
      <p:sp>
        <p:nvSpPr>
          <p:cNvPr id="11" name="Textfeld 10"/>
          <p:cNvSpPr txBox="1"/>
          <p:nvPr/>
        </p:nvSpPr>
        <p:spPr>
          <a:xfrm>
            <a:off x="2928926" y="3071810"/>
            <a:ext cx="785818" cy="369332"/>
          </a:xfrm>
          <a:prstGeom prst="rect">
            <a:avLst/>
          </a:prstGeom>
          <a:noFill/>
        </p:spPr>
        <p:txBody>
          <a:bodyPr wrap="square" rtlCol="0">
            <a:spAutoFit/>
          </a:bodyPr>
          <a:lstStyle/>
          <a:p>
            <a:r>
              <a:rPr lang="de-DE" dirty="0" err="1"/>
              <a:t>Praga</a:t>
            </a:r>
            <a:endParaRPr lang="de-DE" dirty="0"/>
          </a:p>
        </p:txBody>
      </p:sp>
      <p:pic>
        <p:nvPicPr>
          <p:cNvPr id="7172" name="Picture 4"/>
          <p:cNvPicPr>
            <a:picLocks noChangeAspect="1" noChangeArrowheads="1"/>
          </p:cNvPicPr>
          <p:nvPr/>
        </p:nvPicPr>
        <p:blipFill>
          <a:blip r:embed="rId3" cstate="print"/>
          <a:srcRect/>
          <a:stretch>
            <a:fillRect/>
          </a:stretch>
        </p:blipFill>
        <p:spPr bwMode="auto">
          <a:xfrm>
            <a:off x="857224" y="3429000"/>
            <a:ext cx="2095500" cy="285750"/>
          </a:xfrm>
          <a:prstGeom prst="rect">
            <a:avLst/>
          </a:prstGeom>
          <a:noFill/>
          <a:ln w="9525">
            <a:noFill/>
            <a:miter lim="800000"/>
            <a:headEnd/>
            <a:tailEnd/>
          </a:ln>
          <a:effectLst/>
        </p:spPr>
      </p:pic>
      <p:sp>
        <p:nvSpPr>
          <p:cNvPr id="14" name="Pfeil nach links 13"/>
          <p:cNvSpPr/>
          <p:nvPr/>
        </p:nvSpPr>
        <p:spPr>
          <a:xfrm rot="20200765">
            <a:off x="2016310" y="2814121"/>
            <a:ext cx="2364502" cy="25336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Pfeil nach links 14"/>
          <p:cNvSpPr/>
          <p:nvPr/>
        </p:nvSpPr>
        <p:spPr>
          <a:xfrm rot="16606271">
            <a:off x="4255914" y="3568310"/>
            <a:ext cx="1271248" cy="25336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Pfeil nach rechts 11"/>
          <p:cNvSpPr/>
          <p:nvPr/>
        </p:nvSpPr>
        <p:spPr>
          <a:xfrm rot="5145854">
            <a:off x="3753185" y="4445495"/>
            <a:ext cx="3286148" cy="263513"/>
          </a:xfrm>
          <a:prstGeom prst="rightArrow">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p:cNvSpPr/>
          <p:nvPr/>
        </p:nvSpPr>
        <p:spPr>
          <a:xfrm>
            <a:off x="214282" y="214290"/>
            <a:ext cx="3857652" cy="1143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Inhaltsplatzhalter 16"/>
          <p:cNvSpPr>
            <a:spLocks noGrp="1"/>
          </p:cNvSpPr>
          <p:nvPr>
            <p:ph idx="1"/>
          </p:nvPr>
        </p:nvSpPr>
        <p:spPr>
          <a:xfrm>
            <a:off x="457200" y="357166"/>
            <a:ext cx="8229600" cy="5768997"/>
          </a:xfrm>
        </p:spPr>
        <p:txBody>
          <a:bodyPr/>
          <a:lstStyle/>
          <a:p>
            <a:r>
              <a:rPr lang="pt-BR" dirty="0"/>
              <a:t>comercio, trata</a:t>
            </a:r>
            <a:endParaRPr lang="de-DE"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r>
              <a:rPr lang="pt-BR" dirty="0"/>
              <a:t>Danubio como ruta importante</a:t>
            </a:r>
          </a:p>
          <a:p>
            <a:endParaRPr lang="pt-BR" dirty="0"/>
          </a:p>
          <a:p>
            <a:r>
              <a:rPr lang="pt-BR" dirty="0"/>
              <a:t>Praga como ciudad importante</a:t>
            </a:r>
            <a:endParaRPr lang="de-DE"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57200" y="357166"/>
            <a:ext cx="8229600" cy="5768997"/>
          </a:xfrm>
        </p:spPr>
        <p:txBody>
          <a:bodyPr/>
          <a:lstStyle/>
          <a:p>
            <a:r>
              <a:rPr lang="es-CL" dirty="0"/>
              <a:t>Trata de esclavos en el siglo X en ‘‘Alemania“:</a:t>
            </a:r>
          </a:p>
          <a:p>
            <a:r>
              <a:rPr lang="es-CL" dirty="0"/>
              <a:t>sínodo de </a:t>
            </a:r>
            <a:r>
              <a:rPr lang="es-CL" dirty="0" err="1"/>
              <a:t>Koblenz</a:t>
            </a:r>
            <a:r>
              <a:rPr lang="es-CL" dirty="0"/>
              <a:t> (</a:t>
            </a:r>
            <a:r>
              <a:rPr lang="es-CL" dirty="0" err="1"/>
              <a:t>Synodus</a:t>
            </a:r>
            <a:r>
              <a:rPr lang="es-CL" dirty="0"/>
              <a:t> </a:t>
            </a:r>
            <a:r>
              <a:rPr lang="es-CL" dirty="0" err="1"/>
              <a:t>Confluentia</a:t>
            </a:r>
            <a:r>
              <a:rPr lang="es-CL" dirty="0"/>
              <a:t>, 922</a:t>
            </a:r>
            <a:r>
              <a:rPr lang="de-DE" dirty="0"/>
              <a:t>):</a:t>
            </a:r>
          </a:p>
          <a:p>
            <a:r>
              <a:rPr lang="de-DE" dirty="0" err="1"/>
              <a:t>can</a:t>
            </a:r>
            <a:r>
              <a:rPr lang="de-DE" dirty="0"/>
              <a:t>. VII. </a:t>
            </a:r>
          </a:p>
          <a:p>
            <a:r>
              <a:rPr lang="de-DE" dirty="0"/>
              <a:t>‘‘Item interrogatum est, quid de eo faciendum sit, qui christianum hominem vendiderit. </a:t>
            </a:r>
            <a:r>
              <a:rPr lang="de-DE" dirty="0" err="1"/>
              <a:t>Responsumque</a:t>
            </a:r>
            <a:r>
              <a:rPr lang="de-DE" dirty="0"/>
              <a:t> </a:t>
            </a:r>
            <a:r>
              <a:rPr lang="de-DE" dirty="0" err="1"/>
              <a:t>est</a:t>
            </a:r>
            <a:r>
              <a:rPr lang="de-DE" dirty="0"/>
              <a:t> ab </a:t>
            </a:r>
            <a:r>
              <a:rPr lang="de-DE" dirty="0" err="1"/>
              <a:t>omnibus</a:t>
            </a:r>
            <a:r>
              <a:rPr lang="de-DE" dirty="0"/>
              <a:t>, </a:t>
            </a:r>
            <a:r>
              <a:rPr lang="de-DE" dirty="0" err="1"/>
              <a:t>homicidii</a:t>
            </a:r>
            <a:r>
              <a:rPr lang="de-DE" dirty="0"/>
              <a:t> </a:t>
            </a:r>
            <a:r>
              <a:rPr lang="de-DE" dirty="0" err="1"/>
              <a:t>ipsum</a:t>
            </a:r>
            <a:r>
              <a:rPr lang="de-DE" dirty="0"/>
              <a:t> </a:t>
            </a:r>
            <a:r>
              <a:rPr lang="de-DE" dirty="0" err="1"/>
              <a:t>hominem</a:t>
            </a:r>
            <a:r>
              <a:rPr lang="de-DE" dirty="0"/>
              <a:t> </a:t>
            </a:r>
            <a:r>
              <a:rPr lang="de-DE" dirty="0" err="1"/>
              <a:t>sibi</a:t>
            </a:r>
            <a:r>
              <a:rPr lang="de-DE" dirty="0"/>
              <a:t> </a:t>
            </a:r>
            <a:r>
              <a:rPr lang="de-DE" dirty="0" err="1"/>
              <a:t>contrahere</a:t>
            </a:r>
            <a:r>
              <a:rPr lang="de-DE" dirty="0"/>
              <a:t>.“</a:t>
            </a:r>
          </a:p>
          <a:p>
            <a:pPr lvl="1"/>
            <a:r>
              <a:rPr lang="de-DE" dirty="0"/>
              <a:t>MGH </a:t>
            </a:r>
            <a:r>
              <a:rPr lang="de-DE" dirty="0" err="1"/>
              <a:t>Const</a:t>
            </a:r>
            <a:r>
              <a:rPr lang="de-DE" dirty="0"/>
              <a:t>. 1, 1839, pp. 629-631</a:t>
            </a:r>
          </a:p>
        </p:txBody>
      </p:sp>
      <p:sp>
        <p:nvSpPr>
          <p:cNvPr id="4" name="Textfeld 3"/>
          <p:cNvSpPr txBox="1"/>
          <p:nvPr/>
        </p:nvSpPr>
        <p:spPr>
          <a:xfrm>
            <a:off x="642910" y="5473005"/>
            <a:ext cx="7786742" cy="1384995"/>
          </a:xfrm>
          <a:prstGeom prst="rect">
            <a:avLst/>
          </a:prstGeom>
          <a:noFill/>
        </p:spPr>
        <p:txBody>
          <a:bodyPr wrap="square" rtlCol="0">
            <a:spAutoFit/>
          </a:bodyPr>
          <a:lstStyle/>
          <a:p>
            <a:r>
              <a:rPr lang="es-CL" sz="2800" dirty="0"/>
              <a:t>La esclavitud de cristianos entre sí está prohibida. La venta de un cristiano (libre) como esclavo es punido como un homicidio</a:t>
            </a:r>
            <a:r>
              <a:rPr lang="pt-BR" sz="2800" dirty="0"/>
              <a:t>. </a:t>
            </a:r>
            <a:endParaRPr lang="de-DE" sz="2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La </a:t>
            </a:r>
            <a:r>
              <a:rPr lang="es-CL" dirty="0"/>
              <a:t>esclavitud </a:t>
            </a:r>
            <a:r>
              <a:rPr lang="de-DE" dirty="0"/>
              <a:t>en las </a:t>
            </a:r>
            <a:r>
              <a:rPr lang="es-CL" dirty="0"/>
              <a:t>Siete Partidas</a:t>
            </a:r>
          </a:p>
        </p:txBody>
      </p:sp>
      <p:sp>
        <p:nvSpPr>
          <p:cNvPr id="3" name="Inhaltsplatzhalter 2"/>
          <p:cNvSpPr>
            <a:spLocks noGrp="1"/>
          </p:cNvSpPr>
          <p:nvPr>
            <p:ph idx="1"/>
          </p:nvPr>
        </p:nvSpPr>
        <p:spPr>
          <a:xfrm>
            <a:off x="457200" y="1600200"/>
            <a:ext cx="8229600" cy="4900634"/>
          </a:xfrm>
        </p:spPr>
        <p:txBody>
          <a:bodyPr>
            <a:normAutofit fontScale="77500" lnSpcReduction="20000"/>
          </a:bodyPr>
          <a:lstStyle/>
          <a:p>
            <a:r>
              <a:rPr lang="es-ES" dirty="0"/>
              <a:t>Alfonso X pretendía renovar y unificar los diversos fueros que regían sus dominios. </a:t>
            </a:r>
          </a:p>
          <a:p>
            <a:r>
              <a:rPr lang="es-ES" dirty="0"/>
              <a:t>el primer paso </a:t>
            </a:r>
            <a:r>
              <a:rPr lang="es-ES" dirty="0">
                <a:sym typeface="Wingdings" pitchFamily="2" charset="2"/>
              </a:rPr>
              <a:t></a:t>
            </a:r>
            <a:r>
              <a:rPr lang="es-ES" dirty="0"/>
              <a:t> </a:t>
            </a:r>
            <a:r>
              <a:rPr lang="es-ES" i="1" dirty="0"/>
              <a:t>Fuero Real</a:t>
            </a:r>
            <a:r>
              <a:rPr lang="es-ES" dirty="0"/>
              <a:t> para las ciudades del país.</a:t>
            </a:r>
          </a:p>
          <a:p>
            <a:endParaRPr lang="es-ES" i="1" dirty="0"/>
          </a:p>
          <a:p>
            <a:r>
              <a:rPr lang="es-ES" i="1" dirty="0"/>
              <a:t>El Espéculo</a:t>
            </a:r>
            <a:r>
              <a:rPr lang="es-ES" dirty="0"/>
              <a:t> sería la primera redacción de un código legal unificado, en la línea del </a:t>
            </a:r>
            <a:r>
              <a:rPr lang="es-ES" i="1" dirty="0"/>
              <a:t>Fuero Real</a:t>
            </a:r>
            <a:r>
              <a:rPr lang="es-ES" dirty="0"/>
              <a:t>. Sería promulgado en 1255. </a:t>
            </a:r>
          </a:p>
          <a:p>
            <a:r>
              <a:rPr lang="es-ES" dirty="0"/>
              <a:t>Sin embargo, al año siguiente llegó una embajada de la ciudad italiana de Pisa ofreciendo a Alfonso su apoyo para optar al trono imperial </a:t>
            </a:r>
          </a:p>
          <a:p>
            <a:r>
              <a:rPr lang="es-ES" dirty="0"/>
              <a:t>El rey castellano decidió entonces que su equipo de juristas elaborara un nuevo código legal ampliado, basado en el </a:t>
            </a:r>
            <a:r>
              <a:rPr lang="es-ES" i="1" dirty="0"/>
              <a:t>Espéculo</a:t>
            </a:r>
            <a:r>
              <a:rPr lang="es-ES" dirty="0"/>
              <a:t> y en el Derecho romano-canónico </a:t>
            </a:r>
          </a:p>
          <a:p>
            <a:r>
              <a:rPr lang="es-ES" dirty="0">
                <a:sym typeface="Wingdings" pitchFamily="2" charset="2"/>
              </a:rPr>
              <a:t></a:t>
            </a:r>
            <a:r>
              <a:rPr lang="es-ES" dirty="0"/>
              <a:t> </a:t>
            </a:r>
            <a:r>
              <a:rPr lang="es-ES" i="1" dirty="0"/>
              <a:t>Siete Partidas</a:t>
            </a:r>
            <a:r>
              <a:rPr lang="es-ES" dirty="0"/>
              <a:t>, redactadas entre 1256 y 1265</a:t>
            </a:r>
          </a:p>
          <a:p>
            <a:endParaRPr lang="de-DE"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5666" name="Picture 2"/>
          <p:cNvPicPr>
            <a:picLocks noChangeAspect="1" noChangeArrowheads="1"/>
          </p:cNvPicPr>
          <p:nvPr/>
        </p:nvPicPr>
        <p:blipFill>
          <a:blip r:embed="rId2" cstate="print"/>
          <a:srcRect/>
          <a:stretch>
            <a:fillRect/>
          </a:stretch>
        </p:blipFill>
        <p:spPr bwMode="auto">
          <a:xfrm>
            <a:off x="289917" y="548680"/>
            <a:ext cx="8854083" cy="612068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CL" dirty="0"/>
              <a:t>Baja Edad Media</a:t>
            </a:r>
          </a:p>
        </p:txBody>
      </p:sp>
      <p:sp>
        <p:nvSpPr>
          <p:cNvPr id="3" name="Inhaltsplatzhalter 2"/>
          <p:cNvSpPr>
            <a:spLocks noGrp="1"/>
          </p:cNvSpPr>
          <p:nvPr>
            <p:ph idx="1"/>
          </p:nvPr>
        </p:nvSpPr>
        <p:spPr>
          <a:xfrm>
            <a:off x="457200" y="1600200"/>
            <a:ext cx="8543956" cy="4525963"/>
          </a:xfrm>
        </p:spPr>
        <p:txBody>
          <a:bodyPr>
            <a:normAutofit/>
          </a:bodyPr>
          <a:lstStyle/>
          <a:p>
            <a:pPr marL="0" indent="0">
              <a:buNone/>
            </a:pPr>
            <a:r>
              <a:rPr lang="de-DE" dirty="0"/>
              <a:t>‘‘un f</a:t>
            </a:r>
            <a:r>
              <a:rPr lang="es-CL" dirty="0" err="1"/>
              <a:t>enómeno</a:t>
            </a:r>
            <a:r>
              <a:rPr lang="es-CL" dirty="0"/>
              <a:t> exclusivamente mediterráneo“</a:t>
            </a:r>
          </a:p>
          <a:p>
            <a:pPr lvl="3">
              <a:buNone/>
            </a:pPr>
            <a:endParaRPr lang="de-DE" dirty="0"/>
          </a:p>
          <a:p>
            <a:pPr lvl="1"/>
            <a:endParaRPr lang="de-DE" dirty="0"/>
          </a:p>
        </p:txBody>
      </p:sp>
      <p:sp>
        <p:nvSpPr>
          <p:cNvPr id="312322" name="AutoShape 2" descr="https://static.wixstatic.com/media/72b20a_5abcf746941742f78edd29bb5638ceba~mv2.jpg/v1/fill/w_524,h_543,al_c,lg_1,q_80/72b20a_5abcf746941742f78edd29bb5638ceba~mv2.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de-DE"/>
          </a:p>
        </p:txBody>
      </p:sp>
      <p:sp>
        <p:nvSpPr>
          <p:cNvPr id="312324" name="AutoShape 4" descr="https://static.wixstatic.com/media/72b20a_5abcf746941742f78edd29bb5638ceba~mv2.jpg/v1/fill/w_524,h_543,al_c,lg_1,q_80/72b20a_5abcf746941742f78edd29bb5638ceba~mv2.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de-DE"/>
          </a:p>
        </p:txBody>
      </p:sp>
      <p:sp>
        <p:nvSpPr>
          <p:cNvPr id="312326" name="AutoShape 6" descr="https://static.wixstatic.com/media/72b20a_5abcf746941742f78edd29bb5638ceba~mv2.jpg/v1/fill/w_524,h_543,al_c,lg_1,q_80/72b20a_5abcf746941742f78edd29bb5638ceba~mv2.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de-DE"/>
          </a:p>
        </p:txBody>
      </p:sp>
      <p:pic>
        <p:nvPicPr>
          <p:cNvPr id="312327" name="Picture 7"/>
          <p:cNvPicPr>
            <a:picLocks noChangeAspect="1" noChangeArrowheads="1"/>
          </p:cNvPicPr>
          <p:nvPr/>
        </p:nvPicPr>
        <p:blipFill>
          <a:blip r:embed="rId2" cstate="print"/>
          <a:srcRect l="16406" t="19791" r="66894" b="16667"/>
          <a:stretch>
            <a:fillRect/>
          </a:stretch>
        </p:blipFill>
        <p:spPr bwMode="auto">
          <a:xfrm>
            <a:off x="2143108" y="2285992"/>
            <a:ext cx="5072098" cy="5428035"/>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pt-BR" b="1" dirty="0"/>
              <a:t>500 a 1100</a:t>
            </a:r>
            <a:endParaRPr lang="de-DE" b="1" dirty="0"/>
          </a:p>
        </p:txBody>
      </p:sp>
      <p:sp>
        <p:nvSpPr>
          <p:cNvPr id="3" name="Inhaltsplatzhalter 2"/>
          <p:cNvSpPr>
            <a:spLocks noGrp="1"/>
          </p:cNvSpPr>
          <p:nvPr>
            <p:ph idx="1"/>
          </p:nvPr>
        </p:nvSpPr>
        <p:spPr>
          <a:xfrm>
            <a:off x="285720" y="1600200"/>
            <a:ext cx="8572560" cy="4525963"/>
          </a:xfrm>
        </p:spPr>
        <p:txBody>
          <a:bodyPr/>
          <a:lstStyle/>
          <a:p>
            <a:pPr algn="ctr">
              <a:buNone/>
            </a:pPr>
            <a:r>
              <a:rPr lang="es-CL" b="1" dirty="0"/>
              <a:t>causas de la esclavitud y orígenes de esclavos</a:t>
            </a:r>
          </a:p>
          <a:p>
            <a:endParaRPr lang="es-CL" dirty="0"/>
          </a:p>
          <a:p>
            <a:r>
              <a:rPr lang="es-CL" b="1" dirty="0"/>
              <a:t>nacimiento</a:t>
            </a:r>
          </a:p>
          <a:p>
            <a:pPr lvl="1"/>
            <a:r>
              <a:rPr lang="es-CL" sz="3200" dirty="0"/>
              <a:t>Los descendientes de esclavos nacen esclavos.</a:t>
            </a:r>
          </a:p>
          <a:p>
            <a:r>
              <a:rPr lang="pt-BR" b="1" dirty="0"/>
              <a:t>venta de </a:t>
            </a:r>
            <a:r>
              <a:rPr lang="pt-BR" b="1" dirty="0" err="1"/>
              <a:t>sí</a:t>
            </a:r>
            <a:r>
              <a:rPr lang="pt-BR" b="1" dirty="0"/>
              <a:t> mismo </a:t>
            </a:r>
            <a:r>
              <a:rPr lang="pt-BR" dirty="0"/>
              <a:t>para participar </a:t>
            </a:r>
            <a:r>
              <a:rPr lang="pt-BR" dirty="0" err="1"/>
              <a:t>del</a:t>
            </a:r>
            <a:r>
              <a:rPr lang="pt-BR" dirty="0"/>
              <a:t> </a:t>
            </a:r>
            <a:r>
              <a:rPr lang="pt-BR" dirty="0" err="1"/>
              <a:t>precio</a:t>
            </a:r>
            <a:r>
              <a:rPr lang="pt-BR" dirty="0"/>
              <a:t>.</a:t>
            </a:r>
            <a:endParaRPr lang="de-DE"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r>
              <a:rPr lang="es-CL" dirty="0"/>
              <a:t>Génova</a:t>
            </a:r>
            <a:r>
              <a:rPr lang="de-DE" dirty="0"/>
              <a:t>, </a:t>
            </a:r>
            <a:r>
              <a:rPr lang="es-CL" dirty="0"/>
              <a:t>Venecia, Toscana</a:t>
            </a:r>
            <a:r>
              <a:rPr lang="de-DE" dirty="0"/>
              <a:t> y </a:t>
            </a:r>
            <a:r>
              <a:rPr lang="es-ES" dirty="0"/>
              <a:t>Lombardía. </a:t>
            </a:r>
          </a:p>
          <a:p>
            <a:pPr lvl="1"/>
            <a:r>
              <a:rPr lang="es-ES" dirty="0"/>
              <a:t>las dos primeras: colonias de Levante (Mar Negro)</a:t>
            </a:r>
          </a:p>
          <a:p>
            <a:r>
              <a:rPr lang="es-ES" dirty="0"/>
              <a:t>reino de Nápoles, Sicilia y Cerdeña </a:t>
            </a:r>
          </a:p>
          <a:p>
            <a:r>
              <a:rPr lang="es-ES" dirty="0"/>
              <a:t>la costa dálmata y la Francia mediterránea</a:t>
            </a:r>
          </a:p>
          <a:p>
            <a:r>
              <a:rPr lang="es-ES" dirty="0"/>
              <a:t>la Península Ibérica, </a:t>
            </a:r>
          </a:p>
          <a:p>
            <a:pPr lvl="1"/>
            <a:r>
              <a:rPr lang="es-ES" dirty="0"/>
              <a:t>Portugal, la Corona de Castilla, Cataluña y las Baleares.</a:t>
            </a:r>
            <a:endParaRPr lang="de-DE" dirty="0"/>
          </a:p>
          <a:p>
            <a:endParaRPr lang="de-DE"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pt-BR" dirty="0"/>
              <a:t>trata</a:t>
            </a:r>
            <a:endParaRPr lang="de-DE" dirty="0"/>
          </a:p>
        </p:txBody>
      </p:sp>
      <p:pic>
        <p:nvPicPr>
          <p:cNvPr id="455682" name="Picture 2" descr="File:Galley.jpg"/>
          <p:cNvPicPr>
            <a:picLocks noChangeAspect="1" noChangeArrowheads="1"/>
          </p:cNvPicPr>
          <p:nvPr/>
        </p:nvPicPr>
        <p:blipFill>
          <a:blip r:embed="rId2" cstate="print"/>
          <a:srcRect/>
          <a:stretch>
            <a:fillRect/>
          </a:stretch>
        </p:blipFill>
        <p:spPr bwMode="auto">
          <a:xfrm>
            <a:off x="857224" y="1357298"/>
            <a:ext cx="7620000" cy="4838701"/>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28596" y="0"/>
            <a:ext cx="8229600" cy="1143000"/>
          </a:xfrm>
        </p:spPr>
        <p:txBody>
          <a:bodyPr/>
          <a:lstStyle/>
          <a:p>
            <a:r>
              <a:rPr lang="pt-BR" dirty="0"/>
              <a:t>trata</a:t>
            </a:r>
            <a:endParaRPr lang="de-DE" dirty="0"/>
          </a:p>
        </p:txBody>
      </p:sp>
      <p:sp>
        <p:nvSpPr>
          <p:cNvPr id="3" name="Inhaltsplatzhalter 2"/>
          <p:cNvSpPr>
            <a:spLocks noGrp="1"/>
          </p:cNvSpPr>
          <p:nvPr>
            <p:ph idx="1"/>
          </p:nvPr>
        </p:nvSpPr>
        <p:spPr>
          <a:xfrm>
            <a:off x="357158" y="1142984"/>
            <a:ext cx="8786842" cy="5500726"/>
          </a:xfrm>
        </p:spPr>
        <p:txBody>
          <a:bodyPr>
            <a:normAutofit fontScale="70000" lnSpcReduction="20000"/>
          </a:bodyPr>
          <a:lstStyle/>
          <a:p>
            <a:r>
              <a:rPr lang="es-CL" dirty="0"/>
              <a:t>hasta el siglo XIII el comercio de las </a:t>
            </a:r>
            <a:r>
              <a:rPr lang="es-CL" u="sng" dirty="0"/>
              <a:t>ciudades italianas </a:t>
            </a:r>
            <a:r>
              <a:rPr lang="es-CL" dirty="0"/>
              <a:t>es más con el </a:t>
            </a:r>
            <a:r>
              <a:rPr lang="es-CL" dirty="0" err="1"/>
              <a:t>ocidente</a:t>
            </a:r>
            <a:r>
              <a:rPr lang="es-CL" dirty="0"/>
              <a:t> mediterráneo (cautivos sarracenos)</a:t>
            </a:r>
          </a:p>
          <a:p>
            <a:pPr lvl="1"/>
            <a:r>
              <a:rPr lang="pt-BR" dirty="0" err="1"/>
              <a:t>Venecia</a:t>
            </a:r>
            <a:r>
              <a:rPr lang="pt-BR" dirty="0"/>
              <a:t> también ya compra en la costa oriental adriática</a:t>
            </a:r>
          </a:p>
          <a:p>
            <a:pPr>
              <a:buNone/>
            </a:pPr>
            <a:endParaRPr lang="pt-BR" dirty="0"/>
          </a:p>
          <a:p>
            <a:r>
              <a:rPr lang="pt-BR" dirty="0"/>
              <a:t>siglo XIII: las </a:t>
            </a:r>
            <a:r>
              <a:rPr lang="pt-BR" u="sng" dirty="0"/>
              <a:t>colonias de Génova y Venecia en el Mar Negro</a:t>
            </a:r>
            <a:endParaRPr lang="de-DE" u="sng" dirty="0"/>
          </a:p>
          <a:p>
            <a:pPr>
              <a:buNone/>
            </a:pPr>
            <a:r>
              <a:rPr lang="de-DE" dirty="0"/>
              <a:t>	</a:t>
            </a:r>
            <a:r>
              <a:rPr lang="es-CL" dirty="0"/>
              <a:t>a partir de los años 1270 </a:t>
            </a:r>
            <a:r>
              <a:rPr lang="de-DE" dirty="0"/>
              <a:t>y 1280 (</a:t>
            </a:r>
            <a:r>
              <a:rPr lang="pt-BR" dirty="0"/>
              <a:t>Caffa, </a:t>
            </a:r>
            <a:r>
              <a:rPr lang="it-IT" dirty="0"/>
              <a:t>Tana, </a:t>
            </a:r>
            <a:r>
              <a:rPr lang="it-IT" dirty="0" err="1"/>
              <a:t>Sebastopol</a:t>
            </a:r>
            <a:r>
              <a:rPr lang="it-IT" dirty="0"/>
              <a:t>, </a:t>
            </a:r>
            <a:r>
              <a:rPr lang="it-IT" dirty="0" err="1"/>
              <a:t>Kerch</a:t>
            </a:r>
            <a:r>
              <a:rPr lang="it-IT" dirty="0"/>
              <a:t>, Trebisonda, Poti</a:t>
            </a:r>
            <a:r>
              <a:rPr lang="pt-BR" dirty="0"/>
              <a:t>) (“orientales”) (fuerte en el siglo XIV, receso en el XV)</a:t>
            </a:r>
          </a:p>
          <a:p>
            <a:pPr>
              <a:buNone/>
            </a:pPr>
            <a:endParaRPr lang="pt-BR" dirty="0"/>
          </a:p>
          <a:p>
            <a:r>
              <a:rPr lang="es-ES" dirty="0"/>
              <a:t>Los hombres se exportan principalmente a los mamelucos de Egipto, donde son un recurso indispensable para reclutar soldados, mientras que las mujeres son transferidas, sobre todo en Italia y las grandes islas del Mediterráneo (Chipre, </a:t>
            </a:r>
            <a:r>
              <a:rPr lang="es-ES" u="sng" dirty="0"/>
              <a:t>Creta</a:t>
            </a:r>
            <a:r>
              <a:rPr lang="es-ES" dirty="0"/>
              <a:t>, Sicilia, Mallorca), donde son explotadas en el servicio doméstico.</a:t>
            </a:r>
            <a:endParaRPr lang="de-DE" dirty="0"/>
          </a:p>
          <a:p>
            <a:endParaRPr lang="pt-BR" dirty="0"/>
          </a:p>
          <a:p>
            <a:r>
              <a:rPr lang="es-ES" dirty="0">
                <a:sym typeface="Wingdings" pitchFamily="2" charset="2"/>
              </a:rPr>
              <a:t> </a:t>
            </a:r>
            <a:r>
              <a:rPr lang="es-ES" dirty="0"/>
              <a:t>el número de esclavos aumentó en Cataluña y en Italia entre los siglos XIII y el siglo XV. </a:t>
            </a:r>
          </a:p>
          <a:p>
            <a:endParaRPr lang="de-DE"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28596" y="0"/>
            <a:ext cx="8229600" cy="1143000"/>
          </a:xfrm>
        </p:spPr>
        <p:txBody>
          <a:bodyPr/>
          <a:lstStyle/>
          <a:p>
            <a:r>
              <a:rPr lang="pt-BR" dirty="0"/>
              <a:t>trata</a:t>
            </a:r>
            <a:endParaRPr lang="de-DE" dirty="0"/>
          </a:p>
        </p:txBody>
      </p:sp>
      <p:pic>
        <p:nvPicPr>
          <p:cNvPr id="4" name="Picture 2" descr="http://www.mmdtkw.org/MedRom0704iTradeRoutes2.jpg"/>
          <p:cNvPicPr>
            <a:picLocks noChangeAspect="1" noChangeArrowheads="1"/>
          </p:cNvPicPr>
          <p:nvPr/>
        </p:nvPicPr>
        <p:blipFill>
          <a:blip r:embed="rId2" cstate="print"/>
          <a:srcRect t="9375" r="1960" b="10416"/>
          <a:stretch>
            <a:fillRect/>
          </a:stretch>
        </p:blipFill>
        <p:spPr bwMode="auto">
          <a:xfrm>
            <a:off x="0" y="1000084"/>
            <a:ext cx="9129220" cy="5857916"/>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9250" name="Picture 2" descr="Datei:Repubblica di Genova.png"/>
          <p:cNvPicPr>
            <a:picLocks noChangeAspect="1" noChangeArrowheads="1"/>
          </p:cNvPicPr>
          <p:nvPr/>
        </p:nvPicPr>
        <p:blipFill>
          <a:blip r:embed="rId2" cstate="print"/>
          <a:srcRect/>
          <a:stretch>
            <a:fillRect/>
          </a:stretch>
        </p:blipFill>
        <p:spPr bwMode="auto">
          <a:xfrm>
            <a:off x="-322631" y="428604"/>
            <a:ext cx="9466631" cy="5786478"/>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3874" name="Picture 2" descr="Ähnliches Foto"/>
          <p:cNvPicPr>
            <a:picLocks noChangeAspect="1" noChangeArrowheads="1"/>
          </p:cNvPicPr>
          <p:nvPr/>
        </p:nvPicPr>
        <p:blipFill>
          <a:blip r:embed="rId2" cstate="print"/>
          <a:srcRect/>
          <a:stretch>
            <a:fillRect/>
          </a:stretch>
        </p:blipFill>
        <p:spPr bwMode="auto">
          <a:xfrm>
            <a:off x="142844" y="357166"/>
            <a:ext cx="8954670" cy="5500726"/>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pt-BR" dirty="0"/>
              <a:t>Paganos y griegos</a:t>
            </a:r>
            <a:endParaRPr lang="de-DE" dirty="0"/>
          </a:p>
        </p:txBody>
      </p:sp>
      <p:sp>
        <p:nvSpPr>
          <p:cNvPr id="3" name="Inhaltsplatzhalter 2"/>
          <p:cNvSpPr>
            <a:spLocks noGrp="1"/>
          </p:cNvSpPr>
          <p:nvPr>
            <p:ph idx="1"/>
          </p:nvPr>
        </p:nvSpPr>
        <p:spPr>
          <a:xfrm>
            <a:off x="457200" y="1600200"/>
            <a:ext cx="8472518" cy="4900634"/>
          </a:xfrm>
        </p:spPr>
        <p:txBody>
          <a:bodyPr>
            <a:normAutofit fontScale="77500" lnSpcReduction="20000"/>
          </a:bodyPr>
          <a:lstStyle/>
          <a:p>
            <a:r>
              <a:rPr lang="de-DE" dirty="0"/>
              <a:t>a partir de los a</a:t>
            </a:r>
            <a:r>
              <a:rPr lang="pt-BR" dirty="0"/>
              <a:t>ños </a:t>
            </a:r>
            <a:r>
              <a:rPr lang="de-DE" dirty="0"/>
              <a:t> 1270 en la área del Mar Negro compra de </a:t>
            </a:r>
            <a:r>
              <a:rPr lang="es-CL" dirty="0"/>
              <a:t>esclavas  y esclavos paganos: Tártaros, Mongoles, Circasianos, Abjasios, </a:t>
            </a:r>
            <a:r>
              <a:rPr lang="es-CL" dirty="0" err="1"/>
              <a:t>Mingrelios</a:t>
            </a:r>
            <a:r>
              <a:rPr lang="es-CL" dirty="0"/>
              <a:t>, Caucásicos </a:t>
            </a:r>
          </a:p>
          <a:p>
            <a:endParaRPr lang="es-CL" dirty="0"/>
          </a:p>
          <a:p>
            <a:r>
              <a:rPr lang="de-DE" dirty="0"/>
              <a:t>Musulmanes  de Andalucia, del Magreb  y del ‘‘Oriente Proximo“</a:t>
            </a:r>
          </a:p>
          <a:p>
            <a:r>
              <a:rPr lang="pt-BR" dirty="0"/>
              <a:t>cristianos de las partes mas orientales </a:t>
            </a:r>
            <a:endParaRPr lang="de-DE" dirty="0"/>
          </a:p>
          <a:p>
            <a:r>
              <a:rPr lang="es-CL" dirty="0"/>
              <a:t>»Búlgaros« (»</a:t>
            </a:r>
            <a:r>
              <a:rPr lang="es-CL" dirty="0" err="1"/>
              <a:t>Bogomilos</a:t>
            </a:r>
            <a:r>
              <a:rPr lang="es-CL" dirty="0"/>
              <a:t>«) </a:t>
            </a:r>
          </a:p>
          <a:p>
            <a:r>
              <a:rPr lang="es-CL" dirty="0"/>
              <a:t>griegas y griegos </a:t>
            </a:r>
          </a:p>
          <a:p>
            <a:r>
              <a:rPr lang="es-CL" dirty="0"/>
              <a:t>los Venecianos tenían una base importante con un mercado de esclavos en Creta, </a:t>
            </a:r>
          </a:p>
          <a:p>
            <a:r>
              <a:rPr lang="es-CL" dirty="0"/>
              <a:t>Esclavizaban, entre otros, a los súbditos de Nicea (cruzadas</a:t>
            </a:r>
            <a:r>
              <a:rPr lang="de-DE" dirty="0"/>
              <a:t>)</a:t>
            </a:r>
          </a:p>
          <a:p>
            <a:pPr>
              <a:buNone/>
            </a:pPr>
            <a:endParaRPr lang="de-DE"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42" name="Picture 2" descr="https://upload.wikimedia.org/wikipedia/commons/a/ac/Byzantium1204.png"/>
          <p:cNvPicPr>
            <a:picLocks noChangeAspect="1" noChangeArrowheads="1"/>
          </p:cNvPicPr>
          <p:nvPr/>
        </p:nvPicPr>
        <p:blipFill>
          <a:blip r:embed="rId2" cstate="print"/>
          <a:srcRect/>
          <a:stretch>
            <a:fillRect/>
          </a:stretch>
        </p:blipFill>
        <p:spPr bwMode="auto">
          <a:xfrm>
            <a:off x="1028315" y="1000108"/>
            <a:ext cx="6720981" cy="4686309"/>
          </a:xfrm>
          <a:prstGeom prst="rect">
            <a:avLst/>
          </a:prstGeom>
          <a:noFill/>
        </p:spPr>
      </p:pic>
      <p:sp>
        <p:nvSpPr>
          <p:cNvPr id="5" name="Textfeld 4"/>
          <p:cNvSpPr txBox="1"/>
          <p:nvPr/>
        </p:nvSpPr>
        <p:spPr>
          <a:xfrm>
            <a:off x="899592" y="285728"/>
            <a:ext cx="6984776" cy="646331"/>
          </a:xfrm>
          <a:prstGeom prst="rect">
            <a:avLst/>
          </a:prstGeom>
          <a:noFill/>
        </p:spPr>
        <p:txBody>
          <a:bodyPr wrap="square" rtlCol="0">
            <a:spAutoFit/>
          </a:bodyPr>
          <a:lstStyle/>
          <a:p>
            <a:r>
              <a:rPr lang="es-CL" sz="3600" dirty="0"/>
              <a:t>como tal existía </a:t>
            </a:r>
            <a:r>
              <a:rPr lang="de-DE" sz="3600" dirty="0"/>
              <a:t>entre 1204 y 1261</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57200" y="500042"/>
            <a:ext cx="8401080" cy="5626121"/>
          </a:xfrm>
        </p:spPr>
        <p:txBody>
          <a:bodyPr>
            <a:normAutofit/>
          </a:bodyPr>
          <a:lstStyle/>
          <a:p>
            <a:r>
              <a:rPr lang="es-CL" dirty="0"/>
              <a:t>el comercio de griegas/griegos al occidente crece con el establecimiento de la compañía catalana en Atenas y Tebas</a:t>
            </a:r>
          </a:p>
        </p:txBody>
      </p:sp>
      <p:pic>
        <p:nvPicPr>
          <p:cNvPr id="306178" name="Picture 2" descr="https://upload.wikimedia.org/wikipedia/commons/6/62/Almogavers-catalans.jpg"/>
          <p:cNvPicPr>
            <a:picLocks noChangeAspect="1" noChangeArrowheads="1"/>
          </p:cNvPicPr>
          <p:nvPr/>
        </p:nvPicPr>
        <p:blipFill>
          <a:blip r:embed="rId2" cstate="print"/>
          <a:srcRect/>
          <a:stretch>
            <a:fillRect/>
          </a:stretch>
        </p:blipFill>
        <p:spPr bwMode="auto">
          <a:xfrm>
            <a:off x="1357290" y="2000240"/>
            <a:ext cx="5786478" cy="4652446"/>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pt-BR" dirty="0"/>
              <a:t>Chipre</a:t>
            </a:r>
            <a:endParaRPr lang="de-DE" dirty="0"/>
          </a:p>
        </p:txBody>
      </p:sp>
      <p:sp>
        <p:nvSpPr>
          <p:cNvPr id="3" name="Inhaltsplatzhalter 2"/>
          <p:cNvSpPr>
            <a:spLocks noGrp="1"/>
          </p:cNvSpPr>
          <p:nvPr>
            <p:ph idx="1"/>
          </p:nvPr>
        </p:nvSpPr>
        <p:spPr>
          <a:xfrm>
            <a:off x="457200" y="1600200"/>
            <a:ext cx="4257676" cy="4525963"/>
          </a:xfrm>
        </p:spPr>
        <p:txBody>
          <a:bodyPr/>
          <a:lstStyle/>
          <a:p>
            <a:r>
              <a:rPr lang="pt-BR" dirty="0"/>
              <a:t>plantaciones de azúcar con esclavos</a:t>
            </a:r>
          </a:p>
          <a:p>
            <a:r>
              <a:rPr lang="pt-BR" dirty="0"/>
              <a:t>intensificado bajo los Venecianos en el siglo XV</a:t>
            </a:r>
            <a:endParaRPr lang="de-DE" dirty="0"/>
          </a:p>
        </p:txBody>
      </p:sp>
      <p:pic>
        <p:nvPicPr>
          <p:cNvPr id="473090" name="Picture 2" descr="Zuckerrohr-Pflanze (Saccharum officinarum), Illustration aus Koehler 1887"/>
          <p:cNvPicPr>
            <a:picLocks noChangeAspect="1" noChangeArrowheads="1"/>
          </p:cNvPicPr>
          <p:nvPr/>
        </p:nvPicPr>
        <p:blipFill>
          <a:blip r:embed="rId2" cstate="print"/>
          <a:srcRect/>
          <a:stretch>
            <a:fillRect/>
          </a:stretch>
        </p:blipFill>
        <p:spPr bwMode="auto">
          <a:xfrm>
            <a:off x="4786314" y="1357298"/>
            <a:ext cx="4043016" cy="5500702"/>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57200" y="357166"/>
            <a:ext cx="8229600" cy="5768997"/>
          </a:xfrm>
        </p:spPr>
        <p:txBody>
          <a:bodyPr>
            <a:normAutofit/>
          </a:bodyPr>
          <a:lstStyle/>
          <a:p>
            <a:r>
              <a:rPr lang="pt-BR" dirty="0"/>
              <a:t>esclavitud como </a:t>
            </a:r>
            <a:r>
              <a:rPr lang="pt-BR" b="1" dirty="0"/>
              <a:t>punición</a:t>
            </a:r>
            <a:r>
              <a:rPr lang="pt-BR" dirty="0"/>
              <a:t> por crimen grave</a:t>
            </a:r>
          </a:p>
          <a:p>
            <a:endParaRPr lang="pt-BR" dirty="0"/>
          </a:p>
          <a:p>
            <a:pPr lvl="1"/>
            <a:r>
              <a:rPr lang="pt-BR" dirty="0"/>
              <a:t>por </a:t>
            </a:r>
            <a:r>
              <a:rPr lang="es-CL" dirty="0"/>
              <a:t>ejemplo</a:t>
            </a:r>
            <a:r>
              <a:rPr lang="pt-BR" dirty="0"/>
              <a:t>: apoyadores a los musulmanos</a:t>
            </a:r>
            <a:endParaRPr lang="de-DE" dirty="0"/>
          </a:p>
          <a:p>
            <a:endParaRPr lang="de-DE" dirty="0"/>
          </a:p>
          <a:p>
            <a:pPr lvl="1"/>
            <a:r>
              <a:rPr lang="es-ES" dirty="0"/>
              <a:t>enemigos</a:t>
            </a:r>
            <a:r>
              <a:rPr lang="pt-BR" dirty="0"/>
              <a:t> de la iglesia católica </a:t>
            </a:r>
          </a:p>
          <a:p>
            <a:endParaRPr lang="de-DE" dirty="0"/>
          </a:p>
          <a:p>
            <a:pPr lvl="1"/>
            <a:r>
              <a:rPr lang="es-CL" b="1" dirty="0"/>
              <a:t>rebeldes</a:t>
            </a:r>
            <a:r>
              <a:rPr lang="es-CL" dirty="0"/>
              <a:t> contra reyes: conquista de </a:t>
            </a:r>
            <a:r>
              <a:rPr lang="es-CL" dirty="0" err="1"/>
              <a:t>Corsica</a:t>
            </a:r>
            <a:r>
              <a:rPr lang="es-CL" dirty="0"/>
              <a:t> y Cerdeña (sardos esclavizados)</a:t>
            </a:r>
          </a:p>
          <a:p>
            <a:pPr lvl="1"/>
            <a:r>
              <a:rPr lang="es-CL" dirty="0"/>
              <a:t>rebeldes contra el reino de Aragón (Cerdeña también); venta de Sardos en Barcelona hasta el siglo XV.</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57200" y="285728"/>
            <a:ext cx="8229600" cy="6143668"/>
          </a:xfrm>
        </p:spPr>
        <p:txBody>
          <a:bodyPr>
            <a:normAutofit/>
          </a:bodyPr>
          <a:lstStyle/>
          <a:p>
            <a:r>
              <a:rPr lang="de-DE" dirty="0"/>
              <a:t>a</a:t>
            </a:r>
            <a:r>
              <a:rPr lang="es-CL" dirty="0"/>
              <a:t> partir </a:t>
            </a:r>
            <a:r>
              <a:rPr lang="de-DE" dirty="0"/>
              <a:t>de </a:t>
            </a:r>
            <a:r>
              <a:rPr lang="es-CL" dirty="0"/>
              <a:t>1460 existe un número creciente de procesos de libertad de griegas (Génova) </a:t>
            </a:r>
          </a:p>
          <a:p>
            <a:r>
              <a:rPr lang="es-CL" dirty="0"/>
              <a:t>Presentadas por abogados a los </a:t>
            </a:r>
            <a:r>
              <a:rPr lang="es-CL" i="1" dirty="0" err="1"/>
              <a:t>sindicatori</a:t>
            </a:r>
            <a:endParaRPr lang="es-CL" i="1" dirty="0"/>
          </a:p>
          <a:p>
            <a:r>
              <a:rPr lang="de-DE" dirty="0"/>
              <a:t>pero muchas veces las sentencias condenaban a las griegas a pagar a sus ‘‘amos“ el transporte y debían devolver las costas de su sustento </a:t>
            </a:r>
          </a:p>
          <a:p>
            <a:r>
              <a:rPr lang="de-DE" dirty="0">
                <a:sym typeface="Wingdings" pitchFamily="2" charset="2"/>
              </a:rPr>
              <a:t> </a:t>
            </a:r>
            <a:r>
              <a:rPr lang="es-CL" dirty="0">
                <a:sym typeface="Wingdings" pitchFamily="2" charset="2"/>
              </a:rPr>
              <a:t>en muchos casos continuación de explotación económica</a:t>
            </a:r>
            <a:endParaRPr lang="es-CL"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Catalu</a:t>
            </a:r>
            <a:r>
              <a:rPr lang="pt-BR" dirty="0"/>
              <a:t>ña</a:t>
            </a:r>
            <a:endParaRPr lang="de-DE" dirty="0"/>
          </a:p>
        </p:txBody>
      </p:sp>
      <p:sp>
        <p:nvSpPr>
          <p:cNvPr id="3" name="Inhaltsplatzhalter 2"/>
          <p:cNvSpPr>
            <a:spLocks noGrp="1"/>
          </p:cNvSpPr>
          <p:nvPr>
            <p:ph idx="1"/>
          </p:nvPr>
        </p:nvSpPr>
        <p:spPr/>
        <p:txBody>
          <a:bodyPr>
            <a:normAutofit lnSpcReduction="10000"/>
          </a:bodyPr>
          <a:lstStyle/>
          <a:p>
            <a:r>
              <a:rPr lang="pt-BR" dirty="0"/>
              <a:t>Barcelona: </a:t>
            </a:r>
          </a:p>
          <a:p>
            <a:r>
              <a:rPr lang="es-ES" dirty="0"/>
              <a:t>centro de </a:t>
            </a:r>
            <a:r>
              <a:rPr lang="es-ES" u="sng" dirty="0"/>
              <a:t>consumo</a:t>
            </a:r>
            <a:r>
              <a:rPr lang="es-ES" dirty="0"/>
              <a:t> de esclavos </a:t>
            </a:r>
          </a:p>
          <a:p>
            <a:r>
              <a:rPr lang="es-ES" dirty="0"/>
              <a:t>centro de </a:t>
            </a:r>
            <a:r>
              <a:rPr lang="es-ES" u="sng" dirty="0"/>
              <a:t>trata</a:t>
            </a:r>
            <a:r>
              <a:rPr lang="es-ES" dirty="0"/>
              <a:t> de primer orden</a:t>
            </a:r>
          </a:p>
          <a:p>
            <a:pPr lvl="1"/>
            <a:r>
              <a:rPr lang="es-ES" dirty="0"/>
              <a:t>notable función redistribuidora</a:t>
            </a:r>
          </a:p>
          <a:p>
            <a:pPr lvl="1"/>
            <a:r>
              <a:rPr lang="es-ES" dirty="0"/>
              <a:t>procedencia:</a:t>
            </a:r>
          </a:p>
          <a:p>
            <a:pPr lvl="2"/>
            <a:r>
              <a:rPr lang="es-ES" dirty="0"/>
              <a:t>de las (re)conquistas de los Baleares</a:t>
            </a:r>
            <a:r>
              <a:rPr lang="de-DE" dirty="0"/>
              <a:t>/</a:t>
            </a:r>
            <a:r>
              <a:rPr lang="es-CL" dirty="0"/>
              <a:t>sur de la península</a:t>
            </a:r>
          </a:p>
          <a:p>
            <a:pPr lvl="2"/>
            <a:r>
              <a:rPr lang="es-ES" dirty="0"/>
              <a:t>Egeo, </a:t>
            </a:r>
          </a:p>
          <a:p>
            <a:pPr lvl="2"/>
            <a:r>
              <a:rPr lang="es-ES" dirty="0"/>
              <a:t>Génova, Nápoles, Venecia, Sicilia, Marsella, Dalmácia ... </a:t>
            </a:r>
          </a:p>
          <a:p>
            <a:r>
              <a:rPr lang="es-CL" dirty="0"/>
              <a:t>muy activos también como corsarios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CL" dirty="0"/>
              <a:t>Islas Baleares</a:t>
            </a:r>
          </a:p>
        </p:txBody>
      </p:sp>
      <p:sp>
        <p:nvSpPr>
          <p:cNvPr id="3" name="Inhaltsplatzhalter 2"/>
          <p:cNvSpPr>
            <a:spLocks noGrp="1"/>
          </p:cNvSpPr>
          <p:nvPr>
            <p:ph idx="1"/>
          </p:nvPr>
        </p:nvSpPr>
        <p:spPr>
          <a:xfrm>
            <a:off x="457200" y="1600200"/>
            <a:ext cx="8472518" cy="4525963"/>
          </a:xfrm>
        </p:spPr>
        <p:txBody>
          <a:bodyPr>
            <a:normAutofit/>
          </a:bodyPr>
          <a:lstStyle/>
          <a:p>
            <a:r>
              <a:rPr lang="es-CL" dirty="0"/>
              <a:t>1229-1231 reconquista de Mallorca (cautiverio)</a:t>
            </a:r>
          </a:p>
          <a:p>
            <a:pPr lvl="1"/>
            <a:r>
              <a:rPr lang="es-CL" dirty="0">
                <a:sym typeface="Wingdings" pitchFamily="2" charset="2"/>
              </a:rPr>
              <a:t> hasta 1260-1280 exportador de esclavos</a:t>
            </a:r>
            <a:endParaRPr lang="es-CL" dirty="0"/>
          </a:p>
          <a:p>
            <a:r>
              <a:rPr lang="es-CL" dirty="0"/>
              <a:t>después: </a:t>
            </a:r>
          </a:p>
          <a:p>
            <a:pPr lvl="1"/>
            <a:r>
              <a:rPr lang="es-CL" dirty="0"/>
              <a:t>trata (a partir de 1260-1280 ya importador de </a:t>
            </a:r>
            <a:r>
              <a:rPr lang="es-CL" dirty="0" err="1"/>
              <a:t>escl</a:t>
            </a:r>
            <a:r>
              <a:rPr lang="es-CL" dirty="0"/>
              <a:t>.)</a:t>
            </a:r>
          </a:p>
          <a:p>
            <a:pPr lvl="2"/>
            <a:r>
              <a:rPr lang="es-CL" dirty="0"/>
              <a:t>de muy distintos orígenes</a:t>
            </a:r>
          </a:p>
          <a:p>
            <a:pPr lvl="2"/>
            <a:r>
              <a:rPr lang="de-DE" dirty="0"/>
              <a:t>y también punto de redistribución, </a:t>
            </a:r>
            <a:r>
              <a:rPr lang="es-ES" dirty="0"/>
              <a:t>hacia destinos muy diferentes, como Cataluña, </a:t>
            </a:r>
            <a:r>
              <a:rPr lang="es-CL" dirty="0"/>
              <a:t>Sicilia, Génova o Marsella</a:t>
            </a:r>
          </a:p>
          <a:p>
            <a:pPr lvl="1"/>
            <a:r>
              <a:rPr lang="es-CL" dirty="0"/>
              <a:t>corso contra embarcaciones sarracenas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14282" y="642918"/>
            <a:ext cx="8929718" cy="5483245"/>
          </a:xfrm>
        </p:spPr>
        <p:txBody>
          <a:bodyPr>
            <a:normAutofit fontScale="92500" lnSpcReduction="10000"/>
          </a:bodyPr>
          <a:lstStyle/>
          <a:p>
            <a:r>
              <a:rPr lang="es-CL" dirty="0"/>
              <a:t>importante es también la combinación entre cautiverio y comercio posterior:</a:t>
            </a:r>
          </a:p>
          <a:p>
            <a:pPr lvl="1"/>
            <a:r>
              <a:rPr lang="es-CL" dirty="0"/>
              <a:t>venta de sarracenos por los súbditos de los reinos ibéricos… </a:t>
            </a:r>
          </a:p>
          <a:p>
            <a:pPr lvl="1"/>
            <a:r>
              <a:rPr lang="es-CL" dirty="0"/>
              <a:t>por ejemplo </a:t>
            </a:r>
          </a:p>
          <a:p>
            <a:pPr lvl="2"/>
            <a:r>
              <a:rPr lang="es-CL" dirty="0"/>
              <a:t>hasta fines del siglo XIII a las ciudades italianas</a:t>
            </a:r>
          </a:p>
          <a:p>
            <a:pPr lvl="2"/>
            <a:r>
              <a:rPr lang="es-CL" dirty="0"/>
              <a:t>Aragón </a:t>
            </a:r>
            <a:r>
              <a:rPr lang="es-CL" dirty="0">
                <a:sym typeface="Wingdings" pitchFamily="2" charset="2"/>
              </a:rPr>
              <a:t> Nápoles … </a:t>
            </a:r>
          </a:p>
          <a:p>
            <a:pPr lvl="2"/>
            <a:endParaRPr lang="es-CL" dirty="0">
              <a:sym typeface="Wingdings" pitchFamily="2" charset="2"/>
            </a:endParaRPr>
          </a:p>
          <a:p>
            <a:pPr lvl="1"/>
            <a:r>
              <a:rPr lang="es-CL" dirty="0">
                <a:sym typeface="Wingdings" pitchFamily="2" charset="2"/>
              </a:rPr>
              <a:t>ejemplo Sicilia: centro de trata y de corso</a:t>
            </a:r>
          </a:p>
          <a:p>
            <a:pPr lvl="2"/>
            <a:r>
              <a:rPr lang="es-CL" dirty="0">
                <a:sym typeface="Wingdings" pitchFamily="2" charset="2"/>
              </a:rPr>
              <a:t>mercado de Palermo</a:t>
            </a:r>
          </a:p>
          <a:p>
            <a:pPr lvl="2"/>
            <a:r>
              <a:rPr lang="es-CL" dirty="0">
                <a:sym typeface="Wingdings" pitchFamily="2" charset="2"/>
              </a:rPr>
              <a:t>‘’ciclos“</a:t>
            </a:r>
          </a:p>
          <a:p>
            <a:pPr lvl="3"/>
            <a:r>
              <a:rPr lang="es-CL" dirty="0">
                <a:sym typeface="Wingdings" pitchFamily="2" charset="2"/>
              </a:rPr>
              <a:t>1280-1310 ’’sarraceno“ (trata o corso)</a:t>
            </a:r>
          </a:p>
          <a:p>
            <a:pPr lvl="3"/>
            <a:r>
              <a:rPr lang="es-CL" dirty="0">
                <a:sym typeface="Wingdings" pitchFamily="2" charset="2"/>
              </a:rPr>
              <a:t>1310-1359  ‘’griego“</a:t>
            </a:r>
          </a:p>
          <a:p>
            <a:pPr lvl="3"/>
            <a:r>
              <a:rPr lang="es-CL" dirty="0">
                <a:sym typeface="Wingdings" pitchFamily="2" charset="2"/>
              </a:rPr>
              <a:t>1360-1400 ‘’tártaro“</a:t>
            </a:r>
            <a:endParaRPr lang="es-CL"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57200" y="785794"/>
            <a:ext cx="8229600" cy="5572164"/>
          </a:xfrm>
        </p:spPr>
        <p:txBody>
          <a:bodyPr>
            <a:normAutofit/>
          </a:bodyPr>
          <a:lstStyle/>
          <a:p>
            <a:r>
              <a:rPr lang="es-CL" dirty="0"/>
              <a:t>Toscana y Lombardía</a:t>
            </a:r>
          </a:p>
          <a:p>
            <a:pPr lvl="1"/>
            <a:r>
              <a:rPr lang="es-CL" dirty="0"/>
              <a:t>regiones que compraban esclavos de Génova y Venecia </a:t>
            </a:r>
            <a:r>
              <a:rPr lang="es-CL" sz="2000" dirty="0"/>
              <a:t>(en menor medida también de Ancona o Nápoles)</a:t>
            </a:r>
          </a:p>
          <a:p>
            <a:pPr lvl="1"/>
            <a:r>
              <a:rPr lang="es-CL" dirty="0">
                <a:sym typeface="Wingdings" pitchFamily="2" charset="2"/>
              </a:rPr>
              <a:t> mujeres de la región del Mar Negro o Balcanes</a:t>
            </a:r>
          </a:p>
          <a:p>
            <a:pPr lvl="2"/>
            <a:r>
              <a:rPr lang="de-DE" dirty="0"/>
              <a:t>la Florencia del último </a:t>
            </a:r>
            <a:r>
              <a:rPr lang="es-ES" dirty="0"/>
              <a:t>tercio del siglo XIV:</a:t>
            </a:r>
          </a:p>
          <a:p>
            <a:pPr lvl="2"/>
            <a:r>
              <a:rPr lang="es-ES" dirty="0"/>
              <a:t>fuente: Registro de ventas de esclavos:</a:t>
            </a:r>
          </a:p>
          <a:p>
            <a:pPr lvl="3"/>
            <a:r>
              <a:rPr lang="es-ES" dirty="0"/>
              <a:t>79% de las compraventas: esclavos tártaros, </a:t>
            </a:r>
          </a:p>
          <a:p>
            <a:pPr lvl="3"/>
            <a:r>
              <a:rPr lang="es-ES" dirty="0"/>
              <a:t>8,6% a griegos, </a:t>
            </a:r>
          </a:p>
          <a:p>
            <a:pPr lvl="3"/>
            <a:r>
              <a:rPr lang="es-ES" dirty="0"/>
              <a:t>3,7% a rusos, </a:t>
            </a:r>
          </a:p>
          <a:p>
            <a:pPr lvl="3"/>
            <a:r>
              <a:rPr lang="es-ES" dirty="0"/>
              <a:t>2,32% a turcos, </a:t>
            </a:r>
          </a:p>
          <a:p>
            <a:pPr lvl="3"/>
            <a:r>
              <a:rPr lang="es-ES" dirty="0"/>
              <a:t>1,2% a circasianos, el 1,42% a bosnios y esclavones, el 0,9% son esclavos de Caffa y para el 3,2% el origen es incierto</a:t>
            </a:r>
            <a:endParaRPr lang="de-DE" dirty="0"/>
          </a:p>
          <a:p>
            <a:pPr lvl="1"/>
            <a:endParaRPr lang="de-DE" dirty="0"/>
          </a:p>
          <a:p>
            <a:pPr lvl="1"/>
            <a:endParaRPr lang="de-DE"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pt-BR" dirty="0"/>
              <a:t>Costa Dálmata</a:t>
            </a:r>
            <a:endParaRPr lang="de-DE" dirty="0"/>
          </a:p>
        </p:txBody>
      </p:sp>
      <p:sp>
        <p:nvSpPr>
          <p:cNvPr id="3" name="Inhaltsplatzhalter 2"/>
          <p:cNvSpPr>
            <a:spLocks noGrp="1"/>
          </p:cNvSpPr>
          <p:nvPr>
            <p:ph idx="1"/>
          </p:nvPr>
        </p:nvSpPr>
        <p:spPr/>
        <p:txBody>
          <a:bodyPr/>
          <a:lstStyle/>
          <a:p>
            <a:r>
              <a:rPr lang="pt-BR" dirty="0"/>
              <a:t>centros por ejemplo: Ragusa</a:t>
            </a:r>
          </a:p>
          <a:p>
            <a:r>
              <a:rPr lang="pt-BR" dirty="0"/>
              <a:t>región que consume esclavos, pero que es también importante para el comercio con esclavos procedientes de la zona balcánica (Bosnia) (“mujer bosnia” como </a:t>
            </a:r>
            <a:r>
              <a:rPr lang="pt-BR" dirty="0" err="1"/>
              <a:t>mercardería</a:t>
            </a:r>
            <a:r>
              <a:rPr lang="pt-BR" dirty="0"/>
              <a:t>)</a:t>
            </a:r>
          </a:p>
          <a:p>
            <a:r>
              <a:rPr lang="pt-BR" dirty="0"/>
              <a:t>importante es la influéncia veneciana</a:t>
            </a:r>
          </a:p>
          <a:p>
            <a:pPr lvl="1"/>
            <a:r>
              <a:rPr lang="pt-BR" dirty="0"/>
              <a:t>pero mercaderes de otras áreas presentes</a:t>
            </a:r>
            <a:endParaRPr lang="de-DE"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CL" dirty="0"/>
              <a:t>Francia Mediterránea</a:t>
            </a:r>
          </a:p>
        </p:txBody>
      </p:sp>
      <p:sp>
        <p:nvSpPr>
          <p:cNvPr id="3" name="Inhaltsplatzhalter 2"/>
          <p:cNvSpPr>
            <a:spLocks noGrp="1"/>
          </p:cNvSpPr>
          <p:nvPr>
            <p:ph idx="1"/>
          </p:nvPr>
        </p:nvSpPr>
        <p:spPr/>
        <p:txBody>
          <a:bodyPr/>
          <a:lstStyle/>
          <a:p>
            <a:r>
              <a:rPr lang="es-CL" dirty="0"/>
              <a:t>división cultural y jurídica de la Francia</a:t>
            </a:r>
          </a:p>
          <a:p>
            <a:r>
              <a:rPr lang="es-CL" dirty="0"/>
              <a:t>fuente: trata (con Península Ibérica, Baleares)</a:t>
            </a:r>
          </a:p>
          <a:p>
            <a:pPr lvl="1"/>
            <a:r>
              <a:rPr lang="es-CL" dirty="0"/>
              <a:t>sarracenos</a:t>
            </a:r>
          </a:p>
          <a:p>
            <a:pPr lvl="1"/>
            <a:r>
              <a:rPr lang="es-CL" dirty="0"/>
              <a:t>centro: Marsella</a:t>
            </a:r>
          </a:p>
          <a:p>
            <a:pPr lvl="1"/>
            <a:endParaRPr lang="es-CL" dirty="0"/>
          </a:p>
          <a:p>
            <a:pPr lvl="1"/>
            <a:r>
              <a:rPr lang="es-CL" dirty="0"/>
              <a:t>más tarde: Levante, compra a los Genoveses</a:t>
            </a:r>
          </a:p>
          <a:p>
            <a:pPr lvl="1"/>
            <a:endParaRPr lang="es-CL" dirty="0"/>
          </a:p>
          <a:p>
            <a:pPr lvl="1"/>
            <a:r>
              <a:rPr lang="es-CL" dirty="0"/>
              <a:t>hasta una cierta inversión de las rutas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pt-BR" dirty="0" err="1"/>
              <a:t>muy</a:t>
            </a:r>
            <a:r>
              <a:rPr lang="pt-BR" dirty="0"/>
              <a:t> simplificado</a:t>
            </a:r>
            <a:endParaRPr lang="de-DE" dirty="0"/>
          </a:p>
        </p:txBody>
      </p:sp>
      <p:sp>
        <p:nvSpPr>
          <p:cNvPr id="3" name="Inhaltsplatzhalter 2"/>
          <p:cNvSpPr>
            <a:spLocks noGrp="1"/>
          </p:cNvSpPr>
          <p:nvPr>
            <p:ph idx="1"/>
          </p:nvPr>
        </p:nvSpPr>
        <p:spPr>
          <a:xfrm>
            <a:off x="457200" y="1600200"/>
            <a:ext cx="8472518" cy="4525963"/>
          </a:xfrm>
        </p:spPr>
        <p:txBody>
          <a:bodyPr>
            <a:normAutofit fontScale="92500" lnSpcReduction="10000"/>
          </a:bodyPr>
          <a:lstStyle/>
          <a:p>
            <a:r>
              <a:rPr lang="pt-BR" dirty="0"/>
              <a:t>durante la alta fase de reconquista:</a:t>
            </a:r>
          </a:p>
          <a:p>
            <a:pPr lvl="1"/>
            <a:r>
              <a:rPr lang="es-CL" dirty="0"/>
              <a:t>los esclavos circulan hasta finales del siglo XIII en </a:t>
            </a:r>
            <a:r>
              <a:rPr lang="es-CL" u="sng" dirty="0"/>
              <a:t>dirección este</a:t>
            </a:r>
            <a:r>
              <a:rPr lang="es-ES" dirty="0"/>
              <a:t>, </a:t>
            </a:r>
            <a:r>
              <a:rPr lang="es-CL" dirty="0"/>
              <a:t>desde el norte de África y la </a:t>
            </a:r>
            <a:r>
              <a:rPr lang="es-CL" u="sng" dirty="0"/>
              <a:t>Península Ibérica hasta Italia</a:t>
            </a:r>
          </a:p>
          <a:p>
            <a:r>
              <a:rPr lang="es-ES" dirty="0"/>
              <a:t>~ </a:t>
            </a:r>
            <a:r>
              <a:rPr lang="es-CL" dirty="0"/>
              <a:t>1300 flujos en varios sentidos</a:t>
            </a:r>
          </a:p>
          <a:p>
            <a:r>
              <a:rPr lang="es-ES" dirty="0"/>
              <a:t>siglo XIV y XV hasta 1453:</a:t>
            </a:r>
          </a:p>
          <a:p>
            <a:pPr lvl="1"/>
            <a:r>
              <a:rPr lang="es-CL" u="sng" dirty="0"/>
              <a:t>dirección oeste</a:t>
            </a:r>
            <a:r>
              <a:rPr lang="es-CL" dirty="0"/>
              <a:t>, desde el espacio póntico y en menor medida balcánico, por un lado, y el cirenaico (en una cronología más tardía), por otro, hacia el Mediterráneo, Italia y la Península Ibérica, en unas líneas de trata que cruzaban el Mediterráneo de un extremo al otro</a:t>
            </a:r>
          </a:p>
          <a:p>
            <a:endParaRPr lang="de-DE"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pt-BR" dirty="0"/>
              <a:t>2 tipos</a:t>
            </a:r>
            <a:endParaRPr lang="de-DE" dirty="0"/>
          </a:p>
        </p:txBody>
      </p:sp>
      <p:sp>
        <p:nvSpPr>
          <p:cNvPr id="5" name="Inhaltsplatzhalter 4"/>
          <p:cNvSpPr>
            <a:spLocks noGrp="1"/>
          </p:cNvSpPr>
          <p:nvPr>
            <p:ph sz="half" idx="1"/>
          </p:nvPr>
        </p:nvSpPr>
        <p:spPr/>
        <p:txBody>
          <a:bodyPr/>
          <a:lstStyle/>
          <a:p>
            <a:pPr>
              <a:spcBef>
                <a:spcPts val="0"/>
              </a:spcBef>
            </a:pPr>
            <a:r>
              <a:rPr lang="es-CL" dirty="0"/>
              <a:t>mujeres blancas </a:t>
            </a:r>
          </a:p>
          <a:p>
            <a:pPr>
              <a:spcBef>
                <a:spcPts val="0"/>
              </a:spcBef>
            </a:pPr>
            <a:endParaRPr lang="es-CL" dirty="0"/>
          </a:p>
          <a:p>
            <a:pPr>
              <a:spcBef>
                <a:spcPts val="0"/>
              </a:spcBef>
            </a:pPr>
            <a:r>
              <a:rPr lang="es-CL" dirty="0"/>
              <a:t>adquiridas por trata </a:t>
            </a:r>
          </a:p>
          <a:p>
            <a:pPr>
              <a:spcBef>
                <a:spcPts val="0"/>
              </a:spcBef>
            </a:pPr>
            <a:endParaRPr lang="es-CL" dirty="0"/>
          </a:p>
          <a:p>
            <a:pPr>
              <a:spcBef>
                <a:spcPts val="0"/>
              </a:spcBef>
            </a:pPr>
            <a:endParaRPr lang="es-CL" dirty="0"/>
          </a:p>
          <a:p>
            <a:pPr>
              <a:spcBef>
                <a:spcPts val="0"/>
              </a:spcBef>
            </a:pPr>
            <a:r>
              <a:rPr lang="es-CL" dirty="0"/>
              <a:t>en Génova, Venecia</a:t>
            </a:r>
          </a:p>
          <a:p>
            <a:pPr>
              <a:spcBef>
                <a:spcPts val="0"/>
              </a:spcBef>
            </a:pPr>
            <a:endParaRPr lang="es-CL" dirty="0"/>
          </a:p>
          <a:p>
            <a:pPr>
              <a:spcBef>
                <a:spcPts val="0"/>
              </a:spcBef>
            </a:pPr>
            <a:r>
              <a:rPr lang="es-CL" dirty="0"/>
              <a:t>servicio doméstico</a:t>
            </a:r>
          </a:p>
        </p:txBody>
      </p:sp>
      <p:sp>
        <p:nvSpPr>
          <p:cNvPr id="6" name="Inhaltsplatzhalter 5"/>
          <p:cNvSpPr>
            <a:spLocks noGrp="1"/>
          </p:cNvSpPr>
          <p:nvPr>
            <p:ph sz="half" idx="2"/>
          </p:nvPr>
        </p:nvSpPr>
        <p:spPr/>
        <p:txBody>
          <a:bodyPr/>
          <a:lstStyle/>
          <a:p>
            <a:pPr>
              <a:spcBef>
                <a:spcPts val="0"/>
              </a:spcBef>
            </a:pPr>
            <a:r>
              <a:rPr lang="es-CL" dirty="0"/>
              <a:t>géneros y “colores” mezclados</a:t>
            </a:r>
          </a:p>
          <a:p>
            <a:pPr>
              <a:spcBef>
                <a:spcPts val="0"/>
              </a:spcBef>
            </a:pPr>
            <a:r>
              <a:rPr lang="es-CL" dirty="0"/>
              <a:t>adquisición de varios tipos: cautiverio, trata, corso</a:t>
            </a:r>
          </a:p>
          <a:p>
            <a:pPr>
              <a:spcBef>
                <a:spcPts val="0"/>
              </a:spcBef>
            </a:pPr>
            <a:r>
              <a:rPr lang="es-CL" dirty="0"/>
              <a:t>en Nápoles, Sicilia, Península Ibérica</a:t>
            </a:r>
          </a:p>
          <a:p>
            <a:pPr>
              <a:spcBef>
                <a:spcPts val="0"/>
              </a:spcBef>
            </a:pPr>
            <a:r>
              <a:rPr lang="es-CL" dirty="0"/>
              <a:t>todo tipo de actividades laborales</a:t>
            </a:r>
          </a:p>
        </p:txBody>
      </p:sp>
      <p:cxnSp>
        <p:nvCxnSpPr>
          <p:cNvPr id="8" name="Gerade Verbindung mit Pfeil 7"/>
          <p:cNvCxnSpPr/>
          <p:nvPr/>
        </p:nvCxnSpPr>
        <p:spPr>
          <a:xfrm rot="10800000" flipV="1">
            <a:off x="2071670" y="1000108"/>
            <a:ext cx="1571636" cy="5715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Gerade Verbindung mit Pfeil 9"/>
          <p:cNvCxnSpPr/>
          <p:nvPr/>
        </p:nvCxnSpPr>
        <p:spPr>
          <a:xfrm>
            <a:off x="5286380" y="1071546"/>
            <a:ext cx="1428760" cy="4286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pt-BR" dirty="0"/>
              <a:t>la iglesia como </a:t>
            </a:r>
            <a:r>
              <a:rPr lang="pt-BR" dirty="0" err="1"/>
              <a:t>propietaria</a:t>
            </a:r>
            <a:r>
              <a:rPr lang="pt-BR" dirty="0"/>
              <a:t> de esclavos</a:t>
            </a:r>
            <a:endParaRPr lang="de-DE" dirty="0"/>
          </a:p>
        </p:txBody>
      </p:sp>
      <p:pic>
        <p:nvPicPr>
          <p:cNvPr id="345090" name="Picture 2" descr="http://1.bp.blogspot.com/-pat6h8SsbWw/UpBAiMeW-nI/AAAAAAAABPs/FHthjvJj8aI/s1600/olivetan_master_monks_singin_the_office.jpg"/>
          <p:cNvPicPr>
            <a:picLocks noChangeAspect="1" noChangeArrowheads="1"/>
          </p:cNvPicPr>
          <p:nvPr/>
        </p:nvPicPr>
        <p:blipFill>
          <a:blip r:embed="rId2" cstate="print"/>
          <a:srcRect/>
          <a:stretch>
            <a:fillRect/>
          </a:stretch>
        </p:blipFill>
        <p:spPr bwMode="auto">
          <a:xfrm>
            <a:off x="642910" y="1331433"/>
            <a:ext cx="7786709" cy="5526567"/>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pt-BR" dirty="0" err="1"/>
              <a:t>Cautiverio</a:t>
            </a:r>
            <a:endParaRPr lang="en-US" dirty="0"/>
          </a:p>
        </p:txBody>
      </p:sp>
      <p:sp>
        <p:nvSpPr>
          <p:cNvPr id="3" name="Inhaltsplatzhalter 2"/>
          <p:cNvSpPr>
            <a:spLocks noGrp="1"/>
          </p:cNvSpPr>
          <p:nvPr>
            <p:ph idx="1"/>
          </p:nvPr>
        </p:nvSpPr>
        <p:spPr>
          <a:xfrm>
            <a:off x="457200" y="1600200"/>
            <a:ext cx="8229600" cy="4900634"/>
          </a:xfrm>
        </p:spPr>
        <p:txBody>
          <a:bodyPr>
            <a:normAutofit fontScale="77500" lnSpcReduction="20000"/>
          </a:bodyPr>
          <a:lstStyle/>
          <a:p>
            <a:r>
              <a:rPr lang="pt-BR" dirty="0"/>
              <a:t>Pablo Diácono: Historia de los Lombardos: (después de 610)</a:t>
            </a:r>
          </a:p>
          <a:p>
            <a:endParaRPr lang="pt-BR" dirty="0"/>
          </a:p>
          <a:p>
            <a:r>
              <a:rPr lang="de-DE" dirty="0"/>
              <a:t>…</a:t>
            </a:r>
            <a:r>
              <a:rPr lang="de-DE" dirty="0" err="1"/>
              <a:t>Avares</a:t>
            </a:r>
            <a:r>
              <a:rPr lang="de-DE" dirty="0"/>
              <a:t> </a:t>
            </a:r>
            <a:r>
              <a:rPr lang="de-DE" dirty="0" err="1"/>
              <a:t>mox</a:t>
            </a:r>
            <a:r>
              <a:rPr lang="de-DE" dirty="0"/>
              <a:t> </a:t>
            </a:r>
            <a:r>
              <a:rPr lang="de-DE" dirty="0" err="1"/>
              <a:t>ascensis</a:t>
            </a:r>
            <a:r>
              <a:rPr lang="de-DE" dirty="0"/>
              <a:t> </a:t>
            </a:r>
            <a:r>
              <a:rPr lang="de-DE" dirty="0" err="1"/>
              <a:t>equis</a:t>
            </a:r>
            <a:r>
              <a:rPr lang="de-DE" dirty="0"/>
              <a:t> </a:t>
            </a:r>
            <a:r>
              <a:rPr lang="de-DE" dirty="0" err="1"/>
              <a:t>eos</a:t>
            </a:r>
            <a:r>
              <a:rPr lang="de-DE" dirty="0"/>
              <a:t> </a:t>
            </a:r>
            <a:r>
              <a:rPr lang="de-DE" dirty="0" err="1"/>
              <a:t>persecuti</a:t>
            </a:r>
            <a:r>
              <a:rPr lang="de-DE" dirty="0"/>
              <a:t> </a:t>
            </a:r>
            <a:r>
              <a:rPr lang="de-DE" dirty="0" err="1"/>
              <a:t>sunt</a:t>
            </a:r>
            <a:r>
              <a:rPr lang="de-DE" dirty="0"/>
              <a:t>; </a:t>
            </a:r>
            <a:r>
              <a:rPr lang="de-DE" dirty="0" err="1"/>
              <a:t>sed</a:t>
            </a:r>
            <a:r>
              <a:rPr lang="de-DE" dirty="0"/>
              <a:t> </a:t>
            </a:r>
            <a:r>
              <a:rPr lang="de-DE" dirty="0" err="1"/>
              <a:t>reliquis</a:t>
            </a:r>
            <a:r>
              <a:rPr lang="de-DE" dirty="0"/>
              <a:t> </a:t>
            </a:r>
            <a:r>
              <a:rPr lang="de-DE" dirty="0" err="1"/>
              <a:t>veloci</a:t>
            </a:r>
            <a:r>
              <a:rPr lang="de-DE" dirty="0"/>
              <a:t> </a:t>
            </a:r>
            <a:r>
              <a:rPr lang="de-DE" dirty="0" err="1"/>
              <a:t>fuga</a:t>
            </a:r>
            <a:r>
              <a:rPr lang="de-DE" dirty="0"/>
              <a:t> </a:t>
            </a:r>
            <a:r>
              <a:rPr lang="de-DE" dirty="0" err="1"/>
              <a:t>evadentibus</a:t>
            </a:r>
            <a:r>
              <a:rPr lang="de-DE" dirty="0"/>
              <a:t>, </a:t>
            </a:r>
            <a:r>
              <a:rPr lang="de-DE" dirty="0" err="1"/>
              <a:t>Grimoald</a:t>
            </a:r>
            <a:r>
              <a:rPr lang="de-DE" dirty="0"/>
              <a:t> </a:t>
            </a:r>
            <a:r>
              <a:rPr lang="de-DE" dirty="0" err="1"/>
              <a:t>puerulus</a:t>
            </a:r>
            <a:r>
              <a:rPr lang="de-DE" dirty="0"/>
              <a:t> ab uno </a:t>
            </a:r>
            <a:r>
              <a:rPr lang="de-DE" dirty="0" err="1"/>
              <a:t>eorum</a:t>
            </a:r>
            <a:r>
              <a:rPr lang="de-DE" dirty="0"/>
              <a:t>, </a:t>
            </a:r>
            <a:r>
              <a:rPr lang="de-DE" dirty="0" err="1"/>
              <a:t>qui</a:t>
            </a:r>
            <a:r>
              <a:rPr lang="de-DE" dirty="0"/>
              <a:t> </a:t>
            </a:r>
            <a:r>
              <a:rPr lang="de-DE" dirty="0" err="1"/>
              <a:t>velocius</a:t>
            </a:r>
            <a:r>
              <a:rPr lang="de-DE" dirty="0"/>
              <a:t> </a:t>
            </a:r>
            <a:r>
              <a:rPr lang="de-DE" dirty="0" err="1"/>
              <a:t>cucurrerat</a:t>
            </a:r>
            <a:r>
              <a:rPr lang="de-DE" dirty="0"/>
              <a:t>, </a:t>
            </a:r>
            <a:r>
              <a:rPr lang="de-DE" dirty="0" err="1"/>
              <a:t>capitur</a:t>
            </a:r>
            <a:r>
              <a:rPr lang="de-DE" dirty="0"/>
              <a:t>. </a:t>
            </a:r>
            <a:r>
              <a:rPr lang="de-DE" dirty="0" err="1"/>
              <a:t>Nec</a:t>
            </a:r>
            <a:r>
              <a:rPr lang="de-DE" dirty="0"/>
              <a:t> </a:t>
            </a:r>
            <a:r>
              <a:rPr lang="de-DE" dirty="0" err="1"/>
              <a:t>tamen</a:t>
            </a:r>
            <a:r>
              <a:rPr lang="de-DE" dirty="0"/>
              <a:t> </a:t>
            </a:r>
            <a:r>
              <a:rPr lang="de-DE" dirty="0" err="1"/>
              <a:t>eum</a:t>
            </a:r>
            <a:r>
              <a:rPr lang="de-DE" dirty="0"/>
              <a:t> </a:t>
            </a:r>
            <a:r>
              <a:rPr lang="de-DE" dirty="0" err="1"/>
              <a:t>suus</a:t>
            </a:r>
            <a:r>
              <a:rPr lang="de-DE" dirty="0"/>
              <a:t> </a:t>
            </a:r>
            <a:r>
              <a:rPr lang="de-DE" dirty="0" err="1"/>
              <a:t>conprehensor</a:t>
            </a:r>
            <a:r>
              <a:rPr lang="de-DE" dirty="0"/>
              <a:t> </a:t>
            </a:r>
            <a:r>
              <a:rPr lang="de-DE" dirty="0" err="1"/>
              <a:t>gladio</a:t>
            </a:r>
            <a:r>
              <a:rPr lang="de-DE" dirty="0"/>
              <a:t> </a:t>
            </a:r>
            <a:r>
              <a:rPr lang="de-DE" dirty="0" err="1"/>
              <a:t>ferire</a:t>
            </a:r>
            <a:r>
              <a:rPr lang="de-DE" dirty="0"/>
              <a:t> </a:t>
            </a:r>
            <a:r>
              <a:rPr lang="de-DE" dirty="0" err="1"/>
              <a:t>propter</a:t>
            </a:r>
            <a:r>
              <a:rPr lang="de-DE" dirty="0"/>
              <a:t> </a:t>
            </a:r>
            <a:r>
              <a:rPr lang="de-DE" dirty="0" err="1"/>
              <a:t>parvitatem</a:t>
            </a:r>
            <a:r>
              <a:rPr lang="de-DE" dirty="0"/>
              <a:t> </a:t>
            </a:r>
            <a:r>
              <a:rPr lang="de-DE" dirty="0" err="1"/>
              <a:t>aetatis</a:t>
            </a:r>
            <a:r>
              <a:rPr lang="de-DE" dirty="0"/>
              <a:t> </a:t>
            </a:r>
            <a:r>
              <a:rPr lang="de-DE" dirty="0" err="1"/>
              <a:t>dignatus</a:t>
            </a:r>
            <a:r>
              <a:rPr lang="de-DE" dirty="0"/>
              <a:t> </a:t>
            </a:r>
            <a:r>
              <a:rPr lang="de-DE" dirty="0" err="1"/>
              <a:t>est</a:t>
            </a:r>
            <a:r>
              <a:rPr lang="de-DE" dirty="0"/>
              <a:t>, </a:t>
            </a:r>
            <a:r>
              <a:rPr lang="de-DE" dirty="0" err="1"/>
              <a:t>sed</a:t>
            </a:r>
            <a:r>
              <a:rPr lang="de-DE" dirty="0"/>
              <a:t> </a:t>
            </a:r>
            <a:r>
              <a:rPr lang="de-DE" dirty="0" err="1"/>
              <a:t>sibi</a:t>
            </a:r>
            <a:r>
              <a:rPr lang="de-DE" dirty="0"/>
              <a:t> </a:t>
            </a:r>
            <a:r>
              <a:rPr lang="de-DE" dirty="0" err="1"/>
              <a:t>eundem</a:t>
            </a:r>
            <a:r>
              <a:rPr lang="de-DE" dirty="0"/>
              <a:t> </a:t>
            </a:r>
            <a:r>
              <a:rPr lang="de-DE" dirty="0" err="1"/>
              <a:t>potius</a:t>
            </a:r>
            <a:r>
              <a:rPr lang="de-DE" dirty="0"/>
              <a:t> </a:t>
            </a:r>
            <a:r>
              <a:rPr lang="de-DE" dirty="0" err="1"/>
              <a:t>serviturum</a:t>
            </a:r>
            <a:r>
              <a:rPr lang="de-DE" dirty="0"/>
              <a:t> </a:t>
            </a:r>
            <a:r>
              <a:rPr lang="de-DE" dirty="0" err="1"/>
              <a:t>reservavit</a:t>
            </a:r>
            <a:r>
              <a:rPr lang="de-DE" dirty="0"/>
              <a:t>. </a:t>
            </a:r>
          </a:p>
          <a:p>
            <a:r>
              <a:rPr lang="de-DE" dirty="0"/>
              <a:t>‘‘</a:t>
            </a:r>
            <a:r>
              <a:rPr lang="es-ES" dirty="0"/>
              <a:t>los ávaros, montaron a caballo y los persiguieron (a los príncipes lombardos); pero mientras los demás escaparon en veloz huida, el pequeño Grimoaldo fue capturado por uno de aquellos que había corrido más rápido. Sin embargo, su captor no quiso herirlo con su espada a causa de su corta edad, sino que prefirió reservárselo para que fuese su esclavo.” </a:t>
            </a:r>
            <a:endParaRPr lang="en-US" dirty="0"/>
          </a:p>
          <a:p>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pt-BR" dirty="0"/>
              <a:t>el bautismo</a:t>
            </a:r>
            <a:endParaRPr lang="de-DE" dirty="0"/>
          </a:p>
        </p:txBody>
      </p:sp>
      <p:sp>
        <p:nvSpPr>
          <p:cNvPr id="3" name="Inhaltsplatzhalter 2"/>
          <p:cNvSpPr>
            <a:spLocks noGrp="1"/>
          </p:cNvSpPr>
          <p:nvPr>
            <p:ph idx="1"/>
          </p:nvPr>
        </p:nvSpPr>
        <p:spPr>
          <a:xfrm>
            <a:off x="457200" y="1600200"/>
            <a:ext cx="6186502" cy="4525963"/>
          </a:xfrm>
        </p:spPr>
        <p:txBody>
          <a:bodyPr>
            <a:normAutofit fontScale="92500"/>
          </a:bodyPr>
          <a:lstStyle/>
          <a:p>
            <a:r>
              <a:rPr lang="pt-BR" dirty="0"/>
              <a:t>no cambia el estatus</a:t>
            </a:r>
            <a:endParaRPr lang="de-DE" dirty="0"/>
          </a:p>
          <a:p>
            <a:r>
              <a:rPr lang="de-DE" dirty="0"/>
              <a:t>en las grandes haciendas de </a:t>
            </a:r>
            <a:r>
              <a:rPr lang="es-CL" dirty="0"/>
              <a:t>Valencia y Mallorca muchos ‘‘moros“ se quedan musulmanes, sin aceptar el bautismo cristiano</a:t>
            </a:r>
          </a:p>
          <a:p>
            <a:r>
              <a:rPr lang="es-CL" dirty="0"/>
              <a:t>Sobre todo en los centros urbanos la cuota del bautismo es más alta</a:t>
            </a:r>
          </a:p>
          <a:p>
            <a:r>
              <a:rPr lang="es-CL" dirty="0"/>
              <a:t>sobre todo las esclavas no musulmanas recibieron el bautismo</a:t>
            </a:r>
          </a:p>
        </p:txBody>
      </p:sp>
      <p:pic>
        <p:nvPicPr>
          <p:cNvPr id="344066" name="Picture 2" descr="Bildergebnis für baptism medieval book painting"/>
          <p:cNvPicPr>
            <a:picLocks noChangeAspect="1" noChangeArrowheads="1"/>
          </p:cNvPicPr>
          <p:nvPr/>
        </p:nvPicPr>
        <p:blipFill>
          <a:blip r:embed="rId2" cstate="print"/>
          <a:srcRect l="23077" t="11626" r="19231" b="34267"/>
          <a:stretch>
            <a:fillRect/>
          </a:stretch>
        </p:blipFill>
        <p:spPr bwMode="auto">
          <a:xfrm>
            <a:off x="6500827" y="1728815"/>
            <a:ext cx="2838688" cy="3595671"/>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pt-BR" dirty="0"/>
              <a:t>distribución</a:t>
            </a:r>
            <a:endParaRPr lang="de-DE" dirty="0"/>
          </a:p>
        </p:txBody>
      </p:sp>
      <p:sp>
        <p:nvSpPr>
          <p:cNvPr id="3" name="Inhaltsplatzhalter 2"/>
          <p:cNvSpPr>
            <a:spLocks noGrp="1"/>
          </p:cNvSpPr>
          <p:nvPr>
            <p:ph idx="1"/>
          </p:nvPr>
        </p:nvSpPr>
        <p:spPr/>
        <p:txBody>
          <a:bodyPr>
            <a:normAutofit lnSpcReduction="10000"/>
          </a:bodyPr>
          <a:lstStyle/>
          <a:p>
            <a:r>
              <a:rPr lang="es-CL" dirty="0"/>
              <a:t>trabajo esclavo en el campo:  cerca de Valencia, Sicilia, Baleares, Italia del Sur, parcialmente en Venecia hasta los Alpes, en la costa Liguria</a:t>
            </a:r>
          </a:p>
          <a:p>
            <a:r>
              <a:rPr lang="es-CL" dirty="0"/>
              <a:t>esclavitud como fenómeno urbano: Barcelona, Valencia, Génova, Venecia, </a:t>
            </a:r>
            <a:r>
              <a:rPr lang="es-CL" dirty="0" err="1"/>
              <a:t>Marseille</a:t>
            </a:r>
            <a:r>
              <a:rPr lang="es-CL" dirty="0"/>
              <a:t>, Sevilla, Lisboa. </a:t>
            </a:r>
          </a:p>
          <a:p>
            <a:r>
              <a:rPr lang="es-CL" dirty="0"/>
              <a:t>ciudades italianas: esclavas domésticas</a:t>
            </a:r>
          </a:p>
          <a:p>
            <a:r>
              <a:rPr lang="es-CL" dirty="0"/>
              <a:t>Esclavos en las cortes de nobles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CL" dirty="0"/>
              <a:t>ejemplos estadísticos</a:t>
            </a:r>
          </a:p>
        </p:txBody>
      </p:sp>
      <p:sp>
        <p:nvSpPr>
          <p:cNvPr id="3" name="Inhaltsplatzhalter 2"/>
          <p:cNvSpPr>
            <a:spLocks noGrp="1"/>
          </p:cNvSpPr>
          <p:nvPr>
            <p:ph idx="1"/>
          </p:nvPr>
        </p:nvSpPr>
        <p:spPr>
          <a:xfrm>
            <a:off x="285720" y="1600200"/>
            <a:ext cx="8858280" cy="4525963"/>
          </a:xfrm>
        </p:spPr>
        <p:txBody>
          <a:bodyPr>
            <a:normAutofit/>
          </a:bodyPr>
          <a:lstStyle/>
          <a:p>
            <a:r>
              <a:rPr lang="es-CL" dirty="0"/>
              <a:t>Pisa 1428/29 47 familias tienen 60 esclavas/os; </a:t>
            </a:r>
          </a:p>
          <a:p>
            <a:r>
              <a:rPr lang="es-CL" dirty="0"/>
              <a:t>Génova: entre 1400 y 1472: cerca de 2000 esclavas/os</a:t>
            </a:r>
          </a:p>
          <a:p>
            <a:r>
              <a:rPr lang="es-CL" i="1" dirty="0"/>
              <a:t>liber </a:t>
            </a:r>
            <a:r>
              <a:rPr lang="es-CL" i="1" dirty="0" err="1"/>
              <a:t>sclavorum</a:t>
            </a:r>
            <a:r>
              <a:rPr lang="es-CL" i="1" dirty="0"/>
              <a:t> </a:t>
            </a:r>
            <a:r>
              <a:rPr lang="es-CL" dirty="0"/>
              <a:t>de</a:t>
            </a:r>
            <a:r>
              <a:rPr lang="es-CL" i="1" dirty="0"/>
              <a:t> 1458: </a:t>
            </a:r>
            <a:r>
              <a:rPr lang="es-CL" dirty="0"/>
              <a:t>2059</a:t>
            </a:r>
          </a:p>
          <a:p>
            <a:r>
              <a:rPr lang="es-CL" i="1" dirty="0" err="1"/>
              <a:t>gabella</a:t>
            </a:r>
            <a:r>
              <a:rPr lang="es-CL" i="1" dirty="0"/>
              <a:t> </a:t>
            </a:r>
            <a:r>
              <a:rPr lang="es-CL" i="1" dirty="0" err="1"/>
              <a:t>sclavorum</a:t>
            </a:r>
            <a:r>
              <a:rPr lang="es-CL" i="1" dirty="0"/>
              <a:t> </a:t>
            </a:r>
            <a:r>
              <a:rPr lang="es-CL" dirty="0"/>
              <a:t>del mismo año: 1440</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CL" dirty="0"/>
              <a:t>el trabajo</a:t>
            </a:r>
          </a:p>
        </p:txBody>
      </p:sp>
      <p:sp>
        <p:nvSpPr>
          <p:cNvPr id="3" name="Inhaltsplatzhalter 2"/>
          <p:cNvSpPr>
            <a:spLocks noGrp="1"/>
          </p:cNvSpPr>
          <p:nvPr>
            <p:ph idx="1"/>
          </p:nvPr>
        </p:nvSpPr>
        <p:spPr/>
        <p:txBody>
          <a:bodyPr>
            <a:normAutofit fontScale="92500" lnSpcReduction="20000"/>
          </a:bodyPr>
          <a:lstStyle/>
          <a:p>
            <a:r>
              <a:rPr lang="es-CL" dirty="0"/>
              <a:t>latifundios, plantaciones: </a:t>
            </a:r>
          </a:p>
          <a:p>
            <a:pPr lvl="1"/>
            <a:r>
              <a:rPr lang="es-CL" dirty="0"/>
              <a:t>sobre todo en la península ibérica</a:t>
            </a:r>
          </a:p>
          <a:p>
            <a:pPr lvl="1"/>
            <a:r>
              <a:rPr lang="es-CL" dirty="0" err="1"/>
              <a:t>azucar</a:t>
            </a:r>
            <a:r>
              <a:rPr lang="es-CL" dirty="0"/>
              <a:t> en Chipre… </a:t>
            </a:r>
          </a:p>
          <a:p>
            <a:pPr lvl="1"/>
            <a:r>
              <a:rPr lang="es-CL" dirty="0"/>
              <a:t>producción de seda en el litoral </a:t>
            </a:r>
            <a:r>
              <a:rPr lang="es-CL" dirty="0" err="1"/>
              <a:t>ligurio</a:t>
            </a:r>
            <a:endParaRPr lang="es-CL" dirty="0"/>
          </a:p>
          <a:p>
            <a:r>
              <a:rPr lang="es-CL" dirty="0"/>
              <a:t>las salinas de Ibiza </a:t>
            </a:r>
          </a:p>
          <a:p>
            <a:pPr lvl="1"/>
            <a:r>
              <a:rPr lang="es-CL" dirty="0"/>
              <a:t>(también como punición! cláusulas en contratos de venta de no poner el esclavo en las salinas)</a:t>
            </a:r>
          </a:p>
          <a:p>
            <a:pPr lvl="1"/>
            <a:endParaRPr lang="es-CL" dirty="0"/>
          </a:p>
          <a:p>
            <a:r>
              <a:rPr lang="es-CL" dirty="0"/>
              <a:t>la esclavitud urbana </a:t>
            </a:r>
            <a:r>
              <a:rPr lang="de-DE" dirty="0"/>
              <a:t>etc.: estructuras p</a:t>
            </a:r>
            <a:r>
              <a:rPr lang="pt-BR" dirty="0"/>
              <a:t>equeñas, un amo (artesán...) trabaja junto con su esclavo</a:t>
            </a:r>
          </a:p>
          <a:p>
            <a:pPr lvl="1"/>
            <a:r>
              <a:rPr lang="pt-BR" dirty="0"/>
              <a:t>las fuentes conocen esclavos de alquiler</a:t>
            </a:r>
            <a:endParaRPr lang="de-DE"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a:xfrm>
            <a:off x="428596" y="785794"/>
            <a:ext cx="8929750" cy="5214974"/>
          </a:xfrm>
        </p:spPr>
        <p:txBody>
          <a:bodyPr/>
          <a:lstStyle/>
          <a:p>
            <a:r>
              <a:rPr lang="es-CL" dirty="0"/>
              <a:t>trabajo doméstico, y nodrizas</a:t>
            </a:r>
          </a:p>
          <a:p>
            <a:r>
              <a:rPr lang="es-CL" dirty="0"/>
              <a:t>trabajo agrícola</a:t>
            </a:r>
          </a:p>
          <a:p>
            <a:r>
              <a:rPr lang="es-CL" dirty="0"/>
              <a:t>trabajo artesanal</a:t>
            </a:r>
          </a:p>
          <a:p>
            <a:r>
              <a:rPr lang="es-CL" dirty="0"/>
              <a:t>acarreo de mercancías</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57200" y="357166"/>
            <a:ext cx="8229600" cy="5768997"/>
          </a:xfrm>
        </p:spPr>
        <p:txBody>
          <a:bodyPr>
            <a:normAutofit fontScale="77500" lnSpcReduction="20000"/>
          </a:bodyPr>
          <a:lstStyle/>
          <a:p>
            <a:r>
              <a:rPr lang="pt-BR" dirty="0"/>
              <a:t>fuentes de Génova por ejemplo:</a:t>
            </a:r>
          </a:p>
          <a:p>
            <a:pPr lvl="1"/>
            <a:r>
              <a:rPr lang="de-DE" dirty="0" err="1"/>
              <a:t>registros</a:t>
            </a:r>
            <a:r>
              <a:rPr lang="de-DE" dirty="0"/>
              <a:t> </a:t>
            </a:r>
            <a:r>
              <a:rPr lang="de-DE" dirty="0" err="1"/>
              <a:t>aduaneros</a:t>
            </a:r>
            <a:r>
              <a:rPr lang="de-DE" dirty="0"/>
              <a:t> </a:t>
            </a:r>
          </a:p>
          <a:p>
            <a:pPr lvl="2"/>
            <a:r>
              <a:rPr lang="de-DE" dirty="0" err="1"/>
              <a:t>documentan</a:t>
            </a:r>
            <a:r>
              <a:rPr lang="de-DE" dirty="0"/>
              <a:t> las </a:t>
            </a:r>
            <a:r>
              <a:rPr lang="de-DE" dirty="0" err="1"/>
              <a:t>importaciones</a:t>
            </a:r>
            <a:r>
              <a:rPr lang="de-DE" dirty="0"/>
              <a:t> de </a:t>
            </a:r>
            <a:r>
              <a:rPr lang="de-DE" dirty="0" err="1"/>
              <a:t>esclavos</a:t>
            </a:r>
            <a:r>
              <a:rPr lang="de-DE" dirty="0"/>
              <a:t> de </a:t>
            </a:r>
            <a:r>
              <a:rPr lang="de-DE" dirty="0" err="1"/>
              <a:t>Chios</a:t>
            </a:r>
            <a:r>
              <a:rPr lang="de-DE" dirty="0"/>
              <a:t> y </a:t>
            </a:r>
            <a:r>
              <a:rPr lang="de-DE" dirty="0" err="1"/>
              <a:t>Caffa</a:t>
            </a:r>
            <a:endParaRPr lang="pt-BR" dirty="0"/>
          </a:p>
          <a:p>
            <a:pPr lvl="1"/>
            <a:r>
              <a:rPr lang="de-DE" i="1" dirty="0" err="1"/>
              <a:t>libri</a:t>
            </a:r>
            <a:r>
              <a:rPr lang="de-DE" i="1" dirty="0"/>
              <a:t> </a:t>
            </a:r>
            <a:r>
              <a:rPr lang="de-DE" i="1" dirty="0" err="1"/>
              <a:t>venditionum</a:t>
            </a:r>
            <a:r>
              <a:rPr lang="de-DE" i="1" dirty="0"/>
              <a:t> </a:t>
            </a:r>
            <a:r>
              <a:rPr lang="de-DE" i="1" dirty="0" err="1"/>
              <a:t>sclavorum</a:t>
            </a:r>
            <a:endParaRPr lang="de-DE" i="1" dirty="0"/>
          </a:p>
          <a:p>
            <a:pPr lvl="1"/>
            <a:r>
              <a:rPr lang="pt-BR" i="1" dirty="0">
                <a:sym typeface="Wingdings" pitchFamily="2" charset="2"/>
              </a:rPr>
              <a:t> </a:t>
            </a:r>
            <a:r>
              <a:rPr lang="pt-BR" dirty="0">
                <a:sym typeface="Wingdings" pitchFamily="2" charset="2"/>
              </a:rPr>
              <a:t>en los centros urbanos italianos domina la </a:t>
            </a:r>
            <a:r>
              <a:rPr lang="pt-BR" dirty="0" err="1">
                <a:sym typeface="Wingdings" pitchFamily="2" charset="2"/>
              </a:rPr>
              <a:t>esclavitud</a:t>
            </a:r>
            <a:r>
              <a:rPr lang="pt-BR" dirty="0">
                <a:sym typeface="Wingdings" pitchFamily="2" charset="2"/>
              </a:rPr>
              <a:t> </a:t>
            </a:r>
            <a:r>
              <a:rPr lang="pt-BR" dirty="0" err="1">
                <a:sym typeface="Wingdings" pitchFamily="2" charset="2"/>
              </a:rPr>
              <a:t>femenina</a:t>
            </a:r>
            <a:r>
              <a:rPr lang="pt-BR" dirty="0">
                <a:sym typeface="Wingdings" pitchFamily="2" charset="2"/>
              </a:rPr>
              <a:t> y doméstica </a:t>
            </a:r>
          </a:p>
          <a:p>
            <a:pPr lvl="2"/>
            <a:r>
              <a:rPr lang="pt-BR" dirty="0">
                <a:sym typeface="Wingdings" pitchFamily="2" charset="2"/>
              </a:rPr>
              <a:t>1413 71 % esclavas, 1449 91 %!</a:t>
            </a:r>
          </a:p>
          <a:p>
            <a:r>
              <a:rPr lang="pt-BR" dirty="0">
                <a:sym typeface="Wingdings" pitchFamily="2" charset="2"/>
              </a:rPr>
              <a:t>en algunos documentos aparecen como parte de la dote (Ragusa)</a:t>
            </a:r>
          </a:p>
          <a:p>
            <a:r>
              <a:rPr lang="pt-BR" dirty="0">
                <a:sym typeface="Wingdings" pitchFamily="2" charset="2"/>
              </a:rPr>
              <a:t>junto con personas libres como </a:t>
            </a:r>
            <a:r>
              <a:rPr lang="pt-BR" i="1" dirty="0">
                <a:sym typeface="Wingdings" pitchFamily="2" charset="2"/>
              </a:rPr>
              <a:t>fantes, famulas, domicellas... </a:t>
            </a:r>
          </a:p>
          <a:p>
            <a:r>
              <a:rPr lang="pt-BR" dirty="0">
                <a:sym typeface="Wingdings" pitchFamily="2" charset="2"/>
              </a:rPr>
              <a:t>casi un comercio de niñas también</a:t>
            </a:r>
          </a:p>
          <a:p>
            <a:pPr lvl="1"/>
            <a:r>
              <a:rPr lang="pt-BR" dirty="0">
                <a:sym typeface="Wingdings" pitchFamily="2" charset="2"/>
              </a:rPr>
              <a:t>Venecia: </a:t>
            </a:r>
            <a:r>
              <a:rPr lang="pt-BR" i="1" dirty="0">
                <a:sym typeface="Wingdings" pitchFamily="2" charset="2"/>
              </a:rPr>
              <a:t>anime</a:t>
            </a:r>
          </a:p>
          <a:p>
            <a:r>
              <a:rPr lang="pt-BR" dirty="0">
                <a:sym typeface="Wingdings" pitchFamily="2" charset="2"/>
              </a:rPr>
              <a:t>documentación que los vendedores de esclavas también vendian mujeres como prostitutas ... ... </a:t>
            </a:r>
          </a:p>
          <a:p>
            <a:r>
              <a:rPr lang="pt-BR" dirty="0">
                <a:sym typeface="Wingdings" pitchFamily="2" charset="2"/>
              </a:rPr>
              <a:t>esclavas “</a:t>
            </a:r>
            <a:r>
              <a:rPr lang="pt-BR" i="1" dirty="0">
                <a:sym typeface="Wingdings" pitchFamily="2" charset="2"/>
              </a:rPr>
              <a:t>cum lacte</a:t>
            </a:r>
            <a:r>
              <a:rPr lang="pt-BR" dirty="0">
                <a:sym typeface="Wingdings" pitchFamily="2" charset="2"/>
              </a:rPr>
              <a:t>”</a:t>
            </a:r>
            <a:endParaRPr lang="de-DE"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pt-BR" dirty="0"/>
              <a:t>ejemplo de caso</a:t>
            </a:r>
            <a:endParaRPr lang="de-DE" dirty="0"/>
          </a:p>
        </p:txBody>
      </p:sp>
      <p:sp>
        <p:nvSpPr>
          <p:cNvPr id="3" name="Inhaltsplatzhalter 2"/>
          <p:cNvSpPr>
            <a:spLocks noGrp="1"/>
          </p:cNvSpPr>
          <p:nvPr>
            <p:ph idx="1"/>
          </p:nvPr>
        </p:nvSpPr>
        <p:spPr>
          <a:xfrm>
            <a:off x="0" y="1600200"/>
            <a:ext cx="8929718" cy="4525963"/>
          </a:xfrm>
        </p:spPr>
        <p:txBody>
          <a:bodyPr>
            <a:normAutofit fontScale="92500"/>
          </a:bodyPr>
          <a:lstStyle/>
          <a:p>
            <a:r>
              <a:rPr lang="es-CL" u="sng" dirty="0"/>
              <a:t>una acción redhibitoria de Génova </a:t>
            </a:r>
            <a:r>
              <a:rPr lang="es-CL" dirty="0"/>
              <a:t>(octubre de 1404) </a:t>
            </a:r>
          </a:p>
          <a:p>
            <a:r>
              <a:rPr lang="es-CL" dirty="0"/>
              <a:t>el Notario Giovanni de </a:t>
            </a:r>
            <a:r>
              <a:rPr lang="es-CL" dirty="0" err="1"/>
              <a:t>Cocomo</a:t>
            </a:r>
            <a:r>
              <a:rPr lang="es-CL" dirty="0"/>
              <a:t> quería redhibir una joven Tártara, que compró de un comerciante de especierías, </a:t>
            </a:r>
            <a:r>
              <a:rPr lang="es-CL" dirty="0" err="1"/>
              <a:t>Nicolo</a:t>
            </a:r>
            <a:r>
              <a:rPr lang="es-CL" dirty="0"/>
              <a:t> de </a:t>
            </a:r>
            <a:r>
              <a:rPr lang="es-CL" dirty="0" err="1"/>
              <a:t>Castagna</a:t>
            </a:r>
            <a:endParaRPr lang="es-CL" dirty="0"/>
          </a:p>
          <a:p>
            <a:r>
              <a:rPr lang="de-DE" dirty="0"/>
              <a:t>dice que compró la joven bajó la condición de que gustase de el, </a:t>
            </a:r>
          </a:p>
          <a:p>
            <a:r>
              <a:rPr lang="es-CL" dirty="0"/>
              <a:t>pero cuando entró en la casa del comprador comenzó a llorar y a esconder su cara en sus vestidos, de modo que se temía que quisiera cometer suicidio</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57200" y="714356"/>
            <a:ext cx="8229600" cy="5411807"/>
          </a:xfrm>
        </p:spPr>
        <p:txBody>
          <a:bodyPr>
            <a:normAutofit lnSpcReduction="10000"/>
          </a:bodyPr>
          <a:lstStyle/>
          <a:p>
            <a:r>
              <a:rPr lang="pt-BR" dirty="0"/>
              <a:t>en el siglo XV aparecen seguros de vida para esclavas!</a:t>
            </a:r>
          </a:p>
          <a:p>
            <a:endParaRPr lang="pt-BR" dirty="0"/>
          </a:p>
          <a:p>
            <a:r>
              <a:rPr lang="pt-BR" dirty="0"/>
              <a:t>y en Aragón por ejemplo también un seguro contra la huida de esclavos</a:t>
            </a:r>
          </a:p>
          <a:p>
            <a:endParaRPr lang="pt-BR" dirty="0"/>
          </a:p>
          <a:p>
            <a:r>
              <a:rPr lang="pt-BR" dirty="0"/>
              <a:t>fuentes de Valencia mencionan cazadores de fugitivos</a:t>
            </a:r>
          </a:p>
          <a:p>
            <a:endParaRPr lang="pt-BR" dirty="0"/>
          </a:p>
          <a:p>
            <a:r>
              <a:rPr lang="pt-BR" dirty="0"/>
              <a:t>en Andalucia también legislación policial</a:t>
            </a:r>
          </a:p>
          <a:p>
            <a:endParaRPr lang="pt-BR" dirty="0"/>
          </a:p>
          <a:p>
            <a:endParaRPr lang="pt-BR" dirty="0"/>
          </a:p>
          <a:p>
            <a:endParaRPr lang="de-DE"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pt-BR" dirty="0"/>
              <a:t>rescate</a:t>
            </a:r>
            <a:endParaRPr lang="de-DE" dirty="0"/>
          </a:p>
        </p:txBody>
      </p:sp>
      <p:sp>
        <p:nvSpPr>
          <p:cNvPr id="3" name="Inhaltsplatzhalter 2"/>
          <p:cNvSpPr>
            <a:spLocks noGrp="1"/>
          </p:cNvSpPr>
          <p:nvPr>
            <p:ph idx="1"/>
          </p:nvPr>
        </p:nvSpPr>
        <p:spPr/>
        <p:txBody>
          <a:bodyPr>
            <a:normAutofit lnSpcReduction="10000"/>
          </a:bodyPr>
          <a:lstStyle/>
          <a:p>
            <a:r>
              <a:rPr lang="de-DE" dirty="0"/>
              <a:t>Valencia, </a:t>
            </a:r>
            <a:r>
              <a:rPr lang="es-CL" dirty="0"/>
              <a:t>siglo </a:t>
            </a:r>
            <a:r>
              <a:rPr lang="de-DE" dirty="0"/>
              <a:t>XV, </a:t>
            </a:r>
            <a:r>
              <a:rPr lang="es-CL" dirty="0"/>
              <a:t>por ejemplo: </a:t>
            </a:r>
            <a:r>
              <a:rPr lang="es-CL" i="1" dirty="0"/>
              <a:t>licencia por aprovechamiento </a:t>
            </a:r>
            <a:r>
              <a:rPr lang="es-CL" dirty="0"/>
              <a:t>(para pedir limosna)</a:t>
            </a:r>
            <a:endParaRPr lang="es-CL" i="1" dirty="0"/>
          </a:p>
          <a:p>
            <a:endParaRPr lang="pt-BR" i="1" dirty="0"/>
          </a:p>
          <a:p>
            <a:r>
              <a:rPr lang="pt-BR" dirty="0"/>
              <a:t>Génova: </a:t>
            </a:r>
            <a:r>
              <a:rPr lang="pt-BR" i="1" dirty="0"/>
              <a:t>Ricatto Schiavi </a:t>
            </a:r>
            <a:r>
              <a:rPr lang="pt-BR" dirty="0"/>
              <a:t>(funcionário público)</a:t>
            </a:r>
          </a:p>
          <a:p>
            <a:endParaRPr lang="pt-BR" dirty="0"/>
          </a:p>
          <a:p>
            <a:r>
              <a:rPr lang="pt-BR" dirty="0"/>
              <a:t>hermandades y </a:t>
            </a:r>
            <a:r>
              <a:rPr lang="pt-BR" dirty="0" err="1"/>
              <a:t>órdenes</a:t>
            </a:r>
            <a:endParaRPr lang="de-DE" dirty="0"/>
          </a:p>
          <a:p>
            <a:r>
              <a:rPr lang="de-DE" dirty="0" err="1"/>
              <a:t>Trinitarios</a:t>
            </a:r>
            <a:r>
              <a:rPr lang="de-DE" dirty="0"/>
              <a:t>, Marseille 1198, </a:t>
            </a:r>
          </a:p>
          <a:p>
            <a:r>
              <a:rPr lang="de-DE" dirty="0" err="1"/>
              <a:t>Mercedarios</a:t>
            </a:r>
            <a:r>
              <a:rPr lang="de-DE" dirty="0"/>
              <a:t>, Barcelona, 1218</a:t>
            </a:r>
            <a:endParaRPr lang="pt-BR" dirty="0"/>
          </a:p>
          <a:p>
            <a:endParaRPr lang="de-DE"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pt-BR" i="1" dirty="0"/>
              <a:t>manumisión</a:t>
            </a:r>
            <a:endParaRPr lang="de-DE" i="1" dirty="0"/>
          </a:p>
        </p:txBody>
      </p:sp>
      <p:sp>
        <p:nvSpPr>
          <p:cNvPr id="3" name="Inhaltsplatzhalter 2"/>
          <p:cNvSpPr>
            <a:spLocks noGrp="1"/>
          </p:cNvSpPr>
          <p:nvPr>
            <p:ph idx="1"/>
          </p:nvPr>
        </p:nvSpPr>
        <p:spPr/>
        <p:txBody>
          <a:bodyPr>
            <a:normAutofit lnSpcReduction="10000"/>
          </a:bodyPr>
          <a:lstStyle/>
          <a:p>
            <a:r>
              <a:rPr lang="es-CL" dirty="0"/>
              <a:t>por ejemplo en testamentos, muchas veces contenían cláusulas de continuar sirviendo a la viuda o a herederos</a:t>
            </a:r>
          </a:p>
          <a:p>
            <a:endParaRPr lang="es-CL" dirty="0"/>
          </a:p>
          <a:p>
            <a:r>
              <a:rPr lang="es-CL" dirty="0"/>
              <a:t>frecuentemente también la compra de la libertad</a:t>
            </a:r>
          </a:p>
          <a:p>
            <a:endParaRPr lang="es-CL" dirty="0"/>
          </a:p>
          <a:p>
            <a:r>
              <a:rPr lang="es-CL" dirty="0"/>
              <a:t>relación patronos – libertos</a:t>
            </a:r>
          </a:p>
          <a:p>
            <a:pPr lvl="1"/>
            <a:r>
              <a:rPr lang="de-DE" i="1" dirty="0"/>
              <a:t>olim serva, olim sclava</a:t>
            </a:r>
            <a:endParaRPr lang="de-DE"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57200" y="428604"/>
            <a:ext cx="8543956" cy="5697559"/>
          </a:xfrm>
        </p:spPr>
        <p:txBody>
          <a:bodyPr>
            <a:normAutofit fontScale="92500" lnSpcReduction="20000"/>
          </a:bodyPr>
          <a:lstStyle/>
          <a:p>
            <a:r>
              <a:rPr lang="pt-BR" b="1" dirty="0"/>
              <a:t>cautiverio</a:t>
            </a:r>
          </a:p>
          <a:p>
            <a:pPr>
              <a:buNone/>
            </a:pPr>
            <a:endParaRPr lang="pt-BR" b="1" dirty="0"/>
          </a:p>
          <a:p>
            <a:r>
              <a:rPr lang="pt-BR" dirty="0"/>
              <a:t>Península Ibérica: Conquista y Reconquista</a:t>
            </a:r>
            <a:endParaRPr lang="de-DE" dirty="0"/>
          </a:p>
          <a:p>
            <a:endParaRPr lang="de-DE" dirty="0"/>
          </a:p>
          <a:p>
            <a:r>
              <a:rPr lang="de-DE" dirty="0"/>
              <a:t>600-700 los </a:t>
            </a:r>
            <a:r>
              <a:rPr lang="es-CL" dirty="0"/>
              <a:t>árabes</a:t>
            </a:r>
            <a:r>
              <a:rPr lang="de-DE" dirty="0"/>
              <a:t> conquistan a palestina, egipto y la Africa del Norte</a:t>
            </a:r>
          </a:p>
          <a:p>
            <a:r>
              <a:rPr lang="de-DE" dirty="0"/>
              <a:t>A </a:t>
            </a:r>
            <a:r>
              <a:rPr lang="es-CL" dirty="0"/>
              <a:t>partir</a:t>
            </a:r>
            <a:r>
              <a:rPr lang="de-DE" dirty="0"/>
              <a:t> del año 711: inicia la conquista de la Península Ibérica.</a:t>
            </a:r>
          </a:p>
          <a:p>
            <a:endParaRPr lang="de-DE" dirty="0"/>
          </a:p>
          <a:p>
            <a:r>
              <a:rPr lang="de-DE" dirty="0"/>
              <a:t>cautivos de guerra </a:t>
            </a:r>
            <a:r>
              <a:rPr lang="es-CL" dirty="0"/>
              <a:t>como</a:t>
            </a:r>
            <a:r>
              <a:rPr lang="de-DE" dirty="0"/>
              <a:t> </a:t>
            </a:r>
            <a:r>
              <a:rPr lang="es-CL" dirty="0"/>
              <a:t>esclavos.</a:t>
            </a:r>
          </a:p>
          <a:p>
            <a:endParaRPr lang="de-DE" dirty="0"/>
          </a:p>
          <a:p>
            <a:r>
              <a:rPr lang="de-DE" dirty="0"/>
              <a:t>paralelamente los musulmanes empiezan a esclavizar negros del sur del Sahara.</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57200" y="571480"/>
            <a:ext cx="8229600" cy="5554683"/>
          </a:xfrm>
        </p:spPr>
        <p:txBody>
          <a:bodyPr/>
          <a:lstStyle/>
          <a:p>
            <a:r>
              <a:rPr lang="pt-BR" dirty="0"/>
              <a:t>hermandades de libertos</a:t>
            </a:r>
            <a:endParaRPr lang="de-DE" dirty="0"/>
          </a:p>
          <a:p>
            <a:r>
              <a:rPr lang="de-DE" i="1" dirty="0" err="1"/>
              <a:t>por</a:t>
            </a:r>
            <a:r>
              <a:rPr lang="de-DE" i="1" dirty="0"/>
              <a:t> </a:t>
            </a:r>
            <a:r>
              <a:rPr lang="de-DE" i="1" dirty="0" err="1"/>
              <a:t>ejemplo</a:t>
            </a:r>
            <a:r>
              <a:rPr lang="de-DE" i="1" dirty="0"/>
              <a:t> </a:t>
            </a:r>
            <a:r>
              <a:rPr lang="de-DE" i="1" dirty="0" err="1"/>
              <a:t>Venecia</a:t>
            </a:r>
            <a:r>
              <a:rPr lang="de-DE" i="1" dirty="0"/>
              <a:t>: 2 </a:t>
            </a:r>
            <a:r>
              <a:rPr lang="de-DE" i="1" dirty="0" err="1"/>
              <a:t>scuole</a:t>
            </a:r>
            <a:r>
              <a:rPr lang="de-DE" i="1" dirty="0"/>
              <a:t>, </a:t>
            </a:r>
          </a:p>
          <a:p>
            <a:pPr lvl="1"/>
            <a:r>
              <a:rPr lang="de-DE" i="1" dirty="0" err="1"/>
              <a:t>Schiavoni</a:t>
            </a:r>
            <a:r>
              <a:rPr lang="de-DE" i="1" dirty="0"/>
              <a:t> (de </a:t>
            </a:r>
            <a:r>
              <a:rPr lang="de-DE" i="1" dirty="0" err="1"/>
              <a:t>Dalmacia</a:t>
            </a:r>
            <a:r>
              <a:rPr lang="de-DE" i="1" dirty="0"/>
              <a:t>), </a:t>
            </a:r>
            <a:r>
              <a:rPr lang="de-DE" i="1" dirty="0" err="1"/>
              <a:t>scuola</a:t>
            </a:r>
            <a:r>
              <a:rPr lang="de-DE" i="1" dirty="0"/>
              <a:t> di San Giorgio e San </a:t>
            </a:r>
            <a:r>
              <a:rPr lang="de-DE" i="1" dirty="0" err="1"/>
              <a:t>Trifone</a:t>
            </a:r>
            <a:r>
              <a:rPr lang="de-DE" i="1" dirty="0"/>
              <a:t>, </a:t>
            </a:r>
          </a:p>
          <a:p>
            <a:pPr lvl="1"/>
            <a:r>
              <a:rPr lang="de-DE" i="1" dirty="0" err="1"/>
              <a:t>Albanos</a:t>
            </a:r>
            <a:r>
              <a:rPr lang="de-DE" i="1" dirty="0"/>
              <a:t>: </a:t>
            </a:r>
            <a:r>
              <a:rPr lang="it-IT" i="1" dirty="0"/>
              <a:t>scuola de Santa Maria e san Gallo degli Albanesi</a:t>
            </a:r>
          </a:p>
          <a:p>
            <a:pPr lvl="1"/>
            <a:endParaRPr lang="it-IT" i="1" dirty="0"/>
          </a:p>
          <a:p>
            <a:r>
              <a:rPr lang="de-DE" dirty="0" err="1"/>
              <a:t>Génova</a:t>
            </a:r>
            <a:r>
              <a:rPr lang="de-DE" dirty="0"/>
              <a:t>: </a:t>
            </a:r>
            <a:r>
              <a:rPr lang="de-DE" i="1" dirty="0" err="1"/>
              <a:t>Consortia</a:t>
            </a:r>
            <a:r>
              <a:rPr lang="de-DE" i="1" dirty="0"/>
              <a:t> </a:t>
            </a:r>
            <a:r>
              <a:rPr lang="de-DE" i="1" dirty="0" err="1"/>
              <a:t>libertinorum</a:t>
            </a:r>
            <a:r>
              <a:rPr lang="de-DE" i="1" dirty="0"/>
              <a:t> </a:t>
            </a:r>
            <a:r>
              <a:rPr lang="de-DE" i="1" dirty="0" err="1"/>
              <a:t>seu</a:t>
            </a:r>
            <a:r>
              <a:rPr lang="de-DE" i="1" dirty="0"/>
              <a:t> </a:t>
            </a:r>
            <a:r>
              <a:rPr lang="de-DE" i="1" dirty="0" err="1"/>
              <a:t>Grecorum</a:t>
            </a:r>
            <a:endParaRPr lang="de-DE"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a:t>Fuentes</a:t>
            </a:r>
          </a:p>
        </p:txBody>
      </p:sp>
      <p:pic>
        <p:nvPicPr>
          <p:cNvPr id="332802" name="Picture 2" descr="Un acto por el notario en la Edad Media"/>
          <p:cNvPicPr>
            <a:picLocks noChangeAspect="1" noChangeArrowheads="1"/>
          </p:cNvPicPr>
          <p:nvPr/>
        </p:nvPicPr>
        <p:blipFill>
          <a:blip r:embed="rId2" cstate="print"/>
          <a:srcRect/>
          <a:stretch>
            <a:fillRect/>
          </a:stretch>
        </p:blipFill>
        <p:spPr bwMode="auto">
          <a:xfrm>
            <a:off x="1785942" y="1428736"/>
            <a:ext cx="5429262" cy="5429264"/>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28660" y="285728"/>
            <a:ext cx="7358082" cy="1143000"/>
          </a:xfrm>
        </p:spPr>
        <p:txBody>
          <a:bodyPr/>
          <a:lstStyle/>
          <a:p>
            <a:r>
              <a:rPr lang="es-CL" dirty="0"/>
              <a:t>minutas notariales</a:t>
            </a:r>
          </a:p>
        </p:txBody>
      </p:sp>
      <p:sp>
        <p:nvSpPr>
          <p:cNvPr id="4" name="Inhaltsplatzhalter 3"/>
          <p:cNvSpPr>
            <a:spLocks noGrp="1"/>
          </p:cNvSpPr>
          <p:nvPr>
            <p:ph idx="1"/>
          </p:nvPr>
        </p:nvSpPr>
        <p:spPr>
          <a:xfrm>
            <a:off x="457200" y="1600200"/>
            <a:ext cx="8229600" cy="4972072"/>
          </a:xfrm>
        </p:spPr>
        <p:txBody>
          <a:bodyPr>
            <a:normAutofit/>
          </a:bodyPr>
          <a:lstStyle/>
          <a:p>
            <a:r>
              <a:rPr lang="es-CL" dirty="0"/>
              <a:t>contienen por ejemplo</a:t>
            </a:r>
          </a:p>
          <a:p>
            <a:pPr lvl="1"/>
            <a:r>
              <a:rPr lang="es-CL" dirty="0"/>
              <a:t>testamentos</a:t>
            </a:r>
          </a:p>
          <a:p>
            <a:pPr lvl="1"/>
            <a:r>
              <a:rPr lang="es-CL" dirty="0"/>
              <a:t>inventarios de bienes</a:t>
            </a:r>
          </a:p>
          <a:p>
            <a:pPr lvl="1"/>
            <a:r>
              <a:rPr lang="es-CL" dirty="0"/>
              <a:t>compraventas</a:t>
            </a:r>
          </a:p>
          <a:p>
            <a:pPr lvl="1"/>
            <a:r>
              <a:rPr lang="es-CL" dirty="0"/>
              <a:t>hipotecas</a:t>
            </a:r>
          </a:p>
          <a:p>
            <a:pPr lvl="1"/>
            <a:r>
              <a:rPr lang="es-CL" dirty="0"/>
              <a:t>dotes</a:t>
            </a:r>
          </a:p>
          <a:p>
            <a:pPr lvl="1"/>
            <a:r>
              <a:rPr lang="es-CL" dirty="0"/>
              <a:t>cartas de ahorría, </a:t>
            </a:r>
            <a:r>
              <a:rPr lang="es-CL" dirty="0" err="1"/>
              <a:t>man</a:t>
            </a:r>
            <a:r>
              <a:rPr lang="es-CL" dirty="0"/>
              <a:t>.</a:t>
            </a:r>
          </a:p>
          <a:p>
            <a:pPr lvl="1"/>
            <a:r>
              <a:rPr lang="es-CL" dirty="0"/>
              <a:t>pregones y declaraciones de fuga</a:t>
            </a:r>
          </a:p>
          <a:p>
            <a:pPr lvl="1"/>
            <a:r>
              <a:rPr lang="es-CL" dirty="0"/>
              <a:t>poderes de búsqueda y captura</a:t>
            </a:r>
          </a:p>
        </p:txBody>
      </p:sp>
      <p:pic>
        <p:nvPicPr>
          <p:cNvPr id="331778" name="Picture 2" descr="Escribano medieval"/>
          <p:cNvPicPr>
            <a:picLocks noChangeAspect="1" noChangeArrowheads="1"/>
          </p:cNvPicPr>
          <p:nvPr/>
        </p:nvPicPr>
        <p:blipFill>
          <a:blip r:embed="rId2" cstate="print"/>
          <a:srcRect/>
          <a:stretch>
            <a:fillRect/>
          </a:stretch>
        </p:blipFill>
        <p:spPr bwMode="auto">
          <a:xfrm>
            <a:off x="6215074" y="1428736"/>
            <a:ext cx="2648963" cy="3786214"/>
          </a:xfrm>
          <a:prstGeom prst="rect">
            <a:avLst/>
          </a:prstGeom>
          <a:noFill/>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a:xfrm>
            <a:off x="457200" y="714356"/>
            <a:ext cx="8229600" cy="5411807"/>
          </a:xfrm>
        </p:spPr>
        <p:txBody>
          <a:bodyPr/>
          <a:lstStyle/>
          <a:p>
            <a:r>
              <a:rPr lang="es-CL" dirty="0"/>
              <a:t>padrones fiscales</a:t>
            </a:r>
          </a:p>
          <a:p>
            <a:r>
              <a:rPr lang="es-CL" dirty="0"/>
              <a:t>archivos eclesiásticos</a:t>
            </a:r>
          </a:p>
          <a:p>
            <a:r>
              <a:rPr lang="es-CL" dirty="0"/>
              <a:t>Ordenanzas Municipales</a:t>
            </a:r>
          </a:p>
          <a:p>
            <a:r>
              <a:rPr lang="es-CL" dirty="0"/>
              <a:t>fueros</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s-CL" dirty="0"/>
              <a:t>Baja Edad Media</a:t>
            </a:r>
            <a:br>
              <a:rPr lang="es-CL" dirty="0"/>
            </a:br>
            <a:r>
              <a:rPr lang="es-CL" dirty="0"/>
              <a:t>el ejemplo Valencia</a:t>
            </a:r>
          </a:p>
        </p:txBody>
      </p:sp>
      <p:sp>
        <p:nvSpPr>
          <p:cNvPr id="3" name="Inhaltsplatzhalter 2"/>
          <p:cNvSpPr>
            <a:spLocks noGrp="1"/>
          </p:cNvSpPr>
          <p:nvPr>
            <p:ph idx="1"/>
          </p:nvPr>
        </p:nvSpPr>
        <p:spPr/>
        <p:txBody>
          <a:bodyPr>
            <a:normAutofit lnSpcReduction="10000"/>
          </a:bodyPr>
          <a:lstStyle/>
          <a:p>
            <a:r>
              <a:rPr lang="es-CL" dirty="0"/>
              <a:t>Fuentes: </a:t>
            </a:r>
          </a:p>
          <a:p>
            <a:pPr lvl="1"/>
            <a:r>
              <a:rPr lang="es-CL" dirty="0"/>
              <a:t>la Bailía General del Reino</a:t>
            </a:r>
          </a:p>
          <a:p>
            <a:pPr lvl="2"/>
            <a:r>
              <a:rPr lang="es-CL" dirty="0"/>
              <a:t>Libros de Contratos</a:t>
            </a:r>
          </a:p>
          <a:p>
            <a:pPr lvl="2"/>
            <a:r>
              <a:rPr lang="es-CL" dirty="0" err="1"/>
              <a:t>Lletres</a:t>
            </a:r>
            <a:r>
              <a:rPr lang="es-CL" dirty="0"/>
              <a:t> i </a:t>
            </a:r>
            <a:r>
              <a:rPr lang="es-CL" dirty="0" err="1"/>
              <a:t>Privilegis</a:t>
            </a:r>
            <a:r>
              <a:rPr lang="es-CL" dirty="0"/>
              <a:t> (fugas de esclavos, rescates)</a:t>
            </a:r>
          </a:p>
          <a:p>
            <a:pPr lvl="2"/>
            <a:endParaRPr lang="es-CL" dirty="0"/>
          </a:p>
          <a:p>
            <a:pPr lvl="1"/>
            <a:r>
              <a:rPr lang="es-CL" dirty="0"/>
              <a:t>Real </a:t>
            </a:r>
            <a:r>
              <a:rPr lang="es-CL" dirty="0" err="1"/>
              <a:t>Cancilleria</a:t>
            </a:r>
            <a:endParaRPr lang="es-CL" dirty="0"/>
          </a:p>
          <a:p>
            <a:pPr lvl="2"/>
            <a:r>
              <a:rPr lang="es-CL" dirty="0"/>
              <a:t>los Libros de Confesiones de Cautivos</a:t>
            </a:r>
          </a:p>
          <a:p>
            <a:pPr lvl="2"/>
            <a:r>
              <a:rPr lang="es-CL" dirty="0" err="1"/>
              <a:t>Guiatges</a:t>
            </a:r>
            <a:r>
              <a:rPr lang="es-CL" dirty="0"/>
              <a:t> del mar (troca de cautivos, rescatados etc.)</a:t>
            </a:r>
          </a:p>
          <a:p>
            <a:pPr lvl="1"/>
            <a:r>
              <a:rPr lang="es-CL" dirty="0"/>
              <a:t>Libros de cuentas de Administración de la Bailía</a:t>
            </a:r>
          </a:p>
          <a:p>
            <a:pPr lvl="2"/>
            <a:r>
              <a:rPr lang="es-CL" dirty="0" err="1"/>
              <a:t>passatges</a:t>
            </a:r>
            <a:r>
              <a:rPr lang="es-CL" dirty="0"/>
              <a:t> de </a:t>
            </a:r>
            <a:r>
              <a:rPr lang="es-CL" dirty="0" err="1"/>
              <a:t>sarrahins</a:t>
            </a:r>
            <a:r>
              <a:rPr lang="es-CL" dirty="0"/>
              <a:t> etc. </a:t>
            </a:r>
          </a:p>
          <a:p>
            <a:pPr lvl="1"/>
            <a:endParaRPr lang="de-DE" dirty="0"/>
          </a:p>
          <a:p>
            <a:pPr lvl="1"/>
            <a:endParaRPr lang="de-DE"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57200" y="642918"/>
            <a:ext cx="8229600" cy="5483245"/>
          </a:xfrm>
        </p:spPr>
        <p:txBody>
          <a:bodyPr>
            <a:normAutofit lnSpcReduction="10000"/>
          </a:bodyPr>
          <a:lstStyle/>
          <a:p>
            <a:r>
              <a:rPr lang="es-CL" dirty="0"/>
              <a:t>documentación notarial</a:t>
            </a:r>
          </a:p>
          <a:p>
            <a:r>
              <a:rPr lang="es-CL" dirty="0"/>
              <a:t>documentación judicial </a:t>
            </a:r>
          </a:p>
          <a:p>
            <a:pPr lvl="1"/>
            <a:r>
              <a:rPr lang="es-CL" dirty="0"/>
              <a:t>(Archivo del Reino de Valencia, </a:t>
            </a:r>
            <a:r>
              <a:rPr lang="es-CL" dirty="0" err="1"/>
              <a:t>Seccion</a:t>
            </a:r>
            <a:r>
              <a:rPr lang="es-CL" dirty="0"/>
              <a:t> Justicias)</a:t>
            </a:r>
          </a:p>
          <a:p>
            <a:pPr lvl="1"/>
            <a:r>
              <a:rPr lang="es-CL" dirty="0" err="1"/>
              <a:t>Requestes</a:t>
            </a:r>
            <a:endParaRPr lang="es-CL" dirty="0"/>
          </a:p>
          <a:p>
            <a:pPr lvl="2"/>
            <a:r>
              <a:rPr lang="es-CL" dirty="0"/>
              <a:t>proclamaciones de libertad</a:t>
            </a:r>
          </a:p>
          <a:p>
            <a:pPr lvl="2"/>
            <a:r>
              <a:rPr lang="es-CL" dirty="0"/>
              <a:t>reclamaciones de compradores de esclavos sobre enfermedades de los mismos</a:t>
            </a:r>
          </a:p>
          <a:p>
            <a:pPr lvl="1"/>
            <a:r>
              <a:rPr lang="es-CL" dirty="0" err="1"/>
              <a:t>Condemnes</a:t>
            </a:r>
            <a:r>
              <a:rPr lang="es-CL" dirty="0"/>
              <a:t> i obligaciones</a:t>
            </a:r>
          </a:p>
          <a:p>
            <a:pPr lvl="1"/>
            <a:r>
              <a:rPr lang="es-CL" dirty="0" err="1"/>
              <a:t>Manaments</a:t>
            </a:r>
            <a:r>
              <a:rPr lang="es-CL" dirty="0"/>
              <a:t> </a:t>
            </a:r>
            <a:r>
              <a:rPr lang="es-CL" dirty="0" err="1"/>
              <a:t>executivs</a:t>
            </a:r>
            <a:endParaRPr lang="es-CL" dirty="0"/>
          </a:p>
          <a:p>
            <a:pPr lvl="1"/>
            <a:r>
              <a:rPr lang="es-CL" dirty="0"/>
              <a:t>Justicia criminal</a:t>
            </a:r>
          </a:p>
          <a:p>
            <a:r>
              <a:rPr lang="es-CL" dirty="0"/>
              <a:t>documentación municipal</a:t>
            </a:r>
          </a:p>
          <a:p>
            <a:pPr lvl="1"/>
            <a:endParaRPr lang="de-DE"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terminologia</a:t>
            </a:r>
            <a:endParaRPr lang="de-DE" dirty="0"/>
          </a:p>
        </p:txBody>
      </p:sp>
      <p:sp>
        <p:nvSpPr>
          <p:cNvPr id="3" name="Inhaltsplatzhalter 2"/>
          <p:cNvSpPr>
            <a:spLocks noGrp="1"/>
          </p:cNvSpPr>
          <p:nvPr>
            <p:ph idx="1"/>
          </p:nvPr>
        </p:nvSpPr>
        <p:spPr>
          <a:xfrm>
            <a:off x="457200" y="1600200"/>
            <a:ext cx="8472518" cy="4525963"/>
          </a:xfrm>
        </p:spPr>
        <p:txBody>
          <a:bodyPr>
            <a:normAutofit fontScale="85000" lnSpcReduction="20000"/>
          </a:bodyPr>
          <a:lstStyle/>
          <a:p>
            <a:r>
              <a:rPr lang="es-CL" dirty="0"/>
              <a:t>Valencia, ~ 1400: </a:t>
            </a:r>
          </a:p>
          <a:p>
            <a:pPr lvl="1"/>
            <a:r>
              <a:rPr lang="es-CL" dirty="0"/>
              <a:t>el </a:t>
            </a:r>
            <a:r>
              <a:rPr lang="es-CL" dirty="0" err="1"/>
              <a:t>latin</a:t>
            </a:r>
            <a:r>
              <a:rPr lang="es-CL" dirty="0"/>
              <a:t> </a:t>
            </a:r>
            <a:r>
              <a:rPr lang="es-CL" i="1" dirty="0" err="1"/>
              <a:t>servus</a:t>
            </a:r>
            <a:r>
              <a:rPr lang="es-CL" i="1" dirty="0"/>
              <a:t>, serva </a:t>
            </a:r>
            <a:r>
              <a:rPr lang="es-CL" dirty="0"/>
              <a:t>continua siendo aplicado</a:t>
            </a:r>
          </a:p>
          <a:p>
            <a:pPr lvl="1"/>
            <a:r>
              <a:rPr lang="es-CL" i="1" dirty="0" err="1"/>
              <a:t>sclavus</a:t>
            </a:r>
            <a:r>
              <a:rPr lang="es-CL" i="1" dirty="0"/>
              <a:t>, </a:t>
            </a:r>
            <a:r>
              <a:rPr lang="es-CL" i="1" dirty="0" err="1"/>
              <a:t>sclava</a:t>
            </a:r>
            <a:r>
              <a:rPr lang="es-CL" i="1" dirty="0"/>
              <a:t> … </a:t>
            </a:r>
            <a:r>
              <a:rPr lang="es-CL" i="1" dirty="0" err="1"/>
              <a:t>slcau</a:t>
            </a:r>
            <a:r>
              <a:rPr lang="es-CL" i="1" dirty="0"/>
              <a:t>, </a:t>
            </a:r>
            <a:r>
              <a:rPr lang="es-CL" i="1" dirty="0" err="1"/>
              <a:t>sclava</a:t>
            </a:r>
            <a:endParaRPr lang="es-CL" i="1" dirty="0"/>
          </a:p>
          <a:p>
            <a:pPr lvl="1"/>
            <a:r>
              <a:rPr lang="es-CL" dirty="0"/>
              <a:t>una </a:t>
            </a:r>
            <a:r>
              <a:rPr lang="es-CL" dirty="0" err="1"/>
              <a:t>liberta:’’</a:t>
            </a:r>
            <a:r>
              <a:rPr lang="es-CL" i="1" dirty="0" err="1"/>
              <a:t>libera</a:t>
            </a:r>
            <a:r>
              <a:rPr lang="es-CL" i="1" dirty="0"/>
              <a:t> </a:t>
            </a:r>
            <a:r>
              <a:rPr lang="es-CL" i="1" dirty="0" err="1"/>
              <a:t>olim</a:t>
            </a:r>
            <a:r>
              <a:rPr lang="es-CL" i="1" dirty="0"/>
              <a:t> </a:t>
            </a:r>
            <a:r>
              <a:rPr lang="es-CL" i="1" dirty="0" err="1"/>
              <a:t>sclava</a:t>
            </a:r>
            <a:r>
              <a:rPr lang="es-CL" dirty="0"/>
              <a:t>“ o: </a:t>
            </a:r>
            <a:r>
              <a:rPr lang="es-CL" i="1" dirty="0" err="1"/>
              <a:t>olim</a:t>
            </a:r>
            <a:r>
              <a:rPr lang="es-CL" i="1" dirty="0"/>
              <a:t> captiva</a:t>
            </a:r>
          </a:p>
          <a:p>
            <a:pPr lvl="1"/>
            <a:r>
              <a:rPr lang="es-CL" dirty="0"/>
              <a:t>muy raro: </a:t>
            </a:r>
            <a:r>
              <a:rPr lang="es-CL" dirty="0" err="1"/>
              <a:t>ancilla</a:t>
            </a:r>
            <a:r>
              <a:rPr lang="es-CL" dirty="0"/>
              <a:t>, por ejemplo ‘’</a:t>
            </a:r>
            <a:r>
              <a:rPr lang="es-CL" i="1" dirty="0" err="1"/>
              <a:t>ancilla</a:t>
            </a:r>
            <a:r>
              <a:rPr lang="es-CL" i="1" dirty="0"/>
              <a:t> </a:t>
            </a:r>
            <a:r>
              <a:rPr lang="es-CL" i="1" dirty="0" err="1"/>
              <a:t>seu</a:t>
            </a:r>
            <a:r>
              <a:rPr lang="es-CL" i="1" dirty="0"/>
              <a:t> captiva</a:t>
            </a:r>
            <a:r>
              <a:rPr lang="es-CL" dirty="0"/>
              <a:t>“</a:t>
            </a:r>
          </a:p>
          <a:p>
            <a:pPr lvl="1"/>
            <a:r>
              <a:rPr lang="es-CL" dirty="0"/>
              <a:t>frecuentes combinaciones: </a:t>
            </a:r>
          </a:p>
          <a:p>
            <a:pPr lvl="2"/>
            <a:r>
              <a:rPr lang="es-CL" dirty="0"/>
              <a:t>„</a:t>
            </a:r>
            <a:r>
              <a:rPr lang="es-CL" dirty="0" err="1"/>
              <a:t>captivum</a:t>
            </a:r>
            <a:r>
              <a:rPr lang="es-CL" dirty="0"/>
              <a:t> </a:t>
            </a:r>
            <a:r>
              <a:rPr lang="es-CL" dirty="0" err="1"/>
              <a:t>sive</a:t>
            </a:r>
            <a:r>
              <a:rPr lang="es-CL" dirty="0"/>
              <a:t> </a:t>
            </a:r>
            <a:r>
              <a:rPr lang="es-CL" dirty="0" err="1"/>
              <a:t>sclavum</a:t>
            </a:r>
            <a:r>
              <a:rPr lang="es-CL" dirty="0"/>
              <a:t>“, „</a:t>
            </a:r>
            <a:r>
              <a:rPr lang="es-CL" dirty="0" err="1"/>
              <a:t>servam</a:t>
            </a:r>
            <a:r>
              <a:rPr lang="es-CL" dirty="0"/>
              <a:t> </a:t>
            </a:r>
            <a:r>
              <a:rPr lang="es-CL" dirty="0" err="1"/>
              <a:t>seu</a:t>
            </a:r>
            <a:r>
              <a:rPr lang="es-CL" dirty="0"/>
              <a:t> </a:t>
            </a:r>
            <a:r>
              <a:rPr lang="es-CL" dirty="0" err="1"/>
              <a:t>captivam</a:t>
            </a:r>
            <a:r>
              <a:rPr lang="es-CL" dirty="0"/>
              <a:t>“, „</a:t>
            </a:r>
            <a:r>
              <a:rPr lang="es-CL" dirty="0" err="1"/>
              <a:t>servam</a:t>
            </a:r>
            <a:r>
              <a:rPr lang="es-CL" dirty="0"/>
              <a:t> </a:t>
            </a:r>
            <a:r>
              <a:rPr lang="es-CL" dirty="0" err="1"/>
              <a:t>sive</a:t>
            </a:r>
            <a:r>
              <a:rPr lang="es-CL" dirty="0"/>
              <a:t> </a:t>
            </a:r>
            <a:r>
              <a:rPr lang="es-CL" dirty="0" err="1"/>
              <a:t>sclava</a:t>
            </a:r>
            <a:r>
              <a:rPr lang="es-CL" dirty="0"/>
              <a:t>“ etc. , </a:t>
            </a:r>
            <a:r>
              <a:rPr lang="es-CL" dirty="0" err="1"/>
              <a:t>esclau</a:t>
            </a:r>
            <a:r>
              <a:rPr lang="es-CL" dirty="0"/>
              <a:t> o </a:t>
            </a:r>
            <a:r>
              <a:rPr lang="es-CL" dirty="0" err="1"/>
              <a:t>catiu</a:t>
            </a:r>
            <a:r>
              <a:rPr lang="es-CL" dirty="0"/>
              <a:t> etc. etc. </a:t>
            </a:r>
          </a:p>
          <a:p>
            <a:pPr lvl="2"/>
            <a:r>
              <a:rPr lang="es-CL" dirty="0"/>
              <a:t>1385: Antoni: „</a:t>
            </a:r>
            <a:r>
              <a:rPr lang="es-CL" dirty="0" err="1"/>
              <a:t>sclavum</a:t>
            </a:r>
            <a:r>
              <a:rPr lang="es-CL" dirty="0"/>
              <a:t>, </a:t>
            </a:r>
            <a:r>
              <a:rPr lang="es-CL" dirty="0" err="1"/>
              <a:t>servum</a:t>
            </a:r>
            <a:r>
              <a:rPr lang="es-CL" dirty="0"/>
              <a:t> et </a:t>
            </a:r>
            <a:r>
              <a:rPr lang="es-CL" dirty="0" err="1"/>
              <a:t>captivum</a:t>
            </a:r>
            <a:r>
              <a:rPr lang="es-CL" dirty="0"/>
              <a:t>“ (sarraceno)</a:t>
            </a:r>
          </a:p>
          <a:p>
            <a:pPr lvl="2"/>
            <a:r>
              <a:rPr lang="es-CL" dirty="0"/>
              <a:t>la </a:t>
            </a:r>
            <a:r>
              <a:rPr lang="es-CL" dirty="0" err="1"/>
              <a:t>büulgara</a:t>
            </a:r>
            <a:r>
              <a:rPr lang="es-CL" dirty="0"/>
              <a:t> </a:t>
            </a:r>
            <a:r>
              <a:rPr lang="es-CL" dirty="0" err="1"/>
              <a:t>Margarida</a:t>
            </a:r>
            <a:r>
              <a:rPr lang="es-CL" dirty="0"/>
              <a:t> (1392): </a:t>
            </a:r>
            <a:r>
              <a:rPr lang="es-CL" dirty="0" err="1"/>
              <a:t>sclavam</a:t>
            </a:r>
            <a:r>
              <a:rPr lang="es-CL" dirty="0"/>
              <a:t>, </a:t>
            </a:r>
            <a:r>
              <a:rPr lang="es-CL" dirty="0" err="1"/>
              <a:t>servam</a:t>
            </a:r>
            <a:r>
              <a:rPr lang="es-CL" dirty="0"/>
              <a:t> et </a:t>
            </a:r>
            <a:r>
              <a:rPr lang="es-CL" dirty="0" err="1"/>
              <a:t>captivam</a:t>
            </a:r>
            <a:endParaRPr lang="es-CL" dirty="0"/>
          </a:p>
          <a:p>
            <a:pPr lvl="1"/>
            <a:endParaRPr lang="es-CL" dirty="0"/>
          </a:p>
          <a:p>
            <a:pPr lvl="1"/>
            <a:r>
              <a:rPr lang="es-CL" dirty="0" err="1"/>
              <a:t>captivus</a:t>
            </a:r>
            <a:r>
              <a:rPr lang="es-CL" dirty="0"/>
              <a:t>, captiva, </a:t>
            </a:r>
            <a:r>
              <a:rPr lang="es-CL" dirty="0" err="1"/>
              <a:t>catiu</a:t>
            </a:r>
            <a:r>
              <a:rPr lang="es-CL" dirty="0"/>
              <a:t> (sarraceno, tártaro)</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Picture 2" descr="https://upload.wikimedia.org/wikipedia/commons/0/04/Mapa_de_conquesta_del_Regne_de_valencia.png"/>
          <p:cNvPicPr>
            <a:picLocks noChangeAspect="1" noChangeArrowheads="1"/>
          </p:cNvPicPr>
          <p:nvPr/>
        </p:nvPicPr>
        <p:blipFill>
          <a:blip r:embed="rId2" cstate="print"/>
          <a:srcRect/>
          <a:stretch>
            <a:fillRect/>
          </a:stretch>
        </p:blipFill>
        <p:spPr bwMode="auto">
          <a:xfrm>
            <a:off x="6072198" y="571480"/>
            <a:ext cx="2955593" cy="5500726"/>
          </a:xfrm>
          <a:prstGeom prst="rect">
            <a:avLst/>
          </a:prstGeom>
          <a:noFill/>
        </p:spPr>
      </p:pic>
      <p:sp>
        <p:nvSpPr>
          <p:cNvPr id="3" name="Inhaltsplatzhalter 2"/>
          <p:cNvSpPr>
            <a:spLocks noGrp="1"/>
          </p:cNvSpPr>
          <p:nvPr>
            <p:ph idx="1"/>
          </p:nvPr>
        </p:nvSpPr>
        <p:spPr>
          <a:xfrm>
            <a:off x="457200" y="500042"/>
            <a:ext cx="8229600" cy="6072230"/>
          </a:xfrm>
        </p:spPr>
        <p:txBody>
          <a:bodyPr>
            <a:normAutofit/>
          </a:bodyPr>
          <a:lstStyle/>
          <a:p>
            <a:r>
              <a:rPr lang="es-CL" dirty="0"/>
              <a:t>(re-)conquista de Valencia</a:t>
            </a:r>
          </a:p>
          <a:p>
            <a:r>
              <a:rPr lang="es-CL" u="sng" dirty="0"/>
              <a:t>cautiverio</a:t>
            </a:r>
          </a:p>
          <a:p>
            <a:endParaRPr lang="de-DE" dirty="0"/>
          </a:p>
          <a:p>
            <a:r>
              <a:rPr lang="es-CL" dirty="0"/>
              <a:t>más tarde las llamadas</a:t>
            </a:r>
          </a:p>
          <a:p>
            <a:pPr>
              <a:buNone/>
            </a:pPr>
            <a:r>
              <a:rPr lang="es-CL" dirty="0"/>
              <a:t>	„rebeliones mudéjares“</a:t>
            </a:r>
          </a:p>
          <a:p>
            <a:pPr lvl="1"/>
            <a:r>
              <a:rPr lang="de-DE" dirty="0"/>
              <a:t>a</a:t>
            </a:r>
            <a:r>
              <a:rPr lang="pt-BR" dirty="0"/>
              <a:t>ños 1270</a:t>
            </a:r>
          </a:p>
          <a:p>
            <a:r>
              <a:rPr lang="es-CL" dirty="0"/>
              <a:t>uso en la propia economía y venta</a:t>
            </a:r>
          </a:p>
          <a:p>
            <a:r>
              <a:rPr lang="es-CL" u="sng" dirty="0"/>
              <a:t>corso</a:t>
            </a:r>
          </a:p>
          <a:p>
            <a:r>
              <a:rPr lang="es-CL" u="sng" dirty="0"/>
              <a:t>trata </a:t>
            </a:r>
            <a:r>
              <a:rPr lang="es-CL" dirty="0"/>
              <a:t>solo limitada, de zonas 		   próximas</a:t>
            </a:r>
            <a:endParaRPr lang="es-CL" u="sng"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90" name="Picture 2"/>
          <p:cNvPicPr>
            <a:picLocks noChangeAspect="1" noChangeArrowheads="1"/>
          </p:cNvPicPr>
          <p:nvPr/>
        </p:nvPicPr>
        <p:blipFill>
          <a:blip r:embed="rId2" cstate="print"/>
          <a:srcRect/>
          <a:stretch>
            <a:fillRect/>
          </a:stretch>
        </p:blipFill>
        <p:spPr bwMode="auto">
          <a:xfrm>
            <a:off x="339791" y="428604"/>
            <a:ext cx="8162119" cy="5786478"/>
          </a:xfrm>
          <a:prstGeom prst="rect">
            <a:avLst/>
          </a:prstGeom>
          <a:noFill/>
          <a:ln w="9525">
            <a:noFill/>
            <a:miter lim="800000"/>
            <a:headEnd/>
            <a:tailEnd/>
          </a:ln>
          <a:effectLst/>
        </p:spPr>
      </p:pic>
      <mc:AlternateContent xmlns:mc="http://schemas.openxmlformats.org/markup-compatibility/2006">
        <mc:Choice xmlns:p14="http://schemas.microsoft.com/office/powerpoint/2010/main" Requires="p14">
          <p:contentPart p14:bwMode="auto" r:id="rId3">
            <p14:nvContentPartPr>
              <p14:cNvPr id="2050" name="Ink 2"/>
              <p14:cNvContentPartPr>
                <a14:cpLocks xmlns:a14="http://schemas.microsoft.com/office/drawing/2010/main" noRot="1" noChangeAspect="1" noEditPoints="1" noChangeArrowheads="1" noChangeShapeType="1"/>
              </p14:cNvContentPartPr>
              <p14:nvPr/>
            </p14:nvContentPartPr>
            <p14:xfrm>
              <a:off x="4318000" y="552450"/>
              <a:ext cx="2578100" cy="190500"/>
            </p14:xfrm>
          </p:contentPart>
        </mc:Choice>
        <mc:Fallback>
          <p:pic>
            <p:nvPicPr>
              <p:cNvPr id="2050" name="Ink 2"/>
              <p:cNvPicPr>
                <a:picLocks noRot="1" noChangeAspect="1" noEditPoints="1" noChangeArrowheads="1" noChangeShapeType="1"/>
              </p:cNvPicPr>
              <p:nvPr/>
            </p:nvPicPr>
            <p:blipFill>
              <a:blip r:embed="rId4"/>
              <a:stretch>
                <a:fillRect/>
              </a:stretch>
            </p:blipFill>
            <p:spPr>
              <a:xfrm>
                <a:off x="4302128" y="497844"/>
                <a:ext cx="2609483" cy="299712"/>
              </a:xfrm>
              <a:prstGeom prst="rect">
                <a:avLst/>
              </a:prstGeom>
            </p:spPr>
          </p:pic>
        </mc:Fallback>
      </mc:AlternateContent>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4" name="Picture 2"/>
          <p:cNvPicPr>
            <a:picLocks noChangeAspect="1" noChangeArrowheads="1"/>
          </p:cNvPicPr>
          <p:nvPr/>
        </p:nvPicPr>
        <p:blipFill>
          <a:blip r:embed="rId2" cstate="print"/>
          <a:srcRect/>
          <a:stretch>
            <a:fillRect/>
          </a:stretch>
        </p:blipFill>
        <p:spPr bwMode="auto">
          <a:xfrm>
            <a:off x="361944" y="785794"/>
            <a:ext cx="8306325" cy="5214974"/>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reconquista</a:t>
            </a:r>
            <a:endParaRPr lang="de-DE" dirty="0"/>
          </a:p>
        </p:txBody>
      </p:sp>
      <p:pic>
        <p:nvPicPr>
          <p:cNvPr id="444418" name="Picture 2" descr="Bildergebnis für reconquista iberica"/>
          <p:cNvPicPr>
            <a:picLocks noChangeAspect="1" noChangeArrowheads="1"/>
          </p:cNvPicPr>
          <p:nvPr/>
        </p:nvPicPr>
        <p:blipFill>
          <a:blip r:embed="rId2" cstate="print"/>
          <a:srcRect/>
          <a:stretch>
            <a:fillRect/>
          </a:stretch>
        </p:blipFill>
        <p:spPr bwMode="auto">
          <a:xfrm>
            <a:off x="0" y="1285860"/>
            <a:ext cx="9376479" cy="5356313"/>
          </a:xfrm>
          <a:prstGeom prst="rect">
            <a:avLst/>
          </a:prstGeom>
          <a:noFill/>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s-CL" dirty="0"/>
              <a:t>Escena de venta de esclavos, </a:t>
            </a:r>
            <a:br>
              <a:rPr lang="es-CL" dirty="0"/>
            </a:br>
            <a:r>
              <a:rPr lang="es-CL" dirty="0"/>
              <a:t>Valencia (1420)</a:t>
            </a:r>
          </a:p>
        </p:txBody>
      </p:sp>
      <p:pic>
        <p:nvPicPr>
          <p:cNvPr id="322563" name="Picture 3"/>
          <p:cNvPicPr>
            <a:picLocks noChangeAspect="1" noChangeArrowheads="1"/>
          </p:cNvPicPr>
          <p:nvPr/>
        </p:nvPicPr>
        <p:blipFill>
          <a:blip r:embed="rId2" cstate="print"/>
          <a:srcRect l="65918" t="11458" r="7129" b="10416"/>
          <a:stretch>
            <a:fillRect/>
          </a:stretch>
        </p:blipFill>
        <p:spPr bwMode="auto">
          <a:xfrm>
            <a:off x="1428728" y="1500150"/>
            <a:ext cx="6572296" cy="53578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32256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4.bp.blogspot.com/-F7woXVkQPN4/V8MUOPhGzXI/AAAAAAABnls/xX45zROV8tU3yjR7K-6cmFoaAIv9wy4JQCLcB/s1600/Valencia_Wyngaerde3_11c.JPG"/>
          <p:cNvPicPr>
            <a:picLocks noChangeAspect="1" noChangeArrowheads="1"/>
          </p:cNvPicPr>
          <p:nvPr/>
        </p:nvPicPr>
        <p:blipFill>
          <a:blip r:embed="rId2" cstate="print"/>
          <a:srcRect/>
          <a:stretch>
            <a:fillRect/>
          </a:stretch>
        </p:blipFill>
        <p:spPr bwMode="auto">
          <a:xfrm>
            <a:off x="0" y="857232"/>
            <a:ext cx="9144000" cy="538552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pt-BR" dirty="0"/>
              <a:t>¿el derecho aplicable?</a:t>
            </a:r>
            <a:endParaRPr lang="de-DE" dirty="0"/>
          </a:p>
        </p:txBody>
      </p:sp>
      <p:sp>
        <p:nvSpPr>
          <p:cNvPr id="3" name="Inhaltsplatzhalter 2"/>
          <p:cNvSpPr>
            <a:spLocks noGrp="1"/>
          </p:cNvSpPr>
          <p:nvPr>
            <p:ph idx="1"/>
          </p:nvPr>
        </p:nvSpPr>
        <p:spPr>
          <a:xfrm>
            <a:off x="457200" y="1428736"/>
            <a:ext cx="8229600" cy="4697427"/>
          </a:xfrm>
        </p:spPr>
        <p:txBody>
          <a:bodyPr>
            <a:normAutofit fontScale="85000" lnSpcReduction="10000"/>
          </a:bodyPr>
          <a:lstStyle/>
          <a:p>
            <a:r>
              <a:rPr lang="de-DE" dirty="0"/>
              <a:t>‘‘</a:t>
            </a:r>
            <a:r>
              <a:rPr lang="es-CL" dirty="0"/>
              <a:t>ventas al modo de los corsarios”</a:t>
            </a:r>
          </a:p>
          <a:p>
            <a:pPr lvl="1"/>
            <a:r>
              <a:rPr lang="es-CL" dirty="0"/>
              <a:t>significaba la exclusión completa de responsabilidad del vendedor </a:t>
            </a:r>
          </a:p>
          <a:p>
            <a:pPr lvl="1"/>
            <a:r>
              <a:rPr lang="es-CL" dirty="0"/>
              <a:t>en Barcelona siglo 15/16 más que 40%</a:t>
            </a:r>
          </a:p>
          <a:p>
            <a:r>
              <a:rPr lang="es-CL" dirty="0"/>
              <a:t>compraventas según los </a:t>
            </a:r>
            <a:r>
              <a:rPr lang="es-CL" b="1" dirty="0"/>
              <a:t>Fueros de Valencia</a:t>
            </a:r>
            <a:r>
              <a:rPr lang="es-CL" dirty="0"/>
              <a:t>”</a:t>
            </a:r>
          </a:p>
          <a:p>
            <a:r>
              <a:rPr lang="es-CL" dirty="0"/>
              <a:t>compraventas según el </a:t>
            </a:r>
            <a:r>
              <a:rPr lang="es-CL" b="1" dirty="0"/>
              <a:t>derecho de Barcelona</a:t>
            </a:r>
            <a:r>
              <a:rPr lang="es-CL" dirty="0"/>
              <a:t>, declarado como “</a:t>
            </a:r>
            <a:r>
              <a:rPr lang="es-CL" i="1" dirty="0"/>
              <a:t>ad </a:t>
            </a:r>
            <a:r>
              <a:rPr lang="es-CL" i="1" dirty="0" err="1"/>
              <a:t>usum</a:t>
            </a:r>
            <a:r>
              <a:rPr lang="es-CL" i="1" dirty="0"/>
              <a:t> et </a:t>
            </a:r>
            <a:r>
              <a:rPr lang="es-CL" i="1" dirty="0" err="1"/>
              <a:t>consuetudinem</a:t>
            </a:r>
            <a:r>
              <a:rPr lang="es-CL" i="1" dirty="0"/>
              <a:t> </a:t>
            </a:r>
            <a:r>
              <a:rPr lang="es-CL" i="1" dirty="0" err="1"/>
              <a:t>Barchinone</a:t>
            </a:r>
            <a:r>
              <a:rPr lang="es-CL" i="1" dirty="0"/>
              <a:t> et </a:t>
            </a:r>
            <a:r>
              <a:rPr lang="es-CL" i="1" dirty="0" err="1"/>
              <a:t>iuxta</a:t>
            </a:r>
            <a:r>
              <a:rPr lang="es-CL" i="1" dirty="0"/>
              <a:t> novas </a:t>
            </a:r>
            <a:r>
              <a:rPr lang="es-CL" i="1" dirty="0" err="1"/>
              <a:t>ordinationes</a:t>
            </a:r>
            <a:r>
              <a:rPr lang="es-CL" dirty="0"/>
              <a:t>”</a:t>
            </a:r>
          </a:p>
          <a:p>
            <a:pPr lvl="1"/>
            <a:r>
              <a:rPr lang="es-CL" dirty="0"/>
              <a:t>parcialmente codificado en las </a:t>
            </a:r>
            <a:r>
              <a:rPr lang="es-CL" dirty="0" err="1"/>
              <a:t>Ordinacions</a:t>
            </a:r>
            <a:r>
              <a:rPr lang="es-CL" dirty="0"/>
              <a:t> de mayo 1433</a:t>
            </a:r>
          </a:p>
          <a:p>
            <a:r>
              <a:rPr lang="es-CL" dirty="0"/>
              <a:t>o una combinación de las formas!</a:t>
            </a:r>
          </a:p>
          <a:p>
            <a:r>
              <a:rPr lang="es-CL" dirty="0"/>
              <a:t>también aplicable a permutas</a:t>
            </a:r>
          </a:p>
          <a:p>
            <a:pPr lvl="1">
              <a:buNone/>
            </a:pPr>
            <a:endParaRPr lang="es-E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2154230"/>
          </a:xfrm>
        </p:spPr>
        <p:txBody>
          <a:bodyPr/>
          <a:lstStyle/>
          <a:p>
            <a:r>
              <a:rPr lang="pt-BR" dirty="0"/>
              <a:t>La responsabilidad </a:t>
            </a:r>
            <a:br>
              <a:rPr lang="pt-BR" dirty="0"/>
            </a:br>
            <a:r>
              <a:rPr lang="pt-BR" dirty="0"/>
              <a:t>del vendedor</a:t>
            </a:r>
            <a:endParaRPr lang="de-DE" dirty="0"/>
          </a:p>
        </p:txBody>
      </p:sp>
      <p:sp>
        <p:nvSpPr>
          <p:cNvPr id="3" name="Inhaltsplatzhalter 2"/>
          <p:cNvSpPr>
            <a:spLocks noGrp="1"/>
          </p:cNvSpPr>
          <p:nvPr>
            <p:ph idx="1"/>
          </p:nvPr>
        </p:nvSpPr>
        <p:spPr>
          <a:xfrm>
            <a:off x="857224" y="2357430"/>
            <a:ext cx="7215238" cy="3125791"/>
          </a:xfrm>
        </p:spPr>
        <p:txBody>
          <a:bodyPr/>
          <a:lstStyle/>
          <a:p>
            <a:r>
              <a:rPr lang="pt-BR" dirty="0"/>
              <a:t>Furs (Fueros) de Valencia, </a:t>
            </a:r>
          </a:p>
          <a:p>
            <a:r>
              <a:rPr lang="pt-BR" dirty="0"/>
              <a:t>1261, Jaime I</a:t>
            </a:r>
          </a:p>
          <a:p>
            <a:r>
              <a:rPr lang="pt-BR" dirty="0"/>
              <a:t>edición de 1547</a:t>
            </a:r>
            <a:endParaRPr lang="de-DE" dirty="0"/>
          </a:p>
        </p:txBody>
      </p:sp>
      <p:pic>
        <p:nvPicPr>
          <p:cNvPr id="474114" name="Picture 2"/>
          <p:cNvPicPr>
            <a:picLocks noChangeAspect="1" noChangeArrowheads="1"/>
          </p:cNvPicPr>
          <p:nvPr/>
        </p:nvPicPr>
        <p:blipFill>
          <a:blip r:embed="rId2" cstate="print"/>
          <a:srcRect/>
          <a:stretch>
            <a:fillRect/>
          </a:stretch>
        </p:blipFill>
        <p:spPr bwMode="auto">
          <a:xfrm>
            <a:off x="1285852" y="0"/>
            <a:ext cx="5647379" cy="798507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74114"/>
                                        </p:tgtEl>
                                        <p:attrNameLst>
                                          <p:attrName>style.visibility</p:attrName>
                                        </p:attrNameLst>
                                      </p:cBhvr>
                                      <p:to>
                                        <p:strVal val="visible"/>
                                      </p:to>
                                    </p:set>
                                    <p:anim calcmode="lin" valueType="num">
                                      <p:cBhvr additive="base">
                                        <p:cTn id="7" dur="3000" fill="hold"/>
                                        <p:tgtEl>
                                          <p:spTgt spid="474114"/>
                                        </p:tgtEl>
                                        <p:attrNameLst>
                                          <p:attrName>ppt_x</p:attrName>
                                        </p:attrNameLst>
                                      </p:cBhvr>
                                      <p:tavLst>
                                        <p:tav tm="0">
                                          <p:val>
                                            <p:strVal val="#ppt_x"/>
                                          </p:val>
                                        </p:tav>
                                        <p:tav tm="100000">
                                          <p:val>
                                            <p:strVal val="#ppt_x"/>
                                          </p:val>
                                        </p:tav>
                                      </p:tavLst>
                                    </p:anim>
                                    <p:anim calcmode="lin" valueType="num">
                                      <p:cBhvr additive="base">
                                        <p:cTn id="8" dur="3000" fill="hold"/>
                                        <p:tgtEl>
                                          <p:spTgt spid="4741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5138" name="Picture 2"/>
          <p:cNvPicPr>
            <a:picLocks noChangeAspect="1" noChangeArrowheads="1"/>
          </p:cNvPicPr>
          <p:nvPr/>
        </p:nvPicPr>
        <p:blipFill>
          <a:blip r:embed="rId2" cstate="print"/>
          <a:srcRect/>
          <a:stretch>
            <a:fillRect/>
          </a:stretch>
        </p:blipFill>
        <p:spPr bwMode="auto">
          <a:xfrm>
            <a:off x="1285853" y="13667"/>
            <a:ext cx="6585446" cy="6844333"/>
          </a:xfrm>
          <a:prstGeom prst="rect">
            <a:avLst/>
          </a:prstGeom>
          <a:noFill/>
          <a:ln w="9525">
            <a:noFill/>
            <a:miter lim="800000"/>
            <a:headEnd/>
            <a:tailEnd/>
          </a:ln>
          <a:effec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6162" name="Picture 2"/>
          <p:cNvPicPr>
            <a:picLocks noChangeAspect="1" noChangeArrowheads="1"/>
          </p:cNvPicPr>
          <p:nvPr/>
        </p:nvPicPr>
        <p:blipFill>
          <a:blip r:embed="rId2" cstate="print"/>
          <a:srcRect l="19336" t="26041" r="69824"/>
          <a:stretch>
            <a:fillRect/>
          </a:stretch>
        </p:blipFill>
        <p:spPr bwMode="auto">
          <a:xfrm>
            <a:off x="857224" y="285728"/>
            <a:ext cx="7072362" cy="13571225"/>
          </a:xfrm>
          <a:prstGeom prst="rect">
            <a:avLst/>
          </a:prstGeom>
          <a:noFill/>
          <a:ln w="9525">
            <a:noFill/>
            <a:miter lim="800000"/>
            <a:headEnd/>
            <a:tailEnd/>
          </a:ln>
          <a:effec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7186" name="Picture 2"/>
          <p:cNvPicPr>
            <a:picLocks noChangeAspect="1" noChangeArrowheads="1"/>
          </p:cNvPicPr>
          <p:nvPr/>
        </p:nvPicPr>
        <p:blipFill>
          <a:blip r:embed="rId2" cstate="print"/>
          <a:srcRect l="19922" t="26041" r="69824" b="15625"/>
          <a:stretch>
            <a:fillRect/>
          </a:stretch>
        </p:blipFill>
        <p:spPr bwMode="auto">
          <a:xfrm>
            <a:off x="642910" y="-3143296"/>
            <a:ext cx="6143668" cy="9829869"/>
          </a:xfrm>
          <a:prstGeom prst="rect">
            <a:avLst/>
          </a:prstGeom>
          <a:noFill/>
          <a:ln w="9525">
            <a:noFill/>
            <a:miter lim="800000"/>
            <a:headEnd/>
            <a:tailEnd/>
          </a:ln>
          <a:effectLst/>
        </p:spPr>
      </p:pic>
      <p:pic>
        <p:nvPicPr>
          <p:cNvPr id="477187" name="Picture 3"/>
          <p:cNvPicPr>
            <a:picLocks noChangeAspect="1" noChangeArrowheads="1"/>
          </p:cNvPicPr>
          <p:nvPr/>
        </p:nvPicPr>
        <p:blipFill>
          <a:blip r:embed="rId3" cstate="print"/>
          <a:srcRect l="17187" t="31250" r="79297" b="58333"/>
          <a:stretch>
            <a:fillRect/>
          </a:stretch>
        </p:blipFill>
        <p:spPr bwMode="auto">
          <a:xfrm>
            <a:off x="6500826" y="4071942"/>
            <a:ext cx="2486042" cy="207170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77187"/>
                                        </p:tgtEl>
                                        <p:attrNameLst>
                                          <p:attrName>style.visibility</p:attrName>
                                        </p:attrNameLst>
                                      </p:cBhvr>
                                      <p:to>
                                        <p:strVal val="visible"/>
                                      </p:to>
                                    </p:set>
                                    <p:animEffect transition="in" filter="diamond(in)">
                                      <p:cBhvr>
                                        <p:cTn id="7" dur="500"/>
                                        <p:tgtEl>
                                          <p:spTgt spid="477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CL" dirty="0"/>
              <a:t>responsabilidad según el Fuero:</a:t>
            </a:r>
          </a:p>
        </p:txBody>
      </p:sp>
      <p:sp>
        <p:nvSpPr>
          <p:cNvPr id="3" name="Inhaltsplatzhalter 2"/>
          <p:cNvSpPr>
            <a:spLocks noGrp="1"/>
          </p:cNvSpPr>
          <p:nvPr>
            <p:ph idx="1"/>
          </p:nvPr>
        </p:nvSpPr>
        <p:spPr>
          <a:xfrm>
            <a:off x="457200" y="1600200"/>
            <a:ext cx="8229600" cy="5043510"/>
          </a:xfrm>
        </p:spPr>
        <p:txBody>
          <a:bodyPr>
            <a:normAutofit fontScale="85000" lnSpcReduction="20000"/>
          </a:bodyPr>
          <a:lstStyle/>
          <a:p>
            <a:r>
              <a:rPr lang="es-CL" dirty="0"/>
              <a:t>el</a:t>
            </a:r>
            <a:r>
              <a:rPr lang="de-DE" dirty="0"/>
              <a:t> </a:t>
            </a:r>
            <a:r>
              <a:rPr lang="es-ES" dirty="0"/>
              <a:t>vendedor estaba obligado a comunicarle al comprador las enfermedades o vicios que tuviera el esclavo, y una vez efectuada esa comunicación el comprador, si es que lógicamente seguía con la operación, ya no podía reclamar nada en relación a las mismas </a:t>
            </a:r>
          </a:p>
          <a:p>
            <a:r>
              <a:rPr lang="es-ES" dirty="0"/>
              <a:t>el vendedor se comprometía a resarcir al comprador en caso de enfermedad oculta o de vicio oculto, esto es, a devolverle el precio o a entregarle una cantidad por el menor valor </a:t>
            </a:r>
          </a:p>
          <a:p>
            <a:r>
              <a:rPr lang="es-ES" dirty="0"/>
              <a:t>NO se incluía en ese compromiso todo lo que no fuera oculto, ya porque fuera una circunstancia aparente, que se percibiera a simple vista, ya porque no siéndola se advirtiera o hiciera constar por parte </a:t>
            </a:r>
            <a:r>
              <a:rPr lang="de-DE" dirty="0"/>
              <a:t>del </a:t>
            </a:r>
            <a:r>
              <a:rPr lang="es-CL" dirty="0"/>
              <a:t>vendedor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457200" y="274638"/>
            <a:ext cx="8229600" cy="725470"/>
          </a:xfrm>
        </p:spPr>
        <p:txBody>
          <a:bodyPr>
            <a:normAutofit fontScale="90000"/>
          </a:bodyPr>
          <a:lstStyle/>
          <a:p>
            <a:r>
              <a:rPr lang="es-CL" dirty="0"/>
              <a:t>cautiverio</a:t>
            </a:r>
          </a:p>
        </p:txBody>
      </p:sp>
      <p:sp>
        <p:nvSpPr>
          <p:cNvPr id="3" name="Inhaltsplatzhalter 2"/>
          <p:cNvSpPr>
            <a:spLocks noGrp="1"/>
          </p:cNvSpPr>
          <p:nvPr>
            <p:ph idx="1"/>
          </p:nvPr>
        </p:nvSpPr>
        <p:spPr>
          <a:xfrm>
            <a:off x="457200" y="1000108"/>
            <a:ext cx="8229600" cy="5572164"/>
          </a:xfrm>
        </p:spPr>
        <p:txBody>
          <a:bodyPr>
            <a:normAutofit/>
          </a:bodyPr>
          <a:lstStyle/>
          <a:p>
            <a:r>
              <a:rPr lang="es-CL" dirty="0"/>
              <a:t>en la conquista de la península ibérica: sobre todo cristianos esclavos de musulmanes</a:t>
            </a:r>
          </a:p>
          <a:p>
            <a:r>
              <a:rPr lang="es-CL" dirty="0"/>
              <a:t>existe una larga fase intermediaria en la que ambos se esclavizaron </a:t>
            </a:r>
          </a:p>
          <a:p>
            <a:r>
              <a:rPr lang="pt-BR" dirty="0"/>
              <a:t>posteriormente una fase en que </a:t>
            </a:r>
            <a:r>
              <a:rPr lang="es-CL" dirty="0"/>
              <a:t>los</a:t>
            </a:r>
            <a:r>
              <a:rPr lang="pt-BR" dirty="0"/>
              <a:t> </a:t>
            </a:r>
            <a:r>
              <a:rPr lang="es-CL" dirty="0"/>
              <a:t>cristianos</a:t>
            </a:r>
            <a:r>
              <a:rPr lang="pt-BR" dirty="0"/>
              <a:t> </a:t>
            </a:r>
            <a:r>
              <a:rPr lang="es-CL" dirty="0"/>
              <a:t>esclavizaron</a:t>
            </a:r>
            <a:r>
              <a:rPr lang="pt-BR" dirty="0"/>
              <a:t> </a:t>
            </a:r>
            <a:r>
              <a:rPr lang="es-CL" dirty="0"/>
              <a:t>más</a:t>
            </a:r>
            <a:r>
              <a:rPr lang="pt-BR" dirty="0"/>
              <a:t> a </a:t>
            </a:r>
            <a:r>
              <a:rPr lang="pt-BR" dirty="0" err="1"/>
              <a:t>los</a:t>
            </a:r>
            <a:r>
              <a:rPr lang="pt-BR" dirty="0"/>
              <a:t> sarracenos</a:t>
            </a:r>
            <a:endParaRPr lang="de-DE" dirty="0"/>
          </a:p>
          <a:p>
            <a:r>
              <a:rPr lang="de-DE" i="1" dirty="0" err="1"/>
              <a:t>sarracenus</a:t>
            </a:r>
            <a:r>
              <a:rPr lang="de-DE" i="1" dirty="0"/>
              <a:t>/a </a:t>
            </a:r>
            <a:r>
              <a:rPr lang="de-DE" dirty="0"/>
              <a:t>o</a:t>
            </a:r>
            <a:r>
              <a:rPr lang="de-DE" i="1" dirty="0"/>
              <a:t> </a:t>
            </a:r>
            <a:r>
              <a:rPr lang="de-DE" i="1" dirty="0" err="1"/>
              <a:t>maurus</a:t>
            </a:r>
            <a:r>
              <a:rPr lang="de-DE" i="1" dirty="0"/>
              <a:t> =</a:t>
            </a:r>
            <a:r>
              <a:rPr lang="de-DE" dirty="0"/>
              <a:t> </a:t>
            </a:r>
            <a:r>
              <a:rPr lang="de-DE" dirty="0" err="1"/>
              <a:t>sinonimo</a:t>
            </a:r>
            <a:r>
              <a:rPr lang="de-DE" dirty="0"/>
              <a:t> de </a:t>
            </a:r>
            <a:r>
              <a:rPr lang="de-DE" dirty="0" err="1"/>
              <a:t>esclavo</a:t>
            </a:r>
            <a:endParaRPr lang="de-DE" dirty="0"/>
          </a:p>
          <a:p>
            <a:endParaRPr lang="de-DE" dirty="0"/>
          </a:p>
          <a:p>
            <a:endParaRPr lang="de-DE" dirty="0"/>
          </a:p>
          <a:p>
            <a:r>
              <a:rPr lang="de-DE" dirty="0"/>
              <a:t>1063 (o entre 1063 y 1077) fuero de Jaca </a:t>
            </a:r>
          </a:p>
          <a:p>
            <a:endParaRPr lang="de-DE" dirty="0"/>
          </a:p>
          <a:p>
            <a:endParaRPr lang="de-DE" dirty="0"/>
          </a:p>
          <a:p>
            <a:endParaRPr lang="de-DE" dirty="0"/>
          </a:p>
          <a:p>
            <a:pPr>
              <a:buNone/>
            </a:pPr>
            <a:endParaRPr lang="de-DE" dirty="0"/>
          </a:p>
          <a:p>
            <a:endParaRPr lang="de-DE" dirty="0"/>
          </a:p>
        </p:txBody>
      </p:sp>
      <p:pic>
        <p:nvPicPr>
          <p:cNvPr id="1027" name="Picture 3"/>
          <p:cNvPicPr>
            <a:picLocks noChangeAspect="1" noChangeArrowheads="1"/>
          </p:cNvPicPr>
          <p:nvPr/>
        </p:nvPicPr>
        <p:blipFill>
          <a:blip r:embed="rId2" cstate="print"/>
          <a:srcRect l="71192" t="66667" r="12988" b="23958"/>
          <a:stretch>
            <a:fillRect/>
          </a:stretch>
        </p:blipFill>
        <p:spPr bwMode="auto">
          <a:xfrm>
            <a:off x="285720" y="4653136"/>
            <a:ext cx="8572560" cy="1428760"/>
          </a:xfrm>
          <a:prstGeom prst="rect">
            <a:avLst/>
          </a:prstGeom>
          <a:noFill/>
          <a:ln w="9525">
            <a:noFill/>
            <a:miter lim="800000"/>
            <a:headEnd/>
            <a:tailEnd/>
          </a:ln>
          <a:effectLst/>
        </p:spPr>
      </p:pic>
      <mc:AlternateContent xmlns:mc="http://schemas.openxmlformats.org/markup-compatibility/2006">
        <mc:Choice xmlns:p14="http://schemas.microsoft.com/office/powerpoint/2010/main" Requires="p14">
          <p:contentPart p14:bwMode="auto" r:id="rId3">
            <p14:nvContentPartPr>
              <p14:cNvPr id="1026" name="Ink 2"/>
              <p14:cNvContentPartPr>
                <a14:cpLocks xmlns:a14="http://schemas.microsoft.com/office/drawing/2010/main" noRot="1" noChangeAspect="1" noEditPoints="1" noChangeArrowheads="1" noChangeShapeType="1"/>
              </p14:cNvContentPartPr>
              <p14:nvPr/>
            </p14:nvContentPartPr>
            <p14:xfrm>
              <a:off x="89646125" y="91057413"/>
              <a:ext cx="0" cy="0"/>
            </p14:xfrm>
          </p:contentPart>
        </mc:Choice>
        <mc:Fallback>
          <p:pic>
            <p:nvPicPr>
              <p:cNvPr id="1026" name="Ink 2"/>
              <p:cNvPicPr>
                <a:picLocks noRot="1" noChangeAspect="1" noEditPoints="1" noChangeArrowheads="1" noChangeShapeType="1"/>
              </p:cNvPicPr>
              <p:nvPr/>
            </p:nvPicPr>
            <p:blipFill>
              <a:blip r:embed="rId4"/>
              <a:stretch>
                <a:fillRect/>
              </a:stretch>
            </p:blipFill>
            <p:spPr>
              <a:xfrm>
                <a:off x="89646125" y="91057413"/>
                <a:ext cx="0" cy="0"/>
              </a:xfrm>
              <a:prstGeom prst="rect">
                <a:avLst/>
              </a:prstGeom>
            </p:spPr>
          </p:pic>
        </mc:Fallback>
      </mc:AlternateContent>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57200" y="285728"/>
            <a:ext cx="8229600" cy="5840435"/>
          </a:xfrm>
        </p:spPr>
        <p:txBody>
          <a:bodyPr/>
          <a:lstStyle/>
          <a:p>
            <a:r>
              <a:rPr lang="de-DE" dirty="0"/>
              <a:t>1064/1070 </a:t>
            </a:r>
            <a:r>
              <a:rPr lang="de-DE" dirty="0" err="1"/>
              <a:t>costumbres</a:t>
            </a:r>
            <a:r>
              <a:rPr lang="de-DE" dirty="0"/>
              <a:t>/</a:t>
            </a:r>
            <a:r>
              <a:rPr lang="de-DE" dirty="0" err="1"/>
              <a:t>usatges</a:t>
            </a:r>
            <a:r>
              <a:rPr lang="de-DE" dirty="0"/>
              <a:t> de Barcelona,</a:t>
            </a:r>
          </a:p>
          <a:p>
            <a:pPr>
              <a:buNone/>
            </a:pPr>
            <a:r>
              <a:rPr lang="de-DE" dirty="0"/>
              <a:t>	</a:t>
            </a:r>
            <a:r>
              <a:rPr lang="de-DE" dirty="0" err="1"/>
              <a:t>Usatici</a:t>
            </a:r>
            <a:r>
              <a:rPr lang="de-DE" dirty="0"/>
              <a:t> </a:t>
            </a:r>
            <a:r>
              <a:rPr lang="de-DE" dirty="0" err="1"/>
              <a:t>Barchinonae</a:t>
            </a:r>
            <a:endParaRPr lang="de-DE" dirty="0"/>
          </a:p>
        </p:txBody>
      </p:sp>
      <p:pic>
        <p:nvPicPr>
          <p:cNvPr id="149506" name="Picture 2"/>
          <p:cNvPicPr>
            <a:picLocks noChangeAspect="1" noChangeArrowheads="1"/>
          </p:cNvPicPr>
          <p:nvPr/>
        </p:nvPicPr>
        <p:blipFill>
          <a:blip r:embed="rId2" cstate="print"/>
          <a:srcRect/>
          <a:stretch>
            <a:fillRect/>
          </a:stretch>
        </p:blipFill>
        <p:spPr bwMode="auto">
          <a:xfrm>
            <a:off x="214282" y="2143116"/>
            <a:ext cx="8929718" cy="802423"/>
          </a:xfrm>
          <a:prstGeom prst="rect">
            <a:avLst/>
          </a:prstGeom>
          <a:noFill/>
          <a:ln w="9525">
            <a:noFill/>
            <a:miter lim="800000"/>
            <a:headEnd/>
            <a:tailEnd/>
          </a:ln>
          <a:effectLst/>
        </p:spPr>
      </p:pic>
      <p:pic>
        <p:nvPicPr>
          <p:cNvPr id="149508" name="Picture 4"/>
          <p:cNvPicPr>
            <a:picLocks noChangeAspect="1" noChangeArrowheads="1"/>
          </p:cNvPicPr>
          <p:nvPr/>
        </p:nvPicPr>
        <p:blipFill>
          <a:blip r:embed="rId3" cstate="print"/>
          <a:srcRect/>
          <a:stretch>
            <a:fillRect/>
          </a:stretch>
        </p:blipFill>
        <p:spPr bwMode="auto">
          <a:xfrm>
            <a:off x="0" y="3643314"/>
            <a:ext cx="8786842" cy="2086241"/>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482" name="Picture 2"/>
          <p:cNvPicPr>
            <a:picLocks noChangeAspect="1" noChangeArrowheads="1"/>
          </p:cNvPicPr>
          <p:nvPr/>
        </p:nvPicPr>
        <p:blipFill>
          <a:blip r:embed="rId2" cstate="print"/>
          <a:srcRect l="63575" t="10416" r="3320" b="5208"/>
          <a:stretch>
            <a:fillRect/>
          </a:stretch>
        </p:blipFill>
        <p:spPr bwMode="auto">
          <a:xfrm>
            <a:off x="0" y="500042"/>
            <a:ext cx="8072494" cy="5786478"/>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13274</TotalTime>
  <Words>2749</Words>
  <Application>Microsoft Office PowerPoint</Application>
  <PresentationFormat>Presentación en pantalla (4:3)</PresentationFormat>
  <Paragraphs>347</Paragraphs>
  <Slides>67</Slides>
  <Notes>0</Notes>
  <HiddenSlides>0</HiddenSlides>
  <MMClips>0</MMClips>
  <ScaleCrop>false</ScaleCrop>
  <HeadingPairs>
    <vt:vector size="6" baseType="variant">
      <vt:variant>
        <vt:lpstr>Fuentes usadas</vt:lpstr>
      </vt:variant>
      <vt:variant>
        <vt:i4>2</vt:i4>
      </vt:variant>
      <vt:variant>
        <vt:lpstr>Tema</vt:lpstr>
      </vt:variant>
      <vt:variant>
        <vt:i4>1</vt:i4>
      </vt:variant>
      <vt:variant>
        <vt:lpstr>Títulos de diapositiva</vt:lpstr>
      </vt:variant>
      <vt:variant>
        <vt:i4>67</vt:i4>
      </vt:variant>
    </vt:vector>
  </HeadingPairs>
  <TitlesOfParts>
    <vt:vector size="70" baseType="lpstr">
      <vt:lpstr>Arial</vt:lpstr>
      <vt:lpstr>Calibri</vt:lpstr>
      <vt:lpstr>Larissa-Design</vt:lpstr>
      <vt:lpstr>La esclavitud en la historia del derecho 6.1 Alta Edad Media</vt:lpstr>
      <vt:lpstr>500 a 1100</vt:lpstr>
      <vt:lpstr>Presentación de PowerPoint</vt:lpstr>
      <vt:lpstr>Cautiverio</vt:lpstr>
      <vt:lpstr>Presentación de PowerPoint</vt:lpstr>
      <vt:lpstr>reconquista</vt:lpstr>
      <vt:lpstr>cautiverio</vt:lpstr>
      <vt:lpstr>Presentación de PowerPoint</vt:lpstr>
      <vt:lpstr>Presentación de PowerPoint</vt:lpstr>
      <vt:lpstr>Presentación de PowerPoint</vt:lpstr>
      <vt:lpstr>Presentación de PowerPoint</vt:lpstr>
      <vt:lpstr>corsarios y pirateria, violencia</vt:lpstr>
      <vt:lpstr>Presentación de PowerPoint</vt:lpstr>
      <vt:lpstr>Presentación de PowerPoint</vt:lpstr>
      <vt:lpstr>Presentación de PowerPoint</vt:lpstr>
      <vt:lpstr>Presentación de PowerPoint</vt:lpstr>
      <vt:lpstr>La esclavitud en las Siete Partidas</vt:lpstr>
      <vt:lpstr>Presentación de PowerPoint</vt:lpstr>
      <vt:lpstr>Baja Edad Media</vt:lpstr>
      <vt:lpstr>Presentación de PowerPoint</vt:lpstr>
      <vt:lpstr>trata</vt:lpstr>
      <vt:lpstr>trata</vt:lpstr>
      <vt:lpstr>trata</vt:lpstr>
      <vt:lpstr>Presentación de PowerPoint</vt:lpstr>
      <vt:lpstr>Presentación de PowerPoint</vt:lpstr>
      <vt:lpstr>Paganos y griegos</vt:lpstr>
      <vt:lpstr>Presentación de PowerPoint</vt:lpstr>
      <vt:lpstr>Presentación de PowerPoint</vt:lpstr>
      <vt:lpstr>Chipre</vt:lpstr>
      <vt:lpstr>Presentación de PowerPoint</vt:lpstr>
      <vt:lpstr>Cataluña</vt:lpstr>
      <vt:lpstr>Islas Baleares</vt:lpstr>
      <vt:lpstr>Presentación de PowerPoint</vt:lpstr>
      <vt:lpstr>Presentación de PowerPoint</vt:lpstr>
      <vt:lpstr>Costa Dálmata</vt:lpstr>
      <vt:lpstr>Francia Mediterránea</vt:lpstr>
      <vt:lpstr>muy simplificado</vt:lpstr>
      <vt:lpstr>2 tipos</vt:lpstr>
      <vt:lpstr>la iglesia como propietaria de esclavos</vt:lpstr>
      <vt:lpstr>el bautismo</vt:lpstr>
      <vt:lpstr>distribución</vt:lpstr>
      <vt:lpstr>ejemplos estadísticos</vt:lpstr>
      <vt:lpstr>el trabajo</vt:lpstr>
      <vt:lpstr>Presentación de PowerPoint</vt:lpstr>
      <vt:lpstr>Presentación de PowerPoint</vt:lpstr>
      <vt:lpstr>ejemplo de caso</vt:lpstr>
      <vt:lpstr>Presentación de PowerPoint</vt:lpstr>
      <vt:lpstr>rescate</vt:lpstr>
      <vt:lpstr>manumisión</vt:lpstr>
      <vt:lpstr>Presentación de PowerPoint</vt:lpstr>
      <vt:lpstr>Fuentes</vt:lpstr>
      <vt:lpstr>minutas notariales</vt:lpstr>
      <vt:lpstr>Presentación de PowerPoint</vt:lpstr>
      <vt:lpstr>Baja Edad Media el ejemplo Valencia</vt:lpstr>
      <vt:lpstr>Presentación de PowerPoint</vt:lpstr>
      <vt:lpstr>terminologia</vt:lpstr>
      <vt:lpstr>Presentación de PowerPoint</vt:lpstr>
      <vt:lpstr>Presentación de PowerPoint</vt:lpstr>
      <vt:lpstr>Presentación de PowerPoint</vt:lpstr>
      <vt:lpstr>Escena de venta de esclavos,  Valencia (1420)</vt:lpstr>
      <vt:lpstr>Presentación de PowerPoint</vt:lpstr>
      <vt:lpstr>¿el derecho aplicable?</vt:lpstr>
      <vt:lpstr>La responsabilidad  del vendedor</vt:lpstr>
      <vt:lpstr>Presentación de PowerPoint</vt:lpstr>
      <vt:lpstr>Presentación de PowerPoint</vt:lpstr>
      <vt:lpstr>Presentación de PowerPoint</vt:lpstr>
      <vt:lpstr>responsabilidad según el Fuero: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esclavitud en la historia del derecho 6.1 Alta Edad Media</dc:title>
  <dc:creator>SK</dc:creator>
  <cp:lastModifiedBy>Yulissa Constanza Andrea Reyes Riquelme (yulissa.reyes)</cp:lastModifiedBy>
  <cp:revision>19</cp:revision>
  <dcterms:created xsi:type="dcterms:W3CDTF">2020-11-04T21:19:33Z</dcterms:created>
  <dcterms:modified xsi:type="dcterms:W3CDTF">2021-05-01T01:27:59Z</dcterms:modified>
</cp:coreProperties>
</file>