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embeddedFontLst>
    <p:embeddedFont>
      <p:font typeface="Lato" panose="020F0502020204030203" pitchFamily="34" charset="0"/>
      <p:regular r:id="rId10"/>
      <p:bold r:id="rId11"/>
      <p:italic r:id="rId12"/>
      <p:boldItalic r:id="rId13"/>
    </p:embeddedFont>
    <p:embeddedFont>
      <p:font typeface="Montserrat" panose="020B060402020202020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074920677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074920677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0749206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e07492067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0eb3ad8c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0eb3ad8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e074920677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e07492067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074920677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074920677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e074920677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e07492067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979150" y="1970200"/>
            <a:ext cx="4399200" cy="732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Equality Partners</a:t>
            </a:r>
            <a:endParaRPr/>
          </a:p>
        </p:txBody>
      </p:sp>
      <p:sp>
        <p:nvSpPr>
          <p:cNvPr id="135" name="Google Shape;135;p13"/>
          <p:cNvSpPr txBox="1">
            <a:spLocks noGrp="1"/>
          </p:cNvSpPr>
          <p:nvPr>
            <p:ph type="subTitle" idx="1"/>
          </p:nvPr>
        </p:nvSpPr>
        <p:spPr>
          <a:xfrm>
            <a:off x="6650375" y="3395525"/>
            <a:ext cx="1904400" cy="1035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
              <a:t>Members: </a:t>
            </a:r>
            <a:endParaRPr/>
          </a:p>
          <a:p>
            <a:pPr marL="0" lvl="0" indent="0" algn="ctr" rtl="0">
              <a:spcBef>
                <a:spcPts val="0"/>
              </a:spcBef>
              <a:spcAft>
                <a:spcPts val="0"/>
              </a:spcAft>
              <a:buNone/>
            </a:pPr>
            <a:r>
              <a:rPr lang="es"/>
              <a:t>Oscar Valenzuela R.</a:t>
            </a:r>
            <a:endParaRPr/>
          </a:p>
          <a:p>
            <a:pPr marL="0" lvl="0" indent="0" algn="ctr" rtl="0">
              <a:spcBef>
                <a:spcPts val="0"/>
              </a:spcBef>
              <a:spcAft>
                <a:spcPts val="0"/>
              </a:spcAft>
              <a:buNone/>
            </a:pPr>
            <a:r>
              <a:rPr lang="es"/>
              <a:t>Ignacio Vargas 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753525" y="331525"/>
            <a:ext cx="4942500" cy="1004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s" sz="2600" dirty="0">
                <a:highlight>
                  <a:schemeClr val="lt2"/>
                </a:highlight>
              </a:rPr>
              <a:t>Introduction</a:t>
            </a:r>
            <a:r>
              <a:rPr lang="es" sz="2600" dirty="0"/>
              <a:t> </a:t>
            </a:r>
            <a:endParaRPr sz="2600" dirty="0"/>
          </a:p>
        </p:txBody>
      </p:sp>
      <p:sp>
        <p:nvSpPr>
          <p:cNvPr id="141" name="Google Shape;141;p14"/>
          <p:cNvSpPr txBox="1"/>
          <p:nvPr/>
        </p:nvSpPr>
        <p:spPr>
          <a:xfrm>
            <a:off x="884050" y="1336100"/>
            <a:ext cx="37572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Font typeface="Lato"/>
              <a:buAutoNum type="arabicPeriod"/>
            </a:pPr>
            <a:r>
              <a:rPr lang="es" dirty="0">
                <a:solidFill>
                  <a:schemeClr val="lt1"/>
                </a:solidFill>
                <a:latin typeface="Lato"/>
                <a:ea typeface="Lato"/>
                <a:cs typeface="Lato"/>
                <a:sym typeface="Lato"/>
              </a:rPr>
              <a:t>What it is ?</a:t>
            </a:r>
            <a:endParaRPr dirty="0">
              <a:solidFill>
                <a:schemeClr val="lt1"/>
              </a:solidFill>
              <a:latin typeface="Lato"/>
              <a:ea typeface="Lato"/>
              <a:cs typeface="Lato"/>
              <a:sym typeface="Lato"/>
            </a:endParaRPr>
          </a:p>
          <a:p>
            <a:pPr marL="457200" lvl="0" indent="-317500" algn="l" rtl="0">
              <a:spcBef>
                <a:spcPts val="0"/>
              </a:spcBef>
              <a:spcAft>
                <a:spcPts val="0"/>
              </a:spcAft>
              <a:buClr>
                <a:schemeClr val="lt1"/>
              </a:buClr>
              <a:buSzPts val="1400"/>
              <a:buFont typeface="Lato"/>
              <a:buAutoNum type="arabicPeriod"/>
            </a:pPr>
            <a:r>
              <a:rPr lang="es" dirty="0">
                <a:solidFill>
                  <a:schemeClr val="lt1"/>
                </a:solidFill>
                <a:latin typeface="Lato"/>
                <a:ea typeface="Lato"/>
                <a:cs typeface="Lato"/>
                <a:sym typeface="Lato"/>
              </a:rPr>
              <a:t>Characteristics </a:t>
            </a:r>
            <a:endParaRPr dirty="0">
              <a:solidFill>
                <a:schemeClr val="lt1"/>
              </a:solidFill>
              <a:latin typeface="Lato"/>
              <a:ea typeface="Lato"/>
              <a:cs typeface="Lato"/>
              <a:sym typeface="Lato"/>
            </a:endParaRPr>
          </a:p>
          <a:p>
            <a:pPr marL="457200" lvl="0" indent="-317500" algn="l" rtl="0">
              <a:spcBef>
                <a:spcPts val="0"/>
              </a:spcBef>
              <a:spcAft>
                <a:spcPts val="0"/>
              </a:spcAft>
              <a:buClr>
                <a:schemeClr val="lt1"/>
              </a:buClr>
              <a:buSzPts val="1400"/>
              <a:buFont typeface="Lato"/>
              <a:buAutoNum type="arabicPeriod"/>
            </a:pPr>
            <a:r>
              <a:rPr lang="es" dirty="0">
                <a:solidFill>
                  <a:schemeClr val="lt1"/>
                </a:solidFill>
                <a:latin typeface="Lato"/>
                <a:ea typeface="Lato"/>
                <a:cs typeface="Lato"/>
                <a:sym typeface="Lato"/>
              </a:rPr>
              <a:t>Advantage and disadvantage </a:t>
            </a:r>
            <a:endParaRPr dirty="0">
              <a:solidFill>
                <a:schemeClr val="lt1"/>
              </a:solidFill>
              <a:latin typeface="Lato"/>
              <a:ea typeface="Lato"/>
              <a:cs typeface="Lato"/>
              <a:sym typeface="Lato"/>
            </a:endParaRPr>
          </a:p>
          <a:p>
            <a:pPr marL="457200" lvl="0" indent="-317500" algn="l" rtl="0">
              <a:spcBef>
                <a:spcPts val="0"/>
              </a:spcBef>
              <a:spcAft>
                <a:spcPts val="0"/>
              </a:spcAft>
              <a:buClr>
                <a:schemeClr val="lt1"/>
              </a:buClr>
              <a:buSzPts val="1400"/>
              <a:buFont typeface="Lato"/>
              <a:buAutoNum type="arabicPeriod"/>
            </a:pPr>
            <a:r>
              <a:rPr lang="es" dirty="0">
                <a:solidFill>
                  <a:schemeClr val="lt1"/>
                </a:solidFill>
                <a:latin typeface="Lato"/>
                <a:ea typeface="Lato"/>
                <a:cs typeface="Lato"/>
                <a:sym typeface="Lato"/>
              </a:rPr>
              <a:t>Examples in the real life </a:t>
            </a:r>
            <a:endParaRPr dirty="0">
              <a:solidFill>
                <a:schemeClr val="lt1"/>
              </a:solidFill>
              <a:latin typeface="Lato"/>
              <a:ea typeface="Lato"/>
              <a:cs typeface="Lato"/>
              <a:sym typeface="Lato"/>
            </a:endParaRPr>
          </a:p>
          <a:p>
            <a:pPr marL="457200" lvl="0" indent="-317500" algn="l" rtl="0">
              <a:spcBef>
                <a:spcPts val="0"/>
              </a:spcBef>
              <a:spcAft>
                <a:spcPts val="0"/>
              </a:spcAft>
              <a:buClr>
                <a:schemeClr val="lt1"/>
              </a:buClr>
              <a:buSzPts val="1400"/>
              <a:buFont typeface="Lato"/>
              <a:buAutoNum type="arabicPeriod"/>
            </a:pPr>
            <a:r>
              <a:rPr lang="es" dirty="0">
                <a:solidFill>
                  <a:schemeClr val="lt1"/>
                </a:solidFill>
                <a:latin typeface="Lato"/>
                <a:ea typeface="Lato"/>
                <a:cs typeface="Lato"/>
                <a:sym typeface="Lato"/>
              </a:rPr>
              <a:t>Conclusión and personal opinion. </a:t>
            </a:r>
            <a:endParaRPr dirty="0">
              <a:solidFill>
                <a:schemeClr val="lt1"/>
              </a:solidFill>
              <a:latin typeface="Lato"/>
              <a:ea typeface="Lato"/>
              <a:cs typeface="Lato"/>
              <a:sym typeface="Lato"/>
            </a:endParaRPr>
          </a:p>
        </p:txBody>
      </p:sp>
      <p:pic>
        <p:nvPicPr>
          <p:cNvPr id="142" name="Google Shape;142;p14"/>
          <p:cNvPicPr preferRelativeResize="0"/>
          <p:nvPr/>
        </p:nvPicPr>
        <p:blipFill rotWithShape="1">
          <a:blip r:embed="rId3">
            <a:alphaModFix/>
          </a:blip>
          <a:srcRect b="10015"/>
          <a:stretch/>
        </p:blipFill>
        <p:spPr>
          <a:xfrm>
            <a:off x="4641250" y="2093750"/>
            <a:ext cx="4197950" cy="2780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1297500" y="393750"/>
            <a:ext cx="7038900" cy="58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highlight>
                  <a:srgbClr val="F1C232"/>
                </a:highlight>
              </a:rPr>
              <a:t>What it is an equality partner? </a:t>
            </a:r>
            <a:endParaRPr dirty="0">
              <a:highlight>
                <a:srgbClr val="F1C232"/>
              </a:highlight>
            </a:endParaRPr>
          </a:p>
        </p:txBody>
      </p:sp>
      <p:sp>
        <p:nvSpPr>
          <p:cNvPr id="148" name="Google Shape;148;p15"/>
          <p:cNvSpPr txBox="1">
            <a:spLocks noGrp="1"/>
          </p:cNvSpPr>
          <p:nvPr>
            <p:ph type="body" idx="1"/>
          </p:nvPr>
        </p:nvSpPr>
        <p:spPr>
          <a:xfrm>
            <a:off x="1297500" y="1567550"/>
            <a:ext cx="3906300" cy="291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400" dirty="0"/>
              <a:t>In general is: a partner who receives a share of the partnership profits and has the right to take part in the management of the partnership.</a:t>
            </a:r>
            <a:endParaRPr sz="1400" dirty="0"/>
          </a:p>
          <a:p>
            <a:pPr marL="0" lvl="0" indent="0" algn="l" rtl="0">
              <a:spcBef>
                <a:spcPts val="1200"/>
              </a:spcBef>
              <a:spcAft>
                <a:spcPts val="0"/>
              </a:spcAft>
              <a:buNone/>
            </a:pPr>
            <a:endParaRPr sz="1400" dirty="0"/>
          </a:p>
          <a:p>
            <a:pPr marL="0" lvl="0" indent="0" algn="l" rtl="0">
              <a:spcBef>
                <a:spcPts val="1200"/>
              </a:spcBef>
              <a:spcAft>
                <a:spcPts val="0"/>
              </a:spcAft>
              <a:buNone/>
            </a:pPr>
            <a:r>
              <a:rPr lang="es" sz="1400" dirty="0"/>
              <a:t>Being an equity partner means that a partner buys into the business, in order the receive a cut of the business's profits later on.</a:t>
            </a:r>
            <a:endParaRPr sz="1400" dirty="0"/>
          </a:p>
          <a:p>
            <a:pPr marL="0" lvl="0" indent="0" algn="l" rtl="0">
              <a:spcBef>
                <a:spcPts val="1200"/>
              </a:spcBef>
              <a:spcAft>
                <a:spcPts val="1200"/>
              </a:spcAft>
              <a:buNone/>
            </a:pPr>
            <a:r>
              <a:rPr lang="es" dirty="0"/>
              <a:t> </a:t>
            </a:r>
            <a:endParaRPr dirty="0"/>
          </a:p>
        </p:txBody>
      </p:sp>
      <p:pic>
        <p:nvPicPr>
          <p:cNvPr id="149" name="Google Shape;149;p15"/>
          <p:cNvPicPr preferRelativeResize="0"/>
          <p:nvPr/>
        </p:nvPicPr>
        <p:blipFill>
          <a:blip r:embed="rId3">
            <a:alphaModFix/>
          </a:blip>
          <a:stretch>
            <a:fillRect/>
          </a:stretch>
        </p:blipFill>
        <p:spPr>
          <a:xfrm>
            <a:off x="5203800" y="1143688"/>
            <a:ext cx="3635400" cy="28561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a:off x="4492075" y="372150"/>
            <a:ext cx="4278000" cy="914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r" rtl="0">
              <a:spcBef>
                <a:spcPts val="0"/>
              </a:spcBef>
              <a:spcAft>
                <a:spcPts val="0"/>
              </a:spcAft>
              <a:buNone/>
            </a:pPr>
            <a:r>
              <a:rPr lang="es">
                <a:highlight>
                  <a:schemeClr val="lt2"/>
                </a:highlight>
              </a:rPr>
              <a:t>About the characteristic </a:t>
            </a:r>
            <a:endParaRPr>
              <a:highlight>
                <a:schemeClr val="lt2"/>
              </a:highlight>
            </a:endParaRPr>
          </a:p>
        </p:txBody>
      </p:sp>
      <p:sp>
        <p:nvSpPr>
          <p:cNvPr id="155" name="Google Shape;155;p16"/>
          <p:cNvSpPr txBox="1">
            <a:spLocks noGrp="1"/>
          </p:cNvSpPr>
          <p:nvPr>
            <p:ph type="body" idx="1"/>
          </p:nvPr>
        </p:nvSpPr>
        <p:spPr>
          <a:xfrm>
            <a:off x="4984350" y="1286250"/>
            <a:ext cx="3584700" cy="3385200"/>
          </a:xfrm>
          <a:prstGeom prst="rect">
            <a:avLst/>
          </a:prstGeom>
        </p:spPr>
        <p:txBody>
          <a:bodyPr spcFirstLastPara="1" wrap="square" lIns="91425" tIns="91425" rIns="91425" bIns="91425" anchor="t" anchorCtr="0">
            <a:normAutofit fontScale="62500" lnSpcReduction="20000"/>
          </a:bodyPr>
          <a:lstStyle/>
          <a:p>
            <a:pPr marL="0" lvl="0" indent="-228600" algn="l" rtl="0">
              <a:spcBef>
                <a:spcPts val="1200"/>
              </a:spcBef>
              <a:spcAft>
                <a:spcPts val="0"/>
              </a:spcAft>
              <a:buNone/>
            </a:pPr>
            <a:r>
              <a:rPr lang="es" sz="2200">
                <a:latin typeface="Arial"/>
                <a:ea typeface="Arial"/>
                <a:cs typeface="Arial"/>
                <a:sym typeface="Arial"/>
              </a:rPr>
              <a:t>-        </a:t>
            </a:r>
            <a:r>
              <a:rPr lang="es" sz="2200">
                <a:latin typeface="Times New Roman"/>
                <a:ea typeface="Times New Roman"/>
                <a:cs typeface="Times New Roman"/>
                <a:sym typeface="Times New Roman"/>
              </a:rPr>
              <a:t>We can mention three main characteristics: The first is about the partner, due to each partner could participate in the management and all they contribute initial capital and share de profit and losses.</a:t>
            </a:r>
            <a:endParaRPr sz="2200">
              <a:latin typeface="Times New Roman"/>
              <a:ea typeface="Times New Roman"/>
              <a:cs typeface="Times New Roman"/>
              <a:sym typeface="Times New Roman"/>
            </a:endParaRPr>
          </a:p>
          <a:p>
            <a:pPr marL="0" lvl="0" indent="-228600" algn="l" rtl="0">
              <a:spcBef>
                <a:spcPts val="1200"/>
              </a:spcBef>
              <a:spcAft>
                <a:spcPts val="0"/>
              </a:spcAft>
              <a:buNone/>
            </a:pPr>
            <a:r>
              <a:rPr lang="es" sz="2200">
                <a:latin typeface="Arial"/>
                <a:ea typeface="Arial"/>
                <a:cs typeface="Arial"/>
                <a:sym typeface="Arial"/>
              </a:rPr>
              <a:t>-        </a:t>
            </a:r>
            <a:r>
              <a:rPr lang="es" sz="2200">
                <a:latin typeface="Times New Roman"/>
                <a:ea typeface="Times New Roman"/>
                <a:cs typeface="Times New Roman"/>
                <a:sym typeface="Times New Roman"/>
              </a:rPr>
              <a:t>Other characteristics we can mention this type of society is the general rule in new partnerships, in the official newspaper we can find every day like 10 cases.</a:t>
            </a:r>
            <a:endParaRPr sz="2200">
              <a:latin typeface="Times New Roman"/>
              <a:ea typeface="Times New Roman"/>
              <a:cs typeface="Times New Roman"/>
              <a:sym typeface="Times New Roman"/>
            </a:endParaRPr>
          </a:p>
          <a:p>
            <a:pPr marL="0" lvl="0" indent="-228600" algn="l" rtl="0">
              <a:spcBef>
                <a:spcPts val="1200"/>
              </a:spcBef>
              <a:spcAft>
                <a:spcPts val="0"/>
              </a:spcAft>
              <a:buNone/>
            </a:pPr>
            <a:r>
              <a:rPr lang="es" sz="2200">
                <a:latin typeface="Arial"/>
                <a:ea typeface="Arial"/>
                <a:cs typeface="Arial"/>
                <a:sym typeface="Arial"/>
              </a:rPr>
              <a:t>-        </a:t>
            </a:r>
            <a:r>
              <a:rPr lang="es" sz="2200">
                <a:latin typeface="Times New Roman"/>
                <a:ea typeface="Times New Roman"/>
                <a:cs typeface="Times New Roman"/>
                <a:sym typeface="Times New Roman"/>
              </a:rPr>
              <a:t>And finally, the equality partners is the most older society in the world, because the first evidence or sign is in Rome with the collective society establish in article 350 to 423 CMM</a:t>
            </a:r>
            <a:endParaRPr sz="2200">
              <a:latin typeface="Times New Roman"/>
              <a:ea typeface="Times New Roman"/>
              <a:cs typeface="Times New Roman"/>
              <a:sym typeface="Times New Roman"/>
            </a:endParaRPr>
          </a:p>
          <a:p>
            <a:pPr marL="0" lvl="0" indent="0" algn="l" rtl="0">
              <a:spcBef>
                <a:spcPts val="1200"/>
              </a:spcBef>
              <a:spcAft>
                <a:spcPts val="1200"/>
              </a:spcAft>
              <a:buNone/>
            </a:pPr>
            <a:endParaRPr/>
          </a:p>
        </p:txBody>
      </p:sp>
      <p:pic>
        <p:nvPicPr>
          <p:cNvPr id="156" name="Google Shape;156;p16"/>
          <p:cNvPicPr preferRelativeResize="0"/>
          <p:nvPr/>
        </p:nvPicPr>
        <p:blipFill>
          <a:blip r:embed="rId3">
            <a:alphaModFix/>
          </a:blip>
          <a:stretch>
            <a:fillRect/>
          </a:stretch>
        </p:blipFill>
        <p:spPr>
          <a:xfrm>
            <a:off x="3199400" y="2894678"/>
            <a:ext cx="1372599" cy="1941096"/>
          </a:xfrm>
          <a:prstGeom prst="rect">
            <a:avLst/>
          </a:prstGeom>
          <a:noFill/>
          <a:ln>
            <a:noFill/>
          </a:ln>
        </p:spPr>
      </p:pic>
      <p:pic>
        <p:nvPicPr>
          <p:cNvPr id="157" name="Google Shape;157;p16"/>
          <p:cNvPicPr preferRelativeResize="0"/>
          <p:nvPr/>
        </p:nvPicPr>
        <p:blipFill>
          <a:blip r:embed="rId4">
            <a:alphaModFix/>
          </a:blip>
          <a:stretch>
            <a:fillRect/>
          </a:stretch>
        </p:blipFill>
        <p:spPr>
          <a:xfrm>
            <a:off x="2903250" y="291700"/>
            <a:ext cx="1727900" cy="2280050"/>
          </a:xfrm>
          <a:prstGeom prst="rect">
            <a:avLst/>
          </a:prstGeom>
          <a:noFill/>
          <a:ln>
            <a:noFill/>
          </a:ln>
        </p:spPr>
      </p:pic>
      <p:pic>
        <p:nvPicPr>
          <p:cNvPr id="158" name="Google Shape;158;p16"/>
          <p:cNvPicPr preferRelativeResize="0"/>
          <p:nvPr/>
        </p:nvPicPr>
        <p:blipFill>
          <a:blip r:embed="rId5">
            <a:alphaModFix/>
          </a:blip>
          <a:stretch>
            <a:fillRect/>
          </a:stretch>
        </p:blipFill>
        <p:spPr>
          <a:xfrm>
            <a:off x="341875" y="2148875"/>
            <a:ext cx="2445175" cy="1790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7"/>
          <p:cNvSpPr txBox="1">
            <a:spLocks noGrp="1"/>
          </p:cNvSpPr>
          <p:nvPr>
            <p:ph type="title"/>
          </p:nvPr>
        </p:nvSpPr>
        <p:spPr>
          <a:xfrm>
            <a:off x="2492950" y="492225"/>
            <a:ext cx="4679700" cy="654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dirty="0">
                <a:highlight>
                  <a:srgbClr val="3C78D8"/>
                </a:highlight>
              </a:rPr>
              <a:t>Advantage and Disadvantage </a:t>
            </a:r>
            <a:endParaRPr dirty="0">
              <a:highlight>
                <a:srgbClr val="3C78D8"/>
              </a:highlight>
            </a:endParaRPr>
          </a:p>
        </p:txBody>
      </p:sp>
      <p:sp>
        <p:nvSpPr>
          <p:cNvPr id="164" name="Google Shape;164;p17"/>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highlight>
                  <a:srgbClr val="6AA84F"/>
                </a:highlight>
              </a:rPr>
              <a:t>Advantage</a:t>
            </a:r>
            <a:r>
              <a:rPr lang="es" dirty="0"/>
              <a:t>: </a:t>
            </a:r>
            <a:endParaRPr dirty="0"/>
          </a:p>
          <a:p>
            <a:pPr marL="0" lvl="0" indent="0" algn="l" rtl="0">
              <a:spcBef>
                <a:spcPts val="1200"/>
              </a:spcBef>
              <a:spcAft>
                <a:spcPts val="0"/>
              </a:spcAft>
              <a:buNone/>
            </a:pPr>
            <a:r>
              <a:rPr lang="es" dirty="0"/>
              <a:t>1-. Profits are distributed equally amongst partners. </a:t>
            </a:r>
            <a:endParaRPr dirty="0"/>
          </a:p>
          <a:p>
            <a:pPr marL="0" lvl="0" indent="0" algn="l" rtl="0">
              <a:spcBef>
                <a:spcPts val="1200"/>
              </a:spcBef>
              <a:spcAft>
                <a:spcPts val="0"/>
              </a:spcAft>
              <a:buNone/>
            </a:pPr>
            <a:r>
              <a:rPr lang="es" dirty="0"/>
              <a:t>2-. Have full voting rights on important decisions about the future of the business.</a:t>
            </a:r>
            <a:endParaRPr dirty="0"/>
          </a:p>
          <a:p>
            <a:pPr marL="0" lvl="0" indent="0" algn="l" rtl="0">
              <a:spcBef>
                <a:spcPts val="1200"/>
              </a:spcBef>
              <a:spcAft>
                <a:spcPts val="1200"/>
              </a:spcAft>
              <a:buNone/>
            </a:pPr>
            <a:r>
              <a:rPr lang="es" dirty="0"/>
              <a:t>3-. The potential to grow their salary relatively quickly.</a:t>
            </a:r>
            <a:endParaRPr dirty="0"/>
          </a:p>
        </p:txBody>
      </p:sp>
      <p:sp>
        <p:nvSpPr>
          <p:cNvPr id="165" name="Google Shape;165;p17"/>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highlight>
                  <a:srgbClr val="CC0000"/>
                </a:highlight>
              </a:rPr>
              <a:t>Disadvantage</a:t>
            </a:r>
            <a:r>
              <a:rPr lang="es" dirty="0"/>
              <a:t>:</a:t>
            </a:r>
            <a:endParaRPr dirty="0"/>
          </a:p>
          <a:p>
            <a:pPr marL="0" lvl="0" indent="0" algn="l" rtl="0">
              <a:spcBef>
                <a:spcPts val="1200"/>
              </a:spcBef>
              <a:spcAft>
                <a:spcPts val="0"/>
              </a:spcAft>
              <a:buNone/>
            </a:pPr>
            <a:r>
              <a:rPr lang="es" dirty="0"/>
              <a:t>1-. Disputes in decision making.</a:t>
            </a:r>
            <a:endParaRPr dirty="0"/>
          </a:p>
          <a:p>
            <a:pPr marL="0" lvl="0" indent="0" algn="l" rtl="0">
              <a:spcBef>
                <a:spcPts val="1200"/>
              </a:spcBef>
              <a:spcAft>
                <a:spcPts val="0"/>
              </a:spcAft>
              <a:buNone/>
            </a:pPr>
            <a:r>
              <a:rPr lang="es" dirty="0"/>
              <a:t>2-. Competing interests.</a:t>
            </a:r>
            <a:endParaRPr dirty="0"/>
          </a:p>
          <a:p>
            <a:pPr marL="0" lvl="0" indent="0" algn="l" rtl="0">
              <a:spcBef>
                <a:spcPts val="1200"/>
              </a:spcBef>
              <a:spcAft>
                <a:spcPts val="0"/>
              </a:spcAft>
              <a:buNone/>
            </a:pPr>
            <a:r>
              <a:rPr lang="es" dirty="0"/>
              <a:t>3-. Is being liable for the debts of the partnership</a:t>
            </a:r>
            <a:endParaRPr dirty="0"/>
          </a:p>
          <a:p>
            <a:pPr marL="0" lvl="0" indent="0" algn="l" rtl="0">
              <a:spcBef>
                <a:spcPts val="1200"/>
              </a:spcBef>
              <a:spcAft>
                <a:spcPts val="1200"/>
              </a:spcAft>
              <a:buNone/>
            </a:pPr>
            <a:endParaRPr dirty="0"/>
          </a:p>
        </p:txBody>
      </p:sp>
      <p:pic>
        <p:nvPicPr>
          <p:cNvPr id="166" name="Google Shape;166;p17"/>
          <p:cNvPicPr preferRelativeResize="0"/>
          <p:nvPr/>
        </p:nvPicPr>
        <p:blipFill>
          <a:blip r:embed="rId3">
            <a:alphaModFix/>
          </a:blip>
          <a:stretch>
            <a:fillRect/>
          </a:stretch>
        </p:blipFill>
        <p:spPr>
          <a:xfrm>
            <a:off x="2870400" y="3586374"/>
            <a:ext cx="3403199" cy="1376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8"/>
          <p:cNvSpPr txBox="1">
            <a:spLocks noGrp="1"/>
          </p:cNvSpPr>
          <p:nvPr>
            <p:ph type="title"/>
          </p:nvPr>
        </p:nvSpPr>
        <p:spPr>
          <a:xfrm>
            <a:off x="2472875" y="443975"/>
            <a:ext cx="4840500" cy="510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highlight>
                  <a:srgbClr val="741B47"/>
                </a:highlight>
              </a:rPr>
              <a:t>Some examples in the real life </a:t>
            </a:r>
            <a:endParaRPr>
              <a:highlight>
                <a:srgbClr val="741B47"/>
              </a:highlight>
            </a:endParaRPr>
          </a:p>
        </p:txBody>
      </p:sp>
      <p:sp>
        <p:nvSpPr>
          <p:cNvPr id="172" name="Google Shape;172;p18"/>
          <p:cNvSpPr txBox="1">
            <a:spLocks noGrp="1"/>
          </p:cNvSpPr>
          <p:nvPr>
            <p:ph type="body" idx="1"/>
          </p:nvPr>
        </p:nvSpPr>
        <p:spPr>
          <a:xfrm>
            <a:off x="1297500" y="1567550"/>
            <a:ext cx="34041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In the real life we can find:</a:t>
            </a:r>
            <a:endParaRPr/>
          </a:p>
          <a:p>
            <a:pPr marL="0" lvl="0" indent="0" algn="l" rtl="0">
              <a:spcBef>
                <a:spcPts val="1200"/>
              </a:spcBef>
              <a:spcAft>
                <a:spcPts val="0"/>
              </a:spcAft>
              <a:buNone/>
            </a:pPr>
            <a:r>
              <a:rPr lang="es"/>
              <a:t>-Casas Chile SRL.</a:t>
            </a:r>
            <a:endParaRPr/>
          </a:p>
          <a:p>
            <a:pPr marL="0" lvl="0" indent="0" algn="l" rtl="0">
              <a:spcBef>
                <a:spcPts val="1200"/>
              </a:spcBef>
              <a:spcAft>
                <a:spcPts val="0"/>
              </a:spcAft>
              <a:buNone/>
            </a:pPr>
            <a:r>
              <a:rPr lang="es"/>
              <a:t>-HumanNet Ltda. </a:t>
            </a:r>
            <a:endParaRPr/>
          </a:p>
          <a:p>
            <a:pPr marL="0" lvl="0" indent="0" algn="l" rtl="0">
              <a:spcBef>
                <a:spcPts val="1200"/>
              </a:spcBef>
              <a:spcAft>
                <a:spcPts val="0"/>
              </a:spcAft>
              <a:buNone/>
            </a:pPr>
            <a:r>
              <a:rPr lang="es"/>
              <a:t> - Servicios de tecnología computacional Raul Arturo Pérez Vega y compañia limitada </a:t>
            </a:r>
            <a:endParaRPr/>
          </a:p>
          <a:p>
            <a:pPr marL="0" lvl="0" indent="0" algn="l" rtl="0">
              <a:spcBef>
                <a:spcPts val="1200"/>
              </a:spcBef>
              <a:spcAft>
                <a:spcPts val="0"/>
              </a:spcAft>
              <a:buNone/>
            </a:pPr>
            <a:r>
              <a:rPr lang="es"/>
              <a:t>- Educación extraescolar JAPII</a:t>
            </a:r>
            <a:endParaRPr/>
          </a:p>
          <a:p>
            <a:pPr marL="0" lvl="0" indent="0" algn="l" rtl="0">
              <a:spcBef>
                <a:spcPts val="1200"/>
              </a:spcBef>
              <a:spcAft>
                <a:spcPts val="1200"/>
              </a:spcAft>
              <a:buNone/>
            </a:pPr>
            <a:endParaRPr/>
          </a:p>
        </p:txBody>
      </p:sp>
      <p:pic>
        <p:nvPicPr>
          <p:cNvPr id="173" name="Google Shape;173;p18"/>
          <p:cNvPicPr preferRelativeResize="0"/>
          <p:nvPr/>
        </p:nvPicPr>
        <p:blipFill>
          <a:blip r:embed="rId3">
            <a:alphaModFix/>
          </a:blip>
          <a:stretch>
            <a:fillRect/>
          </a:stretch>
        </p:blipFill>
        <p:spPr>
          <a:xfrm>
            <a:off x="4854000" y="1106675"/>
            <a:ext cx="4137600" cy="32850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dirty="0">
                <a:highlight>
                  <a:srgbClr val="A61C00"/>
                </a:highlight>
              </a:rPr>
              <a:t>Conclusion</a:t>
            </a:r>
            <a:endParaRPr dirty="0">
              <a:highlight>
                <a:srgbClr val="A61C00"/>
              </a:highlight>
            </a:endParaRPr>
          </a:p>
        </p:txBody>
      </p:sp>
      <p:sp>
        <p:nvSpPr>
          <p:cNvPr id="179" name="Google Shape;179;p19"/>
          <p:cNvSpPr txBox="1">
            <a:spLocks noGrp="1"/>
          </p:cNvSpPr>
          <p:nvPr>
            <p:ph type="body" idx="1"/>
          </p:nvPr>
        </p:nvSpPr>
        <p:spPr>
          <a:xfrm>
            <a:off x="1006175" y="1567550"/>
            <a:ext cx="7038900" cy="3322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700" dirty="0"/>
              <a:t>In general, equality partner is a very important institution for world trade, it is of utmost importance since it makes it easier to create companies between people who want to compete for common purposes.</a:t>
            </a:r>
            <a:endParaRPr sz="1700" dirty="0"/>
          </a:p>
          <a:p>
            <a:pPr marL="0" lvl="0" indent="0" algn="l" rtl="0">
              <a:spcBef>
                <a:spcPts val="1200"/>
              </a:spcBef>
              <a:spcAft>
                <a:spcPts val="0"/>
              </a:spcAft>
              <a:buNone/>
            </a:pPr>
            <a:endParaRPr sz="1700" dirty="0"/>
          </a:p>
          <a:p>
            <a:pPr marL="0" lvl="0" indent="0" algn="l" rtl="0">
              <a:spcBef>
                <a:spcPts val="1200"/>
              </a:spcBef>
              <a:spcAft>
                <a:spcPts val="0"/>
              </a:spcAft>
              <a:buNone/>
            </a:pPr>
            <a:r>
              <a:rPr lang="es" sz="1700" dirty="0">
                <a:highlight>
                  <a:schemeClr val="accent6"/>
                </a:highlight>
              </a:rPr>
              <a:t>Personal opinion</a:t>
            </a:r>
            <a:r>
              <a:rPr lang="es" sz="1700" dirty="0"/>
              <a:t>:</a:t>
            </a:r>
            <a:endParaRPr sz="1700" dirty="0"/>
          </a:p>
          <a:p>
            <a:pPr marL="0" lvl="0" indent="0" algn="l" rtl="0">
              <a:spcBef>
                <a:spcPts val="1200"/>
              </a:spcBef>
              <a:spcAft>
                <a:spcPts val="0"/>
              </a:spcAft>
              <a:buNone/>
            </a:pPr>
            <a:r>
              <a:rPr lang="es" sz="1700" dirty="0"/>
              <a:t>&gt; </a:t>
            </a:r>
            <a:r>
              <a:rPr lang="es" sz="1700" dirty="0">
                <a:highlight>
                  <a:srgbClr val="4A86E8"/>
                </a:highlight>
              </a:rPr>
              <a:t>Oscar: Warning! Check your capital.</a:t>
            </a:r>
            <a:endParaRPr sz="1700" dirty="0">
              <a:highlight>
                <a:srgbClr val="4A86E8"/>
              </a:highlight>
            </a:endParaRPr>
          </a:p>
          <a:p>
            <a:pPr marL="0" lvl="0" indent="0" algn="l" rtl="0">
              <a:spcBef>
                <a:spcPts val="1200"/>
              </a:spcBef>
              <a:spcAft>
                <a:spcPts val="0"/>
              </a:spcAft>
              <a:buNone/>
            </a:pPr>
            <a:r>
              <a:rPr lang="es" sz="1700" dirty="0"/>
              <a:t>&gt;</a:t>
            </a:r>
            <a:r>
              <a:rPr lang="es" sz="1700" dirty="0">
                <a:highlight>
                  <a:schemeClr val="accent2"/>
                </a:highlight>
              </a:rPr>
              <a:t>Ignacio: Believe in you and in your peer.</a:t>
            </a:r>
            <a:endParaRPr sz="1700" dirty="0">
              <a:highlight>
                <a:schemeClr val="accent2"/>
              </a:highlight>
            </a:endParaRPr>
          </a:p>
          <a:p>
            <a:pPr marL="0" lvl="0" indent="0" algn="l" rtl="0">
              <a:spcBef>
                <a:spcPts val="1200"/>
              </a:spcBef>
              <a:spcAft>
                <a:spcPts val="1200"/>
              </a:spcAft>
              <a:buNone/>
            </a:pPr>
            <a:endParaRPr sz="1700" dirty="0"/>
          </a:p>
        </p:txBody>
      </p:sp>
      <p:pic>
        <p:nvPicPr>
          <p:cNvPr id="180" name="Google Shape;180;p19"/>
          <p:cNvPicPr preferRelativeResize="0"/>
          <p:nvPr/>
        </p:nvPicPr>
        <p:blipFill>
          <a:blip r:embed="rId3">
            <a:alphaModFix/>
          </a:blip>
          <a:stretch>
            <a:fillRect/>
          </a:stretch>
        </p:blipFill>
        <p:spPr>
          <a:xfrm>
            <a:off x="5271725" y="2651600"/>
            <a:ext cx="3524250" cy="2047875"/>
          </a:xfrm>
          <a:prstGeom prst="rect">
            <a:avLst/>
          </a:prstGeom>
          <a:noFill/>
          <a:ln>
            <a:noFill/>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367</Words>
  <Application>Microsoft Office PowerPoint</Application>
  <PresentationFormat>Presentación en pantalla (16:9)</PresentationFormat>
  <Paragraphs>40</Paragraphs>
  <Slides>7</Slides>
  <Notes>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vt:i4>
      </vt:variant>
    </vt:vector>
  </HeadingPairs>
  <TitlesOfParts>
    <vt:vector size="12" baseType="lpstr">
      <vt:lpstr>Montserrat</vt:lpstr>
      <vt:lpstr>Lato</vt:lpstr>
      <vt:lpstr>Arial</vt:lpstr>
      <vt:lpstr>Times New Roman</vt:lpstr>
      <vt:lpstr>Focus</vt:lpstr>
      <vt:lpstr>Equality Partners</vt:lpstr>
      <vt:lpstr>Introduction </vt:lpstr>
      <vt:lpstr>What it is an equality partner? </vt:lpstr>
      <vt:lpstr>About the characteristic </vt:lpstr>
      <vt:lpstr>Advantage and Disadvantage </vt:lpstr>
      <vt:lpstr>Some examples in the real life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Equality Partners</dc:title>
  <cp:lastModifiedBy>Oscar Andrés Valenzuela Romero</cp:lastModifiedBy>
  <cp:revision>3</cp:revision>
  <dcterms:modified xsi:type="dcterms:W3CDTF">2021-06-25T23:50:46Z</dcterms:modified>
</cp:coreProperties>
</file>