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1" r:id="rId1"/>
  </p:sldMasterIdLst>
  <p:sldIdLst>
    <p:sldId id="290" r:id="rId2"/>
    <p:sldId id="297" r:id="rId3"/>
    <p:sldId id="257" r:id="rId4"/>
    <p:sldId id="294" r:id="rId5"/>
    <p:sldId id="256" r:id="rId6"/>
    <p:sldId id="292" r:id="rId7"/>
    <p:sldId id="301" r:id="rId8"/>
    <p:sldId id="291" r:id="rId9"/>
    <p:sldId id="293" r:id="rId10"/>
    <p:sldId id="302" r:id="rId11"/>
    <p:sldId id="298" r:id="rId12"/>
    <p:sldId id="299" r:id="rId13"/>
    <p:sldId id="303" r:id="rId14"/>
    <p:sldId id="259" r:id="rId15"/>
    <p:sldId id="260" r:id="rId16"/>
    <p:sldId id="261" r:id="rId17"/>
    <p:sldId id="263" r:id="rId18"/>
    <p:sldId id="30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37" autoAdjust="0"/>
    <p:restoredTop sz="94660"/>
  </p:normalViewPr>
  <p:slideViewPr>
    <p:cSldViewPr snapToGrid="0">
      <p:cViewPr>
        <p:scale>
          <a:sx n="51" d="100"/>
          <a:sy n="51" d="100"/>
        </p:scale>
        <p:origin x="-1344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19FB2-3AAB-4D03-B13A-2960828C78E3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D02AE-B9A4-47BD-AF8E-97E16144138B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FD78B-DB02-4362-BCDC-98A55456977C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16976-5D93-46E4-A98A-FAD63E4D0EA8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9F4F5-F4D2-4D2A-AB60-88D37ADCB869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BC6CE-6D1E-47E5-8859-F31AC5380EB2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4E7C4-4DA4-404D-9965-B13F2DD7D8BF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F1133-3259-4C45-BABA-5B62D9C6F78D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84882-FB12-4BC8-9960-9AD8104D7FAE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1BD23-6E54-4D9D-AD88-A2813C73CC25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1471A834-4F3C-4AF9-9C74-05EC35A0F292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1CF1133-3259-4C45-BABA-5B62D9C6F78D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contenido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4300" dirty="0"/>
              <a:t> </a:t>
            </a:r>
            <a:r>
              <a:rPr lang="es-MX" sz="4300" dirty="0" smtClean="0"/>
              <a:t>   </a:t>
            </a:r>
            <a:r>
              <a:rPr lang="es-MX" sz="4300" dirty="0" smtClean="0">
                <a:latin typeface="Calisto MT" panose="02040603050505030304" pitchFamily="18" charset="0"/>
              </a:rPr>
              <a:t>Introducción a la educación y salud vocal .</a:t>
            </a:r>
          </a:p>
          <a:p>
            <a:pPr marL="0" indent="0">
              <a:buNone/>
            </a:pPr>
            <a:endParaRPr lang="es-MX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600" dirty="0" smtClean="0"/>
              <a:t>Docente : Pamela Andrea Díaz Gallegos</a:t>
            </a:r>
          </a:p>
          <a:p>
            <a:pPr marL="0" indent="0">
              <a:buNone/>
            </a:pPr>
            <a:r>
              <a:rPr lang="es-MX" sz="2600" dirty="0" smtClean="0"/>
              <a:t>Electivo Salud y Educación Vocal </a:t>
            </a:r>
          </a:p>
          <a:p>
            <a:pPr marL="0" indent="0">
              <a:buNone/>
            </a:pPr>
            <a:r>
              <a:rPr lang="es-MX" sz="2600" dirty="0" smtClean="0"/>
              <a:t>Facultad de Derecho  Universidad  de Chile </a:t>
            </a:r>
          </a:p>
          <a:p>
            <a:pPr marL="0" indent="0">
              <a:buNone/>
            </a:pPr>
            <a:r>
              <a:rPr lang="es-MX" sz="2600" dirty="0" smtClean="0"/>
              <a:t>Primer Semestre 2021 </a:t>
            </a:r>
          </a:p>
          <a:p>
            <a:pPr marL="0" indent="0">
              <a:buNone/>
            </a:pPr>
            <a:r>
              <a:rPr lang="es-MX" sz="2600" dirty="0"/>
              <a:t> </a:t>
            </a:r>
            <a:r>
              <a:rPr lang="es-MX" sz="2600" dirty="0" smtClean="0"/>
              <a:t>   </a:t>
            </a:r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                                                                 </a:t>
            </a:r>
          </a:p>
        </p:txBody>
      </p:sp>
      <p:sp>
        <p:nvSpPr>
          <p:cNvPr id="25" name="Marcador de contenido 13"/>
          <p:cNvSpPr txBox="1">
            <a:spLocks/>
          </p:cNvSpPr>
          <p:nvPr/>
        </p:nvSpPr>
        <p:spPr>
          <a:xfrm>
            <a:off x="1424800" y="1959299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smtClean="0"/>
              <a:t> </a:t>
            </a:r>
            <a:endParaRPr lang="es-CL" dirty="0"/>
          </a:p>
        </p:txBody>
      </p:sp>
      <p:sp>
        <p:nvSpPr>
          <p:cNvPr id="26" name="Marcador de contenido 13"/>
          <p:cNvSpPr txBox="1">
            <a:spLocks/>
          </p:cNvSpPr>
          <p:nvPr/>
        </p:nvSpPr>
        <p:spPr>
          <a:xfrm>
            <a:off x="1424800" y="21304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smtClean="0"/>
              <a:t> </a:t>
            </a:r>
            <a:endParaRPr lang="es-CL" dirty="0"/>
          </a:p>
        </p:txBody>
      </p:sp>
      <p:sp>
        <p:nvSpPr>
          <p:cNvPr id="28" name="CuadroTexto 27"/>
          <p:cNvSpPr txBox="1"/>
          <p:nvPr/>
        </p:nvSpPr>
        <p:spPr>
          <a:xfrm>
            <a:off x="1272402" y="1978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804" y="3986585"/>
            <a:ext cx="2985796" cy="208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3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12979" y="1320368"/>
            <a:ext cx="994643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u="sng" dirty="0">
                <a:latin typeface="Calisto MT" panose="02040603050505030304" pitchFamily="18" charset="0"/>
              </a:rPr>
              <a:t>IV. Prosodia </a:t>
            </a:r>
            <a:r>
              <a:rPr lang="es-MX" sz="2800" dirty="0">
                <a:latin typeface="Calisto MT" panose="02040603050505030304" pitchFamily="18" charset="0"/>
              </a:rPr>
              <a:t>: 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Es la melodía y ritmo de la voz  .</a:t>
            </a:r>
          </a:p>
          <a:p>
            <a:endParaRPr lang="es-MX" sz="2800" b="1" dirty="0">
              <a:latin typeface="Calisto MT" panose="02040603050505030304" pitchFamily="18" charset="0"/>
            </a:endParaRPr>
          </a:p>
          <a:p>
            <a:r>
              <a:rPr lang="es-MX" sz="2800" b="1" dirty="0">
                <a:latin typeface="Calisto MT" panose="02040603050505030304" pitchFamily="18" charset="0"/>
              </a:rPr>
              <a:t> </a:t>
            </a:r>
            <a:r>
              <a:rPr lang="es-MX" sz="2800" b="1" u="sng" dirty="0">
                <a:latin typeface="Calisto MT" panose="02040603050505030304" pitchFamily="18" charset="0"/>
              </a:rPr>
              <a:t>V. Resonancia :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Corresponde a la </a:t>
            </a:r>
            <a:r>
              <a:rPr lang="es-ES" sz="2800" dirty="0">
                <a:latin typeface="Calisto MT" panose="02040603050505030304" pitchFamily="18" charset="0"/>
              </a:rPr>
              <a:t>cavidad oral situada inferiormente a la cavidad nasal.  </a:t>
            </a:r>
            <a:endParaRPr lang="es-ES" sz="2800" dirty="0" smtClean="0">
              <a:latin typeface="Calisto MT" panose="02040603050505030304" pitchFamily="18" charset="0"/>
            </a:endParaRPr>
          </a:p>
          <a:p>
            <a:r>
              <a:rPr lang="es-ES" sz="2800" dirty="0" smtClean="0">
                <a:latin typeface="Calisto MT" panose="02040603050505030304" pitchFamily="18" charset="0"/>
              </a:rPr>
              <a:t>Es </a:t>
            </a:r>
            <a:r>
              <a:rPr lang="es-ES" sz="2800" dirty="0">
                <a:latin typeface="Calisto MT" panose="02040603050505030304" pitchFamily="18" charset="0"/>
              </a:rPr>
              <a:t>una cavidad irregular cubierta de mucosa que modifica su tamaño  de acuerdo a la proximidad existente entre el maxilar superior  y  la mandíbula .</a:t>
            </a:r>
          </a:p>
          <a:p>
            <a:endParaRPr lang="es-CL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9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    La </a:t>
            </a:r>
            <a:r>
              <a:rPr lang="es-MX" sz="3600" dirty="0">
                <a:latin typeface="Calisto MT" panose="02040603050505030304" pitchFamily="18" charset="0"/>
              </a:rPr>
              <a:t>l</a:t>
            </a:r>
            <a:r>
              <a:rPr lang="es-MX" sz="3600" dirty="0" smtClean="0">
                <a:latin typeface="Calisto MT" panose="02040603050505030304" pitchFamily="18" charset="0"/>
              </a:rPr>
              <a:t>aringe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>
                <a:latin typeface="Calisto MT" panose="02040603050505030304" pitchFamily="18" charset="0"/>
              </a:rPr>
              <a:t>La </a:t>
            </a:r>
            <a:r>
              <a:rPr lang="es-ES" dirty="0" smtClean="0">
                <a:latin typeface="Calisto MT" panose="02040603050505030304" pitchFamily="18" charset="0"/>
              </a:rPr>
              <a:t>laringe esta ubicada </a:t>
            </a:r>
            <a:r>
              <a:rPr lang="es-ES" dirty="0">
                <a:latin typeface="Calisto MT" panose="02040603050505030304" pitchFamily="18" charset="0"/>
              </a:rPr>
              <a:t>en la línea media el </a:t>
            </a:r>
            <a:r>
              <a:rPr lang="es-ES" dirty="0" smtClean="0">
                <a:latin typeface="Calisto MT" panose="02040603050505030304" pitchFamily="18" charset="0"/>
              </a:rPr>
              <a:t>cuello</a:t>
            </a:r>
            <a:r>
              <a:rPr lang="es-ES" dirty="0">
                <a:latin typeface="Calisto MT" panose="02040603050505030304" pitchFamily="18" charset="0"/>
              </a:rPr>
              <a:t> </a:t>
            </a:r>
            <a:endParaRPr lang="es-ES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dirty="0" smtClean="0">
                <a:latin typeface="Calisto MT" panose="02040603050505030304" pitchFamily="18" charset="0"/>
              </a:rPr>
              <a:t>mide </a:t>
            </a:r>
            <a:r>
              <a:rPr lang="es-ES" dirty="0" smtClean="0">
                <a:latin typeface="Calisto MT" panose="02040603050505030304" pitchFamily="18" charset="0"/>
              </a:rPr>
              <a:t>entre 5 a 7 </a:t>
            </a:r>
            <a:r>
              <a:rPr lang="es-ES" dirty="0" smtClean="0">
                <a:latin typeface="Calisto MT" panose="02040603050505030304" pitchFamily="18" charset="0"/>
              </a:rPr>
              <a:t>cms. </a:t>
            </a:r>
            <a:endParaRPr lang="es-ES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Es </a:t>
            </a:r>
            <a:r>
              <a:rPr lang="es-ES" dirty="0" smtClean="0">
                <a:latin typeface="Calisto MT" panose="02040603050505030304" pitchFamily="18" charset="0"/>
              </a:rPr>
              <a:t>un </a:t>
            </a:r>
            <a:r>
              <a:rPr lang="es-ES" dirty="0" smtClean="0">
                <a:latin typeface="Calisto MT" panose="02040603050505030304" pitchFamily="18" charset="0"/>
              </a:rPr>
              <a:t>órgano </a:t>
            </a:r>
            <a:r>
              <a:rPr lang="es-ES" dirty="0">
                <a:latin typeface="Calisto MT" panose="02040603050505030304" pitchFamily="18" charset="0"/>
              </a:rPr>
              <a:t>muscular y cartilaginoso de la fonación que se encuentra en el punto mas inferior del tracto vocal, se conecta inferiormente a la tráquea y superiormente a la faringe 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Su función es respiratoria y digestiva.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939" y="597159"/>
            <a:ext cx="3307993" cy="164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  <a:r>
              <a:rPr lang="es-MX" dirty="0" smtClean="0"/>
              <a:t>          </a:t>
            </a:r>
            <a:r>
              <a:rPr lang="es-MX" sz="3200" dirty="0" smtClean="0">
                <a:latin typeface="Calisto MT" panose="02040603050505030304" pitchFamily="18" charset="0"/>
              </a:rPr>
              <a:t>Las </a:t>
            </a:r>
            <a:r>
              <a:rPr lang="es-MX" sz="3200" dirty="0" smtClean="0">
                <a:latin typeface="Calisto MT" panose="02040603050505030304" pitchFamily="18" charset="0"/>
              </a:rPr>
              <a:t>Cuerdas Vocales </a:t>
            </a:r>
            <a:endParaRPr lang="es-MX" sz="32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9200" y="1343608"/>
            <a:ext cx="10363200" cy="5337110"/>
          </a:xfrm>
        </p:spPr>
        <p:txBody>
          <a:bodyPr>
            <a:normAutofit fontScale="92500" lnSpcReduction="20000"/>
          </a:bodyPr>
          <a:lstStyle/>
          <a:p>
            <a:pPr marL="68580" indent="0" fontAlgn="base">
              <a:buNone/>
            </a:pPr>
            <a:endParaRPr lang="es-MX" dirty="0" smtClean="0"/>
          </a:p>
          <a:p>
            <a:pPr marL="68580" indent="0" fontAlgn="base">
              <a:buNone/>
            </a:pPr>
            <a:r>
              <a:rPr lang="es-MX" dirty="0" smtClean="0"/>
              <a:t>La </a:t>
            </a:r>
            <a:r>
              <a:rPr lang="es-MX" dirty="0"/>
              <a:t>cuerda vocal se puede dividir en dos capas de </a:t>
            </a:r>
            <a:r>
              <a:rPr lang="es-MX" dirty="0" smtClean="0"/>
              <a:t>tejido  </a:t>
            </a:r>
            <a:r>
              <a:rPr lang="es-MX" dirty="0"/>
              <a:t>con características mecánicas diferentes: el cuerpo y la cubierta. </a:t>
            </a:r>
            <a:endParaRPr lang="es-MX" dirty="0" smtClean="0"/>
          </a:p>
          <a:p>
            <a:pPr marL="68580" indent="0" fontAlgn="base">
              <a:buNone/>
            </a:pPr>
            <a:endParaRPr lang="es-MX" dirty="0" smtClean="0"/>
          </a:p>
          <a:p>
            <a:pPr marL="68580" indent="0" fontAlgn="base">
              <a:buNone/>
            </a:pPr>
            <a:r>
              <a:rPr lang="es-MX" dirty="0" smtClean="0"/>
              <a:t> </a:t>
            </a:r>
            <a:r>
              <a:rPr lang="es-MX" dirty="0" smtClean="0"/>
              <a:t>El </a:t>
            </a:r>
            <a:r>
              <a:rPr lang="es-MX" dirty="0"/>
              <a:t>cuerpo es músculo más o menos rígido que está conectado a las capas más </a:t>
            </a:r>
            <a:r>
              <a:rPr lang="es-MX" dirty="0" smtClean="0"/>
              <a:t> </a:t>
            </a:r>
            <a:r>
              <a:rPr lang="es-MX" dirty="0" smtClean="0"/>
              <a:t>superficiales </a:t>
            </a:r>
            <a:r>
              <a:rPr lang="es-MX" dirty="0"/>
              <a:t>que forman la cubierta. </a:t>
            </a:r>
            <a:endParaRPr lang="es-MX" dirty="0" smtClean="0"/>
          </a:p>
          <a:p>
            <a:pPr marL="68580" indent="0" fontAlgn="base">
              <a:buNone/>
            </a:pPr>
            <a:r>
              <a:rPr lang="es-MX" dirty="0" smtClean="0"/>
              <a:t>La </a:t>
            </a:r>
            <a:r>
              <a:rPr lang="es-MX" dirty="0"/>
              <a:t>cubierta es una capa muy elástica recubierta de mucosa. </a:t>
            </a:r>
            <a:endParaRPr lang="es-MX" dirty="0" smtClean="0"/>
          </a:p>
          <a:p>
            <a:pPr marL="68580" indent="0" fontAlgn="base">
              <a:buNone/>
            </a:pPr>
            <a:endParaRPr lang="es-MX" dirty="0" smtClean="0"/>
          </a:p>
          <a:p>
            <a:pPr marL="68580" indent="0" fontAlgn="base">
              <a:buNone/>
            </a:pPr>
            <a:r>
              <a:rPr lang="es-MX" dirty="0" smtClean="0"/>
              <a:t> </a:t>
            </a:r>
            <a:r>
              <a:rPr lang="es-MX" dirty="0"/>
              <a:t>Así las cuerdas vocales comienzan a separarse poco a poco desde abajo, hasta que solo queda en contacto la parte superior y finalmente quedan totalmente separadas. </a:t>
            </a:r>
            <a:endParaRPr lang="es-MX" dirty="0"/>
          </a:p>
          <a:p>
            <a:pPr marL="68580" indent="0" fontAlgn="base">
              <a:buNone/>
            </a:pPr>
            <a:r>
              <a:rPr lang="es-MX" dirty="0" smtClean="0"/>
              <a:t> Este </a:t>
            </a:r>
            <a:r>
              <a:rPr lang="es-MX" dirty="0"/>
              <a:t>movimiento se produce por las contracciones musculares y la propia elasticidad de las cuerdas.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720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  </a:t>
            </a:r>
            <a:r>
              <a:rPr lang="es-MX" dirty="0" smtClean="0">
                <a:latin typeface="Calisto MT" panose="02040603050505030304" pitchFamily="18" charset="0"/>
              </a:rPr>
              <a:t>Cuerdas </a:t>
            </a:r>
            <a:r>
              <a:rPr lang="es-MX" dirty="0">
                <a:latin typeface="Calisto MT" panose="02040603050505030304" pitchFamily="18" charset="0"/>
              </a:rPr>
              <a:t>V</a:t>
            </a:r>
            <a:r>
              <a:rPr lang="es-MX" dirty="0" smtClean="0">
                <a:latin typeface="Calisto MT" panose="02040603050505030304" pitchFamily="18" charset="0"/>
              </a:rPr>
              <a:t>ocales </a:t>
            </a: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89" y="1511559"/>
            <a:ext cx="5150497" cy="4460033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1" y="1511266"/>
            <a:ext cx="4478695" cy="430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6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3283" y="209258"/>
            <a:ext cx="10515600" cy="1325563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Calisto MT" panose="02040603050505030304" pitchFamily="18" charset="0"/>
              </a:rPr>
              <a:t>            Clasificación según la exigencia vocal . </a:t>
            </a: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6443" y="1631852"/>
            <a:ext cx="10233800" cy="521911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Resistencia al sobreesfuerzo moderada pero si no protegemos y  entrenamos de forma adecuada .</a:t>
            </a:r>
            <a:endParaRPr lang="es-MX" dirty="0"/>
          </a:p>
          <a:p>
            <a:r>
              <a:rPr lang="es-MX" dirty="0" smtClean="0"/>
              <a:t>seguimos de forma correcta y frecuente los pasos de la pauta de higene de la voz para profesionales además de eliminar hábitos de uso y mal uso vocal , alimentación y actidad  física se sugiere la practica de </a:t>
            </a:r>
            <a:r>
              <a:rPr lang="es-MX" i="1" dirty="0" smtClean="0"/>
              <a:t>bhati-yoga</a:t>
            </a:r>
            <a:r>
              <a:rPr lang="es-MX" dirty="0" smtClean="0"/>
              <a:t> y / técnicas de relajación . </a:t>
            </a:r>
          </a:p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object 3"/>
          <p:cNvSpPr>
            <a:spLocks/>
          </p:cNvSpPr>
          <p:nvPr/>
        </p:nvSpPr>
        <p:spPr bwMode="auto">
          <a:xfrm>
            <a:off x="2886391" y="1759487"/>
            <a:ext cx="0" cy="452438"/>
          </a:xfrm>
          <a:custGeom>
            <a:avLst/>
            <a:gdLst>
              <a:gd name="T0" fmla="*/ 452433 h 452119"/>
              <a:gd name="T1" fmla="*/ 0 h 452119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452119">
                <a:moveTo>
                  <a:pt x="0" y="452114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6" name="object 5"/>
          <p:cNvSpPr>
            <a:spLocks noChangeArrowheads="1"/>
          </p:cNvSpPr>
          <p:nvPr/>
        </p:nvSpPr>
        <p:spPr bwMode="auto">
          <a:xfrm>
            <a:off x="2886392" y="1221306"/>
            <a:ext cx="5976117" cy="4200844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21329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677" y="365127"/>
            <a:ext cx="11213123" cy="132556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    </a:t>
            </a: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    </a:t>
            </a:r>
            <a:r>
              <a:rPr lang="es-MX" sz="4400" dirty="0" smtClean="0">
                <a:latin typeface="Calisto MT" panose="02040603050505030304" pitchFamily="18" charset="0"/>
              </a:rPr>
              <a:t>Patologías por alta exigencia Vocal.</a:t>
            </a:r>
            <a:r>
              <a:rPr lang="es-MX" dirty="0" smtClean="0">
                <a:latin typeface="Calisto MT" panose="02040603050505030304" pitchFamily="18" charset="0"/>
              </a:rPr>
              <a:t/>
            </a:r>
            <a:br>
              <a:rPr lang="es-MX" dirty="0" smtClean="0">
                <a:latin typeface="Calisto MT" panose="02040603050505030304" pitchFamily="18" charset="0"/>
              </a:rPr>
            </a:b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5739" y="1951511"/>
            <a:ext cx="10431624" cy="4572000"/>
          </a:xfrm>
        </p:spPr>
        <p:txBody>
          <a:bodyPr/>
          <a:lstStyle/>
          <a:p>
            <a:pPr marL="68580" indent="0">
              <a:buNone/>
            </a:pPr>
            <a:endParaRPr lang="es-MX" dirty="0" smtClean="0"/>
          </a:p>
          <a:p>
            <a:pPr marL="571500" indent="-571500">
              <a:buFont typeface="+mj-lt"/>
              <a:buAutoNum type="romanUcPeriod"/>
            </a:pPr>
            <a:r>
              <a:rPr lang="es-MX" dirty="0" smtClean="0">
                <a:latin typeface="Calisto MT" panose="02040603050505030304" pitchFamily="18" charset="0"/>
              </a:rPr>
              <a:t>Disfonía Psicógena 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 smtClean="0">
                <a:latin typeface="Calisto MT" panose="02040603050505030304" pitchFamily="18" charset="0"/>
              </a:rPr>
              <a:t>Disfonía Músculo Tensional (DM )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 smtClean="0">
                <a:latin typeface="Calisto MT" panose="02040603050505030304" pitchFamily="18" charset="0"/>
              </a:rPr>
              <a:t>Alteraciones Músculoesqueletales .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503" y="1690688"/>
            <a:ext cx="2771336" cy="208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1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964" y="365127"/>
            <a:ext cx="10945837" cy="1325563"/>
          </a:xfrm>
        </p:spPr>
        <p:txBody>
          <a:bodyPr>
            <a:normAutofit/>
          </a:bodyPr>
          <a:lstStyle/>
          <a:p>
            <a:r>
              <a:rPr lang="es-MX" sz="4800" dirty="0" smtClean="0">
                <a:latin typeface="Calisto MT" panose="02040603050505030304" pitchFamily="18" charset="0"/>
              </a:rPr>
              <a:t>          </a:t>
            </a:r>
            <a:r>
              <a:rPr lang="es-MX" dirty="0" smtClean="0">
                <a:latin typeface="Calisto MT" panose="02040603050505030304" pitchFamily="18" charset="0"/>
              </a:rPr>
              <a:t>Conductas de uso y abuso </a:t>
            </a:r>
            <a:r>
              <a:rPr lang="es-MX" dirty="0">
                <a:latin typeface="Calisto MT" panose="02040603050505030304" pitchFamily="18" charset="0"/>
              </a:rPr>
              <a:t>v</a:t>
            </a:r>
            <a:r>
              <a:rPr lang="es-MX" dirty="0" smtClean="0">
                <a:latin typeface="Calisto MT" panose="02040603050505030304" pitchFamily="18" charset="0"/>
              </a:rPr>
              <a:t>ocal. </a:t>
            </a: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1" y="1082351"/>
            <a:ext cx="11048999" cy="5775649"/>
          </a:xfrm>
        </p:spPr>
        <p:txBody>
          <a:bodyPr>
            <a:normAutofit fontScale="25000" lnSpcReduction="20000"/>
          </a:bodyPr>
          <a:lstStyle/>
          <a:p>
            <a:endParaRPr lang="es-MX" dirty="0" smtClean="0"/>
          </a:p>
          <a:p>
            <a:pPr marL="0" indent="0">
              <a:buNone/>
            </a:pPr>
            <a:r>
              <a:rPr lang="es-MX" sz="11200" i="1" dirty="0" smtClean="0">
                <a:latin typeface="Calisto MT" panose="02040603050505030304" pitchFamily="18" charset="0"/>
              </a:rPr>
              <a:t>Factores desencadenantes que influyen en el </a:t>
            </a:r>
            <a:r>
              <a:rPr lang="es-MX" sz="11200" i="1" dirty="0" smtClean="0">
                <a:latin typeface="Calisto MT" panose="02040603050505030304" pitchFamily="18" charset="0"/>
              </a:rPr>
              <a:t>rendimiento </a:t>
            </a:r>
            <a:r>
              <a:rPr lang="es-MX" sz="11200" i="1" dirty="0" smtClean="0">
                <a:latin typeface="Calisto MT" panose="02040603050505030304" pitchFamily="18" charset="0"/>
              </a:rPr>
              <a:t>del estado </a:t>
            </a:r>
            <a:r>
              <a:rPr lang="es-MX" sz="11200" i="1" dirty="0" smtClean="0">
                <a:latin typeface="Calisto MT" panose="02040603050505030304" pitchFamily="18" charset="0"/>
              </a:rPr>
              <a:t>vocal</a:t>
            </a:r>
          </a:p>
          <a:p>
            <a:pPr marL="0" indent="0">
              <a:buNone/>
            </a:pPr>
            <a:r>
              <a:rPr lang="es-MX" sz="11200" i="1" dirty="0" smtClean="0">
                <a:latin typeface="Calisto MT" panose="02040603050505030304" pitchFamily="18" charset="0"/>
              </a:rPr>
              <a:t> </a:t>
            </a:r>
            <a:r>
              <a:rPr lang="es-MX" sz="11200" i="1" dirty="0" smtClean="0">
                <a:latin typeface="Calisto MT" panose="02040603050505030304" pitchFamily="18" charset="0"/>
              </a:rPr>
              <a:t>y su salud :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1200" dirty="0" smtClean="0">
                <a:latin typeface="Calisto MT" panose="02040603050505030304" pitchFamily="18" charset="0"/>
              </a:rPr>
              <a:t>s</a:t>
            </a:r>
            <a:r>
              <a:rPr lang="es-MX" sz="11200" dirty="0" smtClean="0">
                <a:latin typeface="Calisto MT" panose="02040603050505030304" pitchFamily="18" charset="0"/>
              </a:rPr>
              <a:t>tress , fatiga </a:t>
            </a:r>
            <a:endParaRPr lang="es-MX" sz="11200" dirty="0" smtClean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11200" dirty="0" smtClean="0">
                <a:latin typeface="Calisto MT" panose="02040603050505030304" pitchFamily="18" charset="0"/>
              </a:rPr>
              <a:t>tabaco </a:t>
            </a:r>
            <a:endParaRPr lang="es-MX" sz="11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11200" dirty="0" smtClean="0">
                <a:latin typeface="Calisto MT" panose="02040603050505030304" pitchFamily="18" charset="0"/>
              </a:rPr>
              <a:t>3.  </a:t>
            </a:r>
            <a:r>
              <a:rPr lang="es-MX" sz="11200" dirty="0" smtClean="0">
                <a:latin typeface="Calisto MT" panose="02040603050505030304" pitchFamily="18" charset="0"/>
              </a:rPr>
              <a:t>alcohol </a:t>
            </a:r>
            <a:r>
              <a:rPr lang="es-MX" sz="11200" dirty="0" smtClean="0">
                <a:latin typeface="Calisto MT" panose="02040603050505030304" pitchFamily="18" charset="0"/>
              </a:rPr>
              <a:t>y </a:t>
            </a:r>
            <a:r>
              <a:rPr lang="es-MX" sz="11200" dirty="0" smtClean="0">
                <a:latin typeface="Calisto MT" panose="02040603050505030304" pitchFamily="18" charset="0"/>
              </a:rPr>
              <a:t>reflujo  afectan la  </a:t>
            </a:r>
            <a:r>
              <a:rPr lang="es-MX" sz="11200" dirty="0" smtClean="0">
                <a:latin typeface="Calisto MT" panose="02040603050505030304" pitchFamily="18" charset="0"/>
              </a:rPr>
              <a:t>mucosa del pliegue vocal </a:t>
            </a:r>
            <a:r>
              <a:rPr lang="es-MX" sz="11200" dirty="0" smtClean="0">
                <a:latin typeface="Calisto MT" panose="02040603050505030304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1200" dirty="0">
                <a:latin typeface="Calisto MT" panose="02040603050505030304" pitchFamily="18" charset="0"/>
              </a:rPr>
              <a:t>a</a:t>
            </a:r>
            <a:r>
              <a:rPr lang="es-MX" sz="11200" dirty="0" smtClean="0">
                <a:latin typeface="Calisto MT" panose="02040603050505030304" pitchFamily="18" charset="0"/>
              </a:rPr>
              <a:t>cidez , reflujo  gastroesofágico .</a:t>
            </a:r>
            <a:endParaRPr lang="es-MX" sz="11200" dirty="0" smtClean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11200" dirty="0">
                <a:latin typeface="Calisto MT" panose="02040603050505030304" pitchFamily="18" charset="0"/>
              </a:rPr>
              <a:t>a</a:t>
            </a:r>
            <a:r>
              <a:rPr lang="es-MX" sz="11200" dirty="0" smtClean="0">
                <a:latin typeface="Calisto MT" panose="02040603050505030304" pitchFamily="18" charset="0"/>
              </a:rPr>
              <a:t>limentos </a:t>
            </a:r>
            <a:r>
              <a:rPr lang="es-MX" sz="11200" dirty="0" smtClean="0">
                <a:latin typeface="Calisto MT" panose="02040603050505030304" pitchFamily="18" charset="0"/>
              </a:rPr>
              <a:t>irritantes , picantes , condimentados 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1200" dirty="0">
                <a:latin typeface="Calisto MT" panose="02040603050505030304" pitchFamily="18" charset="0"/>
              </a:rPr>
              <a:t>p</a:t>
            </a:r>
            <a:r>
              <a:rPr lang="es-MX" sz="11200" dirty="0" smtClean="0">
                <a:latin typeface="Calisto MT" panose="02040603050505030304" pitchFamily="18" charset="0"/>
              </a:rPr>
              <a:t>oca </a:t>
            </a:r>
            <a:r>
              <a:rPr lang="es-MX" sz="11200" dirty="0" smtClean="0">
                <a:latin typeface="Calisto MT" panose="02040603050505030304" pitchFamily="18" charset="0"/>
              </a:rPr>
              <a:t>hidratación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1200" dirty="0" smtClean="0">
                <a:latin typeface="Calisto MT" panose="02040603050505030304" pitchFamily="18" charset="0"/>
              </a:rPr>
              <a:t>sustancias </a:t>
            </a:r>
            <a:r>
              <a:rPr lang="es-MX" sz="11200" dirty="0" smtClean="0">
                <a:latin typeface="Calisto MT" panose="02040603050505030304" pitchFamily="18" charset="0"/>
              </a:rPr>
              <a:t>nocivas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1200" dirty="0">
                <a:solidFill>
                  <a:schemeClr val="tx2"/>
                </a:solidFill>
                <a:latin typeface="Calisto MT" panose="02040603050505030304" pitchFamily="18" charset="0"/>
              </a:rPr>
              <a:t>r</a:t>
            </a:r>
            <a:r>
              <a:rPr lang="es-MX" sz="11200" dirty="0" smtClean="0">
                <a:solidFill>
                  <a:schemeClr val="tx2"/>
                </a:solidFill>
                <a:latin typeface="Calisto MT" panose="02040603050505030304" pitchFamily="18" charset="0"/>
              </a:rPr>
              <a:t>espirador </a:t>
            </a:r>
            <a:r>
              <a:rPr lang="es-MX" sz="11200" dirty="0" smtClean="0">
                <a:solidFill>
                  <a:schemeClr val="tx2"/>
                </a:solidFill>
                <a:latin typeface="Calisto MT" panose="02040603050505030304" pitchFamily="18" charset="0"/>
              </a:rPr>
              <a:t>bucal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1200" dirty="0">
                <a:solidFill>
                  <a:schemeClr val="bg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a</a:t>
            </a:r>
            <a:r>
              <a:rPr lang="es-MX" sz="11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mbientes </a:t>
            </a:r>
            <a:r>
              <a:rPr lang="es-MX" sz="11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ruidosos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1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e</a:t>
            </a:r>
            <a:r>
              <a:rPr lang="es-MX" sz="11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stados </a:t>
            </a:r>
            <a:r>
              <a:rPr lang="es-MX" sz="11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alérgicos (  uso de corticoides )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1200" dirty="0">
                <a:solidFill>
                  <a:schemeClr val="bg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a</a:t>
            </a:r>
            <a:r>
              <a:rPr lang="es-MX" sz="11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mbientes calefaccionados</a:t>
            </a: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MX" sz="11200" dirty="0" smtClean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314" y="4363112"/>
            <a:ext cx="3209487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65" y="295311"/>
            <a:ext cx="10032106" cy="1325563"/>
          </a:xfrm>
        </p:spPr>
        <p:txBody>
          <a:bodyPr>
            <a:normAutofit/>
          </a:bodyPr>
          <a:lstStyle/>
          <a:p>
            <a:r>
              <a:rPr lang="es-MX" i="1" dirty="0"/>
              <a:t> </a:t>
            </a:r>
            <a:r>
              <a:rPr lang="es-MX" i="1" dirty="0" smtClean="0"/>
              <a:t> </a:t>
            </a:r>
            <a:r>
              <a:rPr lang="es-MX" i="1" dirty="0"/>
              <a:t> </a:t>
            </a:r>
            <a:r>
              <a:rPr lang="es-MX" i="1" dirty="0" smtClean="0"/>
              <a:t>  </a:t>
            </a:r>
            <a:r>
              <a:rPr lang="es-MX" i="1" dirty="0" smtClean="0"/>
              <a:t>   </a:t>
            </a:r>
            <a:r>
              <a:rPr lang="es-MX" sz="4000" b="1" dirty="0" smtClean="0">
                <a:latin typeface="Calisto MT" panose="02040603050505030304" pitchFamily="18" charset="0"/>
              </a:rPr>
              <a:t>lo </a:t>
            </a:r>
            <a:r>
              <a:rPr lang="es-MX" sz="4000" b="1" dirty="0" smtClean="0">
                <a:latin typeface="Calisto MT" panose="02040603050505030304" pitchFamily="18" charset="0"/>
              </a:rPr>
              <a:t>que nunca debemos olvidar</a:t>
            </a:r>
            <a:r>
              <a:rPr lang="es-MX" b="1" dirty="0" smtClean="0">
                <a:latin typeface="Calisto MT" panose="02040603050505030304" pitchFamily="18" charset="0"/>
              </a:rPr>
              <a:t>!! </a:t>
            </a:r>
            <a:endParaRPr lang="es-CL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000" y="858416"/>
            <a:ext cx="11072000" cy="531854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i="1" dirty="0" smtClean="0"/>
              <a:t>           </a:t>
            </a:r>
          </a:p>
          <a:p>
            <a:pPr marL="0" indent="0">
              <a:buNone/>
            </a:pPr>
            <a:r>
              <a:rPr lang="es-MX" i="1" dirty="0"/>
              <a:t> </a:t>
            </a:r>
            <a:endParaRPr lang="es-MX" sz="42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9600" i="1" dirty="0" smtClean="0">
                <a:latin typeface="Calisto MT" panose="02040603050505030304" pitchFamily="18" charset="0"/>
              </a:rPr>
              <a:t>Evitar conflictos y relaciones insanas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9600" i="1" dirty="0" smtClean="0">
                <a:latin typeface="Calisto MT" panose="02040603050505030304" pitchFamily="18" charset="0"/>
              </a:rPr>
              <a:t>Equilibrio /  </a:t>
            </a:r>
            <a:r>
              <a:rPr lang="es-MX" sz="9600" i="1" dirty="0">
                <a:latin typeface="Calisto MT" panose="02040603050505030304" pitchFamily="18" charset="0"/>
              </a:rPr>
              <a:t>M</a:t>
            </a:r>
            <a:r>
              <a:rPr lang="es-MX" sz="9600" i="1" dirty="0" smtClean="0">
                <a:latin typeface="Calisto MT" panose="02040603050505030304" pitchFamily="18" charset="0"/>
              </a:rPr>
              <a:t>ente sana = cuerpo sano = voz normal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9600" dirty="0" smtClean="0">
                <a:latin typeface="Calisto MT" panose="02040603050505030304" pitchFamily="18" charset="0"/>
              </a:rPr>
              <a:t>A</a:t>
            </a:r>
            <a:r>
              <a:rPr lang="es-MX" sz="9600" dirty="0" smtClean="0">
                <a:latin typeface="Calisto MT" panose="02040603050505030304" pitchFamily="18" charset="0"/>
              </a:rPr>
              <a:t>limentación </a:t>
            </a:r>
            <a:r>
              <a:rPr lang="es-MX" sz="9600" dirty="0" smtClean="0">
                <a:latin typeface="Calisto MT" panose="02040603050505030304" pitchFamily="18" charset="0"/>
              </a:rPr>
              <a:t>/ hidratación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9600" dirty="0" smtClean="0">
                <a:latin typeface="Calisto MT" panose="02040603050505030304" pitchFamily="18" charset="0"/>
              </a:rPr>
              <a:t>eliminar la excesiva ansiedad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9600" dirty="0" smtClean="0">
                <a:latin typeface="Calisto MT" panose="02040603050505030304" pitchFamily="18" charset="0"/>
              </a:rPr>
              <a:t>e</a:t>
            </a:r>
            <a:r>
              <a:rPr lang="es-MX" sz="9600" dirty="0" smtClean="0">
                <a:latin typeface="Calisto MT" panose="02040603050505030304" pitchFamily="18" charset="0"/>
              </a:rPr>
              <a:t>liminar </a:t>
            </a:r>
            <a:r>
              <a:rPr lang="es-MX" sz="9600" dirty="0" smtClean="0">
                <a:latin typeface="Calisto MT" panose="02040603050505030304" pitchFamily="18" charset="0"/>
              </a:rPr>
              <a:t>azucares y grasas .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9600" dirty="0">
                <a:latin typeface="Calisto MT" panose="02040603050505030304" pitchFamily="18" charset="0"/>
              </a:rPr>
              <a:t>n</a:t>
            </a:r>
            <a:r>
              <a:rPr lang="es-MX" sz="9600" dirty="0" smtClean="0">
                <a:latin typeface="Calisto MT" panose="02040603050505030304" pitchFamily="18" charset="0"/>
              </a:rPr>
              <a:t>o </a:t>
            </a:r>
            <a:r>
              <a:rPr lang="es-MX" sz="9600" dirty="0" smtClean="0">
                <a:latin typeface="Calisto MT" panose="02040603050505030304" pitchFamily="18" charset="0"/>
              </a:rPr>
              <a:t>gritar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9600" dirty="0">
                <a:latin typeface="Calisto MT" panose="02040603050505030304" pitchFamily="18" charset="0"/>
              </a:rPr>
              <a:t>m</a:t>
            </a:r>
            <a:r>
              <a:rPr lang="es-MX" sz="9600" dirty="0" smtClean="0">
                <a:latin typeface="Calisto MT" panose="02040603050505030304" pitchFamily="18" charset="0"/>
              </a:rPr>
              <a:t>editar </a:t>
            </a:r>
            <a:endParaRPr lang="es-MX" sz="9600" dirty="0" smtClean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9600" dirty="0" smtClean="0">
                <a:latin typeface="Calisto MT" panose="02040603050505030304" pitchFamily="18" charset="0"/>
              </a:rPr>
              <a:t> </a:t>
            </a:r>
            <a:r>
              <a:rPr lang="es-MX" sz="9600" dirty="0" smtClean="0">
                <a:latin typeface="Calisto MT" panose="02040603050505030304" pitchFamily="18" charset="0"/>
              </a:rPr>
              <a:t>uso </a:t>
            </a:r>
            <a:r>
              <a:rPr lang="es-MX" sz="9600" dirty="0" smtClean="0">
                <a:latin typeface="Calisto MT" panose="02040603050505030304" pitchFamily="18" charset="0"/>
              </a:rPr>
              <a:t>diario  de  la pauta de </a:t>
            </a:r>
            <a:r>
              <a:rPr lang="es-MX" sz="9600" dirty="0" smtClean="0">
                <a:latin typeface="Calisto MT" panose="02040603050505030304" pitchFamily="18" charset="0"/>
              </a:rPr>
              <a:t>higiene </a:t>
            </a:r>
            <a:r>
              <a:rPr lang="es-MX" sz="9600" dirty="0" smtClean="0">
                <a:latin typeface="Calisto MT" panose="02040603050505030304" pitchFamily="18" charset="0"/>
              </a:rPr>
              <a:t>de la voz 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9600" dirty="0">
                <a:latin typeface="Calisto MT" panose="02040603050505030304" pitchFamily="18" charset="0"/>
              </a:rPr>
              <a:t>e</a:t>
            </a:r>
            <a:r>
              <a:rPr lang="es-MX" sz="9600" dirty="0" smtClean="0">
                <a:latin typeface="Calisto MT" panose="02040603050505030304" pitchFamily="18" charset="0"/>
              </a:rPr>
              <a:t>ntrenamiento </a:t>
            </a:r>
            <a:r>
              <a:rPr lang="es-MX" sz="9600" dirty="0">
                <a:latin typeface="Calisto MT" panose="02040603050505030304" pitchFamily="18" charset="0"/>
              </a:rPr>
              <a:t>v</a:t>
            </a:r>
            <a:r>
              <a:rPr lang="es-MX" sz="9600" dirty="0" smtClean="0">
                <a:latin typeface="Calisto MT" panose="02040603050505030304" pitchFamily="18" charset="0"/>
              </a:rPr>
              <a:t>ocal </a:t>
            </a:r>
            <a:endParaRPr lang="es-MX" sz="9600" dirty="0" smtClean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9600" dirty="0">
                <a:latin typeface="Calisto MT" panose="02040603050505030304" pitchFamily="18" charset="0"/>
              </a:rPr>
              <a:t>d</a:t>
            </a:r>
            <a:r>
              <a:rPr lang="es-MX" sz="9600" dirty="0" smtClean="0">
                <a:latin typeface="Calisto MT" panose="02040603050505030304" pitchFamily="18" charset="0"/>
              </a:rPr>
              <a:t>ormir </a:t>
            </a:r>
            <a:r>
              <a:rPr lang="es-MX" sz="9600" dirty="0" smtClean="0">
                <a:latin typeface="Calisto MT" panose="02040603050505030304" pitchFamily="18" charset="0"/>
              </a:rPr>
              <a:t>, </a:t>
            </a:r>
            <a:r>
              <a:rPr lang="es-MX" sz="9600" dirty="0" smtClean="0">
                <a:latin typeface="Calisto MT" panose="02040603050505030304" pitchFamily="18" charset="0"/>
              </a:rPr>
              <a:t>descansar  ( oxigenación </a:t>
            </a:r>
            <a:r>
              <a:rPr lang="es-MX" sz="9600" dirty="0" smtClean="0">
                <a:latin typeface="Calisto MT" panose="02040603050505030304" pitchFamily="18" charset="0"/>
              </a:rPr>
              <a:t>del </a:t>
            </a:r>
            <a:r>
              <a:rPr lang="es-MX" sz="9600" dirty="0">
                <a:latin typeface="Calisto MT" panose="02040603050505030304" pitchFamily="18" charset="0"/>
              </a:rPr>
              <a:t>s</a:t>
            </a:r>
            <a:r>
              <a:rPr lang="es-MX" sz="9600" dirty="0" smtClean="0">
                <a:latin typeface="Calisto MT" panose="02040603050505030304" pitchFamily="18" charset="0"/>
              </a:rPr>
              <a:t>istema nervioso , reparación celular)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9600" dirty="0" smtClean="0">
                <a:latin typeface="Calisto MT" panose="02040603050505030304" pitchFamily="18" charset="0"/>
              </a:rPr>
              <a:t>” </a:t>
            </a:r>
            <a:r>
              <a:rPr lang="es-MX" sz="9600" i="1" dirty="0" smtClean="0">
                <a:latin typeface="Calisto MT" panose="02040603050505030304" pitchFamily="18" charset="0"/>
              </a:rPr>
              <a:t>vida simple , pensamiento elevado .</a:t>
            </a:r>
          </a:p>
          <a:p>
            <a:pPr marL="514350" indent="-514350">
              <a:buFont typeface="+mj-lt"/>
              <a:buAutoNum type="arabicPeriod"/>
            </a:pPr>
            <a:endParaRPr lang="es-MX" sz="9600" i="1" dirty="0" smtClean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9600" dirty="0" smtClean="0">
                <a:latin typeface="Calisto MT" panose="02040603050505030304" pitchFamily="18" charset="0"/>
              </a:rPr>
              <a:t>mantener</a:t>
            </a:r>
            <a:r>
              <a:rPr lang="es-MX" sz="9600" dirty="0" smtClean="0">
                <a:latin typeface="Calisto MT" panose="02040603050505030304" pitchFamily="18" charset="0"/>
              </a:rPr>
              <a:t> </a:t>
            </a:r>
            <a:r>
              <a:rPr lang="es-MX" sz="9600" dirty="0" smtClean="0">
                <a:latin typeface="Calisto MT" panose="02040603050505030304" pitchFamily="18" charset="0"/>
              </a:rPr>
              <a:t>el estado de animo  , no olvidar </a:t>
            </a:r>
            <a:r>
              <a:rPr lang="es-MX" sz="9600" dirty="0">
                <a:latin typeface="Calisto MT" panose="02040603050505030304" pitchFamily="18" charset="0"/>
              </a:rPr>
              <a:t> </a:t>
            </a:r>
            <a:r>
              <a:rPr lang="es-MX" sz="9600" dirty="0" smtClean="0">
                <a:latin typeface="Calisto MT" panose="02040603050505030304" pitchFamily="18" charset="0"/>
              </a:rPr>
              <a:t>mantenerse positivo  </a:t>
            </a:r>
            <a:r>
              <a:rPr lang="es-MX" sz="9600" i="1" dirty="0" smtClean="0">
                <a:latin typeface="Calisto MT" panose="02040603050505030304" pitchFamily="18" charset="0"/>
              </a:rPr>
              <a:t>.     </a:t>
            </a:r>
          </a:p>
          <a:p>
            <a:pPr marL="514350" indent="-514350">
              <a:buFont typeface="+mj-lt"/>
              <a:buAutoNum type="arabicPeriod"/>
            </a:pPr>
            <a:endParaRPr lang="es-CL" sz="9600" i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3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alisto MT" panose="02040603050505030304" pitchFamily="18" charset="0"/>
              </a:rPr>
              <a:t>                         Muchas Gracias !! </a:t>
            </a: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3" y="1716833"/>
            <a:ext cx="3854515" cy="4329404"/>
          </a:xfrm>
        </p:spPr>
      </p:pic>
    </p:spTree>
    <p:extLst>
      <p:ext uri="{BB962C8B-B14F-4D97-AF65-F5344CB8AC3E}">
        <p14:creationId xmlns:p14="http://schemas.microsoft.com/office/powerpoint/2010/main" val="20828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i="1" dirty="0" smtClean="0">
                <a:latin typeface="Calisto MT" panose="02040603050505030304" pitchFamily="18" charset="0"/>
              </a:rPr>
              <a:t>Breve historia de la voz ..</a:t>
            </a:r>
            <a:endParaRPr lang="es-CL" sz="4400" i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latin typeface="Calisto MT" panose="02040603050505030304" pitchFamily="18" charset="0"/>
              </a:rPr>
              <a:t>´¨Todo comienza con platón cuando describe la voz humana como un impacto de aire ,  que llega por los sonidos del alma.¨</a:t>
            </a:r>
          </a:p>
          <a:p>
            <a:pPr marL="0" indent="0">
              <a:buNone/>
            </a:pPr>
            <a:endParaRPr lang="es-MX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dirty="0" smtClean="0">
                <a:latin typeface="Calisto MT" panose="02040603050505030304" pitchFamily="18" charset="0"/>
              </a:rPr>
              <a:t>Posteriormente en el año  1940 Leonardo Da Vinci realiza extensos trabajos con laringes humanas , las cuales nos dan cuenta con mucha más  precisión ,  de la que se conocía sobre sus particularidades anatómicas .</a:t>
            </a:r>
            <a:endParaRPr lang="es-CL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3"/>
          <p:cNvSpPr>
            <a:spLocks/>
          </p:cNvSpPr>
          <p:nvPr/>
        </p:nvSpPr>
        <p:spPr bwMode="auto">
          <a:xfrm>
            <a:off x="2849404" y="1571339"/>
            <a:ext cx="5529486" cy="3721878"/>
          </a:xfrm>
          <a:custGeom>
            <a:avLst/>
            <a:gdLst>
              <a:gd name="T0" fmla="*/ 2946394 w 2946400"/>
              <a:gd name="T1" fmla="*/ 6 h 3390900"/>
              <a:gd name="T2" fmla="*/ 2946394 w 2946400"/>
              <a:gd name="T3" fmla="*/ 3390901 h 3390900"/>
              <a:gd name="T4" fmla="*/ 0 w 2946400"/>
              <a:gd name="T5" fmla="*/ 3390901 h 3390900"/>
              <a:gd name="T6" fmla="*/ 0 w 2946400"/>
              <a:gd name="T7" fmla="*/ 6 h 33909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6400" h="3390900">
                <a:moveTo>
                  <a:pt x="2946394" y="6"/>
                </a:moveTo>
                <a:lnTo>
                  <a:pt x="2946394" y="3390901"/>
                </a:lnTo>
                <a:lnTo>
                  <a:pt x="0" y="3390901"/>
                </a:lnTo>
                <a:lnTo>
                  <a:pt x="0" y="6"/>
                </a:lnTo>
              </a:path>
            </a:pathLst>
          </a:custGeom>
          <a:noFill/>
          <a:ln w="1271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2" name="object 4"/>
          <p:cNvSpPr>
            <a:spLocks noChangeArrowheads="1"/>
          </p:cNvSpPr>
          <p:nvPr/>
        </p:nvSpPr>
        <p:spPr bwMode="auto">
          <a:xfrm>
            <a:off x="1871302" y="2524796"/>
            <a:ext cx="1340153" cy="144973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3" name="object 5"/>
          <p:cNvSpPr>
            <a:spLocks/>
          </p:cNvSpPr>
          <p:nvPr/>
        </p:nvSpPr>
        <p:spPr bwMode="auto">
          <a:xfrm>
            <a:off x="4379771" y="17046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6" name="object 8"/>
          <p:cNvSpPr>
            <a:spLocks noChangeArrowheads="1"/>
          </p:cNvSpPr>
          <p:nvPr/>
        </p:nvSpPr>
        <p:spPr bwMode="auto">
          <a:xfrm>
            <a:off x="5367973" y="2504789"/>
            <a:ext cx="1412512" cy="1469739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9" name="object 11"/>
          <p:cNvSpPr>
            <a:spLocks/>
          </p:cNvSpPr>
          <p:nvPr/>
        </p:nvSpPr>
        <p:spPr bwMode="auto">
          <a:xfrm>
            <a:off x="4767121" y="3704939"/>
            <a:ext cx="292100" cy="355600"/>
          </a:xfrm>
          <a:custGeom>
            <a:avLst/>
            <a:gdLst>
              <a:gd name="T0" fmla="*/ 292093 w 292100"/>
              <a:gd name="T1" fmla="*/ 209028 h 355600"/>
              <a:gd name="T2" fmla="*/ 146046 w 292100"/>
              <a:gd name="T3" fmla="*/ 355602 h 355600"/>
              <a:gd name="T4" fmla="*/ 0 w 292100"/>
              <a:gd name="T5" fmla="*/ 209028 h 355600"/>
              <a:gd name="T6" fmla="*/ 73023 w 292100"/>
              <a:gd name="T7" fmla="*/ 209028 h 355600"/>
              <a:gd name="T8" fmla="*/ 73023 w 292100"/>
              <a:gd name="T9" fmla="*/ 146561 h 355600"/>
              <a:gd name="T10" fmla="*/ 0 w 292100"/>
              <a:gd name="T11" fmla="*/ 146561 h 355600"/>
              <a:gd name="T12" fmla="*/ 146046 w 292100"/>
              <a:gd name="T13" fmla="*/ 0 h 355600"/>
              <a:gd name="T14" fmla="*/ 292093 w 292100"/>
              <a:gd name="T15" fmla="*/ 146561 h 355600"/>
              <a:gd name="T16" fmla="*/ 219069 w 292100"/>
              <a:gd name="T17" fmla="*/ 146561 h 355600"/>
              <a:gd name="T18" fmla="*/ 219069 w 292100"/>
              <a:gd name="T19" fmla="*/ 209028 h 355600"/>
              <a:gd name="T20" fmla="*/ 292093 w 292100"/>
              <a:gd name="T21" fmla="*/ 209028 h 355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2100" h="355600">
                <a:moveTo>
                  <a:pt x="292093" y="209028"/>
                </a:moveTo>
                <a:lnTo>
                  <a:pt x="146046" y="355602"/>
                </a:lnTo>
                <a:lnTo>
                  <a:pt x="0" y="209028"/>
                </a:lnTo>
                <a:lnTo>
                  <a:pt x="73023" y="209028"/>
                </a:lnTo>
                <a:lnTo>
                  <a:pt x="73023" y="146561"/>
                </a:lnTo>
                <a:lnTo>
                  <a:pt x="0" y="146561"/>
                </a:lnTo>
                <a:lnTo>
                  <a:pt x="146046" y="0"/>
                </a:lnTo>
                <a:lnTo>
                  <a:pt x="292093" y="146561"/>
                </a:lnTo>
                <a:lnTo>
                  <a:pt x="219069" y="146561"/>
                </a:lnTo>
                <a:lnTo>
                  <a:pt x="219069" y="209028"/>
                </a:lnTo>
                <a:lnTo>
                  <a:pt x="292093" y="209028"/>
                </a:lnTo>
                <a:close/>
              </a:path>
            </a:pathLst>
          </a:custGeom>
          <a:noFill/>
          <a:ln w="1271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0" name="object 12"/>
          <p:cNvSpPr>
            <a:spLocks noChangeArrowheads="1"/>
          </p:cNvSpPr>
          <p:nvPr/>
        </p:nvSpPr>
        <p:spPr bwMode="auto">
          <a:xfrm>
            <a:off x="9372816" y="2439557"/>
            <a:ext cx="1450695" cy="144318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31" name="object 13"/>
          <p:cNvSpPr>
            <a:spLocks/>
          </p:cNvSpPr>
          <p:nvPr/>
        </p:nvSpPr>
        <p:spPr bwMode="auto">
          <a:xfrm>
            <a:off x="4379771" y="40922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7" name="object 19"/>
          <p:cNvSpPr>
            <a:spLocks/>
          </p:cNvSpPr>
          <p:nvPr/>
        </p:nvSpPr>
        <p:spPr bwMode="auto">
          <a:xfrm>
            <a:off x="1324948" y="1550170"/>
            <a:ext cx="9498563" cy="4026382"/>
          </a:xfrm>
          <a:custGeom>
            <a:avLst/>
            <a:gdLst>
              <a:gd name="T0" fmla="*/ 0 w 5994400"/>
              <a:gd name="T1" fmla="*/ 3378200 h 3378200"/>
              <a:gd name="T2" fmla="*/ 5994400 w 5994400"/>
              <a:gd name="T3" fmla="*/ 3378200 h 3378200"/>
              <a:gd name="T4" fmla="*/ 5994400 w 5994400"/>
              <a:gd name="T5" fmla="*/ 0 h 3378200"/>
              <a:gd name="T6" fmla="*/ 0 w 5994400"/>
              <a:gd name="T7" fmla="*/ 0 h 3378200"/>
              <a:gd name="T8" fmla="*/ 0 w 5994400"/>
              <a:gd name="T9" fmla="*/ 3378200 h 3378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94400" h="3378200">
                <a:moveTo>
                  <a:pt x="0" y="3378200"/>
                </a:moveTo>
                <a:lnTo>
                  <a:pt x="5994400" y="3378200"/>
                </a:lnTo>
                <a:lnTo>
                  <a:pt x="59944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alisto MT" panose="02040603050505030304" pitchFamily="18" charset="0"/>
              </a:rPr>
              <a:t>Estructuras relacionadas a la Producción Vocal . </a:t>
            </a:r>
            <a:endParaRPr lang="es-MX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93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</a:t>
            </a:r>
            <a:r>
              <a:rPr lang="es-MX" sz="3600" dirty="0" smtClean="0">
                <a:latin typeface="Calisto MT" panose="02040603050505030304" pitchFamily="18" charset="0"/>
              </a:rPr>
              <a:t>    Sistemas involucrados en la producción de la voz </a:t>
            </a:r>
            <a:r>
              <a:rPr lang="es-MX" dirty="0" smtClean="0"/>
              <a:t>.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>
                <a:latin typeface="Calisto MT" panose="02040603050505030304" pitchFamily="18" charset="0"/>
              </a:rPr>
              <a:t>Respiratorio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Resonancia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Articulatorio     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Psicológico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Neurológico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Auditivo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Fonatorio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362" y="2127380"/>
            <a:ext cx="4879132" cy="425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6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5740" y="370354"/>
            <a:ext cx="10017292" cy="1350498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latin typeface="Calisto MT" panose="02040603050505030304" pitchFamily="18" charset="0"/>
              </a:rPr>
              <a:t>       Sistemas </a:t>
            </a:r>
            <a:r>
              <a:rPr lang="es-MX" sz="2400" b="1" dirty="0" smtClean="0">
                <a:latin typeface="Calisto MT" panose="02040603050505030304" pitchFamily="18" charset="0"/>
              </a:rPr>
              <a:t>involucrados </a:t>
            </a:r>
            <a:r>
              <a:rPr lang="es-MX" sz="2400" b="1" dirty="0" smtClean="0">
                <a:latin typeface="Calisto MT" panose="02040603050505030304" pitchFamily="18" charset="0"/>
              </a:rPr>
              <a:t>en </a:t>
            </a:r>
            <a:r>
              <a:rPr lang="es-MX" sz="2400" b="1" dirty="0" smtClean="0">
                <a:latin typeface="Calisto MT" panose="02040603050505030304" pitchFamily="18" charset="0"/>
              </a:rPr>
              <a:t>la Producción Vocal. </a:t>
            </a:r>
            <a:endParaRPr lang="es-CL" sz="2400" b="1" dirty="0">
              <a:latin typeface="Calisto MT" panose="0204060305050503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8320" y="951723"/>
            <a:ext cx="10801595" cy="5691674"/>
          </a:xfrm>
        </p:spPr>
        <p:txBody>
          <a:bodyPr>
            <a:normAutofit lnSpcReduction="10000"/>
          </a:bodyPr>
          <a:lstStyle/>
          <a:p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sistema encargado de la producción de la voz son los fuelle o sistema respiratorio , vibrador , resonadores y articuladores. </a:t>
            </a:r>
          </a:p>
          <a:p>
            <a:endParaRPr lang="es-MX" sz="2600" dirty="0" smtClean="0">
              <a:solidFill>
                <a:schemeClr val="bg2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Los fuelles proporcionar a través  de una espiración activa , el aire necesario para producir el movimiento de las cuerdas vocales </a:t>
            </a: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(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pliegues vocales ) que genera un sonido que  es ampliado </a:t>
            </a:r>
            <a:r>
              <a:rPr lang="es-MX" sz="2600" dirty="0" smtClean="0">
                <a:latin typeface="Calisto MT" panose="02040603050505030304" pitchFamily="18" charset="0"/>
              </a:rPr>
              <a:t>y  modificado en las cavidades orales y nasales. </a:t>
            </a:r>
          </a:p>
          <a:p>
            <a:endParaRPr lang="es-MX" sz="2600" dirty="0" smtClean="0">
              <a:latin typeface="Calisto MT" panose="02040603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latin typeface="Calisto MT" panose="02040603050505030304" pitchFamily="18" charset="0"/>
              </a:rPr>
              <a:t>L</a:t>
            </a:r>
            <a:r>
              <a:rPr lang="es-MX" sz="2600" dirty="0" smtClean="0">
                <a:latin typeface="Calisto MT" panose="02040603050505030304" pitchFamily="18" charset="0"/>
              </a:rPr>
              <a:t>a teoría mas aceptada con respecto de la vibración laríngea es la</a:t>
            </a:r>
          </a:p>
          <a:p>
            <a:r>
              <a:rPr lang="es-MX" sz="2600" dirty="0" smtClean="0">
                <a:latin typeface="Calisto MT" panose="02040603050505030304" pitchFamily="18" charset="0"/>
              </a:rPr>
              <a:t>teoría </a:t>
            </a:r>
            <a:r>
              <a:rPr lang="es-MX" sz="2600" dirty="0" smtClean="0">
                <a:latin typeface="Calisto MT" panose="02040603050505030304" pitchFamily="18" charset="0"/>
              </a:rPr>
              <a:t>mioelástica  </a:t>
            </a:r>
            <a:r>
              <a:rPr lang="es-MX" sz="2600" dirty="0" smtClean="0">
                <a:latin typeface="Calisto MT" panose="02040603050505030304" pitchFamily="18" charset="0"/>
              </a:rPr>
              <a:t>(van    den berg 1958 ) en   donde  según  la presión </a:t>
            </a:r>
            <a:endParaRPr lang="es-MX" sz="2600" dirty="0" smtClean="0">
              <a:latin typeface="Calisto MT" panose="02040603050505030304" pitchFamily="18" charset="0"/>
            </a:endParaRPr>
          </a:p>
          <a:p>
            <a:r>
              <a:rPr lang="es-MX" sz="2600" dirty="0" smtClean="0">
                <a:latin typeface="Calisto MT" panose="02040603050505030304" pitchFamily="18" charset="0"/>
              </a:rPr>
              <a:t>debe </a:t>
            </a:r>
            <a:r>
              <a:rPr lang="es-MX" sz="2600" dirty="0" smtClean="0">
                <a:latin typeface="Calisto MT" panose="02040603050505030304" pitchFamily="18" charset="0"/>
              </a:rPr>
              <a:t>superar la tensión ejercida por los pliegues vocales , cuando la glotis de encuentra cerrada ( lamina que cubre  y protege la vía </a:t>
            </a:r>
            <a:r>
              <a:rPr lang="es-MX" sz="2600" dirty="0" err="1" smtClean="0">
                <a:latin typeface="Calisto MT" panose="02040603050505030304" pitchFamily="18" charset="0"/>
              </a:rPr>
              <a:t>áerea</a:t>
            </a:r>
            <a:r>
              <a:rPr lang="es-MX" sz="2600" dirty="0" smtClean="0">
                <a:latin typeface="Calisto MT" panose="02040603050505030304" pitchFamily="18" charset="0"/>
              </a:rPr>
              <a:t>.) </a:t>
            </a:r>
            <a:r>
              <a:rPr lang="es-MX" sz="2600" dirty="0" smtClean="0">
                <a:latin typeface="Calisto MT" panose="02040603050505030304" pitchFamily="18" charset="0"/>
              </a:rPr>
              <a:t>su alteración provoca neumonías aspirativas , ya que el  contenido de alimento cae por gravedad a la vía área provocando  un cuadro infeccioso llamado disfagia , es la mayor causa de muerte en el adulto mayor  .          </a:t>
            </a: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8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3561" y="188215"/>
            <a:ext cx="10293527" cy="1169157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02434"/>
            <a:ext cx="10233800" cy="60555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b="1" u="sng" dirty="0" smtClean="0">
                <a:latin typeface="Calisto MT" panose="02040603050505030304" pitchFamily="18" charset="0"/>
              </a:rPr>
              <a:t>1.Nariz</a:t>
            </a:r>
            <a:r>
              <a:rPr lang="es-CL" sz="2800" b="1" dirty="0" smtClean="0">
                <a:latin typeface="Calisto MT" panose="02040603050505030304" pitchFamily="18" charset="0"/>
              </a:rPr>
              <a:t> </a:t>
            </a:r>
            <a:r>
              <a:rPr lang="es-CL" sz="2800" dirty="0" smtClean="0">
                <a:latin typeface="Calisto MT" panose="02040603050505030304" pitchFamily="18" charset="0"/>
              </a:rPr>
              <a:t>: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 </a:t>
            </a:r>
            <a:r>
              <a:rPr lang="es-CL" sz="2800" dirty="0">
                <a:latin typeface="Calisto MT" panose="02040603050505030304" pitchFamily="18" charset="0"/>
              </a:rPr>
              <a:t>c</a:t>
            </a:r>
            <a:r>
              <a:rPr lang="es-CL" sz="2800" dirty="0" smtClean="0">
                <a:latin typeface="Calisto MT" panose="02040603050505030304" pitchFamily="18" charset="0"/>
              </a:rPr>
              <a:t>onducción </a:t>
            </a:r>
            <a:r>
              <a:rPr lang="es-CL" sz="2800" dirty="0" smtClean="0">
                <a:latin typeface="Calisto MT" panose="02040603050505030304" pitchFamily="18" charset="0"/>
              </a:rPr>
              <a:t>del aire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 </a:t>
            </a:r>
            <a:r>
              <a:rPr lang="es-CL" sz="2800" dirty="0">
                <a:latin typeface="Calisto MT" panose="02040603050505030304" pitchFamily="18" charset="0"/>
              </a:rPr>
              <a:t>h</a:t>
            </a:r>
            <a:r>
              <a:rPr lang="es-CL" sz="2800" dirty="0" smtClean="0">
                <a:latin typeface="Calisto MT" panose="02040603050505030304" pitchFamily="18" charset="0"/>
              </a:rPr>
              <a:t>umidificación </a:t>
            </a:r>
            <a:r>
              <a:rPr lang="es-CL" sz="2800" dirty="0" smtClean="0">
                <a:latin typeface="Calisto MT" panose="02040603050505030304" pitchFamily="18" charset="0"/>
              </a:rPr>
              <a:t>, </a:t>
            </a:r>
            <a:r>
              <a:rPr lang="es-CL" sz="2800" dirty="0" smtClean="0">
                <a:latin typeface="Calisto MT" panose="02040603050505030304" pitchFamily="18" charset="0"/>
              </a:rPr>
              <a:t>calentamiento </a:t>
            </a:r>
            <a:r>
              <a:rPr lang="es-CL" sz="2800" dirty="0">
                <a:latin typeface="Calisto MT" panose="02040603050505030304" pitchFamily="18" charset="0"/>
              </a:rPr>
              <a:t>o enfriamiento </a:t>
            </a:r>
          </a:p>
          <a:p>
            <a:r>
              <a:rPr lang="es-CL" sz="2800" dirty="0" smtClean="0">
                <a:latin typeface="Calisto MT" panose="02040603050505030304" pitchFamily="18" charset="0"/>
              </a:rPr>
              <a:t>  Filtración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 </a:t>
            </a:r>
            <a:r>
              <a:rPr lang="es-CL" sz="2800" dirty="0">
                <a:latin typeface="Calisto MT" panose="02040603050505030304" pitchFamily="18" charset="0"/>
              </a:rPr>
              <a:t>t</a:t>
            </a:r>
            <a:r>
              <a:rPr lang="es-CL" sz="2800" dirty="0" smtClean="0">
                <a:latin typeface="Calisto MT" panose="02040603050505030304" pitchFamily="18" charset="0"/>
              </a:rPr>
              <a:t>ransporte </a:t>
            </a:r>
            <a:r>
              <a:rPr lang="es-CL" sz="2800" dirty="0" smtClean="0">
                <a:latin typeface="Calisto MT" panose="02040603050505030304" pitchFamily="18" charset="0"/>
              </a:rPr>
              <a:t>mucociliar </a:t>
            </a:r>
            <a:endParaRPr lang="es-CL" sz="28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endParaRPr lang="es-CL" sz="28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CL" sz="2800" b="1" u="sng" dirty="0" smtClean="0">
                <a:latin typeface="Calisto MT" panose="02040603050505030304" pitchFamily="18" charset="0"/>
              </a:rPr>
              <a:t>2.Faringe</a:t>
            </a:r>
            <a:r>
              <a:rPr lang="es-CL" sz="2800" b="1" dirty="0" smtClean="0">
                <a:latin typeface="Calisto MT" panose="02040603050505030304" pitchFamily="18" charset="0"/>
              </a:rPr>
              <a:t> </a:t>
            </a:r>
            <a:r>
              <a:rPr lang="es-CL" sz="2800" dirty="0" smtClean="0">
                <a:latin typeface="Calisto MT" panose="02040603050505030304" pitchFamily="18" charset="0"/>
              </a:rPr>
              <a:t>: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c</a:t>
            </a:r>
            <a:r>
              <a:rPr lang="es-CL" sz="2800" dirty="0" smtClean="0">
                <a:latin typeface="Calisto MT" panose="02040603050505030304" pitchFamily="18" charset="0"/>
              </a:rPr>
              <a:t>onducción </a:t>
            </a:r>
            <a:r>
              <a:rPr lang="es-CL" sz="2800" dirty="0" smtClean="0">
                <a:latin typeface="Calisto MT" panose="02040603050505030304" pitchFamily="18" charset="0"/>
              </a:rPr>
              <a:t>Humidificación  </a:t>
            </a:r>
            <a:endParaRPr lang="es-CL" sz="2800" dirty="0" smtClean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CL" sz="2800" dirty="0" smtClean="0">
                <a:latin typeface="Calisto MT" panose="02040603050505030304" pitchFamily="18" charset="0"/>
              </a:rPr>
              <a:t>      (</a:t>
            </a:r>
            <a:r>
              <a:rPr lang="es-CL" sz="2800" dirty="0">
                <a:latin typeface="Calisto MT" panose="02040603050505030304" pitchFamily="18" charset="0"/>
              </a:rPr>
              <a:t>en menor grado que la nariz) </a:t>
            </a:r>
            <a:r>
              <a:rPr lang="es-CL" sz="2800" dirty="0" smtClean="0">
                <a:latin typeface="Calisto MT" panose="02040603050505030304" pitchFamily="18" charset="0"/>
              </a:rPr>
              <a:t>.</a:t>
            </a:r>
          </a:p>
          <a:p>
            <a:r>
              <a:rPr lang="es-CL" sz="2800" dirty="0" smtClean="0">
                <a:latin typeface="Calisto MT" panose="02040603050505030304" pitchFamily="18" charset="0"/>
              </a:rPr>
              <a:t> </a:t>
            </a:r>
            <a:r>
              <a:rPr lang="es-CL" sz="2800" dirty="0" smtClean="0">
                <a:latin typeface="Calisto MT" panose="02040603050505030304" pitchFamily="18" charset="0"/>
              </a:rPr>
              <a:t>Calentamiento </a:t>
            </a:r>
            <a:endParaRPr lang="es-CL" sz="2800" dirty="0" smtClean="0">
              <a:latin typeface="Calisto MT" panose="02040603050505030304" pitchFamily="18" charset="0"/>
            </a:endParaRPr>
          </a:p>
          <a:p>
            <a:r>
              <a:rPr lang="es-CL" sz="2800" b="1" dirty="0" smtClean="0">
                <a:latin typeface="Calisto MT" panose="02040603050505030304" pitchFamily="18" charset="0"/>
              </a:rPr>
              <a:t>3. Laringe</a:t>
            </a:r>
            <a:r>
              <a:rPr lang="es-CL" sz="2800" dirty="0" smtClean="0">
                <a:latin typeface="Calisto MT" panose="02040603050505030304" pitchFamily="18" charset="0"/>
              </a:rPr>
              <a:t> </a:t>
            </a:r>
            <a:r>
              <a:rPr lang="es-CL" sz="2800" dirty="0" smtClean="0">
                <a:latin typeface="Calisto MT" panose="02040603050505030304" pitchFamily="18" charset="0"/>
              </a:rPr>
              <a:t>:Protección </a:t>
            </a:r>
            <a:r>
              <a:rPr lang="es-CL" sz="2800" dirty="0">
                <a:latin typeface="Calisto MT" panose="02040603050505030304" pitchFamily="18" charset="0"/>
              </a:rPr>
              <a:t>de la </a:t>
            </a:r>
            <a:r>
              <a:rPr lang="es-CL" sz="2800" dirty="0" smtClean="0">
                <a:latin typeface="Calisto MT" panose="02040603050505030304" pitchFamily="18" charset="0"/>
              </a:rPr>
              <a:t>vía </a:t>
            </a:r>
            <a:r>
              <a:rPr lang="es-CL" sz="2800" dirty="0">
                <a:latin typeface="Calisto MT" panose="02040603050505030304" pitchFamily="18" charset="0"/>
              </a:rPr>
              <a:t>aérea inferior </a:t>
            </a:r>
          </a:p>
        </p:txBody>
      </p:sp>
    </p:spTree>
    <p:extLst>
      <p:ext uri="{BB962C8B-B14F-4D97-AF65-F5344CB8AC3E}">
        <p14:creationId xmlns:p14="http://schemas.microsoft.com/office/powerpoint/2010/main" val="369615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167" y="1783560"/>
            <a:ext cx="10363200" cy="4572000"/>
          </a:xfrm>
        </p:spPr>
        <p:txBody>
          <a:bodyPr/>
          <a:lstStyle/>
          <a:p>
            <a:pPr marL="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4.Tráquea</a:t>
            </a:r>
            <a:r>
              <a:rPr lang="es-CL" sz="2800" dirty="0">
                <a:latin typeface="Calisto MT" panose="02040603050505030304" pitchFamily="18" charset="0"/>
              </a:rPr>
              <a:t> 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2800" dirty="0">
                <a:latin typeface="Calisto MT" panose="02040603050505030304" pitchFamily="18" charset="0"/>
              </a:rPr>
              <a:t> conducción del aire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2800" dirty="0">
                <a:latin typeface="Calisto MT" panose="02040603050505030304" pitchFamily="18" charset="0"/>
              </a:rPr>
              <a:t>humidificación y calentamiento en menor grado que la nariz.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5. Pulmones :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Almacenamiento del aire para la producción del habla y la fonación </a:t>
            </a:r>
          </a:p>
          <a:p>
            <a:r>
              <a:rPr lang="es-CL" sz="2800" dirty="0">
                <a:latin typeface="Calisto MT" panose="02040603050505030304" pitchFamily="18" charset="0"/>
              </a:rPr>
              <a:t>Intercambio de oxigeno , ventilación . </a:t>
            </a:r>
            <a:endParaRPr lang="es-CL" sz="2800" dirty="0" smtClean="0">
              <a:latin typeface="Calisto MT" panose="02040603050505030304" pitchFamily="18" charset="0"/>
            </a:endParaRPr>
          </a:p>
          <a:p>
            <a:r>
              <a:rPr lang="es-CL" sz="2800" dirty="0" smtClean="0">
                <a:latin typeface="Calisto MT" panose="02040603050505030304" pitchFamily="18" charset="0"/>
              </a:rPr>
              <a:t>Consta de dos ciclos inspiración y expiración .</a:t>
            </a:r>
            <a:endParaRPr lang="es-CL" sz="2800" dirty="0">
              <a:latin typeface="Calisto MT" panose="02040603050505030304" pitchFamily="18" charset="0"/>
            </a:endParaRPr>
          </a:p>
          <a:p>
            <a:endParaRPr lang="es-CL" sz="2800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77" y="525653"/>
            <a:ext cx="3174419" cy="216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67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01772"/>
            <a:ext cx="11873131" cy="1365772"/>
          </a:xfrm>
        </p:spPr>
        <p:txBody>
          <a:bodyPr>
            <a:normAutofit/>
          </a:bodyPr>
          <a:lstStyle/>
          <a:p>
            <a:r>
              <a:rPr lang="es-MX" sz="3100" b="1" dirty="0" smtClean="0"/>
              <a:t>   </a:t>
            </a:r>
            <a:r>
              <a:rPr lang="es-MX" sz="3100" b="1" dirty="0" smtClean="0"/>
              <a:t> </a:t>
            </a:r>
            <a:r>
              <a:rPr lang="es-MX" sz="2700" b="1" dirty="0" smtClean="0">
                <a:latin typeface="Calisto MT" panose="02040603050505030304" pitchFamily="18" charset="0"/>
              </a:rPr>
              <a:t>Los </a:t>
            </a:r>
            <a:r>
              <a:rPr lang="es-MX" sz="2700" b="1" dirty="0" smtClean="0">
                <a:latin typeface="Calisto MT" panose="02040603050505030304" pitchFamily="18" charset="0"/>
              </a:rPr>
              <a:t>5  Procesos Motores </a:t>
            </a:r>
            <a:r>
              <a:rPr lang="es-MX" sz="2700" b="1" dirty="0" smtClean="0">
                <a:latin typeface="Calisto MT" panose="02040603050505030304" pitchFamily="18" charset="0"/>
              </a:rPr>
              <a:t>Básicos  intervinientes </a:t>
            </a:r>
            <a:r>
              <a:rPr lang="es-MX" sz="2700" b="1" dirty="0">
                <a:latin typeface="Calisto MT" panose="02040603050505030304" pitchFamily="18" charset="0"/>
              </a:rPr>
              <a:t/>
            </a:r>
            <a:br>
              <a:rPr lang="es-MX" sz="2700" b="1" dirty="0">
                <a:latin typeface="Calisto MT" panose="02040603050505030304" pitchFamily="18" charset="0"/>
              </a:rPr>
            </a:br>
            <a:r>
              <a:rPr lang="es-MX" sz="2700" b="1" dirty="0" smtClean="0">
                <a:latin typeface="Calisto MT" panose="02040603050505030304" pitchFamily="18" charset="0"/>
              </a:rPr>
              <a:t>           </a:t>
            </a:r>
            <a:r>
              <a:rPr lang="es-MX" sz="2700" b="1" dirty="0" smtClean="0">
                <a:latin typeface="Calisto MT" panose="02040603050505030304" pitchFamily="18" charset="0"/>
              </a:rPr>
              <a:t>articulación </a:t>
            </a:r>
            <a:r>
              <a:rPr lang="es-MX" sz="2700" b="1" dirty="0" smtClean="0">
                <a:latin typeface="Calisto MT" panose="02040603050505030304" pitchFamily="18" charset="0"/>
              </a:rPr>
              <a:t>, </a:t>
            </a:r>
            <a:r>
              <a:rPr lang="es-MX" sz="2700" b="1" dirty="0" smtClean="0">
                <a:latin typeface="Calisto MT" panose="02040603050505030304" pitchFamily="18" charset="0"/>
              </a:rPr>
              <a:t>respiración  ,  </a:t>
            </a:r>
            <a:r>
              <a:rPr lang="es-MX" sz="2700" b="1" dirty="0" smtClean="0">
                <a:latin typeface="Calisto MT" panose="02040603050505030304" pitchFamily="18" charset="0"/>
              </a:rPr>
              <a:t>fonación </a:t>
            </a:r>
            <a:r>
              <a:rPr lang="es-MX" sz="2700" b="1" dirty="0" smtClean="0">
                <a:latin typeface="Calisto MT" panose="02040603050505030304" pitchFamily="18" charset="0"/>
              </a:rPr>
              <a:t>, resonancia y  la  </a:t>
            </a:r>
            <a:r>
              <a:rPr lang="es-MX" sz="2700" b="1" dirty="0" smtClean="0">
                <a:latin typeface="Calisto MT" panose="02040603050505030304" pitchFamily="18" charset="0"/>
              </a:rPr>
              <a:t>masticación . </a:t>
            </a:r>
            <a:endParaRPr lang="es-CL" sz="27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7706" y="1791478"/>
            <a:ext cx="10532706" cy="4814595"/>
          </a:xfrm>
        </p:spPr>
        <p:txBody>
          <a:bodyPr>
            <a:normAutofit fontScale="25000" lnSpcReduction="20000"/>
          </a:bodyPr>
          <a:lstStyle/>
          <a:p>
            <a:endParaRPr lang="es-ES" b="1" u="sng" dirty="0" smtClean="0"/>
          </a:p>
          <a:p>
            <a:pPr marL="571500" indent="-571500">
              <a:buAutoNum type="romanUcPeriod"/>
            </a:pPr>
            <a:r>
              <a:rPr lang="es-ES" sz="11200" b="1" u="sng" dirty="0" smtClean="0">
                <a:latin typeface="Calisto MT" panose="02040603050505030304" pitchFamily="18" charset="0"/>
              </a:rPr>
              <a:t>La respiración :</a:t>
            </a:r>
          </a:p>
          <a:p>
            <a:pPr marL="0" indent="0">
              <a:buNone/>
            </a:pPr>
            <a:r>
              <a:rPr lang="es-ES" sz="11200" dirty="0" smtClean="0">
                <a:latin typeface="Calisto MT" panose="02040603050505030304" pitchFamily="18" charset="0"/>
              </a:rPr>
              <a:t> se </a:t>
            </a:r>
            <a:r>
              <a:rPr lang="es-ES" sz="11200" dirty="0">
                <a:latin typeface="Calisto MT" panose="02040603050505030304" pitchFamily="18" charset="0"/>
              </a:rPr>
              <a:t>realiza en dos fases, inspiratoria (toma de aire) y espiratoria (</a:t>
            </a:r>
            <a:r>
              <a:rPr lang="es-ES" sz="11200" dirty="0" smtClean="0">
                <a:latin typeface="Calisto MT" panose="02040603050505030304" pitchFamily="18" charset="0"/>
              </a:rPr>
              <a:t>expulsión </a:t>
            </a:r>
            <a:r>
              <a:rPr lang="es-ES" sz="11200" dirty="0">
                <a:latin typeface="Calisto MT" panose="02040603050505030304" pitchFamily="18" charset="0"/>
              </a:rPr>
              <a:t>de aire) ambas </a:t>
            </a:r>
            <a:r>
              <a:rPr lang="es-ES" sz="11200" dirty="0" smtClean="0">
                <a:latin typeface="Calisto MT" panose="02040603050505030304" pitchFamily="18" charset="0"/>
              </a:rPr>
              <a:t>   representan </a:t>
            </a:r>
            <a:r>
              <a:rPr lang="es-ES" sz="11200" dirty="0">
                <a:latin typeface="Calisto MT" panose="02040603050505030304" pitchFamily="18" charset="0"/>
              </a:rPr>
              <a:t>un ciclo respiratorio. </a:t>
            </a:r>
            <a:r>
              <a:rPr lang="es-ES" sz="11200" u="sng" dirty="0">
                <a:latin typeface="Calisto MT" panose="02040603050505030304" pitchFamily="18" charset="0"/>
              </a:rPr>
              <a:t>Los ciclos </a:t>
            </a:r>
            <a:r>
              <a:rPr lang="es-ES" sz="11200" dirty="0">
                <a:latin typeface="Calisto MT" panose="02040603050505030304" pitchFamily="18" charset="0"/>
              </a:rPr>
              <a:t>variaran de acuerdo al objetivo de la </a:t>
            </a:r>
            <a:r>
              <a:rPr lang="es-ES" sz="11200" dirty="0" smtClean="0">
                <a:latin typeface="Calisto MT" panose="02040603050505030304" pitchFamily="18" charset="0"/>
              </a:rPr>
              <a:t>respiración. </a:t>
            </a:r>
            <a:endParaRPr lang="es-ES" sz="11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11200" b="1" u="sng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11200" b="1" u="sng" dirty="0" smtClean="0">
                <a:latin typeface="Calisto MT" panose="02040603050505030304" pitchFamily="18" charset="0"/>
              </a:rPr>
              <a:t>Tipo y modo respiratorio </a:t>
            </a:r>
            <a:r>
              <a:rPr lang="es-ES" sz="11200" b="1" dirty="0" smtClean="0">
                <a:latin typeface="Calisto MT" panose="02040603050505030304" pitchFamily="18" charset="0"/>
              </a:rPr>
              <a:t>: </a:t>
            </a:r>
            <a:endParaRPr lang="es-ES" sz="11200" b="1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11200" dirty="0" smtClean="0">
                <a:latin typeface="Calisto MT" panose="02040603050505030304" pitchFamily="18" charset="0"/>
              </a:rPr>
              <a:t>Tipo </a:t>
            </a:r>
            <a:r>
              <a:rPr lang="es-ES" sz="11200" dirty="0" smtClean="0">
                <a:latin typeface="Calisto MT" panose="02040603050505030304" pitchFamily="18" charset="0"/>
              </a:rPr>
              <a:t>: nasal / oral / = mixto </a:t>
            </a:r>
          </a:p>
          <a:p>
            <a:pPr marL="0" indent="0">
              <a:buNone/>
            </a:pPr>
            <a:r>
              <a:rPr lang="es-ES" sz="11200" dirty="0" smtClean="0">
                <a:latin typeface="Calisto MT" panose="02040603050505030304" pitchFamily="18" charset="0"/>
              </a:rPr>
              <a:t>Modo </a:t>
            </a:r>
            <a:r>
              <a:rPr lang="es-ES" sz="11200" dirty="0" smtClean="0">
                <a:latin typeface="Calisto MT" panose="02040603050505030304" pitchFamily="18" charset="0"/>
              </a:rPr>
              <a:t>:  costal alto / costo diafragmático / abdominal </a:t>
            </a:r>
            <a:endParaRPr lang="es-ES" sz="11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11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</a:t>
            </a:r>
            <a:r>
              <a:rPr lang="es-ES" sz="1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           </a:t>
            </a:r>
            <a:r>
              <a:rPr lang="es-ES" sz="1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</a:t>
            </a:r>
            <a:r>
              <a:rPr lang="es-ES" sz="1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profesional de la voz debe tener como objetivo  </a:t>
            </a:r>
            <a:endParaRPr lang="es-ES" sz="11200" b="1" dirty="0">
              <a:solidFill>
                <a:schemeClr val="accent5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1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            lograr </a:t>
            </a:r>
            <a:r>
              <a:rPr lang="es-ES" sz="1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un  tipo </a:t>
            </a:r>
            <a:r>
              <a:rPr lang="es-ES" sz="1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respiratorio costodiafragmatico , y modo      </a:t>
            </a:r>
          </a:p>
          <a:p>
            <a:pPr marL="0" indent="0">
              <a:buNone/>
            </a:pPr>
            <a:r>
              <a:rPr lang="es-ES" sz="11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</a:t>
            </a:r>
            <a:r>
              <a:rPr lang="es-ES" sz="1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           mixto . nasal y oral </a:t>
            </a:r>
            <a:endParaRPr lang="es-ES" sz="11200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11200" b="1" dirty="0" smtClean="0">
              <a:latin typeface="Calisto MT" panose="02040603050505030304" pitchFamily="18" charset="0"/>
            </a:endParaRPr>
          </a:p>
          <a:p>
            <a:pPr marL="68580" indent="0">
              <a:buNone/>
            </a:pPr>
            <a:endParaRPr lang="es-ES" sz="11200" dirty="0" smtClean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1967" y="485192"/>
            <a:ext cx="10233800" cy="6214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 </a:t>
            </a:r>
            <a:endParaRPr lang="es-MX" sz="2600" dirty="0" smtClean="0">
              <a:latin typeface="Calisto MT" panose="02040603050505030304" pitchFamily="18" charset="0"/>
            </a:endParaRPr>
          </a:p>
          <a:p>
            <a:pPr marL="571500" indent="-571500">
              <a:buAutoNum type="romanUcPeriod" startAt="2"/>
            </a:pPr>
            <a:r>
              <a:rPr lang="es-ES" sz="2600" b="1" u="sng" dirty="0">
                <a:latin typeface="Calisto MT" panose="02040603050505030304" pitchFamily="18" charset="0"/>
              </a:rPr>
              <a:t>Fonación</a:t>
            </a:r>
            <a:r>
              <a:rPr lang="es-ES" sz="2600" b="1" dirty="0">
                <a:latin typeface="Calisto MT" panose="02040603050505030304" pitchFamily="18" charset="0"/>
              </a:rPr>
              <a:t> :  </a:t>
            </a:r>
            <a:endParaRPr lang="es-ES" sz="2600" b="1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2600" dirty="0" smtClean="0">
                <a:latin typeface="Calisto MT" panose="02040603050505030304" pitchFamily="18" charset="0"/>
              </a:rPr>
              <a:t>Sonidos que se  emiten en  </a:t>
            </a:r>
            <a:r>
              <a:rPr lang="es-ES" sz="2600" dirty="0">
                <a:latin typeface="Calisto MT" panose="02040603050505030304" pitchFamily="18" charset="0"/>
              </a:rPr>
              <a:t>el tracto </a:t>
            </a:r>
            <a:r>
              <a:rPr lang="es-ES" sz="2600" dirty="0" smtClean="0">
                <a:latin typeface="Calisto MT" panose="02040603050505030304" pitchFamily="18" charset="0"/>
              </a:rPr>
              <a:t>vocal, por la vibración   de los pliegues ( </a:t>
            </a:r>
            <a:r>
              <a:rPr lang="es-ES" sz="2600" dirty="0">
                <a:latin typeface="Calisto MT" panose="02040603050505030304" pitchFamily="18" charset="0"/>
              </a:rPr>
              <a:t>laringe</a:t>
            </a:r>
            <a:r>
              <a:rPr lang="es-ES" sz="2600" dirty="0" smtClean="0">
                <a:latin typeface="Calisto MT" panose="02040603050505030304" pitchFamily="18" charset="0"/>
              </a:rPr>
              <a:t>). </a:t>
            </a:r>
            <a:endParaRPr lang="es-ES" sz="2600" dirty="0">
              <a:latin typeface="Calisto MT" panose="02040603050505030304" pitchFamily="18" charset="0"/>
            </a:endParaRPr>
          </a:p>
          <a:p>
            <a:endParaRPr lang="es-ES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600" dirty="0" smtClean="0">
                <a:latin typeface="Calisto MT" panose="02040603050505030304" pitchFamily="18" charset="0"/>
              </a:rPr>
              <a:t>III.  </a:t>
            </a:r>
            <a:r>
              <a:rPr lang="es-MX" sz="2600" u="sng" dirty="0" smtClean="0">
                <a:latin typeface="Calisto MT" panose="02040603050505030304" pitchFamily="18" charset="0"/>
              </a:rPr>
              <a:t>Articulación </a:t>
            </a:r>
            <a:r>
              <a:rPr lang="es-MX" sz="2600" dirty="0" smtClean="0">
                <a:latin typeface="Calisto MT" panose="02040603050505030304" pitchFamily="18" charset="0"/>
              </a:rPr>
              <a:t>:</a:t>
            </a:r>
          </a:p>
          <a:p>
            <a:pPr marL="0" indent="0">
              <a:buNone/>
            </a:pPr>
            <a:r>
              <a:rPr lang="es-MX" sz="2600" dirty="0" smtClean="0">
                <a:latin typeface="Calisto MT" panose="02040603050505030304" pitchFamily="18" charset="0"/>
              </a:rPr>
              <a:t>  los órganos  pasivos y activos ( lengua , dientes , mejillas ,  labios , paladar) ambos  hacen contacto para producir el sonido en un punto de articulación .</a:t>
            </a:r>
          </a:p>
          <a:p>
            <a:pPr marL="0" indent="0">
              <a:buNone/>
            </a:pPr>
            <a:r>
              <a:rPr lang="es-MX" sz="2600" dirty="0" smtClean="0">
                <a:latin typeface="Calisto MT" panose="02040603050505030304" pitchFamily="18" charset="0"/>
              </a:rPr>
              <a:t>Ejemplo: </a:t>
            </a:r>
          </a:p>
          <a:p>
            <a:pPr marL="0" indent="0">
              <a:buNone/>
            </a:pPr>
            <a:r>
              <a:rPr lang="es-MX" sz="2600" dirty="0" smtClean="0">
                <a:latin typeface="Calisto MT" panose="02040603050505030304" pitchFamily="18" charset="0"/>
              </a:rPr>
              <a:t>Fonema bilabial =  b/m/p  producido por el contacto de los labios .</a:t>
            </a:r>
          </a:p>
          <a:p>
            <a:pPr marL="0" indent="0">
              <a:buNone/>
            </a:pPr>
            <a:endParaRPr lang="es-MX" sz="26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02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1094</TotalTime>
  <Words>989</Words>
  <Application>Microsoft Office PowerPoint</Application>
  <PresentationFormat>Personalizado</PresentationFormat>
  <Paragraphs>162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Metro</vt:lpstr>
      <vt:lpstr>Presentación de PowerPoint</vt:lpstr>
      <vt:lpstr>Breve historia de la voz ..</vt:lpstr>
      <vt:lpstr>Estructuras relacionadas a la Producción Vocal . </vt:lpstr>
      <vt:lpstr>     Sistemas involucrados en la producción de la voz . </vt:lpstr>
      <vt:lpstr>       Sistemas involucrados en la Producción Vocal. </vt:lpstr>
      <vt:lpstr> </vt:lpstr>
      <vt:lpstr>Presentación de PowerPoint</vt:lpstr>
      <vt:lpstr>    Los 5  Procesos Motores Básicos  intervinientes             articulación , respiración  ,  fonación , resonancia y  la  masticación . </vt:lpstr>
      <vt:lpstr>Presentación de PowerPoint</vt:lpstr>
      <vt:lpstr>Presentación de PowerPoint</vt:lpstr>
      <vt:lpstr>       La laringe </vt:lpstr>
      <vt:lpstr>           Las Cuerdas Vocales </vt:lpstr>
      <vt:lpstr>          Cuerdas Vocales </vt:lpstr>
      <vt:lpstr>            Clasificación según la exigencia vocal . </vt:lpstr>
      <vt:lpstr>         Patologías por alta exigencia Vocal. </vt:lpstr>
      <vt:lpstr>          Conductas de uso y abuso vocal. </vt:lpstr>
      <vt:lpstr>        lo que nunca debemos olvidar!! </vt:lpstr>
      <vt:lpstr>                         Muchas Gracias 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</dc:creator>
  <cp:lastModifiedBy>Toshiba</cp:lastModifiedBy>
  <cp:revision>78</cp:revision>
  <dcterms:created xsi:type="dcterms:W3CDTF">2020-04-16T01:19:46Z</dcterms:created>
  <dcterms:modified xsi:type="dcterms:W3CDTF">2021-03-25T17:05:59Z</dcterms:modified>
</cp:coreProperties>
</file>