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  <p:sldId id="274" r:id="rId10"/>
    <p:sldId id="266" r:id="rId11"/>
    <p:sldId id="267" r:id="rId12"/>
    <p:sldId id="268" r:id="rId13"/>
    <p:sldId id="278" r:id="rId14"/>
    <p:sldId id="279" r:id="rId15"/>
    <p:sldId id="270" r:id="rId16"/>
    <p:sldId id="280" r:id="rId17"/>
    <p:sldId id="281" r:id="rId18"/>
    <p:sldId id="269" r:id="rId19"/>
    <p:sldId id="282" r:id="rId20"/>
    <p:sldId id="283" r:id="rId21"/>
    <p:sldId id="272" r:id="rId22"/>
    <p:sldId id="277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2F87-BAC9-4644-A0E2-F7BF05F78EDA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1A4E-D67D-4FBD-A5A5-E33300148D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63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1A4E-D67D-4FBD-A5A5-E33300148D59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3367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AD7AF2A-B3A1-43E8-80EC-19D908DF05D6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813CC2F-E948-4D5E-A9D9-70633BB8E2B7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38536"/>
            <a:ext cx="6534142" cy="1762472"/>
          </a:xfrm>
        </p:spPr>
        <p:txBody>
          <a:bodyPr>
            <a:normAutofit/>
          </a:bodyPr>
          <a:lstStyle/>
          <a:p>
            <a:r>
              <a:rPr lang="es-MX" dirty="0" smtClean="0">
                <a:latin typeface="Calisto MT" panose="02040603050505030304" pitchFamily="18" charset="0"/>
              </a:rPr>
              <a:t>Patologías Vocales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3888432" cy="1371600"/>
          </a:xfrm>
          <a:prstGeom prst="rect">
            <a:avLst/>
          </a:prstGeom>
        </p:spPr>
      </p:pic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494960" cy="5949280"/>
          </a:xfrm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  <a:p>
            <a:endParaRPr lang="es-MX" sz="2000" b="1" dirty="0">
              <a:latin typeface="Calisto MT" panose="02040603050505030304" pitchFamily="18" charset="0"/>
            </a:endParaRPr>
          </a:p>
          <a:p>
            <a:endParaRPr lang="es-MX" sz="2000" b="1" dirty="0" smtClean="0"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Electivo Salud &amp; Educación Vocal 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Docente : Pamela Díaz G.</a:t>
            </a:r>
            <a:endParaRPr lang="es-MX" sz="2000" b="1" dirty="0">
              <a:solidFill>
                <a:schemeClr val="bg1"/>
              </a:solidFill>
              <a:latin typeface="Calisto MT" panose="02040603050505030304" pitchFamily="18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Primer Semestre 2021 </a:t>
            </a:r>
          </a:p>
        </p:txBody>
      </p:sp>
    </p:spTree>
    <p:extLst>
      <p:ext uri="{BB962C8B-B14F-4D97-AF65-F5344CB8AC3E}">
        <p14:creationId xmlns:p14="http://schemas.microsoft.com/office/powerpoint/2010/main" val="2516095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8229600" cy="4608512"/>
          </a:xfrm>
        </p:spPr>
      </p:pic>
    </p:spTree>
    <p:extLst>
      <p:ext uri="{BB962C8B-B14F-4D97-AF65-F5344CB8AC3E}">
        <p14:creationId xmlns:p14="http://schemas.microsoft.com/office/powerpoint/2010/main" val="710510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 smtClean="0">
                <a:latin typeface="Calisto MT" panose="02040603050505030304" pitchFamily="18" charset="0"/>
              </a:rPr>
              <a:t>        Qué</a:t>
            </a:r>
            <a:r>
              <a:rPr lang="es-MX" sz="2400" b="1" dirty="0">
                <a:latin typeface="Calisto MT" panose="02040603050505030304" pitchFamily="18" charset="0"/>
              </a:rPr>
              <a:t> son los </a:t>
            </a:r>
            <a:r>
              <a:rPr lang="es-MX" sz="2400" b="1" dirty="0" smtClean="0">
                <a:latin typeface="Calisto MT" panose="02040603050505030304" pitchFamily="18" charset="0"/>
              </a:rPr>
              <a:t>Qu</a:t>
            </a:r>
            <a:r>
              <a:rPr lang="es-MX" sz="2400" b="1" dirty="0" smtClean="0">
                <a:latin typeface="Calisto MT" panose="02040603050505030304" pitchFamily="18" charset="0"/>
              </a:rPr>
              <a:t>istes </a:t>
            </a:r>
            <a:r>
              <a:rPr lang="es-MX" sz="2400" b="1" dirty="0" smtClean="0">
                <a:latin typeface="Calisto MT" panose="02040603050505030304" pitchFamily="18" charset="0"/>
              </a:rPr>
              <a:t>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 </a:t>
            </a:r>
          </a:p>
        </p:txBody>
      </p:sp>
      <p:sp>
        <p:nvSpPr>
          <p:cNvPr id="4" name="3 Rectángulo"/>
          <p:cNvSpPr/>
          <p:nvPr/>
        </p:nvSpPr>
        <p:spPr>
          <a:xfrm>
            <a:off x="755576" y="2420888"/>
            <a:ext cx="77048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</a:t>
            </a:r>
            <a:r>
              <a:rPr lang="es-MX" sz="2000" dirty="0">
                <a:latin typeface="Calisto MT" panose="02040603050505030304" pitchFamily="18" charset="0"/>
              </a:rPr>
              <a:t>quistes </a:t>
            </a:r>
            <a:r>
              <a:rPr lang="es-MX" sz="2000" dirty="0" smtClean="0">
                <a:latin typeface="Calisto MT" panose="02040603050505030304" pitchFamily="18" charset="0"/>
              </a:rPr>
              <a:t> </a:t>
            </a:r>
            <a:r>
              <a:rPr lang="es-MX" sz="2000" dirty="0">
                <a:latin typeface="Calisto MT" panose="02040603050505030304" pitchFamily="18" charset="0"/>
              </a:rPr>
              <a:t>se localizan en la capa superficial de </a:t>
            </a:r>
            <a:r>
              <a:rPr lang="es-MX" sz="2000" dirty="0" smtClean="0">
                <a:latin typeface="Calisto MT" panose="02040603050505030304" pitchFamily="18" charset="0"/>
              </a:rPr>
              <a:t>la cuerda  </a:t>
            </a:r>
            <a:r>
              <a:rPr lang="es-MX" sz="2000" dirty="0">
                <a:latin typeface="Calisto MT" panose="02040603050505030304" pitchFamily="18" charset="0"/>
              </a:rPr>
              <a:t>y puedes ser de dos tipos. El primero se debe a la obstrucción de una glándula con retención de material mucoso (quiste de retención).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El </a:t>
            </a:r>
            <a:r>
              <a:rPr lang="es-MX" sz="2000" dirty="0">
                <a:latin typeface="Calisto MT" panose="02040603050505030304" pitchFamily="18" charset="0"/>
              </a:rPr>
              <a:t>segundo es un quiste de tipo </a:t>
            </a:r>
            <a:r>
              <a:rPr lang="es-MX" sz="2000" dirty="0" smtClean="0">
                <a:latin typeface="Calisto MT" panose="02040603050505030304" pitchFamily="18" charset="0"/>
              </a:rPr>
              <a:t>epitelial.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principales síntomas son tos , roquera , dolor de garganta 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quistes de retención son atribuibles a trauma fonatorio o abuso vocal , el reflujo faringeolaringeo, y las infecciones de las vías respiratorias altas .</a:t>
            </a:r>
          </a:p>
          <a:p>
            <a:pPr fontAlgn="base"/>
            <a:r>
              <a:rPr lang="es-MX" sz="2000" dirty="0" smtClean="0">
                <a:latin typeface="Calisto MT" panose="02040603050505030304" pitchFamily="18" charset="0"/>
              </a:rPr>
              <a:t>Los quistes epidérmicos a conductas de abuso vocal . </a:t>
            </a: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 </a:t>
            </a:r>
            <a:endParaRPr lang="es-MX" sz="2000" b="0" i="0" dirty="0">
              <a:effectLst/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91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28000" cy="5184576"/>
          </a:xfrm>
        </p:spPr>
      </p:pic>
    </p:spTree>
    <p:extLst>
      <p:ext uri="{BB962C8B-B14F-4D97-AF65-F5344CB8AC3E}">
        <p14:creationId xmlns:p14="http://schemas.microsoft.com/office/powerpoint/2010/main" val="237786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Papilomatosis  </a:t>
            </a:r>
            <a:endParaRPr lang="es-MX" sz="32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papilomas son lesiones verrugosas que se desarrollan en el epitelio e invaden más profundamente en </a:t>
            </a:r>
            <a:r>
              <a:rPr lang="es-MX" sz="2200" dirty="0" smtClean="0">
                <a:latin typeface="Calisto MT" panose="02040603050505030304" pitchFamily="18" charset="0"/>
              </a:rPr>
              <a:t>músculo </a:t>
            </a:r>
            <a:r>
              <a:rPr lang="es-MX" sz="2200" dirty="0">
                <a:latin typeface="Calisto MT" panose="02040603050505030304" pitchFamily="18" charset="0"/>
              </a:rPr>
              <a:t>de la cuerda vocal. 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Los </a:t>
            </a:r>
            <a:r>
              <a:rPr lang="es-MX" sz="2200" dirty="0">
                <a:latin typeface="Calisto MT" panose="02040603050505030304" pitchFamily="18" charset="0"/>
              </a:rPr>
              <a:t>papilomas son tumores persistentes causados por virus. 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frecuente</a:t>
            </a:r>
            <a:r>
              <a:rPr lang="es-MX" sz="2200" dirty="0">
                <a:latin typeface="Calisto MT" panose="02040603050505030304" pitchFamily="18" charset="0"/>
              </a:rPr>
              <a:t>, esta alteración puede comenzar en edad adulta. En los niños el desarrollo de los papilomas usualmente disminuye con la edad y a menudo desaparecen durante la pubertad</a:t>
            </a:r>
            <a:r>
              <a:rPr lang="es-MX" dirty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​</a:t>
            </a:r>
          </a:p>
          <a:p>
            <a:pPr marL="64008" indent="0" fontAlgn="base">
              <a:buNone/>
            </a:pPr>
            <a:r>
              <a:rPr lang="es-MX" dirty="0"/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6766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836712"/>
            <a:ext cx="6120680" cy="4896544"/>
          </a:xfrm>
        </p:spPr>
      </p:pic>
    </p:spTree>
    <p:extLst>
      <p:ext uri="{BB962C8B-B14F-4D97-AF65-F5344CB8AC3E}">
        <p14:creationId xmlns:p14="http://schemas.microsoft.com/office/powerpoint/2010/main" val="367121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          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Laringitis Crónica </a:t>
            </a:r>
            <a:endParaRPr lang="es-MX" sz="28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/>
              <a:t>El término de laringitis es usado para describir una inflamación de la mucosa de las cuerdas vocales, causando una disfonía de leve a severa con disminución del tono de la voz y quiebres vocales intermitentes. En casos muy severos, se pude producir afonía (ausencia completa de </a:t>
            </a:r>
            <a:r>
              <a:rPr lang="es-MX" sz="2000" dirty="0" smtClean="0"/>
              <a:t>voz.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8163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620688"/>
            <a:ext cx="6264696" cy="4235797"/>
          </a:xfrm>
        </p:spPr>
      </p:pic>
    </p:spTree>
    <p:extLst>
      <p:ext uri="{BB962C8B-B14F-4D97-AF65-F5344CB8AC3E}">
        <p14:creationId xmlns:p14="http://schemas.microsoft.com/office/powerpoint/2010/main" val="42338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   Cáncer Laríngeo </a:t>
            </a: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la etiología es diversa pero esta asociada al consumo de tabaco y al alcohol . Los síntomas frecuentes son disfonías y ronquera persistente . </a:t>
            </a:r>
            <a:endParaRPr lang="es-MX" sz="2000" dirty="0">
              <a:latin typeface="Calisto MT" panose="02040603050505030304" pitchFamily="18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719505"/>
            <a:ext cx="5328592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348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64704"/>
            <a:ext cx="6480720" cy="4320480"/>
          </a:xfrm>
        </p:spPr>
      </p:pic>
    </p:spTree>
    <p:extLst>
      <p:ext uri="{BB962C8B-B14F-4D97-AF65-F5344CB8AC3E}">
        <p14:creationId xmlns:p14="http://schemas.microsoft.com/office/powerpoint/2010/main" val="2299474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Disfonía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M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usculo </a:t>
            </a:r>
            <a:r>
              <a:rPr lang="es-MX" sz="2800" dirty="0">
                <a:solidFill>
                  <a:schemeClr val="tx1"/>
                </a:solidFill>
                <a:latin typeface="Calisto MT" panose="02040603050505030304" pitchFamily="18" charset="0"/>
              </a:rPr>
              <a:t>T</a:t>
            </a:r>
            <a:r>
              <a:rPr lang="es-MX" sz="2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ensional (DMT)</a:t>
            </a:r>
            <a:endParaRPr lang="es-MX" sz="28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b="1" dirty="0">
                <a:latin typeface="Calisto MT" panose="02040603050505030304" pitchFamily="18" charset="0"/>
              </a:rPr>
              <a:t>¿</a:t>
            </a:r>
            <a:r>
              <a:rPr lang="es-MX" sz="2000" b="1" dirty="0">
                <a:latin typeface="Calisto MT" panose="02040603050505030304" pitchFamily="18" charset="0"/>
              </a:rPr>
              <a:t>Qué es la D</a:t>
            </a:r>
            <a:r>
              <a:rPr lang="es-MX" sz="2000" b="1" dirty="0" smtClean="0">
                <a:latin typeface="Calisto MT" panose="02040603050505030304" pitchFamily="18" charset="0"/>
              </a:rPr>
              <a:t>isfonía Músculo </a:t>
            </a:r>
            <a:r>
              <a:rPr lang="es-MX" sz="2000" b="1" dirty="0">
                <a:latin typeface="Calisto MT" panose="02040603050505030304" pitchFamily="18" charset="0"/>
              </a:rPr>
              <a:t>T</a:t>
            </a:r>
            <a:r>
              <a:rPr lang="es-MX" sz="2000" b="1" dirty="0" smtClean="0">
                <a:latin typeface="Calisto MT" panose="02040603050505030304" pitchFamily="18" charset="0"/>
              </a:rPr>
              <a:t>ensional</a:t>
            </a:r>
            <a:r>
              <a:rPr lang="es-MX" sz="2000" b="1" dirty="0">
                <a:latin typeface="Calisto MT" panose="02040603050505030304" pitchFamily="18" charset="0"/>
              </a:rPr>
              <a:t>?</a:t>
            </a:r>
          </a:p>
          <a:p>
            <a:pPr marL="64008" indent="0" fontAlgn="base">
              <a:buNone/>
            </a:pPr>
            <a:r>
              <a:rPr lang="es-MX" sz="2000" dirty="0"/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Los pacientes con disfonía musculo tensional presentan una tensión laríngea y faríngea aumentada, con laringe elevada, tensión suprahioidea, rigidez y tensión muscular en hombros, cuello y mandíbula, ataque glótico duro, voz soplada, con cuerdas vocales tensas, </a:t>
            </a:r>
            <a:r>
              <a:rPr lang="es-MX" sz="2000" dirty="0" smtClean="0">
                <a:latin typeface="Calisto MT" panose="02040603050505030304" pitchFamily="18" charset="0"/>
              </a:rPr>
              <a:t>presencia </a:t>
            </a:r>
            <a:r>
              <a:rPr lang="es-MX" sz="2000" dirty="0">
                <a:latin typeface="Calisto MT" panose="02040603050505030304" pitchFamily="18" charset="0"/>
              </a:rPr>
              <a:t>de edema y eritema de cuerdas vocales. Si esta situación se mantiene lleva a cambios en la mucosa cordal .</a:t>
            </a:r>
          </a:p>
          <a:p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961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   Patologías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40000" lnSpcReduction="20000"/>
          </a:bodyPr>
          <a:lstStyle/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sz="2000" dirty="0" smtClean="0">
              <a:latin typeface="Calisto MT" panose="02040603050505030304" pitchFamily="18" charset="0"/>
            </a:endParaRPr>
          </a:p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Las </a:t>
            </a:r>
            <a:r>
              <a:rPr lang="es-MX" sz="5000" dirty="0">
                <a:latin typeface="Calisto MT" panose="02040603050505030304" pitchFamily="18" charset="0"/>
              </a:rPr>
              <a:t>alteraciones de la voz más comunes </a:t>
            </a:r>
            <a:r>
              <a:rPr lang="es-MX" sz="5000" dirty="0" smtClean="0">
                <a:latin typeface="Calisto MT" panose="02040603050505030304" pitchFamily="18" charset="0"/>
              </a:rPr>
              <a:t>pueden </a:t>
            </a:r>
            <a:r>
              <a:rPr lang="es-MX" sz="5000" dirty="0">
                <a:latin typeface="Calisto MT" panose="02040603050505030304" pitchFamily="18" charset="0"/>
              </a:rPr>
              <a:t>ser divididas en tres grandes </a:t>
            </a:r>
            <a:r>
              <a:rPr lang="es-MX" sz="5000" dirty="0" smtClean="0">
                <a:latin typeface="Calisto MT" panose="02040603050505030304" pitchFamily="18" charset="0"/>
              </a:rPr>
              <a:t>grupos:</a:t>
            </a:r>
          </a:p>
          <a:p>
            <a:pPr marL="64008" indent="0" fontAlgn="base">
              <a:buNone/>
            </a:pPr>
            <a:r>
              <a:rPr lang="es-MX" sz="5000" u="sng" dirty="0" smtClean="0">
                <a:latin typeface="Calisto MT" panose="02040603050505030304" pitchFamily="18" charset="0"/>
              </a:rPr>
              <a:t>Alteraciones Orgánicas .</a:t>
            </a:r>
          </a:p>
          <a:p>
            <a:pPr marL="64008" indent="0" fontAlgn="base">
              <a:buNone/>
            </a:pPr>
            <a:endParaRPr lang="es-MX" sz="50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En </a:t>
            </a:r>
            <a:r>
              <a:rPr lang="es-MX" sz="5000" dirty="0">
                <a:latin typeface="Calisto MT" panose="02040603050505030304" pitchFamily="18" charset="0"/>
              </a:rPr>
              <a:t>las alteraciones vocales orgánicas, las cuerdas vocales presentan algún </a:t>
            </a:r>
            <a:r>
              <a:rPr lang="es-MX" sz="5000" dirty="0" smtClean="0">
                <a:latin typeface="Calisto MT" panose="02040603050505030304" pitchFamily="18" charset="0"/>
              </a:rPr>
              <a:t>     tipo </a:t>
            </a:r>
            <a:r>
              <a:rPr lang="es-MX" sz="5000" dirty="0">
                <a:latin typeface="Calisto MT" panose="02040603050505030304" pitchFamily="18" charset="0"/>
              </a:rPr>
              <a:t>de </a:t>
            </a:r>
            <a:r>
              <a:rPr lang="es-MX" sz="5000" dirty="0" smtClean="0">
                <a:latin typeface="Calisto MT" panose="02040603050505030304" pitchFamily="18" charset="0"/>
              </a:rPr>
              <a:t>anormalidad </a:t>
            </a:r>
            <a:r>
              <a:rPr lang="es-MX" sz="5000" dirty="0">
                <a:latin typeface="Calisto MT" panose="02040603050505030304" pitchFamily="18" charset="0"/>
              </a:rPr>
              <a:t>estructural. </a:t>
            </a:r>
            <a:endParaRPr lang="es-MX" sz="5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5000" dirty="0" smtClean="0">
                <a:latin typeface="Calisto MT" panose="02040603050505030304" pitchFamily="18" charset="0"/>
              </a:rPr>
              <a:t>      Afectando la anatomía del pliegue vocal .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es-MX" sz="5000" dirty="0">
              <a:latin typeface="Calisto MT" panose="02040603050505030304" pitchFamily="18" charset="0"/>
            </a:endParaRP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Nódulos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Pólipos Vocales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Edema de Reinke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Granuloma y Ulcera de Contacto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Quiste Intracordal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Hemorragia Intracordal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Laringitis Aguda y Crónica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Papiloma</a:t>
            </a:r>
          </a:p>
          <a:p>
            <a:pPr marL="635508" indent="-571500" fontAlgn="base">
              <a:buFont typeface="+mj-lt"/>
              <a:buAutoNum type="romanUcPeriod"/>
            </a:pPr>
            <a:r>
              <a:rPr lang="es-MX" sz="5000" dirty="0">
                <a:latin typeface="Calisto MT" panose="02040603050505030304" pitchFamily="18" charset="0"/>
              </a:rPr>
              <a:t>Sulcus de Cuerda Vocal</a:t>
            </a:r>
          </a:p>
          <a:p>
            <a:pPr marL="64008" indent="0" fontAlgn="base">
              <a:buNone/>
            </a:pPr>
            <a:endParaRPr lang="es-MX" sz="50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5000" dirty="0"/>
          </a:p>
        </p:txBody>
      </p:sp>
    </p:spTree>
    <p:extLst>
      <p:ext uri="{BB962C8B-B14F-4D97-AF65-F5344CB8AC3E}">
        <p14:creationId xmlns:p14="http://schemas.microsoft.com/office/powerpoint/2010/main" val="984025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Cuál es la causa de la disfonía </a:t>
            </a:r>
            <a:r>
              <a:rPr lang="es-MX" sz="2200" b="1" dirty="0" smtClean="0">
                <a:latin typeface="Calisto MT" panose="02040603050505030304" pitchFamily="18" charset="0"/>
              </a:rPr>
              <a:t>Músculo  Tensional</a:t>
            </a:r>
            <a:r>
              <a:rPr lang="es-MX" sz="2200" b="1" dirty="0">
                <a:latin typeface="Calisto MT" panose="02040603050505030304" pitchFamily="18" charset="0"/>
              </a:rPr>
              <a:t>?</a:t>
            </a:r>
            <a:endParaRPr lang="es-MX" sz="2200" dirty="0">
              <a:latin typeface="Calisto MT" panose="02040603050505030304" pitchFamily="18" charset="0"/>
            </a:endParaRPr>
          </a:p>
          <a:p>
            <a:pPr fontAlgn="base"/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Los </a:t>
            </a:r>
            <a:r>
              <a:rPr lang="es-MX" sz="2200" dirty="0" smtClean="0">
                <a:latin typeface="Calisto MT" panose="02040603050505030304" pitchFamily="18" charset="0"/>
              </a:rPr>
              <a:t>usuarios con </a:t>
            </a:r>
            <a:r>
              <a:rPr lang="es-MX" sz="2200" dirty="0">
                <a:latin typeface="Calisto MT" panose="02040603050505030304" pitchFamily="18" charset="0"/>
              </a:rPr>
              <a:t>esta alteración vocal reportan dolor muscular en zonas laríngeas y vecinas a la laringe. El estrés emocional o conflictos interpersonales son elementos importantes asociados comúnmente a la disfonía </a:t>
            </a:r>
            <a:r>
              <a:rPr lang="es-MX" sz="2200" dirty="0" smtClean="0">
                <a:latin typeface="Calisto MT" panose="02040603050505030304" pitchFamily="18" charset="0"/>
              </a:rPr>
              <a:t>musculo tensional</a:t>
            </a:r>
            <a:r>
              <a:rPr lang="es-MX" sz="2200" dirty="0">
                <a:latin typeface="Calisto MT" panose="02040603050505030304" pitchFamily="18" charset="0"/>
              </a:rPr>
              <a:t>. Además, un uso muscular inadecuado de la voz y abuso vocal son factores importantes.</a:t>
            </a: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1713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                    Disfonía Conversiva </a:t>
            </a:r>
            <a:endParaRPr lang="es-MX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 fontScale="92500"/>
          </a:bodyPr>
          <a:lstStyle/>
          <a:p>
            <a:pPr fontAlgn="base"/>
            <a:endParaRPr lang="es-MX" sz="20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Es un cuadro de disfonía funcional más frecuente en mujeres, de inicio súbito, asociado a un evento precipitante, en el cual no hay historia de enfermedad laríngea. Se presenta como síntoma aislado sin otros </a:t>
            </a:r>
            <a:r>
              <a:rPr lang="es-MX" sz="2200" dirty="0" smtClean="0">
                <a:latin typeface="Calisto MT" panose="02040603050505030304" pitchFamily="18" charset="0"/>
              </a:rPr>
              <a:t>síntomas.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b="1" dirty="0">
                <a:latin typeface="Calisto MT" panose="02040603050505030304" pitchFamily="18" charset="0"/>
              </a:rPr>
              <a:t>¿Cuál es la causa de la disfonía conversiva?</a:t>
            </a:r>
            <a:endParaRPr lang="es-MX" sz="22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>
                <a:latin typeface="Calisto MT" panose="02040603050505030304" pitchFamily="18" charset="0"/>
              </a:rPr>
              <a:t> </a:t>
            </a:r>
            <a:endParaRPr lang="es-MX" sz="22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De </a:t>
            </a:r>
            <a:r>
              <a:rPr lang="es-MX" sz="2200" dirty="0">
                <a:latin typeface="Calisto MT" panose="02040603050505030304" pitchFamily="18" charset="0"/>
              </a:rPr>
              <a:t>base siempre hay cuadros psicológicos importantes como depresión mayor, muerte de un familiar, abandono, separación matrimonial</a:t>
            </a:r>
            <a:r>
              <a:rPr lang="es-MX" sz="2200" dirty="0" smtClean="0">
                <a:latin typeface="Calisto MT" panose="02040603050505030304" pitchFamily="18" charset="0"/>
              </a:rPr>
              <a:t>, </a:t>
            </a:r>
            <a:r>
              <a:rPr lang="es-MX" sz="2200" dirty="0">
                <a:latin typeface="Calisto MT" panose="02040603050505030304" pitchFamily="18" charset="0"/>
              </a:rPr>
              <a:t>etc</a:t>
            </a:r>
            <a:r>
              <a:rPr lang="es-MX" sz="22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sz="2200" dirty="0" smtClean="0">
                <a:latin typeface="Calisto MT" panose="02040603050505030304" pitchFamily="18" charset="0"/>
              </a:rPr>
              <a:t>El </a:t>
            </a:r>
            <a:r>
              <a:rPr lang="es-MX" sz="2200" dirty="0">
                <a:latin typeface="Calisto MT" panose="02040603050505030304" pitchFamily="18" charset="0"/>
              </a:rPr>
              <a:t>estrés y tensión psíquica induce a una reacción psicológica de conversión. Esta reacción es un intento directo de desviar o cambiar la atención del problema real. Permite que el paciente dirija su atención en la voz en vez de la verdadera fuente estrés o conflicto emocional. Los cambios de la voz son métodos inconscientes para evitar los fuertes conflictos interpersonales que causan el estrés, la depresión o la ansiedad</a:t>
            </a:r>
            <a:r>
              <a:rPr lang="es-MX" sz="2600" dirty="0">
                <a:latin typeface="Calisto MT" panose="02040603050505030304" pitchFamily="18" charset="0"/>
              </a:rPr>
              <a:t>.</a:t>
            </a:r>
          </a:p>
          <a:p>
            <a:pPr fontAlgn="base"/>
            <a:endParaRPr lang="es-MX" dirty="0"/>
          </a:p>
          <a:p>
            <a:pPr marL="6400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7435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Calisto MT" panose="02040603050505030304" pitchFamily="18" charset="0"/>
              </a:rPr>
              <a:t>   </a:t>
            </a: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/>
            </a:r>
            <a:br>
              <a:rPr lang="es-MX" sz="3600" dirty="0" smtClean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 smtClean="0">
                <a:latin typeface="Calisto MT" panose="02040603050505030304" pitchFamily="18" charset="0"/>
              </a:rPr>
              <a:t>       </a:t>
            </a:r>
            <a:r>
              <a:rPr lang="es-MX" sz="3600" dirty="0" smtClean="0">
                <a:latin typeface="Calisto MT" panose="02040603050505030304" pitchFamily="18" charset="0"/>
              </a:rPr>
              <a:t>Programa </a:t>
            </a:r>
            <a:r>
              <a:rPr lang="es-MX" sz="3600" dirty="0" smtClean="0">
                <a:latin typeface="Calisto MT" panose="02040603050505030304" pitchFamily="18" charset="0"/>
              </a:rPr>
              <a:t>de higiene de la Voz.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s-MX" dirty="0" smtClean="0"/>
              <a:t>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23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899592" y="1443841"/>
            <a:ext cx="59584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400" u="sng" dirty="0" smtClean="0">
                <a:latin typeface="Calisto MT" panose="02040603050505030304" pitchFamily="18" charset="0"/>
              </a:rPr>
              <a:t>Alteraciones Vocales </a:t>
            </a:r>
            <a:r>
              <a:rPr lang="es-MX" sz="2400" u="sng" dirty="0">
                <a:latin typeface="Calisto MT" panose="02040603050505030304" pitchFamily="18" charset="0"/>
              </a:rPr>
              <a:t>F</a:t>
            </a:r>
            <a:r>
              <a:rPr lang="es-MX" sz="2400" u="sng" dirty="0" smtClean="0">
                <a:latin typeface="Calisto MT" panose="02040603050505030304" pitchFamily="18" charset="0"/>
              </a:rPr>
              <a:t>uncionales:</a:t>
            </a:r>
            <a:endParaRPr lang="es-MX" sz="2400" u="sng" dirty="0">
              <a:latin typeface="Calisto MT" panose="02040603050505030304" pitchFamily="18" charset="0"/>
            </a:endParaRPr>
          </a:p>
          <a:p>
            <a:pPr fontAlgn="base"/>
            <a:r>
              <a:rPr lang="es-MX" sz="2000" dirty="0">
                <a:latin typeface="Calisto MT" panose="02040603050505030304" pitchFamily="18" charset="0"/>
              </a:rPr>
              <a:t>​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s-MX" sz="2000" dirty="0">
                <a:latin typeface="Calisto MT" panose="02040603050505030304" pitchFamily="18" charset="0"/>
              </a:rPr>
              <a:t>Alteraciones de la voz en ausencia de una patología estructural visible o patología </a:t>
            </a:r>
            <a:r>
              <a:rPr lang="es-MX" sz="2000" dirty="0" smtClean="0">
                <a:latin typeface="Calisto MT" panose="02040603050505030304" pitchFamily="18" charset="0"/>
              </a:rPr>
              <a:t>neurológica.</a:t>
            </a:r>
            <a:endParaRPr lang="es-MX" sz="2000" dirty="0">
              <a:latin typeface="Calisto MT" panose="02040603050505030304" pitchFamily="18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es-MX" sz="2000" dirty="0" smtClean="0">
              <a:latin typeface="Calisto MT" panose="02040603050505030304" pitchFamily="18" charset="0"/>
            </a:endParaRP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 smtClean="0">
                <a:latin typeface="Calisto MT" panose="02040603050505030304" pitchFamily="18" charset="0"/>
              </a:rPr>
              <a:t>Disfonía </a:t>
            </a:r>
            <a:r>
              <a:rPr lang="es-MX" sz="2000" dirty="0">
                <a:latin typeface="Calisto MT" panose="02040603050505030304" pitchFamily="18" charset="0"/>
              </a:rPr>
              <a:t>Músculo Tensional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Fatiga Vocal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Muda Incompleta o Puberfonía</a:t>
            </a:r>
          </a:p>
          <a:p>
            <a:pPr marL="514350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Conversiva</a:t>
            </a:r>
          </a:p>
          <a:p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828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454808"/>
          </a:xfrm>
        </p:spPr>
        <p:txBody>
          <a:bodyPr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 smtClean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s-MX" sz="2400" u="sng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endParaRPr lang="es-MX" sz="2400" u="sng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u="sng" dirty="0" smtClean="0">
                <a:latin typeface="Calisto MT" panose="02040603050505030304" pitchFamily="18" charset="0"/>
              </a:rPr>
              <a:t>Alteraciones Vocales </a:t>
            </a:r>
            <a:r>
              <a:rPr lang="es-MX" sz="2400" u="sng" dirty="0">
                <a:latin typeface="Calisto MT" panose="02040603050505030304" pitchFamily="18" charset="0"/>
              </a:rPr>
              <a:t>N</a:t>
            </a:r>
            <a:r>
              <a:rPr lang="es-MX" sz="2400" u="sng" dirty="0" smtClean="0">
                <a:latin typeface="Calisto MT" panose="02040603050505030304" pitchFamily="18" charset="0"/>
              </a:rPr>
              <a:t>eurológicas:</a:t>
            </a:r>
          </a:p>
          <a:p>
            <a:pPr marL="64008" indent="0" fontAlgn="base">
              <a:buNone/>
            </a:pPr>
            <a:endParaRPr lang="es-MX" sz="2400" u="sng" dirty="0">
              <a:latin typeface="Calisto MT" panose="0204060305050503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s-MX" b="1" dirty="0" smtClean="0"/>
              <a:t>​</a:t>
            </a:r>
            <a:r>
              <a:rPr lang="es-MX" sz="2000" dirty="0" smtClean="0">
                <a:latin typeface="Calisto MT" panose="02040603050505030304" pitchFamily="18" charset="0"/>
              </a:rPr>
              <a:t>Este </a:t>
            </a:r>
            <a:r>
              <a:rPr lang="es-MX" sz="2000" dirty="0">
                <a:latin typeface="Calisto MT" panose="02040603050505030304" pitchFamily="18" charset="0"/>
              </a:rPr>
              <a:t>tipo de alteraciones son producidas por algún desorden que afecta al sistema nervioso, ya sea central o periférico.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Parálisis de cuerda vocal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Disfonía espasmódica</a:t>
            </a:r>
          </a:p>
          <a:p>
            <a:pPr marL="578358" indent="-514350" fontAlgn="base">
              <a:buFont typeface="+mj-lt"/>
              <a:buAutoNum type="romanUcPeriod"/>
            </a:pPr>
            <a:r>
              <a:rPr lang="es-MX" sz="2000" dirty="0">
                <a:latin typeface="Calisto MT" panose="02040603050505030304" pitchFamily="18" charset="0"/>
              </a:rPr>
              <a:t>Temblor de la voz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03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    Cuerda Vocal Normal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pic>
        <p:nvPicPr>
          <p:cNvPr id="6" name="5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4464496" cy="4175746"/>
          </a:xfrm>
        </p:spPr>
      </p:pic>
      <p:pic>
        <p:nvPicPr>
          <p:cNvPr id="1026" name="Picture 2" descr="Cuerdas voca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392488" cy="4175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2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340768"/>
            <a:ext cx="6552728" cy="3744416"/>
          </a:xfrm>
        </p:spPr>
      </p:pic>
    </p:spTree>
    <p:extLst>
      <p:ext uri="{BB962C8B-B14F-4D97-AF65-F5344CB8AC3E}">
        <p14:creationId xmlns:p14="http://schemas.microsoft.com/office/powerpoint/2010/main" val="2805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Calisto MT" panose="02040603050505030304" pitchFamily="18" charset="0"/>
              </a:rPr>
              <a:t>             Nódulos Vocales </a:t>
            </a:r>
            <a:endParaRPr lang="es-MX" sz="32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 smtClean="0">
                <a:latin typeface="Calisto MT" panose="02040603050505030304" pitchFamily="18" charset="0"/>
              </a:rPr>
              <a:t>     Cuál </a:t>
            </a:r>
            <a:r>
              <a:rPr lang="es-MX" sz="2400" b="1" dirty="0">
                <a:latin typeface="Calisto MT" panose="02040603050505030304" pitchFamily="18" charset="0"/>
              </a:rPr>
              <a:t>es la causa de los nódulos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4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La </a:t>
            </a:r>
            <a:r>
              <a:rPr lang="es-MX" sz="2000" dirty="0">
                <a:latin typeface="Calisto MT" panose="02040603050505030304" pitchFamily="18" charset="0"/>
              </a:rPr>
              <a:t>causa de los nódulos es el traumatismo vocal por esfuerzo vocal, que al aumentar la tensión y prolongarse en el tiempo, producirían una degeneración inflamatoria en la capa superficial de la lamina propia con fibrosis, congestión vascular y edema asociados.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Son </a:t>
            </a:r>
            <a:r>
              <a:rPr lang="es-MX" sz="2000" dirty="0">
                <a:latin typeface="Calisto MT" panose="02040603050505030304" pitchFamily="18" charset="0"/>
              </a:rPr>
              <a:t>lesiones frecuentes en personas que utilizan su voz con mala técnica vocal</a:t>
            </a:r>
            <a:r>
              <a:rPr lang="es-MX" sz="20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marL="64008" indent="0">
              <a:buNone/>
            </a:pPr>
            <a:r>
              <a:rPr lang="es-MX" sz="2000" b="1" dirty="0" smtClean="0">
                <a:latin typeface="Calisto MT" panose="02040603050505030304" pitchFamily="18" charset="0"/>
              </a:rPr>
              <a:t>CONDUCTAS DE ABUSO Y MAL USO VOCAL </a:t>
            </a:r>
            <a:endParaRPr lang="es-MX" sz="2000" b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86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96752"/>
            <a:ext cx="7479928" cy="4572000"/>
          </a:xfrm>
        </p:spPr>
      </p:pic>
    </p:spTree>
    <p:extLst>
      <p:ext uri="{BB962C8B-B14F-4D97-AF65-F5344CB8AC3E}">
        <p14:creationId xmlns:p14="http://schemas.microsoft.com/office/powerpoint/2010/main" val="3850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fontAlgn="base">
              <a:buNone/>
            </a:pPr>
            <a:r>
              <a:rPr lang="es-MX" sz="2400" b="1" dirty="0"/>
              <a:t>¿</a:t>
            </a:r>
            <a:r>
              <a:rPr lang="es-MX" sz="2400" b="1" dirty="0">
                <a:latin typeface="Calisto MT" panose="02040603050505030304" pitchFamily="18" charset="0"/>
              </a:rPr>
              <a:t>Cuál es la causa de los pólipos vocales?</a:t>
            </a:r>
            <a:endParaRPr lang="es-MX" sz="2400" dirty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600" dirty="0">
                <a:latin typeface="Calisto MT" panose="02040603050505030304" pitchFamily="18" charset="0"/>
              </a:rPr>
              <a:t> 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una patología muy frecuente en los hombres adultos.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Son </a:t>
            </a:r>
            <a:r>
              <a:rPr lang="es-MX" sz="2000" dirty="0">
                <a:latin typeface="Calisto MT" panose="02040603050505030304" pitchFamily="18" charset="0"/>
              </a:rPr>
              <a:t>raramente vistos en niños. Su etiología no está completamente aclarada, pero se observa en personas han tenido un trauma agudo de la voz, personas que abusan de su voz, </a:t>
            </a:r>
            <a:r>
              <a:rPr lang="es-MX" sz="2000" dirty="0" smtClean="0">
                <a:latin typeface="Calisto MT" panose="02040603050505030304" pitchFamily="18" charset="0"/>
              </a:rPr>
              <a:t>en usuarios con </a:t>
            </a:r>
            <a:r>
              <a:rPr lang="es-MX" sz="2000" dirty="0">
                <a:latin typeface="Calisto MT" panose="02040603050505030304" pitchFamily="18" charset="0"/>
              </a:rPr>
              <a:t>medicación anticoagulante, hipotiroidismo, o pueden ser de origen inflamatorio, alérgico, inmunológico o traumático. </a:t>
            </a:r>
            <a:endParaRPr lang="es-MX" sz="2000" dirty="0" smtClean="0">
              <a:latin typeface="Calisto MT" panose="02040603050505030304" pitchFamily="18" charset="0"/>
            </a:endParaRPr>
          </a:p>
          <a:p>
            <a:pPr marL="64008" indent="0" fontAlgn="base">
              <a:buNone/>
            </a:pPr>
            <a:r>
              <a:rPr lang="es-MX" sz="2000" dirty="0" smtClean="0">
                <a:latin typeface="Calisto MT" panose="02040603050505030304" pitchFamily="18" charset="0"/>
              </a:rPr>
              <a:t>Existe </a:t>
            </a:r>
            <a:r>
              <a:rPr lang="es-MX" sz="2000" dirty="0">
                <a:latin typeface="Calisto MT" panose="02040603050505030304" pitchFamily="18" charset="0"/>
              </a:rPr>
              <a:t>una incidencia de un 80% de pólipo en personas fumadoras</a:t>
            </a:r>
            <a:r>
              <a:rPr lang="es-MX" sz="2000" dirty="0" smtClean="0">
                <a:latin typeface="Calisto MT" panose="02040603050505030304" pitchFamily="18" charset="0"/>
              </a:rPr>
              <a:t>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Con mucha frecuencia generan síntomas de carraspeo , fatiga vocal , irritación </a:t>
            </a:r>
            <a:r>
              <a:rPr lang="es-MX" sz="2000" dirty="0" smtClean="0">
                <a:latin typeface="Calisto MT" panose="02040603050505030304" pitchFamily="18" charset="0"/>
              </a:rPr>
              <a:t>laríngea </a:t>
            </a:r>
            <a:r>
              <a:rPr lang="es-MX" sz="2000" dirty="0">
                <a:latin typeface="Calisto MT" panose="02040603050505030304" pitchFamily="18" charset="0"/>
              </a:rPr>
              <a:t>, cuerpo extraño en la garganta .</a:t>
            </a:r>
          </a:p>
          <a:p>
            <a:pPr marL="64008" indent="0" fontAlgn="base">
              <a:buNone/>
            </a:pPr>
            <a:r>
              <a:rPr lang="es-MX" sz="2000" dirty="0">
                <a:latin typeface="Calisto MT" panose="02040603050505030304" pitchFamily="18" charset="0"/>
              </a:rPr>
              <a:t>Es voz canta se encuentra limitada , irregular , y difícilmente practicable .</a:t>
            </a:r>
          </a:p>
          <a:p>
            <a:pPr marL="64008" indent="0" fontAlgn="base">
              <a:buNone/>
            </a:pPr>
            <a:endParaRPr lang="es-MX" sz="2000" dirty="0">
              <a:latin typeface="Calisto MT" panose="02040603050505030304" pitchFamily="18" charset="0"/>
            </a:endParaRPr>
          </a:p>
          <a:p>
            <a:pPr fontAlgn="base"/>
            <a:endParaRPr lang="es-MX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5654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245</TotalTime>
  <Words>554</Words>
  <Application>Microsoft Office PowerPoint</Application>
  <PresentationFormat>Presentación en pantalla (4:3)</PresentationFormat>
  <Paragraphs>104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Brío</vt:lpstr>
      <vt:lpstr>Patologías Vocales </vt:lpstr>
      <vt:lpstr>                Patologías Vocales </vt:lpstr>
      <vt:lpstr>Presentación de PowerPoint</vt:lpstr>
      <vt:lpstr>Presentación de PowerPoint</vt:lpstr>
      <vt:lpstr>                 Cuerda Vocal Normal </vt:lpstr>
      <vt:lpstr>Presentación de PowerPoint</vt:lpstr>
      <vt:lpstr>             Nódulos Vocales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                   Papilomatosis  </vt:lpstr>
      <vt:lpstr>Presentación de PowerPoint</vt:lpstr>
      <vt:lpstr>             Laringitis Crónica </vt:lpstr>
      <vt:lpstr>Presentación de PowerPoint</vt:lpstr>
      <vt:lpstr>                        Cáncer Laríngeo </vt:lpstr>
      <vt:lpstr>Presentación de PowerPoint</vt:lpstr>
      <vt:lpstr>    Disfonía Musculo Tensional (DMT)</vt:lpstr>
      <vt:lpstr>Presentación de PowerPoint</vt:lpstr>
      <vt:lpstr>                     Disfonía Conversiva </vt:lpstr>
      <vt:lpstr>                    Programa de higiene de la Voz.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Patologías Vocales</dc:title>
  <dc:creator>Toshiba</dc:creator>
  <cp:lastModifiedBy>Toshiba</cp:lastModifiedBy>
  <cp:revision>20</cp:revision>
  <dcterms:created xsi:type="dcterms:W3CDTF">2021-05-11T03:41:04Z</dcterms:created>
  <dcterms:modified xsi:type="dcterms:W3CDTF">2021-05-11T14:51:40Z</dcterms:modified>
</cp:coreProperties>
</file>