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256" r:id="rId2"/>
    <p:sldId id="257" r:id="rId3"/>
    <p:sldId id="258" r:id="rId4"/>
    <p:sldId id="264" r:id="rId5"/>
    <p:sldId id="259" r:id="rId6"/>
    <p:sldId id="260" r:id="rId7"/>
    <p:sldId id="261" r:id="rId8"/>
    <p:sldId id="265" r:id="rId9"/>
    <p:sldId id="266" r:id="rId10"/>
    <p:sldId id="267" r:id="rId11"/>
    <p:sldId id="268" r:id="rId12"/>
    <p:sldId id="269" r:id="rId13"/>
    <p:sldId id="270" r:id="rId14"/>
    <p:sldId id="271" r:id="rId15"/>
    <p:sldId id="272" r:id="rId16"/>
    <p:sldId id="273" r:id="rId17"/>
    <p:sldId id="274" r:id="rId18"/>
    <p:sldId id="262" r:id="rId19"/>
    <p:sldId id="263" r:id="rId20"/>
    <p:sldId id="275" r:id="rId21"/>
    <p:sldId id="276" r:id="rId22"/>
    <p:sldId id="277" r:id="rId23"/>
    <p:sldId id="279" r:id="rId24"/>
    <p:sldId id="280" r:id="rId25"/>
    <p:sldId id="278" r:id="rId26"/>
    <p:sldId id="281"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p:cViewPr varScale="1">
        <p:scale>
          <a:sx n="107" d="100"/>
          <a:sy n="107" d="100"/>
        </p:scale>
        <p:origin x="17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CAAED-A458-4618-B1DD-C3C0A4B39F2F}" type="datetimeFigureOut">
              <a:rPr lang="es-CL" smtClean="0"/>
              <a:t>30-03-21</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640CC-8FB9-4780-99E9-81897DC04B85}" type="slidenum">
              <a:rPr lang="es-CL" smtClean="0"/>
              <a:t>‹Nº›</a:t>
            </a:fld>
            <a:endParaRPr lang="es-CL"/>
          </a:p>
        </p:txBody>
      </p:sp>
    </p:spTree>
    <p:extLst>
      <p:ext uri="{BB962C8B-B14F-4D97-AF65-F5344CB8AC3E}">
        <p14:creationId xmlns:p14="http://schemas.microsoft.com/office/powerpoint/2010/main" val="3488657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D6640CC-8FB9-4780-99E9-81897DC04B85}" type="slidenum">
              <a:rPr lang="es-CL" smtClean="0"/>
              <a:t>25</a:t>
            </a:fld>
            <a:endParaRPr lang="es-CL"/>
          </a:p>
        </p:txBody>
      </p:sp>
    </p:spTree>
    <p:extLst>
      <p:ext uri="{BB962C8B-B14F-4D97-AF65-F5344CB8AC3E}">
        <p14:creationId xmlns:p14="http://schemas.microsoft.com/office/powerpoint/2010/main" val="955842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F406B64E-5A4E-4F8A-AC48-253DE75D1416}" type="datetimeFigureOut">
              <a:rPr lang="es-CL" smtClean="0"/>
              <a:t>30-03-21</a:t>
            </a:fld>
            <a:endParaRPr lang="es-CL"/>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L"/>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A565F001-AD99-4404-9321-909364C6858C}" type="slidenum">
              <a:rPr lang="es-CL" smtClean="0"/>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406B64E-5A4E-4F8A-AC48-253DE75D1416}" type="datetimeFigureOut">
              <a:rPr lang="es-CL" smtClean="0"/>
              <a:t>30-03-21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565F001-AD99-4404-9321-909364C6858C}"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F406B64E-5A4E-4F8A-AC48-253DE75D1416}" type="datetimeFigureOut">
              <a:rPr lang="es-CL" smtClean="0"/>
              <a:t>30-03-21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565F001-AD99-4404-9321-909364C6858C}"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4"/>
          </p:nvPr>
        </p:nvSpPr>
        <p:spPr/>
        <p:txBody>
          <a:bodyPr rtlCol="0"/>
          <a:lstStyle/>
          <a:p>
            <a:fld id="{F406B64E-5A4E-4F8A-AC48-253DE75D1416}" type="datetimeFigureOut">
              <a:rPr lang="es-CL" smtClean="0"/>
              <a:t>30-03-21</a:t>
            </a:fld>
            <a:endParaRPr lang="es-CL"/>
          </a:p>
        </p:txBody>
      </p:sp>
      <p:sp>
        <p:nvSpPr>
          <p:cNvPr id="9" name="8 Marcador de número de diapositiva"/>
          <p:cNvSpPr>
            <a:spLocks noGrp="1"/>
          </p:cNvSpPr>
          <p:nvPr>
            <p:ph type="sldNum" sz="quarter" idx="15"/>
          </p:nvPr>
        </p:nvSpPr>
        <p:spPr/>
        <p:txBody>
          <a:bodyPr rtlCol="0"/>
          <a:lstStyle/>
          <a:p>
            <a:fld id="{A565F001-AD99-4404-9321-909364C6858C}" type="slidenum">
              <a:rPr lang="es-CL" smtClean="0"/>
              <a:t>‹Nº›</a:t>
            </a:fld>
            <a:endParaRPr lang="es-CL"/>
          </a:p>
        </p:txBody>
      </p:sp>
      <p:sp>
        <p:nvSpPr>
          <p:cNvPr id="10" name="9 Marcador de pie de página"/>
          <p:cNvSpPr>
            <a:spLocks noGrp="1"/>
          </p:cNvSpPr>
          <p:nvPr>
            <p:ph type="ftr" sz="quarter" idx="16"/>
          </p:nvPr>
        </p:nvSpPr>
        <p:spPr/>
        <p:txBody>
          <a:bodyPr rtlCol="0"/>
          <a:lstStyle/>
          <a:p>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F406B64E-5A4E-4F8A-AC48-253DE75D1416}" type="datetimeFigureOut">
              <a:rPr lang="es-CL" smtClean="0"/>
              <a:t>30-03-21</a:t>
            </a:fld>
            <a:endParaRPr lang="es-CL"/>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L"/>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A565F001-AD99-4404-9321-909364C6858C}"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406B64E-5A4E-4F8A-AC48-253DE75D1416}" type="datetimeFigureOut">
              <a:rPr lang="es-CL" smtClean="0"/>
              <a:t>30-03-21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565F001-AD99-4404-9321-909364C6858C}" type="slidenum">
              <a:rPr lang="es-CL" smtClean="0"/>
              <a:t>‹Nº›</a:t>
            </a:fld>
            <a:endParaRPr lang="es-CL"/>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a:t>Haga clic para modificar el estilo de título del patrón</a:t>
            </a:r>
            <a:endParaRPr kumimoji="0" lang="en-US"/>
          </a:p>
        </p:txBody>
      </p:sp>
      <p:sp>
        <p:nvSpPr>
          <p:cNvPr id="7" name="6 Marcador de fecha"/>
          <p:cNvSpPr>
            <a:spLocks noGrp="1"/>
          </p:cNvSpPr>
          <p:nvPr>
            <p:ph type="dt" sz="half" idx="10"/>
          </p:nvPr>
        </p:nvSpPr>
        <p:spPr/>
        <p:txBody>
          <a:bodyPr/>
          <a:lstStyle/>
          <a:p>
            <a:fld id="{F406B64E-5A4E-4F8A-AC48-253DE75D1416}" type="datetimeFigureOut">
              <a:rPr lang="es-CL" smtClean="0"/>
              <a:t>30-03-21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565F001-AD99-4404-9321-909364C6858C}" type="slidenum">
              <a:rPr lang="es-CL" smtClean="0"/>
              <a:t>‹Nº›</a:t>
            </a:fld>
            <a:endParaRPr lang="es-CL"/>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F406B64E-5A4E-4F8A-AC48-253DE75D1416}" type="datetimeFigureOut">
              <a:rPr lang="es-CL" smtClean="0"/>
              <a:t>30-03-21</a:t>
            </a:fld>
            <a:endParaRPr lang="es-CL"/>
          </a:p>
        </p:txBody>
      </p:sp>
      <p:sp>
        <p:nvSpPr>
          <p:cNvPr id="7" name="6 Marcador de número de diapositiva"/>
          <p:cNvSpPr>
            <a:spLocks noGrp="1"/>
          </p:cNvSpPr>
          <p:nvPr>
            <p:ph type="sldNum" sz="quarter" idx="11"/>
          </p:nvPr>
        </p:nvSpPr>
        <p:spPr/>
        <p:txBody>
          <a:bodyPr rtlCol="0"/>
          <a:lstStyle/>
          <a:p>
            <a:fld id="{A565F001-AD99-4404-9321-909364C6858C}" type="slidenum">
              <a:rPr lang="es-CL" smtClean="0"/>
              <a:t>‹Nº›</a:t>
            </a:fld>
            <a:endParaRPr lang="es-CL"/>
          </a:p>
        </p:txBody>
      </p:sp>
      <p:sp>
        <p:nvSpPr>
          <p:cNvPr id="8" name="7 Marcador de pie de página"/>
          <p:cNvSpPr>
            <a:spLocks noGrp="1"/>
          </p:cNvSpPr>
          <p:nvPr>
            <p:ph type="ftr" sz="quarter" idx="12"/>
          </p:nvPr>
        </p:nvSpPr>
        <p:spPr/>
        <p:txBody>
          <a:bodyPr rtlCol="0"/>
          <a:lstStyle/>
          <a:p>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06B64E-5A4E-4F8A-AC48-253DE75D1416}" type="datetimeFigureOut">
              <a:rPr lang="es-CL" smtClean="0"/>
              <a:t>30-03-21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565F001-AD99-4404-9321-909364C6858C}"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4"/>
          </p:nvPr>
        </p:nvSpPr>
        <p:spPr/>
        <p:txBody>
          <a:bodyPr rtlCol="0"/>
          <a:lstStyle/>
          <a:p>
            <a:fld id="{F406B64E-5A4E-4F8A-AC48-253DE75D1416}" type="datetimeFigureOut">
              <a:rPr lang="es-CL" smtClean="0"/>
              <a:t>30-03-21</a:t>
            </a:fld>
            <a:endParaRPr lang="es-CL"/>
          </a:p>
        </p:txBody>
      </p:sp>
      <p:sp>
        <p:nvSpPr>
          <p:cNvPr id="22" name="21 Marcador de número de diapositiva"/>
          <p:cNvSpPr>
            <a:spLocks noGrp="1"/>
          </p:cNvSpPr>
          <p:nvPr>
            <p:ph type="sldNum" sz="quarter" idx="15"/>
          </p:nvPr>
        </p:nvSpPr>
        <p:spPr/>
        <p:txBody>
          <a:bodyPr rtlCol="0"/>
          <a:lstStyle/>
          <a:p>
            <a:fld id="{A565F001-AD99-4404-9321-909364C6858C}" type="slidenum">
              <a:rPr lang="es-CL" smtClean="0"/>
              <a:t>‹Nº›</a:t>
            </a:fld>
            <a:endParaRPr lang="es-CL"/>
          </a:p>
        </p:txBody>
      </p:sp>
      <p:sp>
        <p:nvSpPr>
          <p:cNvPr id="23" name="22 Marcador de pie de página"/>
          <p:cNvSpPr>
            <a:spLocks noGrp="1"/>
          </p:cNvSpPr>
          <p:nvPr>
            <p:ph type="ftr" sz="quarter" idx="16"/>
          </p:nvPr>
        </p:nvSpPr>
        <p:spPr/>
        <p:txBody>
          <a:bodyPr rtlCol="0"/>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F406B64E-5A4E-4F8A-AC48-253DE75D1416}" type="datetimeFigureOut">
              <a:rPr lang="es-CL" smtClean="0"/>
              <a:t>30-03-21</a:t>
            </a:fld>
            <a:endParaRPr lang="es-CL"/>
          </a:p>
        </p:txBody>
      </p:sp>
      <p:sp>
        <p:nvSpPr>
          <p:cNvPr id="18" name="17 Marcador de número de diapositiva"/>
          <p:cNvSpPr>
            <a:spLocks noGrp="1"/>
          </p:cNvSpPr>
          <p:nvPr>
            <p:ph type="sldNum" sz="quarter" idx="11"/>
          </p:nvPr>
        </p:nvSpPr>
        <p:spPr/>
        <p:txBody>
          <a:bodyPr rtlCol="0"/>
          <a:lstStyle/>
          <a:p>
            <a:fld id="{A565F001-AD99-4404-9321-909364C6858C}" type="slidenum">
              <a:rPr lang="es-CL" smtClean="0"/>
              <a:t>‹Nº›</a:t>
            </a:fld>
            <a:endParaRPr lang="es-CL"/>
          </a:p>
        </p:txBody>
      </p:sp>
      <p:sp>
        <p:nvSpPr>
          <p:cNvPr id="21" name="20 Marcador de pie de página"/>
          <p:cNvSpPr>
            <a:spLocks noGrp="1"/>
          </p:cNvSpPr>
          <p:nvPr>
            <p:ph type="ftr" sz="quarter" idx="12"/>
          </p:nvPr>
        </p:nvSpPr>
        <p:spPr/>
        <p:txBody>
          <a:bodyPr rtlCol="0"/>
          <a:lstStyle/>
          <a:p>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06B64E-5A4E-4F8A-AC48-253DE75D1416}" type="datetimeFigureOut">
              <a:rPr lang="es-CL" smtClean="0"/>
              <a:t>30-03-21</a:t>
            </a:fld>
            <a:endParaRPr lang="es-CL"/>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L"/>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565F001-AD99-4404-9321-909364C6858C}"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772816"/>
            <a:ext cx="6172200" cy="1894362"/>
          </a:xfrm>
        </p:spPr>
        <p:txBody>
          <a:bodyPr/>
          <a:lstStyle/>
          <a:p>
            <a:r>
              <a:rPr lang="es-ES" dirty="0"/>
              <a:t>PATROCINIO Y PODER, MANDATO Y ESCRITOS JUDICIALES</a:t>
            </a:r>
            <a:endParaRPr lang="es-CL" dirty="0"/>
          </a:p>
        </p:txBody>
      </p:sp>
      <p:sp>
        <p:nvSpPr>
          <p:cNvPr id="3" name="2 Subtítulo"/>
          <p:cNvSpPr>
            <a:spLocks noGrp="1"/>
          </p:cNvSpPr>
          <p:nvPr>
            <p:ph type="subTitle" idx="1"/>
          </p:nvPr>
        </p:nvSpPr>
        <p:spPr/>
        <p:txBody>
          <a:bodyPr/>
          <a:lstStyle/>
          <a:p>
            <a:endParaRPr lang="es-CL"/>
          </a:p>
        </p:txBody>
      </p:sp>
    </p:spTree>
    <p:extLst>
      <p:ext uri="{BB962C8B-B14F-4D97-AF65-F5344CB8AC3E}">
        <p14:creationId xmlns:p14="http://schemas.microsoft.com/office/powerpoint/2010/main" val="1900497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lnSpcReduction="10000"/>
          </a:bodyPr>
          <a:lstStyle/>
          <a:p>
            <a:pPr algn="just"/>
            <a:r>
              <a:rPr lang="es-ES" b="1" dirty="0"/>
              <a:t>Requisitos para ser mandatario: </a:t>
            </a:r>
            <a:r>
              <a:rPr lang="es-ES" dirty="0"/>
              <a:t>Para ser mandatario, es necesario ser alguna de las personas señaladas en el art. 2° de la Ley 18.120, es decir:</a:t>
            </a:r>
          </a:p>
          <a:p>
            <a:pPr marL="365760" lvl="1" indent="0" algn="just">
              <a:buNone/>
            </a:pPr>
            <a:r>
              <a:rPr lang="es-ES" dirty="0"/>
              <a:t>✓ Abogado habilitado para el ejercicio de la profesión.</a:t>
            </a:r>
          </a:p>
          <a:p>
            <a:pPr marL="365760" lvl="1" indent="0" algn="just">
              <a:buNone/>
            </a:pPr>
            <a:r>
              <a:rPr lang="es-ES" dirty="0"/>
              <a:t>✓ Procurador del Número.</a:t>
            </a:r>
          </a:p>
          <a:p>
            <a:pPr marL="365760" lvl="1" indent="0" algn="just">
              <a:buNone/>
            </a:pPr>
            <a:r>
              <a:rPr lang="es-ES" dirty="0"/>
              <a:t>✓ Postulantes designados por la Corporación de Asistencia Judicial, independientemente del tiempo que lleven como egresados.</a:t>
            </a:r>
          </a:p>
          <a:p>
            <a:pPr marL="365760" lvl="1" indent="0" algn="just">
              <a:buNone/>
            </a:pPr>
            <a:r>
              <a:rPr lang="es-ES" dirty="0"/>
              <a:t>✓ Estudiantes actualmente inscritos en 3°, 4° o 5° año de Derecho en alguna Universidad autorizada.</a:t>
            </a:r>
          </a:p>
          <a:p>
            <a:pPr marL="365760" lvl="1" indent="0" algn="just">
              <a:buNone/>
            </a:pPr>
            <a:r>
              <a:rPr lang="es-ES" dirty="0"/>
              <a:t>✓ Egresados de las Facultades de Derecho que hubieren cursado 5° año y hasta 3 años después de haber rendido los exámenes correspondientes.</a:t>
            </a:r>
            <a:endParaRPr lang="es-CL" dirty="0"/>
          </a:p>
        </p:txBody>
      </p:sp>
    </p:spTree>
    <p:extLst>
      <p:ext uri="{BB962C8B-B14F-4D97-AF65-F5344CB8AC3E}">
        <p14:creationId xmlns:p14="http://schemas.microsoft.com/office/powerpoint/2010/main" val="27030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92500" lnSpcReduction="20000"/>
          </a:bodyPr>
          <a:lstStyle/>
          <a:p>
            <a:pPr algn="just"/>
            <a:r>
              <a:rPr lang="es-ES" b="1" dirty="0"/>
              <a:t>Formas de constituir el mandato: </a:t>
            </a:r>
            <a:r>
              <a:rPr lang="es-ES" dirty="0"/>
              <a:t>dado que es un contrato solemne, su nacimiento debe producirse de acuerdo a alguna de las formas señaladas por la ley. Dichas formas son las siguientes:</a:t>
            </a:r>
          </a:p>
          <a:p>
            <a:pPr marL="365760" lvl="1" indent="0" algn="just">
              <a:buNone/>
            </a:pPr>
            <a:r>
              <a:rPr lang="es-ES" dirty="0"/>
              <a:t>✓ </a:t>
            </a:r>
            <a:r>
              <a:rPr lang="es-ES" b="1" dirty="0"/>
              <a:t>Por escritura pública: </a:t>
            </a:r>
            <a:r>
              <a:rPr lang="es-ES" dirty="0"/>
              <a:t>ya sea extendida ante notario o ante el oficial del Registro Civil que tenga facultades para ejercer esta función específica (la tiene cuando en el ámbito territorial no exista notario). Art. 6° N°1 CPC.</a:t>
            </a:r>
          </a:p>
          <a:p>
            <a:pPr marL="365760" lvl="1" indent="0" algn="just">
              <a:buNone/>
            </a:pPr>
            <a:r>
              <a:rPr lang="es-ES" dirty="0"/>
              <a:t>✓ </a:t>
            </a:r>
            <a:r>
              <a:rPr lang="es-ES" b="1" dirty="0"/>
              <a:t>Acta extendida ante un Juez de Letras o Juez Árbitro y suscrita por todos los otorgantes.</a:t>
            </a:r>
            <a:r>
              <a:rPr lang="es-ES" dirty="0"/>
              <a:t> Art. 6° N°2 CPC.</a:t>
            </a:r>
          </a:p>
          <a:p>
            <a:pPr marL="365760" lvl="1" indent="0" algn="just">
              <a:buNone/>
            </a:pPr>
            <a:r>
              <a:rPr lang="es-ES" dirty="0"/>
              <a:t>✓ </a:t>
            </a:r>
            <a:r>
              <a:rPr lang="es-ES" b="1" dirty="0"/>
              <a:t>Declaración escrita del mandante y autorizada por el Secretario del Tribunal:</a:t>
            </a:r>
            <a:r>
              <a:rPr lang="es-ES" dirty="0"/>
              <a:t> Es la forma habitual de constitución (Secretario: “autorizo” o “autorizo poder”, fecha, firma). Para autorizar el mandato, el Secretario debe cerciorarse previamente que el mandatario reúne alguna de las calidades previstas en la Ley de Comparecencia en Juicio (art. 4° Ley 18.120).</a:t>
            </a:r>
            <a:endParaRPr lang="es-CL" dirty="0"/>
          </a:p>
        </p:txBody>
      </p:sp>
    </p:spTree>
    <p:extLst>
      <p:ext uri="{BB962C8B-B14F-4D97-AF65-F5344CB8AC3E}">
        <p14:creationId xmlns:p14="http://schemas.microsoft.com/office/powerpoint/2010/main" val="270303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62500" lnSpcReduction="20000"/>
          </a:bodyPr>
          <a:lstStyle/>
          <a:p>
            <a:pPr marL="0" indent="0" algn="just">
              <a:buNone/>
            </a:pPr>
            <a:r>
              <a:rPr lang="es-ES" dirty="0"/>
              <a:t>✓ </a:t>
            </a:r>
            <a:r>
              <a:rPr lang="es-ES" b="1" dirty="0"/>
              <a:t>Endoso en Comisión de Cobranza de letra de cambio o pagaré</a:t>
            </a:r>
            <a:r>
              <a:rPr lang="es-ES" dirty="0"/>
              <a:t>: Tiene la particularidad de que por el sólo efecto del endoso se entienden conferidas todas las facultades especiales que en otros casos requieren otorgarse expresamente. Se materializa en las cláusulas “valor en cobro”, “en cobranza” o “en comisión de cobranza”. Algunos discuten que se aplique al cheque. Artículo 29 de la Ley sobre Letra de Cambio y Pagaré.</a:t>
            </a:r>
          </a:p>
          <a:p>
            <a:pPr marL="0" indent="0" algn="just">
              <a:buNone/>
            </a:pPr>
            <a:r>
              <a:rPr lang="es-ES" dirty="0"/>
              <a:t>✓ </a:t>
            </a:r>
            <a:r>
              <a:rPr lang="es-ES" b="1" dirty="0"/>
              <a:t>Firma electrónica avanzada</a:t>
            </a:r>
            <a:r>
              <a:rPr lang="es-ES" dirty="0"/>
              <a:t>: al igual que en el caso del Patrocinio, de acuerdo a la Ley 20.886 sobre tramitación electrónica, es posible que el mandato judicial se constituya de esta manera. Art. 7° Ley 20.886.</a:t>
            </a:r>
          </a:p>
          <a:p>
            <a:pPr marL="0" indent="0" algn="just">
              <a:buNone/>
            </a:pPr>
            <a:r>
              <a:rPr lang="es-ES" b="1" dirty="0"/>
              <a:t>Excepciones a la necesidad de comparecer en juicio representado</a:t>
            </a:r>
            <a:r>
              <a:rPr lang="es-ES" dirty="0"/>
              <a:t>:</a:t>
            </a:r>
          </a:p>
          <a:p>
            <a:pPr marL="0" indent="0" algn="just">
              <a:buNone/>
            </a:pPr>
            <a:r>
              <a:rPr lang="es-ES" dirty="0"/>
              <a:t>✓ Existencia de asuntos en que puede comparecer la parte personalmente.</a:t>
            </a:r>
          </a:p>
          <a:p>
            <a:pPr marL="0" indent="0" algn="just">
              <a:buNone/>
            </a:pPr>
            <a:r>
              <a:rPr lang="es-ES" dirty="0"/>
              <a:t>✓ Para la iniciación y secuela del juicio puede solicitarse la autorización para comparecer y defenderse personalmente. (art. 2 ley 18.120).</a:t>
            </a:r>
          </a:p>
          <a:p>
            <a:pPr marL="0" indent="0" algn="just">
              <a:buNone/>
            </a:pPr>
            <a:r>
              <a:rPr lang="es-ES" dirty="0"/>
              <a:t>✓ Además no se requiere tener mandato judicial ni patrocinio, en los siguientes casos: </a:t>
            </a:r>
          </a:p>
          <a:p>
            <a:pPr marL="0" indent="0" algn="just">
              <a:buNone/>
            </a:pPr>
            <a:r>
              <a:rPr lang="es-ES" dirty="0"/>
              <a:t>- Asuntos conocidos por Árbitros Arbitradores.</a:t>
            </a:r>
          </a:p>
          <a:p>
            <a:pPr marL="0" indent="0" algn="just">
              <a:buNone/>
            </a:pPr>
            <a:r>
              <a:rPr lang="es-ES" dirty="0"/>
              <a:t>- Juicios políticos de que conozca la Cámara de Diputados o el Senado.</a:t>
            </a:r>
          </a:p>
          <a:p>
            <a:pPr marL="0" indent="0" algn="just">
              <a:buNone/>
            </a:pPr>
            <a:r>
              <a:rPr lang="es-ES" dirty="0"/>
              <a:t>- Juicios cuya cuantía no exceda de ½ U.T.M., cualquiera sea su naturaleza.</a:t>
            </a:r>
          </a:p>
          <a:p>
            <a:pPr marL="0" indent="0" algn="just">
              <a:buNone/>
            </a:pPr>
            <a:r>
              <a:rPr lang="es-ES" dirty="0"/>
              <a:t>- Causas Electorales.</a:t>
            </a:r>
          </a:p>
          <a:p>
            <a:pPr marL="0" indent="0" algn="just">
              <a:buNone/>
            </a:pPr>
            <a:r>
              <a:rPr lang="es-ES" dirty="0"/>
              <a:t>- Recursos de Amparo y Protección.</a:t>
            </a:r>
          </a:p>
          <a:p>
            <a:pPr marL="0" indent="0" algn="just">
              <a:buNone/>
            </a:pPr>
            <a:r>
              <a:rPr lang="es-ES" dirty="0"/>
              <a:t>- Solicitudes aisladas en que se piden copias, </a:t>
            </a:r>
            <a:r>
              <a:rPr lang="es-ES" dirty="0" err="1"/>
              <a:t>desarchivos</a:t>
            </a:r>
            <a:r>
              <a:rPr lang="es-ES" dirty="0"/>
              <a:t>, etc. </a:t>
            </a:r>
          </a:p>
          <a:p>
            <a:pPr marL="0" indent="0" algn="just">
              <a:buNone/>
            </a:pPr>
            <a:endParaRPr lang="es-CL" dirty="0"/>
          </a:p>
        </p:txBody>
      </p:sp>
    </p:spTree>
    <p:extLst>
      <p:ext uri="{BB962C8B-B14F-4D97-AF65-F5344CB8AC3E}">
        <p14:creationId xmlns:p14="http://schemas.microsoft.com/office/powerpoint/2010/main" val="270303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a:bodyPr>
          <a:lstStyle/>
          <a:p>
            <a:pPr algn="just"/>
            <a:r>
              <a:rPr lang="es-ES" b="1" dirty="0"/>
              <a:t>Sanciones ante el incumplimiento en su forma de constitución: </a:t>
            </a:r>
            <a:r>
              <a:rPr lang="es-ES" dirty="0"/>
              <a:t>La sanción es menos drástica que la del patrocinio, ya que otorga al interesado un plazo de 3 días para corregir el vicio de que adolece la presentación y constituir legalmente el mandato. Pasado el plazo, la solicitud se tiene por no presentada para todos los efectos legales. La fecha del escrito es el de la primera presentación, aun cuando el poder se constituya con posterioridad. Las resoluciones sobre patrocinio y mandato no son objeto de recursos de ninguna clase.</a:t>
            </a:r>
            <a:endParaRPr lang="es-CL" dirty="0"/>
          </a:p>
        </p:txBody>
      </p:sp>
    </p:spTree>
    <p:extLst>
      <p:ext uri="{BB962C8B-B14F-4D97-AF65-F5344CB8AC3E}">
        <p14:creationId xmlns:p14="http://schemas.microsoft.com/office/powerpoint/2010/main" val="270303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92500"/>
          </a:bodyPr>
          <a:lstStyle/>
          <a:p>
            <a:pPr algn="just"/>
            <a:r>
              <a:rPr lang="es-ES" b="1" dirty="0"/>
              <a:t>Facultades del mandatario: </a:t>
            </a:r>
            <a:r>
              <a:rPr lang="es-ES" dirty="0"/>
              <a:t>Se encuentran contempladas en el art. 7° del CPC. Al igual que los elementos del acto jurídico, se clasifican en facultades de la esencia, de la naturaleza y accidentales.</a:t>
            </a:r>
          </a:p>
          <a:p>
            <a:pPr algn="just"/>
            <a:r>
              <a:rPr lang="es-ES" b="1" dirty="0"/>
              <a:t>1. Facultades esenciales u ordinarias:</a:t>
            </a:r>
          </a:p>
          <a:p>
            <a:pPr marL="0" indent="0" algn="just">
              <a:buNone/>
            </a:pPr>
            <a:r>
              <a:rPr lang="es-ES" dirty="0"/>
              <a:t>- Nacen por la sola circunstancia de otorgarse un mandato judicial y no pueden ser limitadas por las partes de modo alguno.</a:t>
            </a:r>
          </a:p>
          <a:p>
            <a:pPr marL="0" indent="0" algn="just">
              <a:buNone/>
            </a:pPr>
            <a:r>
              <a:rPr lang="es-ES" dirty="0"/>
              <a:t>- Las facultades esenciales se traducen en la representación</a:t>
            </a:r>
          </a:p>
          <a:p>
            <a:pPr marL="0" indent="0" algn="just">
              <a:buNone/>
            </a:pPr>
            <a:r>
              <a:rPr lang="es-ES" dirty="0"/>
              <a:t>- Art 7 </a:t>
            </a:r>
            <a:r>
              <a:rPr lang="es-ES" dirty="0" err="1"/>
              <a:t>inc</a:t>
            </a:r>
            <a:r>
              <a:rPr lang="es-ES" dirty="0"/>
              <a:t> 1.</a:t>
            </a:r>
          </a:p>
          <a:p>
            <a:pPr marL="0" indent="0">
              <a:buNone/>
            </a:pPr>
            <a:r>
              <a:rPr lang="es-CL" dirty="0"/>
              <a:t>- </a:t>
            </a:r>
            <a:r>
              <a:rPr lang="es-ES" dirty="0"/>
              <a:t>Las notificaciones se deben hacer al mandatario judicial, siendo nulas las que se realicen al mandante. </a:t>
            </a:r>
          </a:p>
          <a:p>
            <a:pPr algn="just">
              <a:buFontTx/>
              <a:buChar char="-"/>
            </a:pPr>
            <a:endParaRPr lang="es-CL" dirty="0"/>
          </a:p>
          <a:p>
            <a:pPr marL="0" indent="0" algn="just">
              <a:buNone/>
            </a:pPr>
            <a:endParaRPr lang="es-ES" dirty="0"/>
          </a:p>
        </p:txBody>
      </p:sp>
    </p:spTree>
    <p:extLst>
      <p:ext uri="{BB962C8B-B14F-4D97-AF65-F5344CB8AC3E}">
        <p14:creationId xmlns:p14="http://schemas.microsoft.com/office/powerpoint/2010/main" val="270303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lstStyle/>
          <a:p>
            <a:pPr algn="just"/>
            <a:r>
              <a:rPr lang="es-ES" b="1" dirty="0"/>
              <a:t>Facultades de la naturaleza:</a:t>
            </a:r>
          </a:p>
          <a:p>
            <a:pPr marL="0" indent="0" algn="just">
              <a:buNone/>
            </a:pPr>
            <a:r>
              <a:rPr lang="es-ES" dirty="0"/>
              <a:t>Son aquellas que se entienden incorporadas al mandato, sin necesidad de mención expresa, pero que pueden ser modificadas o renunciadas por las partes.</a:t>
            </a:r>
          </a:p>
          <a:p>
            <a:pPr marL="0" indent="0" algn="just">
              <a:buNone/>
            </a:pPr>
            <a:r>
              <a:rPr lang="es-ES" b="1" dirty="0"/>
              <a:t>Facultad de delegación del mandato: </a:t>
            </a:r>
            <a:r>
              <a:rPr lang="es-ES" dirty="0"/>
              <a:t>si el mandatario no tiene prohibición expresa de delegar, podrá hacerlo, de acuerdo a lo preceptuado por el art. 7 inciso 1º CPC.</a:t>
            </a:r>
            <a:endParaRPr lang="es-CL" dirty="0"/>
          </a:p>
        </p:txBody>
      </p:sp>
    </p:spTree>
    <p:extLst>
      <p:ext uri="{BB962C8B-B14F-4D97-AF65-F5344CB8AC3E}">
        <p14:creationId xmlns:p14="http://schemas.microsoft.com/office/powerpoint/2010/main" val="270303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62500" lnSpcReduction="20000"/>
          </a:bodyPr>
          <a:lstStyle/>
          <a:p>
            <a:pPr algn="just"/>
            <a:r>
              <a:rPr lang="es-ES" b="1" dirty="0"/>
              <a:t>Facultades accidentales o especiales:</a:t>
            </a:r>
          </a:p>
          <a:p>
            <a:pPr marL="0" indent="0" algn="just">
              <a:buNone/>
            </a:pPr>
            <a:r>
              <a:rPr lang="es-ES" dirty="0"/>
              <a:t>Sólo se entienden incorporadas al mandato si se mencionan expresamente. Se encuentran reguladas en el art. 7° inc. 2° CPC. Las facultades especiales son:</a:t>
            </a:r>
          </a:p>
          <a:p>
            <a:pPr marL="457200" indent="-457200" algn="just">
              <a:buFont typeface="+mj-lt"/>
              <a:buAutoNum type="arabicPeriod"/>
            </a:pPr>
            <a:r>
              <a:rPr lang="es-ES" dirty="0"/>
              <a:t>Desistirse en 1ª instancia de la acción deducida</a:t>
            </a:r>
          </a:p>
          <a:p>
            <a:pPr marL="457200" indent="-457200" algn="just">
              <a:buFont typeface="+mj-lt"/>
              <a:buAutoNum type="arabicPeriod"/>
            </a:pPr>
            <a:r>
              <a:rPr lang="es-ES" dirty="0"/>
              <a:t>Aceptar la demanda contraria (allanamiento)</a:t>
            </a:r>
          </a:p>
          <a:p>
            <a:pPr marL="457200" indent="-457200" algn="just">
              <a:buFont typeface="+mj-lt"/>
              <a:buAutoNum type="arabicPeriod"/>
            </a:pPr>
            <a:r>
              <a:rPr lang="es-ES" dirty="0"/>
              <a:t>Absolver Posiciones, o sea, confesar en juicio</a:t>
            </a:r>
          </a:p>
          <a:p>
            <a:pPr marL="457200" indent="-457200" algn="just">
              <a:buFont typeface="+mj-lt"/>
              <a:buAutoNum type="arabicPeriod"/>
            </a:pPr>
            <a:r>
              <a:rPr lang="es-ES" dirty="0"/>
              <a:t>Renunciar expresa y anticipadamente a los recursos o a los plazos legales</a:t>
            </a:r>
          </a:p>
          <a:p>
            <a:pPr marL="457200" indent="-457200" algn="just">
              <a:buFont typeface="+mj-lt"/>
              <a:buAutoNum type="arabicPeriod"/>
            </a:pPr>
            <a:r>
              <a:rPr lang="es-ES" dirty="0"/>
              <a:t>Transigir</a:t>
            </a:r>
          </a:p>
          <a:p>
            <a:pPr marL="457200" indent="-457200" algn="just">
              <a:buFont typeface="+mj-lt"/>
              <a:buAutoNum type="arabicPeriod"/>
            </a:pPr>
            <a:r>
              <a:rPr lang="es-ES" dirty="0"/>
              <a:t>Comprometer </a:t>
            </a:r>
          </a:p>
          <a:p>
            <a:pPr marL="457200" indent="-457200" algn="just">
              <a:buFont typeface="+mj-lt"/>
              <a:buAutoNum type="arabicPeriod"/>
            </a:pPr>
            <a:r>
              <a:rPr lang="es-ES" dirty="0"/>
              <a:t>Otorgar a los árbitros facultades de arbitradores</a:t>
            </a:r>
          </a:p>
          <a:p>
            <a:pPr marL="457200" indent="-457200" algn="just">
              <a:buFont typeface="+mj-lt"/>
              <a:buAutoNum type="arabicPeriod"/>
            </a:pPr>
            <a:r>
              <a:rPr lang="es-ES" dirty="0"/>
              <a:t>Aprobar convenios </a:t>
            </a:r>
          </a:p>
          <a:p>
            <a:pPr marL="457200" indent="-457200" algn="just">
              <a:buFont typeface="+mj-lt"/>
              <a:buAutoNum type="arabicPeriod"/>
            </a:pPr>
            <a:r>
              <a:rPr lang="es-ES" dirty="0"/>
              <a:t>Percibir</a:t>
            </a:r>
          </a:p>
          <a:p>
            <a:pPr marL="0" indent="0" algn="just">
              <a:buNone/>
            </a:pPr>
            <a:r>
              <a:rPr lang="es-ES" b="1" dirty="0"/>
              <a:t>Término del mandato judicial Art 10 CPC</a:t>
            </a:r>
          </a:p>
          <a:p>
            <a:pPr marL="457200" indent="-457200" algn="just">
              <a:buFont typeface="+mj-lt"/>
              <a:buAutoNum type="arabicPeriod"/>
            </a:pPr>
            <a:r>
              <a:rPr lang="es-ES" dirty="0"/>
              <a:t>Por desempeño del encargo (forma normal)</a:t>
            </a:r>
          </a:p>
          <a:p>
            <a:pPr marL="457200" indent="-457200" algn="just">
              <a:buFont typeface="+mj-lt"/>
              <a:buAutoNum type="arabicPeriod"/>
            </a:pPr>
            <a:r>
              <a:rPr lang="es-ES" dirty="0"/>
              <a:t>Por muerte del mandatario. Expresamente se señala en vista causa 165 N 3 CPC). (Muerte del mandante no extingue el mandato judicial, arts. 396 y 529 COT)</a:t>
            </a:r>
          </a:p>
          <a:p>
            <a:pPr marL="457200" indent="-457200" algn="just">
              <a:buFont typeface="+mj-lt"/>
              <a:buAutoNum type="arabicPeriod"/>
            </a:pPr>
            <a:r>
              <a:rPr lang="es-ES" dirty="0"/>
              <a:t>Por renuncia</a:t>
            </a:r>
          </a:p>
          <a:p>
            <a:pPr marL="457200" indent="-457200" algn="just">
              <a:buFont typeface="+mj-lt"/>
              <a:buAutoNum type="arabicPeriod"/>
            </a:pPr>
            <a:r>
              <a:rPr lang="es-ES" dirty="0"/>
              <a:t>Por revocación. Art.10 CPC</a:t>
            </a:r>
          </a:p>
        </p:txBody>
      </p:sp>
    </p:spTree>
    <p:extLst>
      <p:ext uri="{BB962C8B-B14F-4D97-AF65-F5344CB8AC3E}">
        <p14:creationId xmlns:p14="http://schemas.microsoft.com/office/powerpoint/2010/main" val="270303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29024" y="1412776"/>
            <a:ext cx="7067312"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035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0009112" cy="6285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79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6944868" cy="578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907704" y="2492896"/>
            <a:ext cx="936104" cy="108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140968"/>
            <a:ext cx="1008112" cy="11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653136"/>
            <a:ext cx="93345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624691"/>
            <a:ext cx="93345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017697"/>
            <a:ext cx="93345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762673"/>
            <a:ext cx="93345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13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Comparecencia en Juicio</a:t>
            </a:r>
            <a:endParaRPr lang="es-CL" dirty="0"/>
          </a:p>
        </p:txBody>
      </p:sp>
      <p:sp>
        <p:nvSpPr>
          <p:cNvPr id="3" name="2 Marcador de contenido"/>
          <p:cNvSpPr>
            <a:spLocks noGrp="1"/>
          </p:cNvSpPr>
          <p:nvPr>
            <p:ph sz="quarter" idx="1"/>
          </p:nvPr>
        </p:nvSpPr>
        <p:spPr/>
        <p:txBody>
          <a:bodyPr/>
          <a:lstStyle/>
          <a:p>
            <a:pPr algn="just"/>
            <a:r>
              <a:rPr lang="es-ES" dirty="0"/>
              <a:t>Capacidad para presentarse y actuar ante los tribunales ejerciendo una acción (pretensión) o defensa, o requiriendo actuación en acto judicial no contencioso</a:t>
            </a:r>
          </a:p>
          <a:p>
            <a:pPr algn="just"/>
            <a:endParaRPr lang="es-ES" dirty="0"/>
          </a:p>
          <a:p>
            <a:pPr algn="just"/>
            <a:r>
              <a:rPr lang="es-ES" dirty="0"/>
              <a:t>IUS POSTULANDI: Necesidad jurídica en que se encuentran las partes de encomendar a ciertas personas el patrocinio y la representación, para poder actuar en un proceso</a:t>
            </a:r>
            <a:endParaRPr lang="es-CL" dirty="0"/>
          </a:p>
        </p:txBody>
      </p:sp>
    </p:spTree>
    <p:extLst>
      <p:ext uri="{BB962C8B-B14F-4D97-AF65-F5344CB8AC3E}">
        <p14:creationId xmlns:p14="http://schemas.microsoft.com/office/powerpoint/2010/main" val="4734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ESCRITOS JUDICIALES</a:t>
            </a:r>
            <a:endParaRPr lang="es-CL" dirty="0"/>
          </a:p>
        </p:txBody>
      </p:sp>
      <p:sp>
        <p:nvSpPr>
          <p:cNvPr id="3" name="2 Marcador de contenido"/>
          <p:cNvSpPr>
            <a:spLocks noGrp="1"/>
          </p:cNvSpPr>
          <p:nvPr>
            <p:ph sz="quarter" idx="1"/>
          </p:nvPr>
        </p:nvSpPr>
        <p:spPr/>
        <p:txBody>
          <a:bodyPr>
            <a:normAutofit fontScale="77500" lnSpcReduction="20000"/>
          </a:bodyPr>
          <a:lstStyle/>
          <a:p>
            <a:pPr algn="just"/>
            <a:r>
              <a:rPr lang="es-ES" b="1" dirty="0"/>
              <a:t>Requisitos de los escritos</a:t>
            </a:r>
          </a:p>
          <a:p>
            <a:pPr marL="0" indent="0" algn="just">
              <a:buNone/>
            </a:pPr>
            <a:r>
              <a:rPr lang="es-ES" dirty="0"/>
              <a:t>Cada escrito debe encabezarse con una suma que indique su contenido o el trámite de que se trata (art. 30 CPC)</a:t>
            </a:r>
          </a:p>
          <a:p>
            <a:pPr marL="0" indent="0" algn="just">
              <a:buNone/>
            </a:pPr>
            <a:r>
              <a:rPr lang="es-ES" dirty="0"/>
              <a:t>La suma del escrito contiene el de su contenido (Ej. Demanda)</a:t>
            </a:r>
          </a:p>
          <a:p>
            <a:pPr marL="0" indent="0" algn="just">
              <a:buNone/>
            </a:pPr>
            <a:r>
              <a:rPr lang="es-ES" dirty="0"/>
              <a:t>Cada escrito puede contener distintas peticiones, en cuyo caso se indica y los</a:t>
            </a:r>
          </a:p>
          <a:p>
            <a:pPr lvl="1" algn="just"/>
            <a:r>
              <a:rPr lang="es-ES" dirty="0"/>
              <a:t>EN LO PRINCIPAL: DEMANDA.</a:t>
            </a:r>
          </a:p>
          <a:p>
            <a:pPr lvl="1" algn="just"/>
            <a:r>
              <a:rPr lang="es-ES" dirty="0"/>
              <a:t>PRIMER OTROSÍ: ACOMPAÑA DOCUMENTOS.</a:t>
            </a:r>
          </a:p>
          <a:p>
            <a:pPr lvl="1" algn="just"/>
            <a:r>
              <a:rPr lang="es-ES" dirty="0"/>
              <a:t>SEGUNDO OTROSÍ: PATROCINIO Y PODER</a:t>
            </a:r>
          </a:p>
          <a:p>
            <a:pPr algn="just"/>
            <a:r>
              <a:rPr lang="es-ES" b="1" dirty="0"/>
              <a:t>Contenido del escrito: </a:t>
            </a:r>
          </a:p>
          <a:p>
            <a:pPr marL="365760" lvl="1" indent="0" algn="just">
              <a:buNone/>
            </a:pPr>
            <a:r>
              <a:rPr lang="es-ES" dirty="0"/>
              <a:t>a) Individualización del tribunal</a:t>
            </a:r>
          </a:p>
          <a:p>
            <a:pPr marL="365760" lvl="1" indent="0" algn="just">
              <a:buNone/>
            </a:pPr>
            <a:r>
              <a:rPr lang="es-ES" dirty="0"/>
              <a:t>b) la parte que efectúa la presentación</a:t>
            </a:r>
          </a:p>
          <a:p>
            <a:pPr marL="365760" lvl="1" indent="0" algn="just">
              <a:buNone/>
            </a:pPr>
            <a:r>
              <a:rPr lang="es-ES" dirty="0"/>
              <a:t>c) el proceso de que trata</a:t>
            </a:r>
          </a:p>
          <a:p>
            <a:pPr marL="365760" lvl="1" indent="0" algn="just">
              <a:buNone/>
            </a:pPr>
            <a:r>
              <a:rPr lang="es-ES" dirty="0"/>
              <a:t>d) el número de rol de la causa</a:t>
            </a:r>
          </a:p>
          <a:p>
            <a:pPr marL="365760" lvl="1" indent="0" algn="just">
              <a:buNone/>
            </a:pPr>
            <a:r>
              <a:rPr lang="es-ES" dirty="0"/>
              <a:t>e) el nombre de las partes que figuran en la carátula del expediente</a:t>
            </a:r>
          </a:p>
          <a:p>
            <a:pPr marL="365760" lvl="1" indent="0" algn="just">
              <a:buNone/>
            </a:pPr>
            <a:r>
              <a:rPr lang="es-ES" dirty="0"/>
              <a:t>f) Cuerpo del escrito: se indica la petición de que trata y finalmente se concluye con la petición específica </a:t>
            </a:r>
            <a:r>
              <a:rPr lang="es-ES" b="1" dirty="0"/>
              <a:t>(Por Tanto,)</a:t>
            </a:r>
            <a:endParaRPr lang="es-CL" b="1" dirty="0"/>
          </a:p>
        </p:txBody>
      </p:sp>
    </p:spTree>
    <p:extLst>
      <p:ext uri="{BB962C8B-B14F-4D97-AF65-F5344CB8AC3E}">
        <p14:creationId xmlns:p14="http://schemas.microsoft.com/office/powerpoint/2010/main" val="2575754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782717"/>
            <a:ext cx="8828278" cy="567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00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5696" y="332656"/>
            <a:ext cx="5358524" cy="610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043394" y="1628800"/>
            <a:ext cx="15121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91732"/>
            <a:ext cx="1617814" cy="15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509120"/>
            <a:ext cx="1511300" cy="14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2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FF03ED-FD88-C040-A1F9-5EA763F9FEC7}"/>
              </a:ext>
            </a:extLst>
          </p:cNvPr>
          <p:cNvSpPr>
            <a:spLocks noGrp="1"/>
          </p:cNvSpPr>
          <p:nvPr>
            <p:ph type="title"/>
          </p:nvPr>
        </p:nvSpPr>
        <p:spPr/>
        <p:txBody>
          <a:bodyPr/>
          <a:lstStyle/>
          <a:p>
            <a:endParaRPr lang="es-CL" dirty="0"/>
          </a:p>
        </p:txBody>
      </p:sp>
      <p:pic>
        <p:nvPicPr>
          <p:cNvPr id="5" name="Marcador de contenido 4">
            <a:extLst>
              <a:ext uri="{FF2B5EF4-FFF2-40B4-BE49-F238E27FC236}">
                <a16:creationId xmlns:a16="http://schemas.microsoft.com/office/drawing/2014/main" id="{3F97C99D-57D0-1B43-A704-9DA770F9D54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274638"/>
            <a:ext cx="7380335" cy="5709121"/>
          </a:xfrm>
        </p:spPr>
      </p:pic>
      <p:sp>
        <p:nvSpPr>
          <p:cNvPr id="6" name="CuadroTexto 5">
            <a:extLst>
              <a:ext uri="{FF2B5EF4-FFF2-40B4-BE49-F238E27FC236}">
                <a16:creationId xmlns:a16="http://schemas.microsoft.com/office/drawing/2014/main" id="{38EAC71D-40EF-2647-88C0-853671FD403B}"/>
              </a:ext>
            </a:extLst>
          </p:cNvPr>
          <p:cNvSpPr txBox="1"/>
          <p:nvPr/>
        </p:nvSpPr>
        <p:spPr>
          <a:xfrm>
            <a:off x="457200" y="764704"/>
            <a:ext cx="1018456" cy="646331"/>
          </a:xfrm>
          <a:prstGeom prst="rect">
            <a:avLst/>
          </a:prstGeom>
          <a:noFill/>
        </p:spPr>
        <p:txBody>
          <a:bodyPr wrap="square" rtlCol="0">
            <a:spAutoFit/>
          </a:bodyPr>
          <a:lstStyle/>
          <a:p>
            <a:r>
              <a:rPr lang="es-CL" dirty="0"/>
              <a:t>Pre suma </a:t>
            </a:r>
          </a:p>
        </p:txBody>
      </p:sp>
      <p:cxnSp>
        <p:nvCxnSpPr>
          <p:cNvPr id="8" name="Conector recto de flecha 7">
            <a:extLst>
              <a:ext uri="{FF2B5EF4-FFF2-40B4-BE49-F238E27FC236}">
                <a16:creationId xmlns:a16="http://schemas.microsoft.com/office/drawing/2014/main" id="{89F4CFD0-5A3D-FC49-AAA1-049B61090373}"/>
              </a:ext>
            </a:extLst>
          </p:cNvPr>
          <p:cNvCxnSpPr/>
          <p:nvPr/>
        </p:nvCxnSpPr>
        <p:spPr>
          <a:xfrm>
            <a:off x="1187624" y="1124744"/>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01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C3552B-BFA0-3C4D-8411-E7494024E337}"/>
              </a:ext>
            </a:extLst>
          </p:cNvPr>
          <p:cNvSpPr>
            <a:spLocks noGrp="1"/>
          </p:cNvSpPr>
          <p:nvPr>
            <p:ph type="title"/>
          </p:nvPr>
        </p:nvSpPr>
        <p:spPr/>
        <p:txBody>
          <a:bodyPr/>
          <a:lstStyle/>
          <a:p>
            <a:pPr algn="ctr"/>
            <a:r>
              <a:rPr lang="es-CL" b="1" dirty="0"/>
              <a:t>Tarea </a:t>
            </a:r>
          </a:p>
        </p:txBody>
      </p:sp>
      <p:sp>
        <p:nvSpPr>
          <p:cNvPr id="3" name="Marcador de contenido 2">
            <a:extLst>
              <a:ext uri="{FF2B5EF4-FFF2-40B4-BE49-F238E27FC236}">
                <a16:creationId xmlns:a16="http://schemas.microsoft.com/office/drawing/2014/main" id="{3266E850-4BB2-0047-9A46-019627A57007}"/>
              </a:ext>
            </a:extLst>
          </p:cNvPr>
          <p:cNvSpPr>
            <a:spLocks noGrp="1"/>
          </p:cNvSpPr>
          <p:nvPr>
            <p:ph sz="quarter" idx="1"/>
          </p:nvPr>
        </p:nvSpPr>
        <p:spPr/>
        <p:txBody>
          <a:bodyPr/>
          <a:lstStyle/>
          <a:p>
            <a:pPr marL="0" indent="0" algn="just">
              <a:buNone/>
            </a:pPr>
            <a:r>
              <a:rPr lang="es-ES" dirty="0"/>
              <a:t>Redacte un escrito de delega poder.</a:t>
            </a:r>
          </a:p>
          <a:p>
            <a:pPr marL="0" indent="0" algn="just">
              <a:buNone/>
            </a:pPr>
            <a:r>
              <a:rPr lang="es-ES" b="1" dirty="0"/>
              <a:t>Datos: </a:t>
            </a:r>
          </a:p>
          <a:p>
            <a:pPr algn="just"/>
            <a:r>
              <a:rPr lang="es-ES" dirty="0"/>
              <a:t>•	Causa de Rol 14.335-2019 del 21° JLC de Santiago, caratulado “Quezada con </a:t>
            </a:r>
            <a:r>
              <a:rPr lang="es-ES" dirty="0" err="1"/>
              <a:t>Reveco</a:t>
            </a:r>
            <a:r>
              <a:rPr lang="es-ES" dirty="0"/>
              <a:t>” respecto de una acción reivindicatoria.</a:t>
            </a:r>
          </a:p>
          <a:p>
            <a:pPr marL="0" indent="0">
              <a:buNone/>
            </a:pPr>
            <a:endParaRPr lang="es-CL" dirty="0"/>
          </a:p>
        </p:txBody>
      </p:sp>
    </p:spTree>
    <p:extLst>
      <p:ext uri="{BB962C8B-B14F-4D97-AF65-F5344CB8AC3E}">
        <p14:creationId xmlns:p14="http://schemas.microsoft.com/office/powerpoint/2010/main" val="45606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a:t>Tarea </a:t>
            </a:r>
            <a:endParaRPr lang="es-CL" b="1" dirty="0"/>
          </a:p>
        </p:txBody>
      </p:sp>
      <p:sp>
        <p:nvSpPr>
          <p:cNvPr id="3" name="2 Marcador de contenido"/>
          <p:cNvSpPr>
            <a:spLocks noGrp="1"/>
          </p:cNvSpPr>
          <p:nvPr>
            <p:ph sz="quarter" idx="1"/>
          </p:nvPr>
        </p:nvSpPr>
        <p:spPr/>
        <p:txBody>
          <a:bodyPr>
            <a:normAutofit/>
          </a:bodyPr>
          <a:lstStyle/>
          <a:p>
            <a:pPr marL="0" indent="0" algn="just">
              <a:buNone/>
            </a:pPr>
            <a:r>
              <a:rPr lang="es-ES" dirty="0"/>
              <a:t>Redacte un escrito de abandono del procedimiento.</a:t>
            </a:r>
          </a:p>
          <a:p>
            <a:pPr marL="0" indent="0" algn="just">
              <a:buNone/>
            </a:pPr>
            <a:r>
              <a:rPr lang="es-ES" b="1" dirty="0"/>
              <a:t>Datos: </a:t>
            </a:r>
          </a:p>
          <a:p>
            <a:pPr algn="just"/>
            <a:r>
              <a:rPr lang="es-ES" dirty="0"/>
              <a:t>•	Causa de Rol 14.335-2019 del 21° JLC de Santiago, caratulado “Quezada con </a:t>
            </a:r>
            <a:r>
              <a:rPr lang="es-ES" dirty="0" err="1"/>
              <a:t>Reveco</a:t>
            </a:r>
            <a:r>
              <a:rPr lang="es-ES" dirty="0"/>
              <a:t>” respecto de una acción reivindicatoria.</a:t>
            </a:r>
          </a:p>
          <a:p>
            <a:pPr algn="just"/>
            <a:r>
              <a:rPr lang="es-ES" dirty="0"/>
              <a:t>•	Con fecha 03/07/2020 se presenta  escrito de contestación y se otorga traslado para la réplica.</a:t>
            </a:r>
          </a:p>
          <a:p>
            <a:pPr algn="just"/>
            <a:r>
              <a:rPr lang="es-ES" dirty="0"/>
              <a:t>•	Con fecha 22/09/2020 se archiva la causa.</a:t>
            </a:r>
          </a:p>
          <a:p>
            <a:pPr algn="just"/>
            <a:r>
              <a:rPr lang="es-ES" dirty="0"/>
              <a:t>•	Con fecha 25/03/2021 demandante solicita desarchivo.</a:t>
            </a:r>
          </a:p>
          <a:p>
            <a:endParaRPr lang="es-CL" dirty="0"/>
          </a:p>
        </p:txBody>
      </p:sp>
    </p:spTree>
    <p:extLst>
      <p:ext uri="{BB962C8B-B14F-4D97-AF65-F5344CB8AC3E}">
        <p14:creationId xmlns:p14="http://schemas.microsoft.com/office/powerpoint/2010/main" val="1196831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80F315-B0DE-D345-8E40-777A5259DD4B}"/>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386CC8F6-9971-4641-9125-6E867FBCDA00}"/>
              </a:ext>
            </a:extLst>
          </p:cNvPr>
          <p:cNvSpPr>
            <a:spLocks noGrp="1"/>
          </p:cNvSpPr>
          <p:nvPr>
            <p:ph sz="quarter" idx="1"/>
          </p:nvPr>
        </p:nvSpPr>
        <p:spPr/>
        <p:txBody>
          <a:bodyPr/>
          <a:lstStyle/>
          <a:p>
            <a:pPr marL="0" indent="0">
              <a:buNone/>
            </a:pPr>
            <a:r>
              <a:rPr lang="es-CL" dirty="0"/>
              <a:t>Fecha de entrega: lunes 05 de abril 2021 hasta las 23:59. </a:t>
            </a:r>
          </a:p>
          <a:p>
            <a:pPr marL="0" indent="0">
              <a:buNone/>
            </a:pPr>
            <a:endParaRPr lang="es-CL" dirty="0"/>
          </a:p>
          <a:p>
            <a:pPr marL="0" indent="0">
              <a:buNone/>
            </a:pPr>
            <a:r>
              <a:rPr lang="es-CL" dirty="0"/>
              <a:t>Forma de entrega: por la sección tareas de ucursos que será habilitada para dicho fin. </a:t>
            </a:r>
          </a:p>
        </p:txBody>
      </p:sp>
    </p:spTree>
    <p:extLst>
      <p:ext uri="{BB962C8B-B14F-4D97-AF65-F5344CB8AC3E}">
        <p14:creationId xmlns:p14="http://schemas.microsoft.com/office/powerpoint/2010/main" val="110423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Comparecencia depende de la instancia y la materia</a:t>
            </a:r>
            <a:endParaRPr lang="es-CL" dirty="0"/>
          </a:p>
        </p:txBody>
      </p:sp>
      <p:sp>
        <p:nvSpPr>
          <p:cNvPr id="3" name="2 Marcador de contenido"/>
          <p:cNvSpPr>
            <a:spLocks noGrp="1"/>
          </p:cNvSpPr>
          <p:nvPr>
            <p:ph sz="quarter" idx="1"/>
          </p:nvPr>
        </p:nvSpPr>
        <p:spPr/>
        <p:txBody>
          <a:bodyPr>
            <a:normAutofit fontScale="85000" lnSpcReduction="20000"/>
          </a:bodyPr>
          <a:lstStyle/>
          <a:p>
            <a:pPr algn="just"/>
            <a:r>
              <a:rPr lang="es-ES" dirty="0"/>
              <a:t>Las normas del sistema de comparecencia en juicio se encuentran en el art. 4 CPC, complementadas por la ley 18.120. De acuerdo a la instancia en la que nos encontremos, varían las maneras de comparecer válidamente en juicio:</a:t>
            </a:r>
          </a:p>
          <a:p>
            <a:pPr lvl="1" algn="just"/>
            <a:r>
              <a:rPr lang="es-ES" dirty="0"/>
              <a:t>✓ En primera o única instancia: la regla general es que deba comparecerse a través de apoderados, estando excluida la comparecencia personal. Las personas que pueden ser apoderados, son las indicadas en la ley 18.120.</a:t>
            </a:r>
          </a:p>
          <a:p>
            <a:pPr marL="982980" lvl="2" indent="-342900" algn="just">
              <a:buFont typeface="+mj-lt"/>
              <a:buAutoNum type="arabicPeriod"/>
            </a:pPr>
            <a:r>
              <a:rPr lang="es-ES" dirty="0"/>
              <a:t>Abogado habilitado para el ejercicio de la profesión</a:t>
            </a:r>
          </a:p>
          <a:p>
            <a:pPr marL="982980" lvl="2" indent="-342900" algn="just">
              <a:buFont typeface="+mj-lt"/>
              <a:buAutoNum type="arabicPeriod"/>
            </a:pPr>
            <a:r>
              <a:rPr lang="es-ES" dirty="0"/>
              <a:t>Procurador del número</a:t>
            </a:r>
          </a:p>
          <a:p>
            <a:pPr marL="982980" lvl="2" indent="-342900" algn="just">
              <a:buFont typeface="+mj-lt"/>
              <a:buAutoNum type="arabicPeriod"/>
            </a:pPr>
            <a:r>
              <a:rPr lang="es-ES" dirty="0"/>
              <a:t>Estudiantes actualmente inscritos en 3º, 4º o 5º año de las Escuelas de Derecho de las Facultades de Ciencias Jurídicas y Sociales de algunas de las Universidades autorizadas</a:t>
            </a:r>
          </a:p>
          <a:p>
            <a:pPr marL="982980" lvl="2" indent="-342900" algn="just">
              <a:buFont typeface="+mj-lt"/>
              <a:buAutoNum type="arabicPeriod"/>
            </a:pPr>
            <a:r>
              <a:rPr lang="es-ES" dirty="0"/>
              <a:t>Egresados de las Facultades de Derecho, que hubieren cursado 5º año y hasta tres años después de haber rendido los exámenes correspondientes</a:t>
            </a:r>
          </a:p>
          <a:p>
            <a:pPr marL="982980" lvl="2" indent="-342900" algn="just">
              <a:buFont typeface="+mj-lt"/>
              <a:buAutoNum type="arabicPeriod"/>
            </a:pPr>
            <a:r>
              <a:rPr lang="es-ES" dirty="0"/>
              <a:t>Egresados que se encuentren efectuando la práctica judicial necesaria para obtener el título de abogado en las Corporaciones de Asistencia Judicial sin importar el tiempo de egreso</a:t>
            </a:r>
          </a:p>
        </p:txBody>
      </p:sp>
    </p:spTree>
    <p:extLst>
      <p:ext uri="{BB962C8B-B14F-4D97-AF65-F5344CB8AC3E}">
        <p14:creationId xmlns:p14="http://schemas.microsoft.com/office/powerpoint/2010/main" val="374322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
          </p:nvPr>
        </p:nvSpPr>
        <p:spPr/>
        <p:txBody>
          <a:bodyPr/>
          <a:lstStyle/>
          <a:p>
            <a:pPr algn="just"/>
            <a:r>
              <a:rPr lang="es-ES" dirty="0"/>
              <a:t>En segunda instancia: ante la Corte de Apelaciones puede comparecerse de 3 formas:</a:t>
            </a:r>
          </a:p>
          <a:p>
            <a:pPr lvl="1" algn="just"/>
            <a:r>
              <a:rPr lang="es-ES" dirty="0"/>
              <a:t>✓ Personalmente.</a:t>
            </a:r>
          </a:p>
          <a:p>
            <a:pPr lvl="1" algn="just"/>
            <a:r>
              <a:rPr lang="es-ES" dirty="0"/>
              <a:t>✓ A través del procurador del número.</a:t>
            </a:r>
          </a:p>
          <a:p>
            <a:pPr lvl="1" algn="just"/>
            <a:r>
              <a:rPr lang="es-ES" dirty="0"/>
              <a:t>✓ A través de abogado habilitado para el ejercicio de la profesión.</a:t>
            </a:r>
          </a:p>
          <a:p>
            <a:pPr algn="just"/>
            <a:r>
              <a:rPr lang="es-ES" dirty="0"/>
              <a:t>Ante la Corte Suprema: sólo puede comparecerse por medio de procurador del número o de abogado habilitado para el ejercicio de la profesión.</a:t>
            </a:r>
            <a:endParaRPr lang="es-CL" dirty="0"/>
          </a:p>
          <a:p>
            <a:endParaRPr lang="es-CL" dirty="0"/>
          </a:p>
        </p:txBody>
      </p:sp>
    </p:spTree>
    <p:extLst>
      <p:ext uri="{BB962C8B-B14F-4D97-AF65-F5344CB8AC3E}">
        <p14:creationId xmlns:p14="http://schemas.microsoft.com/office/powerpoint/2010/main" val="7881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PATROCINIO</a:t>
            </a:r>
            <a:endParaRPr lang="es-CL" dirty="0"/>
          </a:p>
        </p:txBody>
      </p:sp>
      <p:sp>
        <p:nvSpPr>
          <p:cNvPr id="3" name="2 Marcador de contenido"/>
          <p:cNvSpPr>
            <a:spLocks noGrp="1"/>
          </p:cNvSpPr>
          <p:nvPr>
            <p:ph sz="quarter" idx="1"/>
          </p:nvPr>
        </p:nvSpPr>
        <p:spPr/>
        <p:txBody>
          <a:bodyPr>
            <a:normAutofit fontScale="77500" lnSpcReduction="20000"/>
          </a:bodyPr>
          <a:lstStyle/>
          <a:p>
            <a:pPr algn="just"/>
            <a:r>
              <a:rPr lang="es-ES" b="1" dirty="0"/>
              <a:t>Concepto: </a:t>
            </a:r>
            <a:r>
              <a:rPr lang="es-ES" dirty="0"/>
              <a:t>Es un contrato solemne por el cual las partes o interesados en un asunto, encomiendan a un abogado la defensa de sus pretensiones ante los Tribunales de Justicia. La exigencia de patrocinio se encuentra señalada en el art. 1 de la ley 18.120, en relación con el art. 4 CPC.</a:t>
            </a:r>
          </a:p>
          <a:p>
            <a:pPr algn="just"/>
            <a:r>
              <a:rPr lang="es-ES" b="1" dirty="0"/>
              <a:t>Requisitos para ser </a:t>
            </a:r>
            <a:r>
              <a:rPr lang="es-ES" b="1" dirty="0" err="1"/>
              <a:t>patrocinante</a:t>
            </a:r>
            <a:r>
              <a:rPr lang="es-ES" b="1" dirty="0"/>
              <a:t>: </a:t>
            </a:r>
            <a:r>
              <a:rPr lang="es-ES" dirty="0"/>
              <a:t>Ser abogado habilitado para el ejercicio de la profesión.</a:t>
            </a:r>
          </a:p>
          <a:p>
            <a:pPr algn="just"/>
            <a:r>
              <a:rPr lang="es-ES" b="1" dirty="0"/>
              <a:t>Formas de constituir el patrocinio: </a:t>
            </a:r>
            <a:r>
              <a:rPr lang="es-ES" dirty="0"/>
              <a:t>Dado que es un contrato solemne, puede constituirse sólo de la forma señalada por el legislador. De acuerdo a lo señalado por el Art. 1 inciso 2º de la ley 18.120,</a:t>
            </a:r>
          </a:p>
          <a:p>
            <a:pPr algn="just"/>
            <a:r>
              <a:rPr lang="es-ES" dirty="0"/>
              <a:t>“Se entenderá cumplida la obligación de constitución del patrocinio, cuando en la primera presentación de cada parte o interesado en asuntos contenciosos o no contenciosos, el abogado ponga su firma indicando además su nombre, apellidos y domicilio”. Con la firma en el escrito se configura el patrocinio.</a:t>
            </a:r>
          </a:p>
          <a:p>
            <a:pPr algn="just"/>
            <a:r>
              <a:rPr lang="es-ES" dirty="0"/>
              <a:t>La ley de tramitación electrónica permite constituir patrocinio mediante FEA.</a:t>
            </a:r>
            <a:endParaRPr lang="es-CL" dirty="0"/>
          </a:p>
        </p:txBody>
      </p:sp>
    </p:spTree>
    <p:extLst>
      <p:ext uri="{BB962C8B-B14F-4D97-AF65-F5344CB8AC3E}">
        <p14:creationId xmlns:p14="http://schemas.microsoft.com/office/powerpoint/2010/main" val="392731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sz="quarter" idx="1"/>
          </p:nvPr>
        </p:nvSpPr>
        <p:spPr/>
        <p:txBody>
          <a:bodyPr>
            <a:normAutofit fontScale="92500" lnSpcReduction="10000"/>
          </a:bodyPr>
          <a:lstStyle/>
          <a:p>
            <a:pPr algn="just"/>
            <a:r>
              <a:rPr lang="es-ES" b="1" dirty="0"/>
              <a:t>Sanciones ante el incumplimiento en su forma de constitución: </a:t>
            </a:r>
            <a:r>
              <a:rPr lang="es-ES" dirty="0"/>
              <a:t>La sanción es gravísima, dado que si la primera presentación se efectúa sin contener el patrocinio, el escrito no podrá ser proveído y se tendrá por no presentado para todos los efectos legales (art. 1º inciso 2º Ley 18.120). Las resoluciones dictadas a este respecto no serán susceptibles de recurso alguno.</a:t>
            </a:r>
          </a:p>
          <a:p>
            <a:pPr algn="just"/>
            <a:r>
              <a:rPr lang="es-ES" b="1" dirty="0"/>
              <a:t>Duración:</a:t>
            </a:r>
            <a:r>
              <a:rPr lang="es-ES" dirty="0"/>
              <a:t> El patrocinio que se constituye en la primera presentación cubre todo el juicio, hasta el cumplimiento de la sentencia. Sin perjuicio de ello, se entenderá que dura mientras en el expediente no hay testimonio de su cesación (muerte, renuncia, revocación).</a:t>
            </a:r>
          </a:p>
          <a:p>
            <a:pPr marL="0" indent="0" algn="just">
              <a:buNone/>
            </a:pPr>
            <a:r>
              <a:rPr lang="es-ES" dirty="0"/>
              <a:t>	Excepcionalmente, </a:t>
            </a:r>
          </a:p>
          <a:p>
            <a:pPr marL="914400" lvl="3" indent="0" algn="just">
              <a:buNone/>
            </a:pPr>
            <a:r>
              <a:rPr lang="es-ES" dirty="0"/>
              <a:t>▪ Recurso de Queja</a:t>
            </a:r>
          </a:p>
          <a:p>
            <a:pPr marL="914400" lvl="3" indent="0" algn="just">
              <a:buNone/>
            </a:pPr>
            <a:endParaRPr lang="es-CL" dirty="0"/>
          </a:p>
        </p:txBody>
      </p:sp>
    </p:spTree>
    <p:extLst>
      <p:ext uri="{BB962C8B-B14F-4D97-AF65-F5344CB8AC3E}">
        <p14:creationId xmlns:p14="http://schemas.microsoft.com/office/powerpoint/2010/main" val="118933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92500" lnSpcReduction="10000"/>
          </a:bodyPr>
          <a:lstStyle/>
          <a:p>
            <a:pPr algn="just"/>
            <a:r>
              <a:rPr lang="es-ES" b="1" dirty="0"/>
              <a:t>Facultades del </a:t>
            </a:r>
            <a:r>
              <a:rPr lang="es-ES" b="1" dirty="0" err="1"/>
              <a:t>patrocinante</a:t>
            </a:r>
            <a:r>
              <a:rPr lang="es-ES" b="1" dirty="0"/>
              <a:t>:</a:t>
            </a:r>
            <a:r>
              <a:rPr lang="es-ES" dirty="0"/>
              <a:t> Esencialmente el patrocinio se refiere a la defensa del asunto. La realización de las defensas se manifiesta:</a:t>
            </a:r>
          </a:p>
          <a:p>
            <a:pPr marL="0" indent="0" algn="just">
              <a:buNone/>
            </a:pPr>
            <a:r>
              <a:rPr lang="es-ES" dirty="0"/>
              <a:t>	✓ En primera instancia: en los hechos, la 	defensa la realiza el 	mandatario, él firma los 	escritos en que se realiza la defensa, 	pero 	orientado por el abogado </a:t>
            </a:r>
            <a:r>
              <a:rPr lang="es-ES" dirty="0" err="1"/>
              <a:t>patrocinante</a:t>
            </a:r>
            <a:r>
              <a:rPr lang="es-ES" dirty="0"/>
              <a:t>.</a:t>
            </a:r>
          </a:p>
          <a:p>
            <a:pPr marL="0" indent="0" algn="just">
              <a:buNone/>
            </a:pPr>
            <a:r>
              <a:rPr lang="es-ES" dirty="0"/>
              <a:t>	✓ Ante los tribunales colegiados: el concepto de 	defensa nace con plenitud. Las defensas 	orales 	(alegatos) ante las Cortes las hacen los abogados; 	también pueden hacerlo los 	postulantes que se 	encuentren 	realizando su 	práctica profesional, 	pero sólo en Corte de 	Apelaciones y en 	Cortes Marciales, nunca 	ante 	la Corte 	Suprema, art. 527 COT.</a:t>
            </a:r>
          </a:p>
        </p:txBody>
      </p:sp>
    </p:spTree>
    <p:extLst>
      <p:ext uri="{BB962C8B-B14F-4D97-AF65-F5344CB8AC3E}">
        <p14:creationId xmlns:p14="http://schemas.microsoft.com/office/powerpoint/2010/main" val="303216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sz="quarter" idx="1"/>
          </p:nvPr>
        </p:nvSpPr>
        <p:spPr/>
        <p:txBody>
          <a:bodyPr>
            <a:normAutofit fontScale="70000" lnSpcReduction="20000"/>
          </a:bodyPr>
          <a:lstStyle/>
          <a:p>
            <a:pPr algn="just"/>
            <a:r>
              <a:rPr lang="es-CL" dirty="0"/>
              <a:t>Término del patrocinio:</a:t>
            </a:r>
          </a:p>
          <a:p>
            <a:pPr marL="457200" indent="-457200" algn="just">
              <a:buFont typeface="+mj-lt"/>
              <a:buAutoNum type="arabicPeriod"/>
            </a:pPr>
            <a:r>
              <a:rPr lang="es-ES" b="1" dirty="0"/>
              <a:t>Cumplimiento o desempeño del encargo</a:t>
            </a:r>
          </a:p>
          <a:p>
            <a:pPr marL="457200" indent="-457200" algn="just">
              <a:buFont typeface="+mj-lt"/>
              <a:buAutoNum type="arabicPeriod"/>
            </a:pPr>
            <a:r>
              <a:rPr lang="es-ES" b="1" dirty="0"/>
              <a:t>Revocación</a:t>
            </a:r>
            <a:r>
              <a:rPr lang="es-ES" dirty="0"/>
              <a:t>: es el acto por el cual el patrocinado pone fin al patrocinio vigente. Normalmente va aparejado de la designación de un nuevo abogado </a:t>
            </a:r>
            <a:r>
              <a:rPr lang="es-ES" dirty="0" err="1"/>
              <a:t>patrocinante</a:t>
            </a:r>
            <a:r>
              <a:rPr lang="es-ES" dirty="0"/>
              <a:t>, quien tiene dos obligaciones: comunicar la revocación a su colega y encargarse de que éste reciba sus honorarios profesionales (Código de Ética).</a:t>
            </a:r>
          </a:p>
          <a:p>
            <a:pPr marL="457200" indent="-457200" algn="just">
              <a:buFont typeface="+mj-lt"/>
              <a:buAutoNum type="arabicPeriod"/>
            </a:pPr>
            <a:r>
              <a:rPr lang="es-ES" b="1" dirty="0"/>
              <a:t>Renuncia</a:t>
            </a:r>
            <a:r>
              <a:rPr lang="es-ES" dirty="0"/>
              <a:t>: Debe ser notificada al patrocinado junto con el estado del proceso. La renuncia no produce efectos por el solo hecho de presentarse al tribunal: debe comunicárselo al cliente. El abogado </a:t>
            </a:r>
            <a:r>
              <a:rPr lang="es-ES" dirty="0" err="1"/>
              <a:t>patrocinante</a:t>
            </a:r>
            <a:r>
              <a:rPr lang="es-ES" dirty="0"/>
              <a:t> mantiene su responsabilidad hasta por todo el término de emplazamiento, salvo que previo a ello se haya designado un nuevo </a:t>
            </a:r>
            <a:r>
              <a:rPr lang="es-ES" dirty="0" err="1"/>
              <a:t>patrocinante</a:t>
            </a:r>
            <a:r>
              <a:rPr lang="es-ES" dirty="0"/>
              <a:t> (art. 1º inc. 4º Ley 18.120).</a:t>
            </a:r>
          </a:p>
          <a:p>
            <a:pPr marL="457200" indent="-457200" algn="just">
              <a:buFont typeface="+mj-lt"/>
              <a:buAutoNum type="arabicPeriod"/>
            </a:pPr>
            <a:r>
              <a:rPr lang="es-ES" b="1" dirty="0"/>
              <a:t>Muerte o Incapacidad sobreviniente del Abogado</a:t>
            </a:r>
            <a:r>
              <a:rPr lang="es-ES" dirty="0"/>
              <a:t>: En este caso debe nombrarse otro en la primera presentación posterior a este evento. Cabe señalar que la muerte del patrocinado no extingue el patrocinio, pues el abogado deberá seguir prestando sus servicios a la sucesión.</a:t>
            </a:r>
            <a:endParaRPr lang="es-CL" dirty="0"/>
          </a:p>
        </p:txBody>
      </p:sp>
    </p:spTree>
    <p:extLst>
      <p:ext uri="{BB962C8B-B14F-4D97-AF65-F5344CB8AC3E}">
        <p14:creationId xmlns:p14="http://schemas.microsoft.com/office/powerpoint/2010/main" val="270303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a:t>MANDATO</a:t>
            </a:r>
            <a:endParaRPr lang="es-CL" dirty="0"/>
          </a:p>
        </p:txBody>
      </p:sp>
      <p:sp>
        <p:nvSpPr>
          <p:cNvPr id="3" name="2 Marcador de contenido"/>
          <p:cNvSpPr>
            <a:spLocks noGrp="1"/>
          </p:cNvSpPr>
          <p:nvPr>
            <p:ph sz="quarter" idx="1"/>
          </p:nvPr>
        </p:nvSpPr>
        <p:spPr/>
        <p:txBody>
          <a:bodyPr/>
          <a:lstStyle/>
          <a:p>
            <a:pPr algn="just"/>
            <a:r>
              <a:rPr lang="es-ES" b="1" dirty="0"/>
              <a:t>Concepto</a:t>
            </a:r>
            <a:r>
              <a:rPr lang="es-ES" dirty="0"/>
              <a:t>: es un contrato solemne, en virtud del cual una persona otorga a otra, facultades suficientes para que la represente ante los Tribunales de Justicia.</a:t>
            </a:r>
          </a:p>
          <a:p>
            <a:pPr algn="just"/>
            <a:r>
              <a:rPr lang="es-CL" dirty="0"/>
              <a:t>Es siempre </a:t>
            </a:r>
            <a:r>
              <a:rPr lang="es-CL" b="1" dirty="0"/>
              <a:t>solemne </a:t>
            </a:r>
            <a:r>
              <a:rPr lang="es-CL" dirty="0"/>
              <a:t>	</a:t>
            </a:r>
          </a:p>
          <a:p>
            <a:pPr algn="just"/>
            <a:r>
              <a:rPr lang="es-ES" dirty="0"/>
              <a:t>Pueden ser mandatarios únicamente las personas señaladas en el art. 2° de la Ley 18.120.</a:t>
            </a:r>
          </a:p>
          <a:p>
            <a:pPr algn="just"/>
            <a:r>
              <a:rPr lang="es-ES" dirty="0"/>
              <a:t>La representación es un elemento de la esencia.</a:t>
            </a:r>
          </a:p>
          <a:p>
            <a:pPr algn="just"/>
            <a:r>
              <a:rPr lang="es-ES" dirty="0"/>
              <a:t>La delegación siempre obliga al mandante.</a:t>
            </a:r>
            <a:endParaRPr lang="es-CL" dirty="0"/>
          </a:p>
        </p:txBody>
      </p:sp>
    </p:spTree>
    <p:extLst>
      <p:ext uri="{BB962C8B-B14F-4D97-AF65-F5344CB8AC3E}">
        <p14:creationId xmlns:p14="http://schemas.microsoft.com/office/powerpoint/2010/main" val="2703035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1351</TotalTime>
  <Words>2225</Words>
  <Application>Microsoft Macintosh PowerPoint</Application>
  <PresentationFormat>Presentación en pantalla (4:3)</PresentationFormat>
  <Paragraphs>121</Paragraphs>
  <Slides>26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Calibri</vt:lpstr>
      <vt:lpstr>Century Schoolbook</vt:lpstr>
      <vt:lpstr>Wingdings</vt:lpstr>
      <vt:lpstr>Wingdings 2</vt:lpstr>
      <vt:lpstr>Mirador</vt:lpstr>
      <vt:lpstr>PATROCINIO Y PODER, MANDATO Y ESCRITOS JUDICIALES</vt:lpstr>
      <vt:lpstr>Comparecencia en Juicio</vt:lpstr>
      <vt:lpstr>Comparecencia depende de la instancia y la materia</vt:lpstr>
      <vt:lpstr>Presentación de PowerPoint</vt:lpstr>
      <vt:lpstr>PATROCINIO</vt:lpstr>
      <vt:lpstr>Presentación de PowerPoint</vt:lpstr>
      <vt:lpstr>Presentación de PowerPoint</vt:lpstr>
      <vt:lpstr>Presentación de PowerPoint</vt:lpstr>
      <vt:lpstr>MANDATO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ESCRITOS JUDICIALES</vt:lpstr>
      <vt:lpstr>Presentación de PowerPoint</vt:lpstr>
      <vt:lpstr>Presentación de PowerPoint</vt:lpstr>
      <vt:lpstr>Presentación de PowerPoint</vt:lpstr>
      <vt:lpstr>Tarea </vt:lpstr>
      <vt:lpstr>Tarea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PATROCINIO Y PODER, MANDATO Y ESCRITOS JUDICIALES</dc:title>
  <dc:creator>Franco</dc:creator>
  <cp:lastModifiedBy>Microsoft Office User</cp:lastModifiedBy>
  <cp:revision>19</cp:revision>
  <dcterms:created xsi:type="dcterms:W3CDTF">2021-03-29T00:37:55Z</dcterms:created>
  <dcterms:modified xsi:type="dcterms:W3CDTF">2021-03-31T20:47:33Z</dcterms:modified>
</cp:coreProperties>
</file>