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911889-DB0F-4EC1-9BBE-C9B819DEDD54}" v="2" dt="2021-05-03T20:55:23.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elo.pereda@derecho.uchile.cl" userId="732ea408972b5204" providerId="LiveId" clId="{96911889-DB0F-4EC1-9BBE-C9B819DEDD54}"/>
    <pc:docChg chg="custSel modSld">
      <pc:chgData name="marcelo.pereda@derecho.uchile.cl" userId="732ea408972b5204" providerId="LiveId" clId="{96911889-DB0F-4EC1-9BBE-C9B819DEDD54}" dt="2021-05-03T21:55:02.812" v="38" actId="313"/>
      <pc:docMkLst>
        <pc:docMk/>
      </pc:docMkLst>
      <pc:sldChg chg="modSp mod">
        <pc:chgData name="marcelo.pereda@derecho.uchile.cl" userId="732ea408972b5204" providerId="LiveId" clId="{96911889-DB0F-4EC1-9BBE-C9B819DEDD54}" dt="2021-05-03T20:50:06.471" v="11" actId="115"/>
        <pc:sldMkLst>
          <pc:docMk/>
          <pc:sldMk cId="3210887862" sldId="257"/>
        </pc:sldMkLst>
        <pc:spChg chg="mod">
          <ac:chgData name="marcelo.pereda@derecho.uchile.cl" userId="732ea408972b5204" providerId="LiveId" clId="{96911889-DB0F-4EC1-9BBE-C9B819DEDD54}" dt="2021-05-03T20:50:06.471" v="11" actId="115"/>
          <ac:spMkLst>
            <pc:docMk/>
            <pc:sldMk cId="3210887862" sldId="257"/>
            <ac:spMk id="3" creationId="{11E37255-22A5-4955-8827-E70326552093}"/>
          </ac:spMkLst>
        </pc:spChg>
      </pc:sldChg>
      <pc:sldChg chg="modSp mod">
        <pc:chgData name="marcelo.pereda@derecho.uchile.cl" userId="732ea408972b5204" providerId="LiveId" clId="{96911889-DB0F-4EC1-9BBE-C9B819DEDD54}" dt="2021-05-03T20:50:19.562" v="12" actId="313"/>
        <pc:sldMkLst>
          <pc:docMk/>
          <pc:sldMk cId="2066597438" sldId="258"/>
        </pc:sldMkLst>
        <pc:spChg chg="mod">
          <ac:chgData name="marcelo.pereda@derecho.uchile.cl" userId="732ea408972b5204" providerId="LiveId" clId="{96911889-DB0F-4EC1-9BBE-C9B819DEDD54}" dt="2021-05-03T20:50:19.562" v="12" actId="313"/>
          <ac:spMkLst>
            <pc:docMk/>
            <pc:sldMk cId="2066597438" sldId="258"/>
            <ac:spMk id="3" creationId="{90165555-6ACB-49E2-9677-AE486AE8AA4B}"/>
          </ac:spMkLst>
        </pc:spChg>
      </pc:sldChg>
      <pc:sldChg chg="modSp mod">
        <pc:chgData name="marcelo.pereda@derecho.uchile.cl" userId="732ea408972b5204" providerId="LiveId" clId="{96911889-DB0F-4EC1-9BBE-C9B819DEDD54}" dt="2021-05-03T20:51:07.299" v="15" actId="115"/>
        <pc:sldMkLst>
          <pc:docMk/>
          <pc:sldMk cId="4260106465" sldId="259"/>
        </pc:sldMkLst>
        <pc:spChg chg="mod">
          <ac:chgData name="marcelo.pereda@derecho.uchile.cl" userId="732ea408972b5204" providerId="LiveId" clId="{96911889-DB0F-4EC1-9BBE-C9B819DEDD54}" dt="2021-05-03T20:51:07.299" v="15" actId="115"/>
          <ac:spMkLst>
            <pc:docMk/>
            <pc:sldMk cId="4260106465" sldId="259"/>
            <ac:spMk id="3" creationId="{30773E4C-6F10-4C49-BDA9-ED8DC3E03325}"/>
          </ac:spMkLst>
        </pc:spChg>
      </pc:sldChg>
      <pc:sldChg chg="modSp mod">
        <pc:chgData name="marcelo.pereda@derecho.uchile.cl" userId="732ea408972b5204" providerId="LiveId" clId="{96911889-DB0F-4EC1-9BBE-C9B819DEDD54}" dt="2021-05-03T20:53:03.500" v="17" actId="20577"/>
        <pc:sldMkLst>
          <pc:docMk/>
          <pc:sldMk cId="3632817751" sldId="260"/>
        </pc:sldMkLst>
        <pc:spChg chg="mod">
          <ac:chgData name="marcelo.pereda@derecho.uchile.cl" userId="732ea408972b5204" providerId="LiveId" clId="{96911889-DB0F-4EC1-9BBE-C9B819DEDD54}" dt="2021-05-03T20:53:03.500" v="17" actId="20577"/>
          <ac:spMkLst>
            <pc:docMk/>
            <pc:sldMk cId="3632817751" sldId="260"/>
            <ac:spMk id="3" creationId="{A1AFBF22-A9C7-432C-96E2-5AA8529C57A5}"/>
          </ac:spMkLst>
        </pc:spChg>
      </pc:sldChg>
      <pc:sldChg chg="modSp">
        <pc:chgData name="marcelo.pereda@derecho.uchile.cl" userId="732ea408972b5204" providerId="LiveId" clId="{96911889-DB0F-4EC1-9BBE-C9B819DEDD54}" dt="2021-05-03T20:55:20.507" v="18" actId="20578"/>
        <pc:sldMkLst>
          <pc:docMk/>
          <pc:sldMk cId="1013425250" sldId="261"/>
        </pc:sldMkLst>
        <pc:spChg chg="mod">
          <ac:chgData name="marcelo.pereda@derecho.uchile.cl" userId="732ea408972b5204" providerId="LiveId" clId="{96911889-DB0F-4EC1-9BBE-C9B819DEDD54}" dt="2021-05-03T20:55:20.507" v="18" actId="20578"/>
          <ac:spMkLst>
            <pc:docMk/>
            <pc:sldMk cId="1013425250" sldId="261"/>
            <ac:spMk id="3" creationId="{40F56A8F-4C25-47F6-8667-1DC208AAB6FB}"/>
          </ac:spMkLst>
        </pc:spChg>
      </pc:sldChg>
      <pc:sldChg chg="modSp mod">
        <pc:chgData name="marcelo.pereda@derecho.uchile.cl" userId="732ea408972b5204" providerId="LiveId" clId="{96911889-DB0F-4EC1-9BBE-C9B819DEDD54}" dt="2021-05-03T20:57:36.836" v="22" actId="20577"/>
        <pc:sldMkLst>
          <pc:docMk/>
          <pc:sldMk cId="1969147516" sldId="262"/>
        </pc:sldMkLst>
        <pc:spChg chg="mod">
          <ac:chgData name="marcelo.pereda@derecho.uchile.cl" userId="732ea408972b5204" providerId="LiveId" clId="{96911889-DB0F-4EC1-9BBE-C9B819DEDD54}" dt="2021-05-03T20:57:36.836" v="22" actId="20577"/>
          <ac:spMkLst>
            <pc:docMk/>
            <pc:sldMk cId="1969147516" sldId="262"/>
            <ac:spMk id="3" creationId="{A95E58D3-2544-426B-BA73-6733C3D8C506}"/>
          </ac:spMkLst>
        </pc:spChg>
      </pc:sldChg>
      <pc:sldChg chg="modSp mod">
        <pc:chgData name="marcelo.pereda@derecho.uchile.cl" userId="732ea408972b5204" providerId="LiveId" clId="{96911889-DB0F-4EC1-9BBE-C9B819DEDD54}" dt="2021-05-03T21:02:05.577" v="27" actId="20577"/>
        <pc:sldMkLst>
          <pc:docMk/>
          <pc:sldMk cId="3588257566" sldId="263"/>
        </pc:sldMkLst>
        <pc:spChg chg="mod">
          <ac:chgData name="marcelo.pereda@derecho.uchile.cl" userId="732ea408972b5204" providerId="LiveId" clId="{96911889-DB0F-4EC1-9BBE-C9B819DEDD54}" dt="2021-05-03T21:02:05.577" v="27" actId="20577"/>
          <ac:spMkLst>
            <pc:docMk/>
            <pc:sldMk cId="3588257566" sldId="263"/>
            <ac:spMk id="3" creationId="{4EB6075A-23A6-4BDC-9E6B-E6B8FABEFB1F}"/>
          </ac:spMkLst>
        </pc:spChg>
      </pc:sldChg>
      <pc:sldChg chg="modSp mod">
        <pc:chgData name="marcelo.pereda@derecho.uchile.cl" userId="732ea408972b5204" providerId="LiveId" clId="{96911889-DB0F-4EC1-9BBE-C9B819DEDD54}" dt="2021-05-03T21:05:06.472" v="30" actId="313"/>
        <pc:sldMkLst>
          <pc:docMk/>
          <pc:sldMk cId="1293085607" sldId="264"/>
        </pc:sldMkLst>
        <pc:spChg chg="mod">
          <ac:chgData name="marcelo.pereda@derecho.uchile.cl" userId="732ea408972b5204" providerId="LiveId" clId="{96911889-DB0F-4EC1-9BBE-C9B819DEDD54}" dt="2021-05-03T21:05:06.472" v="30" actId="313"/>
          <ac:spMkLst>
            <pc:docMk/>
            <pc:sldMk cId="1293085607" sldId="264"/>
            <ac:spMk id="3" creationId="{CF80FD94-7571-444C-8DE3-7AD61A9B1341}"/>
          </ac:spMkLst>
        </pc:spChg>
      </pc:sldChg>
      <pc:sldChg chg="modSp mod">
        <pc:chgData name="marcelo.pereda@derecho.uchile.cl" userId="732ea408972b5204" providerId="LiveId" clId="{96911889-DB0F-4EC1-9BBE-C9B819DEDD54}" dt="2021-05-03T21:05:48.065" v="33" actId="20577"/>
        <pc:sldMkLst>
          <pc:docMk/>
          <pc:sldMk cId="925219457" sldId="265"/>
        </pc:sldMkLst>
        <pc:spChg chg="mod">
          <ac:chgData name="marcelo.pereda@derecho.uchile.cl" userId="732ea408972b5204" providerId="LiveId" clId="{96911889-DB0F-4EC1-9BBE-C9B819DEDD54}" dt="2021-05-03T21:05:48.065" v="33" actId="20577"/>
          <ac:spMkLst>
            <pc:docMk/>
            <pc:sldMk cId="925219457" sldId="265"/>
            <ac:spMk id="3" creationId="{F9579556-A7C6-430A-8442-72B8CE6FB1BB}"/>
          </ac:spMkLst>
        </pc:spChg>
      </pc:sldChg>
      <pc:sldChg chg="modSp mod">
        <pc:chgData name="marcelo.pereda@derecho.uchile.cl" userId="732ea408972b5204" providerId="LiveId" clId="{96911889-DB0F-4EC1-9BBE-C9B819DEDD54}" dt="2021-05-03T21:12:13.048" v="37" actId="115"/>
        <pc:sldMkLst>
          <pc:docMk/>
          <pc:sldMk cId="1255918895" sldId="266"/>
        </pc:sldMkLst>
        <pc:spChg chg="mod">
          <ac:chgData name="marcelo.pereda@derecho.uchile.cl" userId="732ea408972b5204" providerId="LiveId" clId="{96911889-DB0F-4EC1-9BBE-C9B819DEDD54}" dt="2021-05-03T21:12:13.048" v="37" actId="115"/>
          <ac:spMkLst>
            <pc:docMk/>
            <pc:sldMk cId="1255918895" sldId="266"/>
            <ac:spMk id="3" creationId="{D6C2A609-0548-4D24-BA7C-6F01E44A341A}"/>
          </ac:spMkLst>
        </pc:spChg>
      </pc:sldChg>
      <pc:sldChg chg="modSp mod">
        <pc:chgData name="marcelo.pereda@derecho.uchile.cl" userId="732ea408972b5204" providerId="LiveId" clId="{96911889-DB0F-4EC1-9BBE-C9B819DEDD54}" dt="2021-05-03T21:55:02.812" v="38" actId="313"/>
        <pc:sldMkLst>
          <pc:docMk/>
          <pc:sldMk cId="1909727217" sldId="268"/>
        </pc:sldMkLst>
        <pc:spChg chg="mod">
          <ac:chgData name="marcelo.pereda@derecho.uchile.cl" userId="732ea408972b5204" providerId="LiveId" clId="{96911889-DB0F-4EC1-9BBE-C9B819DEDD54}" dt="2021-05-03T21:55:02.812" v="38" actId="313"/>
          <ac:spMkLst>
            <pc:docMk/>
            <pc:sldMk cId="1909727217" sldId="268"/>
            <ac:spMk id="2" creationId="{D6D8C526-3171-4DBC-B675-18E9BDC70C5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D9C036-5B89-4E8C-AED2-B0EC2ABC9086}"/>
              </a:ext>
            </a:extLst>
          </p:cNvPr>
          <p:cNvSpPr>
            <a:spLocks noGrp="1"/>
          </p:cNvSpPr>
          <p:nvPr>
            <p:ph type="ctrTitle"/>
          </p:nvPr>
        </p:nvSpPr>
        <p:spPr/>
        <p:txBody>
          <a:bodyPr>
            <a:normAutofit fontScale="90000"/>
          </a:bodyPr>
          <a:lstStyle/>
          <a:p>
            <a:r>
              <a:rPr lang="es-ES" dirty="0"/>
              <a:t>Procedimiento de policía local (derecho del consumidor)	</a:t>
            </a:r>
            <a:endParaRPr lang="es-CL" dirty="0"/>
          </a:p>
        </p:txBody>
      </p:sp>
      <p:sp>
        <p:nvSpPr>
          <p:cNvPr id="3" name="Subtítulo 2">
            <a:extLst>
              <a:ext uri="{FF2B5EF4-FFF2-40B4-BE49-F238E27FC236}">
                <a16:creationId xmlns:a16="http://schemas.microsoft.com/office/drawing/2014/main" id="{410195D4-B0ED-43FD-95F8-D6260C50610A}"/>
              </a:ext>
            </a:extLst>
          </p:cNvPr>
          <p:cNvSpPr>
            <a:spLocks noGrp="1"/>
          </p:cNvSpPr>
          <p:nvPr>
            <p:ph type="subTitle" idx="1"/>
          </p:nvPr>
        </p:nvSpPr>
        <p:spPr/>
        <p:txBody>
          <a:bodyPr/>
          <a:lstStyle/>
          <a:p>
            <a:r>
              <a:rPr lang="es-ES" dirty="0"/>
              <a:t>Ayudante : Marcelo pereda Araya</a:t>
            </a:r>
            <a:endParaRPr lang="es-CL" dirty="0"/>
          </a:p>
        </p:txBody>
      </p:sp>
    </p:spTree>
    <p:extLst>
      <p:ext uri="{BB962C8B-B14F-4D97-AF65-F5344CB8AC3E}">
        <p14:creationId xmlns:p14="http://schemas.microsoft.com/office/powerpoint/2010/main" val="3493948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D50B16-55F2-494E-B782-5247536B6688}"/>
              </a:ext>
            </a:extLst>
          </p:cNvPr>
          <p:cNvSpPr>
            <a:spLocks noGrp="1"/>
          </p:cNvSpPr>
          <p:nvPr>
            <p:ph type="title"/>
          </p:nvPr>
        </p:nvSpPr>
        <p:spPr/>
        <p:txBody>
          <a:bodyPr/>
          <a:lstStyle/>
          <a:p>
            <a:r>
              <a:rPr lang="es-ES" dirty="0"/>
              <a:t>PROCEDIMIENTO GENERAL, ETAPA DE SENTENCIA	</a:t>
            </a:r>
            <a:endParaRPr lang="es-CL" dirty="0"/>
          </a:p>
        </p:txBody>
      </p:sp>
      <p:sp>
        <p:nvSpPr>
          <p:cNvPr id="3" name="Marcador de contenido 2">
            <a:extLst>
              <a:ext uri="{FF2B5EF4-FFF2-40B4-BE49-F238E27FC236}">
                <a16:creationId xmlns:a16="http://schemas.microsoft.com/office/drawing/2014/main" id="{F9579556-A7C6-430A-8442-72B8CE6FB1BB}"/>
              </a:ext>
            </a:extLst>
          </p:cNvPr>
          <p:cNvSpPr>
            <a:spLocks noGrp="1"/>
          </p:cNvSpPr>
          <p:nvPr>
            <p:ph idx="1"/>
          </p:nvPr>
        </p:nvSpPr>
        <p:spPr/>
        <p:txBody>
          <a:bodyPr>
            <a:normAutofit fontScale="92500" lnSpcReduction="20000"/>
          </a:bodyPr>
          <a:lstStyle/>
          <a:p>
            <a:r>
              <a:rPr lang="es-ES" dirty="0"/>
              <a:t>Vencido el probatorio, y no existiendo diligencias pendientes por cumplirse", el tribunal resuelve: "Pasen los autos para dictar sentencia". La sentencia es la forma "normal"" de poner fin a los procesos que se ventilan en los juzgados de policía local, por medio de la correspondiente sentencia definitiva. El contenido que debe tener la sentencia, señala que debe expresar la fecha, individualización de las partes o del denunciado en su caso una síntesis de los hechos y de las alegaciones de las partes, un análisis de la prueba y las consideraciones de hecho y de derecho que sirvan de fundamento para el fallo y a la resolución de las cuestiones sometidas a la decisión del tribunal.</a:t>
            </a:r>
          </a:p>
          <a:p>
            <a:r>
              <a:rPr lang="es-ES" dirty="0"/>
              <a:t>La sentencia se notificará Por carta certificada, conteniendo una copia íntegra. En caso que la sentencia Imponga una multa que sea superior a 5 UTM, y las que regulen daños y perjuicios superiores a 10 UTM, se notificará personalmente o por cédula</a:t>
            </a:r>
            <a:endParaRPr lang="es-CL" dirty="0"/>
          </a:p>
        </p:txBody>
      </p:sp>
    </p:spTree>
    <p:extLst>
      <p:ext uri="{BB962C8B-B14F-4D97-AF65-F5344CB8AC3E}">
        <p14:creationId xmlns:p14="http://schemas.microsoft.com/office/powerpoint/2010/main" val="92521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2E2C47-A2E2-4B8B-AF72-153E17F5ACD8}"/>
              </a:ext>
            </a:extLst>
          </p:cNvPr>
          <p:cNvSpPr>
            <a:spLocks noGrp="1"/>
          </p:cNvSpPr>
          <p:nvPr>
            <p:ph type="title"/>
          </p:nvPr>
        </p:nvSpPr>
        <p:spPr/>
        <p:txBody>
          <a:bodyPr/>
          <a:lstStyle/>
          <a:p>
            <a:r>
              <a:rPr lang="es-ES" dirty="0"/>
              <a:t>PROCEDIMIENTO GENERAL, ETAPA DE SENTENCIA	(merito ejecutivo y pago de multas)</a:t>
            </a:r>
            <a:endParaRPr lang="es-CL" dirty="0"/>
          </a:p>
        </p:txBody>
      </p:sp>
      <p:sp>
        <p:nvSpPr>
          <p:cNvPr id="3" name="Marcador de contenido 2">
            <a:extLst>
              <a:ext uri="{FF2B5EF4-FFF2-40B4-BE49-F238E27FC236}">
                <a16:creationId xmlns:a16="http://schemas.microsoft.com/office/drawing/2014/main" id="{D6C2A609-0548-4D24-BA7C-6F01E44A341A}"/>
              </a:ext>
            </a:extLst>
          </p:cNvPr>
          <p:cNvSpPr>
            <a:spLocks noGrp="1"/>
          </p:cNvSpPr>
          <p:nvPr>
            <p:ph idx="1"/>
          </p:nvPr>
        </p:nvSpPr>
        <p:spPr/>
        <p:txBody>
          <a:bodyPr>
            <a:normAutofit fontScale="70000" lnSpcReduction="20000"/>
          </a:bodyPr>
          <a:lstStyle/>
          <a:p>
            <a:r>
              <a:rPr lang="es-ES" dirty="0"/>
              <a:t>Relativo a esta cuestión, es plenamente aplicable lo señalado por el articulo 17 incisos 3° y 4° de la ley N° 18.287, en cuanto a que una vez que la sentencia se encuentre ejecutoriada, ésta tendrá mérito ejecutivo, y su cumplimiento se hará efectivo ante el mismo tribunal que conoció de dicha causa. Pasado el lapso de treinta días desde la dictación de la resolución, podrá obtenerse su cumplimiento aplicando las normas del párrafo 1°, título XIX del libro I del CPC. La notificación de esta resolución deberá realizarse en forma personal o por cédula (art 17, inciso final)</a:t>
            </a:r>
          </a:p>
          <a:p>
            <a:r>
              <a:rPr lang="es-ES" dirty="0"/>
              <a:t>La LPC en su articulo final (art. 61) dispone que las multas que deriven de su incumplimiento serán a beneficio fiscal, pero no se hace mención al plazo que se le otorga al condenado para pagar dicha multa. </a:t>
            </a:r>
            <a:r>
              <a:rPr lang="es-ES" b="1" u="sng" dirty="0"/>
              <a:t>En este sentido, el art. 22 de la ley N° 18.287 señala un plazo, el cual es de cinco días para el pago de estas ante la Tesorería Municipal, quien emitirá un recibo en duplicado, de los cuales uno será entregado al infractor y el otro será enviado al Tribunal a más tardar al día siguiente al pago, con la finalidad que el secretario de que el tribunal lo agregue al expediente de la causa</a:t>
            </a:r>
            <a:r>
              <a:rPr lang="es-ES" dirty="0"/>
              <a:t>.</a:t>
            </a:r>
            <a:r>
              <a:rPr lang="es-ES" b="1" u="sng" dirty="0"/>
              <a:t> En caso que dicha multa no sea cancelada en el plazo señalado anteriormente se aplica la norma del art 23, el cual prescribe que si no se acredita el pago de la multa correspondiente, se procederá a despachar una orden de arresto en contra del infractor</a:t>
            </a:r>
            <a:r>
              <a:rPr lang="es-ES" dirty="0"/>
              <a:t>. </a:t>
            </a:r>
            <a:endParaRPr lang="es-CL" dirty="0"/>
          </a:p>
        </p:txBody>
      </p:sp>
    </p:spTree>
    <p:extLst>
      <p:ext uri="{BB962C8B-B14F-4D97-AF65-F5344CB8AC3E}">
        <p14:creationId xmlns:p14="http://schemas.microsoft.com/office/powerpoint/2010/main" val="1255918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41BF6A-52CE-48E5-985E-126559156F28}"/>
              </a:ext>
            </a:extLst>
          </p:cNvPr>
          <p:cNvSpPr>
            <a:spLocks noGrp="1"/>
          </p:cNvSpPr>
          <p:nvPr>
            <p:ph type="title"/>
          </p:nvPr>
        </p:nvSpPr>
        <p:spPr/>
        <p:txBody>
          <a:bodyPr>
            <a:normAutofit fontScale="90000"/>
          </a:bodyPr>
          <a:lstStyle/>
          <a:p>
            <a:r>
              <a:rPr lang="es-ES" dirty="0"/>
              <a:t>Procedimiento general, régimen de recursos</a:t>
            </a:r>
            <a:br>
              <a:rPr lang="es-ES" dirty="0"/>
            </a:br>
            <a:endParaRPr lang="es-CL" dirty="0"/>
          </a:p>
        </p:txBody>
      </p:sp>
      <p:sp>
        <p:nvSpPr>
          <p:cNvPr id="3" name="Marcador de contenido 2">
            <a:extLst>
              <a:ext uri="{FF2B5EF4-FFF2-40B4-BE49-F238E27FC236}">
                <a16:creationId xmlns:a16="http://schemas.microsoft.com/office/drawing/2014/main" id="{6363B676-90C1-46EC-B7E0-8E73A42A4E69}"/>
              </a:ext>
            </a:extLst>
          </p:cNvPr>
          <p:cNvSpPr>
            <a:spLocks noGrp="1"/>
          </p:cNvSpPr>
          <p:nvPr>
            <p:ph idx="1"/>
          </p:nvPr>
        </p:nvSpPr>
        <p:spPr/>
        <p:txBody>
          <a:bodyPr>
            <a:normAutofit fontScale="62500" lnSpcReduction="20000"/>
          </a:bodyPr>
          <a:lstStyle/>
          <a:p>
            <a:r>
              <a:rPr lang="es-ES" dirty="0"/>
              <a:t>En contra de la sentencia emitida por el juez competente para conocer las materias relativas a la protección al consumidor, proceden aquellos recursos establecidos en la ley N° 18.287: </a:t>
            </a:r>
          </a:p>
          <a:p>
            <a:r>
              <a:rPr lang="es-ES" b="1" dirty="0"/>
              <a:t>Recurso de reposición</a:t>
            </a:r>
            <a:r>
              <a:rPr lang="es-ES" dirty="0"/>
              <a:t>: Se encuentra establecido en el art 21 de ley N° 18.278, el cual se deduce en contra de las sentencias dictadas por los juzgados de policía local. Establece que en el caso de ser aplicada una multa y antes que esta fuera pagada, se pidiera reposición, señalando antecedentes que, a juicio del tribunal, comprueben la improcedencia de la sanción O SU excesivo monto, el juez podrá dejarla sin efecto o moderarla. El plazo para interponerlo, será dentro de los treinta días siguientes a la notificación de la "resolución condenatoria.</a:t>
            </a:r>
          </a:p>
          <a:p>
            <a:r>
              <a:rPr lang="es-ES" b="1" dirty="0"/>
              <a:t>Recurso de Apelación</a:t>
            </a:r>
            <a:r>
              <a:rPr lang="es-ES" dirty="0"/>
              <a:t>: Procede en aquellas causas donde no sea imposible su prosecución en sede de policía local. Teniéndose que interponer dentro del término fatal destinado para ello, es decir, cinco días desde la notificación de la resolución que se desea apelar. Este recurso lo conocerá la Corte de Apelaciones respectiva, y se tramitará conforme a las normas de los incidentes. </a:t>
            </a:r>
          </a:p>
          <a:p>
            <a:r>
              <a:rPr lang="es-ES" dirty="0"/>
              <a:t>Si quien apela a la resolución, no concurriera en el plazo de cinco días desde que se reciban los autos en la secretaría del Tribunal de Alzada, el recurso será declarado desierto. Dicho plazo será aumentado en tres días, si los autos se remiten de un tribunal que se encuentre fuera de la comuna en que reside la Corte de Apelaciones.</a:t>
            </a:r>
          </a:p>
          <a:p>
            <a:r>
              <a:rPr lang="es-ES" b="1" dirty="0"/>
              <a:t>Recurso de casación</a:t>
            </a:r>
            <a:r>
              <a:rPr lang="es-ES" dirty="0"/>
              <a:t>:  No procede en los juicios de policía local, tal como lo prescribe expresamente el art 38 de la ley N° 18.278. </a:t>
            </a:r>
            <a:endParaRPr lang="es-CL" dirty="0"/>
          </a:p>
        </p:txBody>
      </p:sp>
    </p:spTree>
    <p:extLst>
      <p:ext uri="{BB962C8B-B14F-4D97-AF65-F5344CB8AC3E}">
        <p14:creationId xmlns:p14="http://schemas.microsoft.com/office/powerpoint/2010/main" val="1718317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D8C526-3171-4DBC-B675-18E9BDC70C5C}"/>
              </a:ext>
            </a:extLst>
          </p:cNvPr>
          <p:cNvSpPr>
            <a:spLocks noGrp="1"/>
          </p:cNvSpPr>
          <p:nvPr>
            <p:ph type="title"/>
          </p:nvPr>
        </p:nvSpPr>
        <p:spPr/>
        <p:txBody>
          <a:bodyPr/>
          <a:lstStyle/>
          <a:p>
            <a:r>
              <a:rPr lang="es-ES" dirty="0"/>
              <a:t>Procedimiento de mínima cuantía</a:t>
            </a:r>
            <a:endParaRPr lang="es-CL" dirty="0"/>
          </a:p>
        </p:txBody>
      </p:sp>
      <p:sp>
        <p:nvSpPr>
          <p:cNvPr id="3" name="Marcador de contenido 2">
            <a:extLst>
              <a:ext uri="{FF2B5EF4-FFF2-40B4-BE49-F238E27FC236}">
                <a16:creationId xmlns:a16="http://schemas.microsoft.com/office/drawing/2014/main" id="{3DC73CA1-1E31-4417-83DF-62D77355304A}"/>
              </a:ext>
            </a:extLst>
          </p:cNvPr>
          <p:cNvSpPr>
            <a:spLocks noGrp="1"/>
          </p:cNvSpPr>
          <p:nvPr>
            <p:ph idx="1"/>
          </p:nvPr>
        </p:nvSpPr>
        <p:spPr/>
        <p:txBody>
          <a:bodyPr/>
          <a:lstStyle/>
          <a:p>
            <a:r>
              <a:rPr lang="es-ES" dirty="0"/>
              <a:t>Relativo a la tramitación de causas de mínima cuantía, la ley actual ha ideado un procedimiento para aquellas situaciones en las cuales el monto solicitado o la cuantía de la causa no sean superiores a 10 UTM. En este caso, el juez tramitará esta causa a través de un procedimiento de única instancia (art. 50G, de la LPC). Con esta formulación se busca agilizar y dar mayor fluidez a aquellas situaciones que por su monto a solicitar se requiera de un pronunciamiento a la brevedad. . Pero en la práctica, este juicio no varia en nada con el juicio descrito precedentemente. La única diferencia, radica en el hecho que dichas causas no pueden ser apeladas, justamente por el monto a discutir en este proceso.</a:t>
            </a:r>
            <a:endParaRPr lang="es-CL" dirty="0"/>
          </a:p>
        </p:txBody>
      </p:sp>
    </p:spTree>
    <p:extLst>
      <p:ext uri="{BB962C8B-B14F-4D97-AF65-F5344CB8AC3E}">
        <p14:creationId xmlns:p14="http://schemas.microsoft.com/office/powerpoint/2010/main" val="1909727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FD1302-C947-4434-A9EC-9E9C071DCA3A}"/>
              </a:ext>
            </a:extLst>
          </p:cNvPr>
          <p:cNvSpPr>
            <a:spLocks noGrp="1"/>
          </p:cNvSpPr>
          <p:nvPr>
            <p:ph type="title"/>
          </p:nvPr>
        </p:nvSpPr>
        <p:spPr/>
        <p:txBody>
          <a:bodyPr/>
          <a:lstStyle/>
          <a:p>
            <a:r>
              <a:rPr lang="es-ES" dirty="0"/>
              <a:t>EL PROCEDIMIENTO DE PROTECCIÓN AL CONSUMIDOR EN SEDE Jurisdiccional </a:t>
            </a:r>
            <a:endParaRPr lang="es-CL" dirty="0"/>
          </a:p>
        </p:txBody>
      </p:sp>
      <p:sp>
        <p:nvSpPr>
          <p:cNvPr id="3" name="Marcador de contenido 2">
            <a:extLst>
              <a:ext uri="{FF2B5EF4-FFF2-40B4-BE49-F238E27FC236}">
                <a16:creationId xmlns:a16="http://schemas.microsoft.com/office/drawing/2014/main" id="{11E37255-22A5-4955-8827-E70326552093}"/>
              </a:ext>
            </a:extLst>
          </p:cNvPr>
          <p:cNvSpPr>
            <a:spLocks noGrp="1"/>
          </p:cNvSpPr>
          <p:nvPr>
            <p:ph idx="1"/>
          </p:nvPr>
        </p:nvSpPr>
        <p:spPr>
          <a:xfrm>
            <a:off x="1451579" y="2015732"/>
            <a:ext cx="9725407" cy="4037749"/>
          </a:xfrm>
        </p:spPr>
        <p:txBody>
          <a:bodyPr>
            <a:normAutofit fontScale="55000" lnSpcReduction="20000"/>
          </a:bodyPr>
          <a:lstStyle/>
          <a:p>
            <a:r>
              <a:rPr lang="es-ES" b="1" dirty="0"/>
              <a:t>A. La legitimación activa </a:t>
            </a:r>
            <a:r>
              <a:rPr lang="es-ES" dirty="0"/>
              <a:t>La normativa del consumidor entrega la facultad de recurrir ante los tribunales competentes con el fin de que éstos reestablezcan el imperio del Derecho. El arto 1, N° 1 de la LPC dispone quienes son consumidores o usuarios: las personas naturales o jurídicas que, en virtud de cualquier acto oneroso, adquieran, utilicen o disfruten, como destinatarios finales, bienes o servicios.</a:t>
            </a:r>
          </a:p>
          <a:p>
            <a:r>
              <a:rPr lang="es-ES" b="1" dirty="0"/>
              <a:t>B. El tribunal competente </a:t>
            </a:r>
            <a:r>
              <a:rPr lang="es-ES" dirty="0"/>
              <a:t>La LPC, en su articulo 50A, señala expresamente: "el tribunal que conocerá de todas las acciones que emanan de la Ley del Consumidor, los cuales serán los Juzgados de Policía local, y respecto de estos, lo hará aquel tribunal de la </a:t>
            </a:r>
            <a:r>
              <a:rPr lang="es-ES" b="1" u="sng" dirty="0"/>
              <a:t>comuna en donde se hubiera celebrado el contrato; donde se hubiera originado la infracción o bien donde se haya dado juicio a su ejecución, esto ultimo a elección del actor, o sea, del consumidor afectado</a:t>
            </a:r>
            <a:r>
              <a:rPr lang="es-ES" dirty="0"/>
              <a:t>".  </a:t>
            </a:r>
          </a:p>
          <a:p>
            <a:r>
              <a:rPr lang="es-ES" b="1" u="sng" dirty="0"/>
              <a:t>En el caso que los contratos hubieran sido celebrados por medios electrónicos, en donde no sea posible determinar el tribunal competente, lo será aquel tribunal de la comuna en donde reside el consumidor</a:t>
            </a:r>
            <a:r>
              <a:rPr lang="es-ES" dirty="0"/>
              <a:t>" (art. 50A, inciso 2 de la LPC) </a:t>
            </a:r>
          </a:p>
          <a:p>
            <a:r>
              <a:rPr lang="es-ES" dirty="0"/>
              <a:t>En lo pertinente a los casos que se presente publicidad engañosa, o también donde se distribuyan o vendan productos que puedan causar algún daño a la salud, la ley señala que </a:t>
            </a:r>
            <a:r>
              <a:rPr lang="es-ES" b="1" u="sng" dirty="0"/>
              <a:t>los consumidores pueden acudir al tribunal de la comuna donde se originó la publicidad engañosa o, bien, donde se produjo o fabricó el bien que se estima inseguro</a:t>
            </a:r>
            <a:r>
              <a:rPr lang="es-ES" dirty="0"/>
              <a:t>. </a:t>
            </a:r>
            <a:r>
              <a:rPr lang="es-ES" b="1" u="sng" dirty="0"/>
              <a:t>También realiza una salvedad respecto a la competencia de los juzgados de policía local. Así, pues, en el propio art. 50C, inciso 3', señala que éstos no conocerán de las acciones que emanen del art. 2bis, letra b, emanadas de esta ley o leyes especiales, como tampoco de las acciones de interés colectivo o difuso que deriven de los articulas 16, 16A Y 16B, es decir, respecto a las normas de equidad en las estipulaciones y en el cumplimiento de los contratos de adhesión. Por tanto, los tribunales ordinarios de justicia Juzgados civiles o juzgados de letras según corresponda) serán competentes para conocer de dichas acciones</a:t>
            </a:r>
            <a:r>
              <a:rPr lang="es-ES" dirty="0"/>
              <a:t>. </a:t>
            </a:r>
          </a:p>
          <a:p>
            <a:endParaRPr lang="es-CL" dirty="0"/>
          </a:p>
        </p:txBody>
      </p:sp>
    </p:spTree>
    <p:extLst>
      <p:ext uri="{BB962C8B-B14F-4D97-AF65-F5344CB8AC3E}">
        <p14:creationId xmlns:p14="http://schemas.microsoft.com/office/powerpoint/2010/main" val="3210887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774D1C-09A7-45F7-A2FC-896B6E0EBF6E}"/>
              </a:ext>
            </a:extLst>
          </p:cNvPr>
          <p:cNvSpPr>
            <a:spLocks noGrp="1"/>
          </p:cNvSpPr>
          <p:nvPr>
            <p:ph type="title"/>
          </p:nvPr>
        </p:nvSpPr>
        <p:spPr/>
        <p:txBody>
          <a:bodyPr/>
          <a:lstStyle/>
          <a:p>
            <a:r>
              <a:rPr lang="es-ES" dirty="0"/>
              <a:t>EL PROCEDIMIENTO DE PROTECCIÓN AL CONSUMIDOR EN SEDE Jurisdiccional </a:t>
            </a:r>
            <a:endParaRPr lang="es-CL" dirty="0"/>
          </a:p>
        </p:txBody>
      </p:sp>
      <p:sp>
        <p:nvSpPr>
          <p:cNvPr id="3" name="Marcador de contenido 2">
            <a:extLst>
              <a:ext uri="{FF2B5EF4-FFF2-40B4-BE49-F238E27FC236}">
                <a16:creationId xmlns:a16="http://schemas.microsoft.com/office/drawing/2014/main" id="{90165555-6ACB-49E2-9677-AE486AE8AA4B}"/>
              </a:ext>
            </a:extLst>
          </p:cNvPr>
          <p:cNvSpPr>
            <a:spLocks noGrp="1"/>
          </p:cNvSpPr>
          <p:nvPr>
            <p:ph idx="1"/>
          </p:nvPr>
        </p:nvSpPr>
        <p:spPr/>
        <p:txBody>
          <a:bodyPr>
            <a:normAutofit/>
          </a:bodyPr>
          <a:lstStyle/>
          <a:p>
            <a:r>
              <a:rPr lang="es-ES" b="1" dirty="0"/>
              <a:t>C. De la comparecencia en juicio: </a:t>
            </a:r>
            <a:r>
              <a:rPr lang="es-ES" dirty="0"/>
              <a:t>En las causas que se ventilen ante los juzgados de policía de local, la ley concede al consumidor la posibilidad de acudir sin patrocinio de abogado habilitado para el ejercicio de la profesión, pudiendo comparecer personalmente (art. 50C); facultad discrecional que se les otorga a las partes, y como tal, pueden o no hacer uso de ella.</a:t>
            </a:r>
          </a:p>
          <a:p>
            <a:r>
              <a:rPr lang="es-ES" b="1" dirty="0"/>
              <a:t>D. De la declaración de denuncia temeraria:</a:t>
            </a:r>
            <a:r>
              <a:rPr lang="es-ES" dirty="0"/>
              <a:t> Una vez interpuesta la denuncia, demanda o querella, si carece de fundamentos plausibles, el juez, ya sea en la sentencia o a petición de parte, podrá declararla como temeraria</a:t>
            </a:r>
            <a:endParaRPr lang="es-CL" dirty="0"/>
          </a:p>
        </p:txBody>
      </p:sp>
    </p:spTree>
    <p:extLst>
      <p:ext uri="{BB962C8B-B14F-4D97-AF65-F5344CB8AC3E}">
        <p14:creationId xmlns:p14="http://schemas.microsoft.com/office/powerpoint/2010/main" val="206659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4E6DA7-2F71-46A5-AA2A-12EBF50F105D}"/>
              </a:ext>
            </a:extLst>
          </p:cNvPr>
          <p:cNvSpPr>
            <a:spLocks noGrp="1"/>
          </p:cNvSpPr>
          <p:nvPr>
            <p:ph type="title"/>
          </p:nvPr>
        </p:nvSpPr>
        <p:spPr/>
        <p:txBody>
          <a:bodyPr/>
          <a:lstStyle/>
          <a:p>
            <a:r>
              <a:rPr lang="es-ES" dirty="0"/>
              <a:t>EL PROCEDIMIENTO DE PROTECCIÓN AL CONSUMIDOR EN SEDE Jurisdiccional </a:t>
            </a:r>
            <a:endParaRPr lang="es-CL" dirty="0"/>
          </a:p>
        </p:txBody>
      </p:sp>
      <p:sp>
        <p:nvSpPr>
          <p:cNvPr id="3" name="Marcador de contenido 2">
            <a:extLst>
              <a:ext uri="{FF2B5EF4-FFF2-40B4-BE49-F238E27FC236}">
                <a16:creationId xmlns:a16="http://schemas.microsoft.com/office/drawing/2014/main" id="{30773E4C-6F10-4C49-BDA9-ED8DC3E03325}"/>
              </a:ext>
            </a:extLst>
          </p:cNvPr>
          <p:cNvSpPr>
            <a:spLocks noGrp="1"/>
          </p:cNvSpPr>
          <p:nvPr>
            <p:ph idx="1"/>
          </p:nvPr>
        </p:nvSpPr>
        <p:spPr/>
        <p:txBody>
          <a:bodyPr>
            <a:normAutofit fontScale="62500" lnSpcReduction="20000"/>
          </a:bodyPr>
          <a:lstStyle/>
          <a:p>
            <a:r>
              <a:rPr lang="es-ES" dirty="0"/>
              <a:t>E. Formas de Iniciar el Procedimiento: El art 50B de la LPC, señala que los procedimientos previstos en esta ley podrán iniciarse por </a:t>
            </a:r>
            <a:r>
              <a:rPr lang="es-ES" b="1" u="sng" dirty="0"/>
              <a:t>demanda, denuncia o querella -según corresponda</a:t>
            </a:r>
            <a:r>
              <a:rPr lang="es-ES" dirty="0"/>
              <a:t>- ante el tribunal correspondiente y desde esa misma fecha se interrumpe la prescripción de la acción". Respecto a la demanda, denuncia o querella, la ley no define ninguna de ellas, por lo tanto, </a:t>
            </a:r>
            <a:r>
              <a:rPr lang="es-ES" b="1" u="sng" dirty="0"/>
              <a:t>la demanda se entenderá como aquella acción destinada a solicitar al tribunal competente el reconocimiento de un derecho, derecho que ha sido vulnerado o no reconocido por la contraparte</a:t>
            </a:r>
            <a:r>
              <a:rPr lang="es-ES" dirty="0"/>
              <a:t>, en este caso por el proveedor. </a:t>
            </a:r>
            <a:r>
              <a:rPr lang="es-ES" b="1" u="sng" dirty="0"/>
              <a:t>Por ello, esta acción civil es aquélla que emana de las infracciones o contravenciones de la LPC, con la finalidad de obtener la indemnización total y efectiva de los daños que hayan sido originados, como también del daño moral derivado de las infracciones normativas. La acción civil tiene un carácter netamente patrimonial, y se deduce en forma complementaria a las formas de concretar la acción infraccional, esto es, la denuncia o querella</a:t>
            </a:r>
          </a:p>
          <a:p>
            <a:r>
              <a:rPr lang="es-ES" b="1" u="sng" dirty="0"/>
              <a:t>A su vez, la diferencia que radica entre estas estriba en la naturaleza de la acción</a:t>
            </a:r>
            <a:r>
              <a:rPr lang="es-ES" dirty="0"/>
              <a:t>. </a:t>
            </a:r>
            <a:r>
              <a:rPr lang="es-ES" b="1" u="sng" dirty="0"/>
              <a:t>Si la acusación del hecho contravencional es intentada por el particular, víctima de la vulneración de sus derechos y, por lo tanto, entabla una acción tendiente a que se determine la existencia de una infracción, estamos en presencia de una denuncia. En cambio, si el hecho es puesto en conocimiento a los tribunales competentes por un ente administrativo (como lo seria el SERNAC), el cual busca que se sancione al infractor con las penas que prescribe la ley, nos encontramos frente a una querella de carácter infraccional</a:t>
            </a:r>
            <a:endParaRPr lang="es-CL" b="1" u="sng" dirty="0"/>
          </a:p>
        </p:txBody>
      </p:sp>
    </p:spTree>
    <p:extLst>
      <p:ext uri="{BB962C8B-B14F-4D97-AF65-F5344CB8AC3E}">
        <p14:creationId xmlns:p14="http://schemas.microsoft.com/office/powerpoint/2010/main" val="4260106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A39CB3-0FC1-480A-8F99-FA26EE5F9BCA}"/>
              </a:ext>
            </a:extLst>
          </p:cNvPr>
          <p:cNvSpPr>
            <a:spLocks noGrp="1"/>
          </p:cNvSpPr>
          <p:nvPr>
            <p:ph type="title"/>
          </p:nvPr>
        </p:nvSpPr>
        <p:spPr/>
        <p:txBody>
          <a:bodyPr>
            <a:normAutofit fontScale="90000"/>
          </a:bodyPr>
          <a:lstStyle/>
          <a:p>
            <a:r>
              <a:rPr lang="es-ES" dirty="0"/>
              <a:t>PROCEDIMIENTO GENERAL, ETAPA DE DISCUSIÓN </a:t>
            </a:r>
            <a:br>
              <a:rPr lang="es-ES" dirty="0"/>
            </a:br>
            <a:r>
              <a:rPr lang="es-ES" dirty="0"/>
              <a:t>	</a:t>
            </a:r>
            <a:br>
              <a:rPr lang="es-ES" dirty="0"/>
            </a:br>
            <a:endParaRPr lang="es-CL" dirty="0"/>
          </a:p>
        </p:txBody>
      </p:sp>
      <p:sp>
        <p:nvSpPr>
          <p:cNvPr id="3" name="Marcador de contenido 2">
            <a:extLst>
              <a:ext uri="{FF2B5EF4-FFF2-40B4-BE49-F238E27FC236}">
                <a16:creationId xmlns:a16="http://schemas.microsoft.com/office/drawing/2014/main" id="{A1AFBF22-A9C7-432C-96E2-5AA8529C57A5}"/>
              </a:ext>
            </a:extLst>
          </p:cNvPr>
          <p:cNvSpPr>
            <a:spLocks noGrp="1"/>
          </p:cNvSpPr>
          <p:nvPr>
            <p:ph idx="1"/>
          </p:nvPr>
        </p:nvSpPr>
        <p:spPr>
          <a:xfrm>
            <a:off x="1451579" y="2024610"/>
            <a:ext cx="9603275" cy="3450613"/>
          </a:xfrm>
        </p:spPr>
        <p:txBody>
          <a:bodyPr>
            <a:normAutofit fontScale="70000" lnSpcReduction="20000"/>
          </a:bodyPr>
          <a:lstStyle/>
          <a:p>
            <a:r>
              <a:rPr lang="es-ES" dirty="0"/>
              <a:t>La demanda debe ser presentada por escrito (art 50C), la denuncia puede ser iniciada por el SERNAC o denuncia particular. En relación con esta última, puede ser presentada con o sin demanda. Si la denuncia no contiene los requisitos mínimos se apercibe dentro de un plazo prudencial, con el fin de que el organismo o consumidor denunciante, cumpla con los requisitos de todo escrito, es decir, satisfacer como mínimo los requisitos de los números 1, 2 Y 3 del art. 254 del CPC. En caso de no realizar tal gestión, la denuncia era rechazada y, por ende, se procedía a archivarla sin más trámite, no dando lugar a la acción ejercida. </a:t>
            </a:r>
          </a:p>
          <a:p>
            <a:r>
              <a:rPr lang="es-ES" dirty="0"/>
              <a:t>Una vez iniciado el procedimiento, se procesa dicha causa internamente en el tribunal, otorgándole un rol y asignándole un actuario, quien realiza un estudio preliminar, con el fin de informarse acerca de la materia que se conocerá en juicio, y si fuera necesario, previa consulta al juez, aclarar algún punto oscuro, ya sea porque falta algún antecedente o porque la exposición de los hechos es confusa. En tal evento, se cita al denunciante a una declaración indagatoria, igual como ocurre en la mayoría de los procedimientos de los juzgados de policía local</a:t>
            </a:r>
          </a:p>
          <a:p>
            <a:r>
              <a:rPr lang="es-ES" dirty="0"/>
              <a:t>Si no se cita a declaración indagatoria, se fija una audiencia de conciliación, contestación y prueba inmediatamente, esto es, estableciendo una fecha exacta para el comparendo. </a:t>
            </a:r>
          </a:p>
        </p:txBody>
      </p:sp>
    </p:spTree>
    <p:extLst>
      <p:ext uri="{BB962C8B-B14F-4D97-AF65-F5344CB8AC3E}">
        <p14:creationId xmlns:p14="http://schemas.microsoft.com/office/powerpoint/2010/main" val="3632817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887078-420F-49F8-A9A4-89C5A5BDB98D}"/>
              </a:ext>
            </a:extLst>
          </p:cNvPr>
          <p:cNvSpPr>
            <a:spLocks noGrp="1"/>
          </p:cNvSpPr>
          <p:nvPr>
            <p:ph type="title"/>
          </p:nvPr>
        </p:nvSpPr>
        <p:spPr/>
        <p:txBody>
          <a:bodyPr>
            <a:normAutofit/>
          </a:bodyPr>
          <a:lstStyle/>
          <a:p>
            <a:r>
              <a:rPr lang="es-ES" dirty="0"/>
              <a:t>PROCEDIMIENTO GENERAL, ETAPA DE DISCUSIÓN </a:t>
            </a:r>
            <a:br>
              <a:rPr lang="es-ES" dirty="0"/>
            </a:br>
            <a:endParaRPr lang="es-CL" dirty="0"/>
          </a:p>
        </p:txBody>
      </p:sp>
      <p:sp>
        <p:nvSpPr>
          <p:cNvPr id="3" name="Marcador de contenido 2">
            <a:extLst>
              <a:ext uri="{FF2B5EF4-FFF2-40B4-BE49-F238E27FC236}">
                <a16:creationId xmlns:a16="http://schemas.microsoft.com/office/drawing/2014/main" id="{40F56A8F-4C25-47F6-8667-1DC208AAB6FB}"/>
              </a:ext>
            </a:extLst>
          </p:cNvPr>
          <p:cNvSpPr>
            <a:spLocks noGrp="1"/>
          </p:cNvSpPr>
          <p:nvPr>
            <p:ph idx="1"/>
          </p:nvPr>
        </p:nvSpPr>
        <p:spPr/>
        <p:txBody>
          <a:bodyPr>
            <a:normAutofit fontScale="62500" lnSpcReduction="20000"/>
          </a:bodyPr>
          <a:lstStyle/>
          <a:p>
            <a:r>
              <a:rPr lang="es-ES" dirty="0"/>
              <a:t>Notificación de la denuncia-demanda o querella </a:t>
            </a:r>
          </a:p>
          <a:p>
            <a:r>
              <a:rPr lang="es-ES" dirty="0"/>
              <a:t>Para que se realice la audiencia de conciliación, contestación y prueba, se debe notificar previamente a la contraparte, con la finalidad de que sea emplazada de la demanda, denuncia o querella que se ha interpuesto en su contra. El art 18 de la ley N° 18.287, establece que las resoluciones se notificarán por carta certificada. Sin embargo, siendo ésta la regla general en los procedimientos que se llevan a cabo en los juzgados de policía local, las causas por LPC se notifican según la regla especial contenida en el art 8 de la ley N° 18.287, esto es, de forma personal, entregándole copia de ella y de la resolución del tribunal</a:t>
            </a:r>
          </a:p>
          <a:p>
            <a:r>
              <a:rPr lang="es-ES" dirty="0"/>
              <a:t>En la práctica, existen dos formas de notificar la demanda, denuncia o querella, quedando a elección del consumidor, es decir, se le otorga la posibilidad para que él señale la forma de realizar la notificación: </a:t>
            </a:r>
            <a:r>
              <a:rPr lang="es-ES" b="1" dirty="0"/>
              <a:t>a</a:t>
            </a:r>
            <a:r>
              <a:rPr lang="es-ES" dirty="0"/>
              <a:t>. A través de Carabineros, mediante resolución fundada, la cual no tiene costo alguno para el demandante o denunciante, </a:t>
            </a:r>
            <a:r>
              <a:rPr lang="es-ES" b="1" dirty="0"/>
              <a:t>b</a:t>
            </a:r>
            <a:r>
              <a:rPr lang="es-ES" dirty="0"/>
              <a:t>. O por medio de un receptor ad hoc, notificación pagada, según el lugar donde se tenga que notificar al denunciado o demandado; su valor será de acuerdo con el perímetro donde tenga lugar tal diligencia.</a:t>
            </a:r>
          </a:p>
          <a:p>
            <a:r>
              <a:rPr lang="es-ES" dirty="0"/>
              <a:t>Si no se notifica, se tiene que suspender la audiencia, lo que origina una perdida de fecha. Tal situación no es menor, pues si en un principio se otorgaba día y hora para un mes determinado desde la presentación de la denuncia o demanda, ahora, por este hecho, se aplaza un mes más, lo que podría originar, incluso, que la acción para demandar en juicio prescriba</a:t>
            </a:r>
            <a:endParaRPr lang="es-CL" dirty="0"/>
          </a:p>
        </p:txBody>
      </p:sp>
    </p:spTree>
    <p:extLst>
      <p:ext uri="{BB962C8B-B14F-4D97-AF65-F5344CB8AC3E}">
        <p14:creationId xmlns:p14="http://schemas.microsoft.com/office/powerpoint/2010/main" val="1013425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DCACDA-6933-47FE-8158-3C34E8D2AA88}"/>
              </a:ext>
            </a:extLst>
          </p:cNvPr>
          <p:cNvSpPr>
            <a:spLocks noGrp="1"/>
          </p:cNvSpPr>
          <p:nvPr>
            <p:ph type="title"/>
          </p:nvPr>
        </p:nvSpPr>
        <p:spPr/>
        <p:txBody>
          <a:bodyPr>
            <a:normAutofit/>
          </a:bodyPr>
          <a:lstStyle/>
          <a:p>
            <a:r>
              <a:rPr lang="es-ES" dirty="0"/>
              <a:t>PROCEDIMIENTO GENERAL, ETAPA DE DISCUSIÓN </a:t>
            </a:r>
            <a:br>
              <a:rPr lang="es-ES" dirty="0"/>
            </a:br>
            <a:r>
              <a:rPr lang="es-ES" dirty="0"/>
              <a:t> </a:t>
            </a:r>
            <a:endParaRPr lang="es-CL" dirty="0"/>
          </a:p>
        </p:txBody>
      </p:sp>
      <p:sp>
        <p:nvSpPr>
          <p:cNvPr id="3" name="Marcador de contenido 2">
            <a:extLst>
              <a:ext uri="{FF2B5EF4-FFF2-40B4-BE49-F238E27FC236}">
                <a16:creationId xmlns:a16="http://schemas.microsoft.com/office/drawing/2014/main" id="{A95E58D3-2544-426B-BA73-6733C3D8C506}"/>
              </a:ext>
            </a:extLst>
          </p:cNvPr>
          <p:cNvSpPr>
            <a:spLocks noGrp="1"/>
          </p:cNvSpPr>
          <p:nvPr>
            <p:ph idx="1"/>
          </p:nvPr>
        </p:nvSpPr>
        <p:spPr/>
        <p:txBody>
          <a:bodyPr>
            <a:normAutofit fontScale="55000" lnSpcReduction="20000"/>
          </a:bodyPr>
          <a:lstStyle/>
          <a:p>
            <a:r>
              <a:rPr lang="es-ES" dirty="0"/>
              <a:t>Audiencia de conciliación, contestación y prueba </a:t>
            </a:r>
          </a:p>
          <a:p>
            <a:r>
              <a:rPr lang="es-ES" dirty="0"/>
              <a:t>Luego de haber sido notificada la acción a la contraparte, se lleva a cabo la audiencia de avenimiento, contestación y prueba, el día y hora señalada, en el recinto del tribunal y con las partes que asistan, salvo que alguna de ellas pueda solicitar la suspensión de la audiencia por algún motivo fundado". Éstas deberán acudir con todos los medios de prueba que cuenten. Según lo señalado por el art. 10 de la ley N° 18.287, la defensa del demandado, denunciado o querellado podrá hacerse verbalmente o por escrito. Las partes podrán formular observaciones a la demanda, denuncia o querella~ de lo que se dejará constancia por escrito. En el inciso segundo de este artículo se hace mención a la posibilidad que tiene el demandado, denunciado o querellado de reconvenir al actor. Como la ley de procedimiento ante los juzgados de Policía Local actúa en forma subsidiaria a la del consumidor, tal posibilidad queda descartada, ya que en esta ley sólo considera derechos, por lo tanto, acciones sólo a favor del consumidor.</a:t>
            </a:r>
          </a:p>
          <a:p>
            <a:r>
              <a:rPr lang="es-ES" dirty="0"/>
              <a:t>Se procede a llamar a las partes a avenimiento. </a:t>
            </a:r>
          </a:p>
          <a:p>
            <a:r>
              <a:rPr lang="es-ES" dirty="0"/>
              <a:t>Aun cuando rinden las pruebas en la parte materia infraccional, éstas también sirven para la demanda civil, porque recordemos que en estos casos todas las indemnizaciones derivan o emanan de un hecho infraccional. O sea, la indemnización tiene que ser efecto de una causa: la infracción. Sin infracción, no hay indemnización. </a:t>
            </a:r>
          </a:p>
          <a:p>
            <a:r>
              <a:rPr lang="es-ES" dirty="0"/>
              <a:t>Relativo al desistimiento,  el propio art. 11 de la ley 18.287, establece que en caso de conciliación en lo Civil, la causa proseguirá su curso en lo contravencional. Por lo tanto, a los proveedores, comerciantes o empresas demandadas, denunciadas o querelladas no les convendría llegar a acuerdo con el consumidor en esta fase del proceso, pues va a proseguir de igual manera, pero sólo en la parte infraccional. No producido el acuerdo, el proceso sigue su fase regular, colocando fin a la etapa de discusión.</a:t>
            </a:r>
          </a:p>
          <a:p>
            <a:pPr marL="0" indent="0">
              <a:buNone/>
            </a:pPr>
            <a:endParaRPr lang="es-ES" dirty="0"/>
          </a:p>
          <a:p>
            <a:pPr marL="0" indent="0">
              <a:buNone/>
            </a:pPr>
            <a:endParaRPr lang="es-ES" dirty="0"/>
          </a:p>
          <a:p>
            <a:pPr marL="0" indent="0">
              <a:buNone/>
            </a:pPr>
            <a:endParaRPr lang="es-ES" dirty="0"/>
          </a:p>
          <a:p>
            <a:pPr marL="0" indent="0">
              <a:buNone/>
            </a:pPr>
            <a:endParaRPr lang="es-CL" dirty="0"/>
          </a:p>
        </p:txBody>
      </p:sp>
    </p:spTree>
    <p:extLst>
      <p:ext uri="{BB962C8B-B14F-4D97-AF65-F5344CB8AC3E}">
        <p14:creationId xmlns:p14="http://schemas.microsoft.com/office/powerpoint/2010/main" val="1969147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72B79-C251-451E-8E63-5929ABB22539}"/>
              </a:ext>
            </a:extLst>
          </p:cNvPr>
          <p:cNvSpPr>
            <a:spLocks noGrp="1"/>
          </p:cNvSpPr>
          <p:nvPr>
            <p:ph type="title"/>
          </p:nvPr>
        </p:nvSpPr>
        <p:spPr/>
        <p:txBody>
          <a:bodyPr/>
          <a:lstStyle/>
          <a:p>
            <a:r>
              <a:rPr lang="es-ES" dirty="0"/>
              <a:t>PROCEDIMIENTO GENERAL, etapa de prueba  	</a:t>
            </a:r>
            <a:endParaRPr lang="es-CL" dirty="0"/>
          </a:p>
        </p:txBody>
      </p:sp>
      <p:sp>
        <p:nvSpPr>
          <p:cNvPr id="3" name="Marcador de contenido 2">
            <a:extLst>
              <a:ext uri="{FF2B5EF4-FFF2-40B4-BE49-F238E27FC236}">
                <a16:creationId xmlns:a16="http://schemas.microsoft.com/office/drawing/2014/main" id="{4EB6075A-23A6-4BDC-9E6B-E6B8FABEFB1F}"/>
              </a:ext>
            </a:extLst>
          </p:cNvPr>
          <p:cNvSpPr>
            <a:spLocks noGrp="1"/>
          </p:cNvSpPr>
          <p:nvPr>
            <p:ph idx="1"/>
          </p:nvPr>
        </p:nvSpPr>
        <p:spPr/>
        <p:txBody>
          <a:bodyPr>
            <a:normAutofit fontScale="55000" lnSpcReduction="20000"/>
          </a:bodyPr>
          <a:lstStyle/>
          <a:p>
            <a:r>
              <a:rPr lang="es-ES" dirty="0"/>
              <a:t>Esta etapa se inicia en la misma audiencia de avenimiento, contestación y prueba luego de haber sido contestada tanto la demanda, denuncia como querella. Como ha sido la tónica, después de las modificaciones realizadas a la LPC, ésta no contempló norma alguna respecto a la prueba en el juicio ante los Juzgados de policía local. Es por ese motivo que nuevamente nos debemos remitir a lo señalado para este evento en la ley N° 18.287. En esa Línea, y siguiendo el carácter supletorio que nos dan las normas del Código de Procedimiento Civil~. el art 3 señala “que son plenamente exigibles respecto a la prueba, las medidas prejudiciales probatorias, y también respecto al denominado entorpecimiento, el cual es una excepción a la obligación de rendir prueba en el comparendo correspondiente.</a:t>
            </a:r>
          </a:p>
          <a:p>
            <a:r>
              <a:rPr lang="es-ES" dirty="0"/>
              <a:t>En este caso, la prueba deberá rendirse en la misma audiencia de conciliación, contestación y prueba", tal como se desprende de lo prescrito en el art 7 de la ley N° 18.287 en el sentido de que las partes deberán concurrir con todos su medios de prueba. Por lo tanto, será la única instancia en la cual las partes podrán presentar sus respectivos medios probatorios.</a:t>
            </a:r>
          </a:p>
          <a:p>
            <a:r>
              <a:rPr lang="es-ES" dirty="0"/>
              <a:t>Que la ley señale que en la audiencia se debe desarrollar la conciliación, contestación y prueba, no inhabilita al juez para que -si lo estima conveniente-, en resguardo de los derechos del demandante y demandado, suspenda el comparendo, y fije una nueva audiencia con la finalidad de recibir las respectivas pruebas (art. 10, inciso final, ley N° 18.287).</a:t>
            </a:r>
          </a:p>
          <a:p>
            <a:r>
              <a:rPr lang="es-ES" dirty="0"/>
              <a:t>Con relación a las pruebas que se aporten en juicio, el art. 16 de la ley N° 18287 establece que el juez podrá decretar en todos los asuntos que conozca durante el transcurso del proceso, las diligencias probatorias que estime pertinente. Por ello, la iniciativa no le corresponde en forma exclusiva a las partes. </a:t>
            </a:r>
          </a:p>
          <a:p>
            <a:r>
              <a:rPr lang="es-ES" dirty="0"/>
              <a:t>En lo tocante a los demás medios probatorios, se pueden presentar luego de haber sido rendida la prueba testimonial, y se concluye con las peticiones probatorias que han sido solicitadas por las partes, tales como: oficios, absolución de posiciones, entre otras. Enseguida, se da por evacuada la audiencia de contestación y prueba, y con ello se cierra el probatorio. </a:t>
            </a:r>
          </a:p>
          <a:p>
            <a:endParaRPr lang="es-CL" dirty="0"/>
          </a:p>
        </p:txBody>
      </p:sp>
    </p:spTree>
    <p:extLst>
      <p:ext uri="{BB962C8B-B14F-4D97-AF65-F5344CB8AC3E}">
        <p14:creationId xmlns:p14="http://schemas.microsoft.com/office/powerpoint/2010/main" val="358825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223DBD-0F14-4CCB-BE75-2AED8EDB490A}"/>
              </a:ext>
            </a:extLst>
          </p:cNvPr>
          <p:cNvSpPr>
            <a:spLocks noGrp="1"/>
          </p:cNvSpPr>
          <p:nvPr>
            <p:ph type="title"/>
          </p:nvPr>
        </p:nvSpPr>
        <p:spPr/>
        <p:txBody>
          <a:bodyPr/>
          <a:lstStyle/>
          <a:p>
            <a:r>
              <a:rPr lang="es-ES" dirty="0"/>
              <a:t>PROCEDIMIENTO GENERAL, APRECIACIÓN DE LA PRUEBA </a:t>
            </a:r>
            <a:endParaRPr lang="es-CL" dirty="0"/>
          </a:p>
        </p:txBody>
      </p:sp>
      <p:sp>
        <p:nvSpPr>
          <p:cNvPr id="3" name="Marcador de contenido 2">
            <a:extLst>
              <a:ext uri="{FF2B5EF4-FFF2-40B4-BE49-F238E27FC236}">
                <a16:creationId xmlns:a16="http://schemas.microsoft.com/office/drawing/2014/main" id="{CF80FD94-7571-444C-8DE3-7AD61A9B1341}"/>
              </a:ext>
            </a:extLst>
          </p:cNvPr>
          <p:cNvSpPr>
            <a:spLocks noGrp="1"/>
          </p:cNvSpPr>
          <p:nvPr>
            <p:ph idx="1"/>
          </p:nvPr>
        </p:nvSpPr>
        <p:spPr/>
        <p:txBody>
          <a:bodyPr>
            <a:normAutofit fontScale="77500" lnSpcReduction="20000"/>
          </a:bodyPr>
          <a:lstStyle/>
          <a:p>
            <a:r>
              <a:rPr lang="es-ES" dirty="0"/>
              <a:t>El articulo 51 de la LPC señala que todas las pruebas que deban rendirse (para conocer las acciones de interés colectivo) </a:t>
            </a:r>
            <a:r>
              <a:rPr lang="es-ES" b="1" u="sng" dirty="0"/>
              <a:t>serán apreciadas conforme a las reglas de la sana crítica</a:t>
            </a:r>
            <a:r>
              <a:rPr lang="es-ES" dirty="0"/>
              <a:t>. Esta interpretación también puede hacerse extensiva para el caso en que se encontrare comprometido el interés individual. En atención a lo anterior y, además, teniendo presente lo señalado en el art. 14 de la ley N° 18.287, se entenderá que el juez, para este caso, también deberá apreciar la prueba de acuerdo con este tipo de reglas. Al apreciar la prueba de acuerdo con las reglas de la sana crítica, el tribunal deberá expresar las razones jurídicas y las simplemente lógicas, científicas o técnicas en cuya virtud les asigne valor o las desestime. En general, tomará en especial consideración la multiplicidad, gravedad, precisión, concordancia y conexión de las pruebas y antecedentes del proceso que utilice; de manera que conduzca lógicamente a la conclusión que convencen al sentenciador. </a:t>
            </a:r>
          </a:p>
          <a:p>
            <a:r>
              <a:rPr lang="es-ES" dirty="0"/>
              <a:t>Eduardo Couture señala que la sana crítica está integrada por reglas. del correcto entendimiento humano, contingentes y variables, con relación a la experiencia del tiempo y lugar, pero estables y permanentes en cuanto a los principios lógicos 'en que debe apoyarse la sentencia. </a:t>
            </a:r>
          </a:p>
          <a:p>
            <a:endParaRPr lang="es-ES" dirty="0"/>
          </a:p>
          <a:p>
            <a:endParaRPr lang="es-CL" dirty="0"/>
          </a:p>
        </p:txBody>
      </p:sp>
    </p:spTree>
    <p:extLst>
      <p:ext uri="{BB962C8B-B14F-4D97-AF65-F5344CB8AC3E}">
        <p14:creationId xmlns:p14="http://schemas.microsoft.com/office/powerpoint/2010/main" val="1293085607"/>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{55C56628-AB27-4EA0-9DFB-330F9BE0AD77}tf10001114</Template>
  <TotalTime>184</TotalTime>
  <Words>3419</Words>
  <Application>Microsoft Office PowerPoint</Application>
  <PresentationFormat>Panorámica</PresentationFormat>
  <Paragraphs>53</Paragraphs>
  <Slides>13</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13</vt:i4>
      </vt:variant>
    </vt:vector>
  </HeadingPairs>
  <TitlesOfParts>
    <vt:vector size="16" baseType="lpstr">
      <vt:lpstr>Arial</vt:lpstr>
      <vt:lpstr>Gill Sans MT</vt:lpstr>
      <vt:lpstr>Galería</vt:lpstr>
      <vt:lpstr>Procedimiento de policía local (derecho del consumidor) </vt:lpstr>
      <vt:lpstr>EL PROCEDIMIENTO DE PROTECCIÓN AL CONSUMIDOR EN SEDE Jurisdiccional </vt:lpstr>
      <vt:lpstr>EL PROCEDIMIENTO DE PROTECCIÓN AL CONSUMIDOR EN SEDE Jurisdiccional </vt:lpstr>
      <vt:lpstr>EL PROCEDIMIENTO DE PROTECCIÓN AL CONSUMIDOR EN SEDE Jurisdiccional </vt:lpstr>
      <vt:lpstr>PROCEDIMIENTO GENERAL, ETAPA DE DISCUSIÓN    </vt:lpstr>
      <vt:lpstr>PROCEDIMIENTO GENERAL, ETAPA DE DISCUSIÓN  </vt:lpstr>
      <vt:lpstr>PROCEDIMIENTO GENERAL, ETAPA DE DISCUSIÓN   </vt:lpstr>
      <vt:lpstr>PROCEDIMIENTO GENERAL, etapa de prueba   </vt:lpstr>
      <vt:lpstr>PROCEDIMIENTO GENERAL, APRECIACIÓN DE LA PRUEBA </vt:lpstr>
      <vt:lpstr>PROCEDIMIENTO GENERAL, ETAPA DE SENTENCIA </vt:lpstr>
      <vt:lpstr>PROCEDIMIENTO GENERAL, ETAPA DE SENTENCIA (merito ejecutivo y pago de multas)</vt:lpstr>
      <vt:lpstr>Procedimiento general, régimen de recursos </vt:lpstr>
      <vt:lpstr>Procedimiento de mínima cuantía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 de policía local (derecho del consumidor) </dc:title>
  <dc:creator>marcelo.pereda@derecho.uchile.cl</dc:creator>
  <cp:lastModifiedBy>marcelo.pereda@derecho.uchile.cl</cp:lastModifiedBy>
  <cp:revision>12</cp:revision>
  <dcterms:created xsi:type="dcterms:W3CDTF">2021-05-02T06:05:38Z</dcterms:created>
  <dcterms:modified xsi:type="dcterms:W3CDTF">2021-05-03T21:55:34Z</dcterms:modified>
</cp:coreProperties>
</file>