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9C1EB87-479A-4BC9-A1DE-6AD2F36F28DF}" type="datetimeFigureOut">
              <a:rPr lang="es-CL" smtClean="0"/>
              <a:t>19-06-2021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357350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9C1EB87-479A-4BC9-A1DE-6AD2F36F28DF}" type="datetimeFigureOut">
              <a:rPr lang="es-CL" smtClean="0"/>
              <a:t>19-06-2021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278006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9C1EB87-479A-4BC9-A1DE-6AD2F36F28DF}" type="datetimeFigureOut">
              <a:rPr lang="es-CL" smtClean="0"/>
              <a:t>19-06-2021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926851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D9C1EB87-479A-4BC9-A1DE-6AD2F36F28DF}" type="datetimeFigureOut">
              <a:rPr lang="es-CL" smtClean="0"/>
              <a:t>19-06-2021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271768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C1EB87-479A-4BC9-A1DE-6AD2F36F28DF}" type="datetimeFigureOut">
              <a:rPr lang="es-CL" smtClean="0"/>
              <a:t>19-06-2021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2259389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C1EB87-479A-4BC9-A1DE-6AD2F36F28DF}" type="datetimeFigureOut">
              <a:rPr lang="es-CL" smtClean="0"/>
              <a:t>19-06-2021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319270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C1EB87-479A-4BC9-A1DE-6AD2F36F28DF}" type="datetimeFigureOut">
              <a:rPr lang="es-CL" smtClean="0"/>
              <a:t>19-06-2021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401901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9C1EB87-479A-4BC9-A1DE-6AD2F36F28DF}" type="datetimeFigureOut">
              <a:rPr lang="es-CL" smtClean="0"/>
              <a:t>19-06-2021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349932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9C1EB87-479A-4BC9-A1DE-6AD2F36F28DF}" type="datetimeFigureOut">
              <a:rPr lang="es-CL" smtClean="0"/>
              <a:t>19-06-2021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135346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9C1EB87-479A-4BC9-A1DE-6AD2F36F28DF}" type="datetimeFigureOut">
              <a:rPr lang="es-CL" smtClean="0"/>
              <a:t>19-06-2021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419693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9C1EB87-479A-4BC9-A1DE-6AD2F36F28DF}" type="datetimeFigureOut">
              <a:rPr lang="es-CL" smtClean="0"/>
              <a:t>19-06-2021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314396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1EB87-479A-4BC9-A1DE-6AD2F36F28DF}" type="datetimeFigureOut">
              <a:rPr lang="es-CL" smtClean="0"/>
              <a:t>19-06-2021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202072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9C1EB87-479A-4BC9-A1DE-6AD2F36F28DF}" type="datetimeFigureOut">
              <a:rPr lang="es-CL" smtClean="0"/>
              <a:t>19-06-2021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295238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D9C1EB87-479A-4BC9-A1DE-6AD2F36F28DF}" type="datetimeFigureOut">
              <a:rPr lang="es-CL" smtClean="0"/>
              <a:t>19-06-2021</a:t>
            </a:fld>
            <a:endParaRPr lang="es-CL"/>
          </a:p>
        </p:txBody>
      </p:sp>
      <p:sp>
        <p:nvSpPr>
          <p:cNvPr id="6" name="Footer Placeholder 5"/>
          <p:cNvSpPr>
            <a:spLocks noGrp="1"/>
          </p:cNvSpPr>
          <p:nvPr>
            <p:ph type="ftr" sz="quarter" idx="11"/>
          </p:nvPr>
        </p:nvSpPr>
        <p:spPr>
          <a:xfrm>
            <a:off x="590396" y="6041362"/>
            <a:ext cx="3295413" cy="365125"/>
          </a:xfrm>
        </p:spPr>
        <p:txBody>
          <a:bodyPr/>
          <a:lstStyle/>
          <a:p>
            <a:endParaRPr lang="es-CL"/>
          </a:p>
        </p:txBody>
      </p:sp>
      <p:sp>
        <p:nvSpPr>
          <p:cNvPr id="7" name="Slide Number Placeholder 6"/>
          <p:cNvSpPr>
            <a:spLocks noGrp="1"/>
          </p:cNvSpPr>
          <p:nvPr>
            <p:ph type="sldNum" sz="quarter" idx="12"/>
          </p:nvPr>
        </p:nvSpPr>
        <p:spPr>
          <a:xfrm>
            <a:off x="4862689" y="5915888"/>
            <a:ext cx="1062155" cy="490599"/>
          </a:xfrm>
        </p:spPr>
        <p:txBody>
          <a:bodyPr/>
          <a:lstStyle/>
          <a:p>
            <a:fld id="{CA52C3C2-1EE8-4AC9-A863-5FE017B32500}" type="slidenum">
              <a:rPr lang="es-CL" smtClean="0"/>
              <a:t>‹Nº›</a:t>
            </a:fld>
            <a:endParaRPr lang="es-CL"/>
          </a:p>
        </p:txBody>
      </p:sp>
    </p:spTree>
    <p:extLst>
      <p:ext uri="{BB962C8B-B14F-4D97-AF65-F5344CB8AC3E}">
        <p14:creationId xmlns:p14="http://schemas.microsoft.com/office/powerpoint/2010/main" val="96343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CL"/>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9C1EB87-479A-4BC9-A1DE-6AD2F36F28DF}" type="datetimeFigureOut">
              <a:rPr lang="es-CL" smtClean="0"/>
              <a:t>19-06-2021</a:t>
            </a:fld>
            <a:endParaRPr lang="es-CL"/>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CA52C3C2-1EE8-4AC9-A863-5FE017B32500}" type="slidenum">
              <a:rPr lang="es-CL" smtClean="0"/>
              <a:t>‹Nº›</a:t>
            </a:fld>
            <a:endParaRPr lang="es-CL"/>
          </a:p>
        </p:txBody>
      </p:sp>
    </p:spTree>
    <p:extLst>
      <p:ext uri="{BB962C8B-B14F-4D97-AF65-F5344CB8AC3E}">
        <p14:creationId xmlns:p14="http://schemas.microsoft.com/office/powerpoint/2010/main" val="28022915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066967-007D-4EC7-BC8A-8AF94D6EDABD}"/>
              </a:ext>
            </a:extLst>
          </p:cNvPr>
          <p:cNvSpPr>
            <a:spLocks noGrp="1"/>
          </p:cNvSpPr>
          <p:nvPr>
            <p:ph type="ctrTitle"/>
          </p:nvPr>
        </p:nvSpPr>
        <p:spPr/>
        <p:txBody>
          <a:bodyPr/>
          <a:lstStyle/>
          <a:p>
            <a:r>
              <a:rPr lang="es-MX" dirty="0">
                <a:solidFill>
                  <a:schemeClr val="tx1"/>
                </a:solidFill>
              </a:rPr>
              <a:t>RESPONSABILIDAD PENAL ADOLESCENTE </a:t>
            </a:r>
            <a:endParaRPr lang="es-CL" dirty="0">
              <a:solidFill>
                <a:schemeClr val="tx1"/>
              </a:solidFill>
            </a:endParaRPr>
          </a:p>
        </p:txBody>
      </p:sp>
      <p:sp>
        <p:nvSpPr>
          <p:cNvPr id="3" name="Subtítulo 2">
            <a:extLst>
              <a:ext uri="{FF2B5EF4-FFF2-40B4-BE49-F238E27FC236}">
                <a16:creationId xmlns:a16="http://schemas.microsoft.com/office/drawing/2014/main" id="{6575C853-F3B9-40F8-9F45-5B07F31B25A8}"/>
              </a:ext>
            </a:extLst>
          </p:cNvPr>
          <p:cNvSpPr>
            <a:spLocks noGrp="1"/>
          </p:cNvSpPr>
          <p:nvPr>
            <p:ph type="subTitle" idx="1"/>
          </p:nvPr>
        </p:nvSpPr>
        <p:spPr>
          <a:xfrm>
            <a:off x="810001" y="5408853"/>
            <a:ext cx="9144000" cy="1655762"/>
          </a:xfrm>
        </p:spPr>
        <p:txBody>
          <a:bodyPr/>
          <a:lstStyle/>
          <a:p>
            <a:pPr algn="just"/>
            <a:r>
              <a:rPr lang="es-MX" b="1" dirty="0"/>
              <a:t>Curso de Derecho Penal II.</a:t>
            </a:r>
          </a:p>
          <a:p>
            <a:pPr algn="just"/>
            <a:r>
              <a:rPr lang="es-MX" b="1" dirty="0"/>
              <a:t>Profesora Myrna Villegas.</a:t>
            </a:r>
          </a:p>
          <a:p>
            <a:pPr algn="just"/>
            <a:r>
              <a:rPr lang="es-MX" b="1" dirty="0"/>
              <a:t>Ayudantes Juan Pablo Norambuena y Matías Mardones.</a:t>
            </a:r>
          </a:p>
          <a:p>
            <a:pPr algn="just"/>
            <a:endParaRPr lang="es-CL" dirty="0"/>
          </a:p>
        </p:txBody>
      </p:sp>
    </p:spTree>
    <p:extLst>
      <p:ext uri="{BB962C8B-B14F-4D97-AF65-F5344CB8AC3E}">
        <p14:creationId xmlns:p14="http://schemas.microsoft.com/office/powerpoint/2010/main" val="179506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201DF-5F92-4A2B-B508-A94EB831BFF6}"/>
              </a:ext>
            </a:extLst>
          </p:cNvPr>
          <p:cNvSpPr>
            <a:spLocks noGrp="1"/>
          </p:cNvSpPr>
          <p:nvPr>
            <p:ph type="title"/>
          </p:nvPr>
        </p:nvSpPr>
        <p:spPr>
          <a:xfrm>
            <a:off x="4511901" y="401435"/>
            <a:ext cx="3168196" cy="970450"/>
          </a:xfrm>
        </p:spPr>
        <p:txBody>
          <a:bodyPr/>
          <a:lstStyle/>
          <a:p>
            <a:r>
              <a:rPr lang="es-MX" dirty="0"/>
              <a:t>SANCIONES</a:t>
            </a:r>
            <a:endParaRPr lang="es-CL" dirty="0"/>
          </a:p>
        </p:txBody>
      </p:sp>
      <p:sp>
        <p:nvSpPr>
          <p:cNvPr id="3" name="Marcador de contenido 2">
            <a:extLst>
              <a:ext uri="{FF2B5EF4-FFF2-40B4-BE49-F238E27FC236}">
                <a16:creationId xmlns:a16="http://schemas.microsoft.com/office/drawing/2014/main" id="{7C273345-51AE-4C04-8F57-538F9045F22F}"/>
              </a:ext>
            </a:extLst>
          </p:cNvPr>
          <p:cNvSpPr>
            <a:spLocks noGrp="1"/>
          </p:cNvSpPr>
          <p:nvPr>
            <p:ph idx="1"/>
          </p:nvPr>
        </p:nvSpPr>
        <p:spPr/>
        <p:txBody>
          <a:bodyPr/>
          <a:lstStyle/>
          <a:p>
            <a:pPr marL="0" indent="0" algn="just">
              <a:buNone/>
            </a:pPr>
            <a:r>
              <a:rPr lang="es-MX" dirty="0"/>
              <a:t>C</a:t>
            </a:r>
            <a:r>
              <a:rPr lang="es-MX" b="1" u="sng" dirty="0"/>
              <a:t>. Libertad asistida especial (artículo 14)</a:t>
            </a:r>
            <a:r>
              <a:rPr lang="es-MX" dirty="0"/>
              <a:t>: el joven condenado se encuentra en libertad pero tiene que cumplir con un determinado plan de intervención bajo la supervisión de un delegado, teniendo un control mucho más exhaustivo y con mayor periodicidad que la libertad asistida a secas. Esta sanción tendrá una duración máxima de tres años.</a:t>
            </a:r>
          </a:p>
          <a:p>
            <a:pPr marL="0" indent="0" algn="just">
              <a:buNone/>
            </a:pPr>
            <a:r>
              <a:rPr lang="es-MX" b="1" u="sng" dirty="0"/>
              <a:t>D. Libertad asistida (artículo 13): </a:t>
            </a:r>
            <a:r>
              <a:rPr lang="es-MX" dirty="0"/>
              <a:t>sujeción del adolescente al control de un delegado conforme a un plan de desarrollo personal basado en programas y servicios que favorezcan su integración social. Al igual que la especial tiene una duración máxima de tres años.</a:t>
            </a:r>
          </a:p>
          <a:p>
            <a:pPr marL="0" indent="0" algn="just">
              <a:buNone/>
            </a:pPr>
            <a:endParaRPr lang="es-CL" dirty="0"/>
          </a:p>
        </p:txBody>
      </p:sp>
    </p:spTree>
    <p:extLst>
      <p:ext uri="{BB962C8B-B14F-4D97-AF65-F5344CB8AC3E}">
        <p14:creationId xmlns:p14="http://schemas.microsoft.com/office/powerpoint/2010/main" val="305792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6A87E-F7DA-448F-B5DC-AC6A5AFC7383}"/>
              </a:ext>
            </a:extLst>
          </p:cNvPr>
          <p:cNvSpPr>
            <a:spLocks noGrp="1"/>
          </p:cNvSpPr>
          <p:nvPr>
            <p:ph type="title"/>
          </p:nvPr>
        </p:nvSpPr>
        <p:spPr>
          <a:xfrm>
            <a:off x="4552623" y="513977"/>
            <a:ext cx="3086751" cy="970450"/>
          </a:xfrm>
        </p:spPr>
        <p:txBody>
          <a:bodyPr/>
          <a:lstStyle/>
          <a:p>
            <a:r>
              <a:rPr lang="es-MX" dirty="0"/>
              <a:t>SANCIONES</a:t>
            </a:r>
            <a:endParaRPr lang="es-CL" dirty="0"/>
          </a:p>
        </p:txBody>
      </p:sp>
      <p:sp>
        <p:nvSpPr>
          <p:cNvPr id="3" name="Marcador de contenido 2">
            <a:extLst>
              <a:ext uri="{FF2B5EF4-FFF2-40B4-BE49-F238E27FC236}">
                <a16:creationId xmlns:a16="http://schemas.microsoft.com/office/drawing/2014/main" id="{2ADD09E9-4DD1-45F2-8D3F-22C671C61CDC}"/>
              </a:ext>
            </a:extLst>
          </p:cNvPr>
          <p:cNvSpPr>
            <a:spLocks noGrp="1"/>
          </p:cNvSpPr>
          <p:nvPr>
            <p:ph idx="1"/>
          </p:nvPr>
        </p:nvSpPr>
        <p:spPr>
          <a:xfrm>
            <a:off x="818713" y="2095678"/>
            <a:ext cx="10554574" cy="4635713"/>
          </a:xfrm>
        </p:spPr>
        <p:txBody>
          <a:bodyPr>
            <a:normAutofit/>
          </a:bodyPr>
          <a:lstStyle/>
          <a:p>
            <a:pPr marL="0" indent="0" algn="just">
              <a:buNone/>
            </a:pPr>
            <a:r>
              <a:rPr lang="es-MX" b="1" u="sng" dirty="0"/>
              <a:t>E. Prestación de servicios en beneficio de la comunidad (artículo 11): </a:t>
            </a:r>
            <a:r>
              <a:rPr lang="es-MX" dirty="0"/>
              <a:t>consiste en la realización de actividades no remuneradas a favor de la colectividad o en beneficio de personas en situación de precariedad. Tiene una duración máxima de 30 a 120 horas, con un máximo de 4 horas de jornada diaria.</a:t>
            </a:r>
          </a:p>
          <a:p>
            <a:pPr marL="0" indent="0" algn="just">
              <a:buNone/>
            </a:pPr>
            <a:r>
              <a:rPr lang="es-MX" b="1" u="sng" dirty="0"/>
              <a:t>F. Reparación del daño causado (artículo 10): </a:t>
            </a:r>
            <a:r>
              <a:rPr lang="es-MX" dirty="0"/>
              <a:t>consiste en la obligación de resarcir a la víctima el perjuicio causado con la infracción (puede consistir en dinero, restitución de la cosa, servicio no remunerado en favor de la víctima, </a:t>
            </a:r>
            <a:r>
              <a:rPr lang="es-MX" dirty="0" err="1"/>
              <a:t>etc</a:t>
            </a:r>
            <a:r>
              <a:rPr lang="es-MX" dirty="0"/>
              <a:t>).</a:t>
            </a:r>
          </a:p>
          <a:p>
            <a:pPr marL="0" indent="0" algn="just">
              <a:buNone/>
            </a:pPr>
            <a:r>
              <a:rPr lang="es-MX" b="1" u="sng" dirty="0"/>
              <a:t>G. Multa (artículo 9): </a:t>
            </a:r>
            <a:r>
              <a:rPr lang="es-MX" dirty="0"/>
              <a:t>El juez podrá imponer una multa que no exceda de 10 unidades tributarias mensuales (puede conmutarse por servicios en beneficio a la comunidad).</a:t>
            </a:r>
          </a:p>
          <a:p>
            <a:pPr marL="0" indent="0" algn="just">
              <a:buNone/>
            </a:pPr>
            <a:r>
              <a:rPr lang="es-MX" b="1" u="sng" dirty="0"/>
              <a:t>H. Amonestación (artículo 8): </a:t>
            </a:r>
            <a:r>
              <a:rPr lang="es-MX" dirty="0"/>
              <a:t>Reprensión enérgica al adolescente hecha por el juez, en forma oral, clara y directa, en un acto único, dirigida a hacerle comprender la gravedad de los hechos cometidos y las consecuencias que los mismos han tenido o podrían haber tenido, tanto para la víctima como para el propio adolescente, instándole a cambiar de comportamiento y formulando recomendaciones para el futuro.</a:t>
            </a:r>
            <a:endParaRPr lang="es-CL" dirty="0"/>
          </a:p>
        </p:txBody>
      </p:sp>
    </p:spTree>
    <p:extLst>
      <p:ext uri="{BB962C8B-B14F-4D97-AF65-F5344CB8AC3E}">
        <p14:creationId xmlns:p14="http://schemas.microsoft.com/office/powerpoint/2010/main" val="264567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7FC34-A841-4810-AEBC-DFE4B19F76C0}"/>
              </a:ext>
            </a:extLst>
          </p:cNvPr>
          <p:cNvSpPr>
            <a:spLocks noGrp="1"/>
          </p:cNvSpPr>
          <p:nvPr>
            <p:ph type="title"/>
          </p:nvPr>
        </p:nvSpPr>
        <p:spPr>
          <a:xfrm>
            <a:off x="4496353" y="644136"/>
            <a:ext cx="3199292" cy="970450"/>
          </a:xfrm>
        </p:spPr>
        <p:txBody>
          <a:bodyPr/>
          <a:lstStyle/>
          <a:p>
            <a:r>
              <a:rPr lang="es-MX" dirty="0"/>
              <a:t>SANCIONES</a:t>
            </a:r>
            <a:endParaRPr lang="es-CL" dirty="0"/>
          </a:p>
        </p:txBody>
      </p:sp>
      <p:sp>
        <p:nvSpPr>
          <p:cNvPr id="3" name="Marcador de contenido 2">
            <a:extLst>
              <a:ext uri="{FF2B5EF4-FFF2-40B4-BE49-F238E27FC236}">
                <a16:creationId xmlns:a16="http://schemas.microsoft.com/office/drawing/2014/main" id="{8A4756B1-A284-4AFF-998D-8533E34E70F8}"/>
              </a:ext>
            </a:extLst>
          </p:cNvPr>
          <p:cNvSpPr>
            <a:spLocks noGrp="1"/>
          </p:cNvSpPr>
          <p:nvPr>
            <p:ph idx="1"/>
          </p:nvPr>
        </p:nvSpPr>
        <p:spPr/>
        <p:txBody>
          <a:bodyPr/>
          <a:lstStyle/>
          <a:p>
            <a:pPr marL="0" indent="0" algn="just">
              <a:buNone/>
            </a:pPr>
            <a:r>
              <a:rPr lang="es-MX" dirty="0"/>
              <a:t>Asimismo, esta ley establece un </a:t>
            </a:r>
            <a:r>
              <a:rPr lang="es-MX" b="1" u="sng" dirty="0"/>
              <a:t>sistema de sanciones mixtas en su artículo 19 </a:t>
            </a:r>
            <a:r>
              <a:rPr lang="es-MX" dirty="0"/>
              <a:t>(internación en régimen cerrado complementado con semicerrado, o internación en régimen cerrado o semicerrado complementado con alguna libertad asistida o asistida especial), de </a:t>
            </a:r>
            <a:r>
              <a:rPr lang="es-MX" b="1" u="sng" dirty="0">
                <a:effectLst>
                  <a:outerShdw blurRad="38100" dist="38100" dir="2700000" algn="tl">
                    <a:srgbClr val="000000">
                      <a:alpha val="43137"/>
                    </a:srgbClr>
                  </a:outerShdw>
                </a:effectLst>
              </a:rPr>
              <a:t>penas accesorias en su artículo 6</a:t>
            </a:r>
            <a:r>
              <a:rPr lang="es-MX" dirty="0"/>
              <a:t> (prohibición de conducción de vehículos motorizados o el comiso de los objetos, documentos e instrumentos de los delitos) y una </a:t>
            </a:r>
            <a:r>
              <a:rPr lang="es-MX" b="1" u="sng" dirty="0"/>
              <a:t>sanción accesoria en su artículo 7</a:t>
            </a:r>
            <a:r>
              <a:rPr lang="es-MX" dirty="0"/>
              <a:t>, consistente en un tratamiento de rehabilitación por adicción a las drogas y alcohol.</a:t>
            </a:r>
          </a:p>
          <a:p>
            <a:pPr marL="0" indent="0">
              <a:buNone/>
            </a:pPr>
            <a:endParaRPr lang="es-CL" dirty="0"/>
          </a:p>
        </p:txBody>
      </p:sp>
    </p:spTree>
    <p:extLst>
      <p:ext uri="{BB962C8B-B14F-4D97-AF65-F5344CB8AC3E}">
        <p14:creationId xmlns:p14="http://schemas.microsoft.com/office/powerpoint/2010/main" val="427354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322CEE-B6ED-4105-8B9B-15B6D15B03FA}"/>
              </a:ext>
            </a:extLst>
          </p:cNvPr>
          <p:cNvSpPr>
            <a:spLocks noGrp="1"/>
          </p:cNvSpPr>
          <p:nvPr>
            <p:ph type="title"/>
          </p:nvPr>
        </p:nvSpPr>
        <p:spPr>
          <a:xfrm>
            <a:off x="154745" y="513977"/>
            <a:ext cx="12407704" cy="970450"/>
          </a:xfrm>
        </p:spPr>
        <p:txBody>
          <a:bodyPr/>
          <a:lstStyle/>
          <a:p>
            <a:r>
              <a:rPr lang="es-MX"/>
              <a:t>DETERMINACIÓN DE LA NATURALEZA DE LA PENA</a:t>
            </a:r>
            <a:endParaRPr lang="es-CL" dirty="0"/>
          </a:p>
        </p:txBody>
      </p:sp>
      <p:sp>
        <p:nvSpPr>
          <p:cNvPr id="3" name="Marcador de contenido 2">
            <a:extLst>
              <a:ext uri="{FF2B5EF4-FFF2-40B4-BE49-F238E27FC236}">
                <a16:creationId xmlns:a16="http://schemas.microsoft.com/office/drawing/2014/main" id="{76275558-C993-435E-A18C-5215BE38F7BA}"/>
              </a:ext>
            </a:extLst>
          </p:cNvPr>
          <p:cNvSpPr>
            <a:spLocks noGrp="1"/>
          </p:cNvSpPr>
          <p:nvPr>
            <p:ph idx="1"/>
          </p:nvPr>
        </p:nvSpPr>
        <p:spPr>
          <a:xfrm>
            <a:off x="298208" y="2250422"/>
            <a:ext cx="6777842" cy="4291055"/>
          </a:xfrm>
        </p:spPr>
        <p:txBody>
          <a:bodyPr>
            <a:normAutofit lnSpcReduction="10000"/>
          </a:bodyPr>
          <a:lstStyle/>
          <a:p>
            <a:pPr marL="0" indent="0" algn="just">
              <a:buNone/>
            </a:pPr>
            <a:r>
              <a:rPr lang="es-MX" dirty="0"/>
              <a:t>En segundo lugar, específicamente en los </a:t>
            </a:r>
            <a:r>
              <a:rPr lang="es-MX" b="1" u="sng" dirty="0"/>
              <a:t>artículos 23 y 24 de la Ley N°20.084</a:t>
            </a:r>
            <a:r>
              <a:rPr lang="es-MX" dirty="0"/>
              <a:t>, se contienen una serie de </a:t>
            </a:r>
            <a:r>
              <a:rPr lang="es-MX" b="1" u="sng" dirty="0"/>
              <a:t>reglas especiales de determinación de la naturaleza de la pena</a:t>
            </a:r>
            <a:r>
              <a:rPr lang="es-MX" dirty="0"/>
              <a:t>, como también ciertos </a:t>
            </a:r>
            <a:r>
              <a:rPr lang="es-MX" b="1" u="sng" dirty="0"/>
              <a:t>criterios particulares </a:t>
            </a:r>
            <a:r>
              <a:rPr lang="es-MX" dirty="0"/>
              <a:t>que deberán tenerse en cuenta a la hora de que el tribunal imponga la pena en concreto, con el objeto de determinar la naturaleza de la sanción dentro de los márgenes establecidos, tales como: </a:t>
            </a:r>
            <a:r>
              <a:rPr lang="es-MX" u="sng" dirty="0"/>
              <a:t>(i) la gravedad del ilícito de que se trate</a:t>
            </a:r>
            <a:r>
              <a:rPr lang="es-MX" dirty="0"/>
              <a:t>; </a:t>
            </a:r>
            <a:r>
              <a:rPr lang="es-MX" u="sng" dirty="0"/>
              <a:t>(</a:t>
            </a:r>
            <a:r>
              <a:rPr lang="es-MX" u="sng" dirty="0" err="1"/>
              <a:t>ii</a:t>
            </a:r>
            <a:r>
              <a:rPr lang="es-MX" u="sng" dirty="0"/>
              <a:t>) la calidad en que el adolescente participó en el hecho y el grado de ejecución de la infracción</a:t>
            </a:r>
            <a:r>
              <a:rPr lang="es-MX" dirty="0"/>
              <a:t>; </a:t>
            </a:r>
            <a:r>
              <a:rPr lang="es-MX" u="sng" dirty="0"/>
              <a:t>(</a:t>
            </a:r>
            <a:r>
              <a:rPr lang="es-MX" u="sng" dirty="0" err="1"/>
              <a:t>iii</a:t>
            </a:r>
            <a:r>
              <a:rPr lang="es-MX" u="sng" dirty="0"/>
              <a:t>) la concurrencia de circunstancias atenuantes o agravantes de responsabilidad criminal</a:t>
            </a:r>
            <a:r>
              <a:rPr lang="es-MX" dirty="0"/>
              <a:t>; </a:t>
            </a:r>
            <a:r>
              <a:rPr lang="es-MX" u="sng" dirty="0"/>
              <a:t>(</a:t>
            </a:r>
            <a:r>
              <a:rPr lang="es-MX" u="sng" dirty="0" err="1"/>
              <a:t>iv</a:t>
            </a:r>
            <a:r>
              <a:rPr lang="es-MX" u="sng" dirty="0"/>
              <a:t>) la edad del adolescente infractor</a:t>
            </a:r>
            <a:r>
              <a:rPr lang="es-MX" dirty="0"/>
              <a:t>; </a:t>
            </a:r>
            <a:r>
              <a:rPr lang="es-MX" u="sng" dirty="0"/>
              <a:t>(v) la extensión del mal causado con la ejecución del delito</a:t>
            </a:r>
            <a:r>
              <a:rPr lang="es-MX" dirty="0"/>
              <a:t>; (</a:t>
            </a:r>
            <a:r>
              <a:rPr lang="es-MX" u="sng" dirty="0"/>
              <a:t>vi) la idoneidad de la sanción para fortalecer el respeto del adolescente por los derechos y libertades de las personas y sus necesidades de desarrollo e integración social.</a:t>
            </a:r>
            <a:endParaRPr lang="es-CL" u="sng" dirty="0"/>
          </a:p>
        </p:txBody>
      </p:sp>
      <p:pic>
        <p:nvPicPr>
          <p:cNvPr id="4098" name="Picture 2" descr="Juzgados de Garantía de Chile - Wikipedia, la enciclopedia libre">
            <a:extLst>
              <a:ext uri="{FF2B5EF4-FFF2-40B4-BE49-F238E27FC236}">
                <a16:creationId xmlns:a16="http://schemas.microsoft.com/office/drawing/2014/main" id="{FCD8240F-285D-4A6F-8B9C-BF5ADF322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439" y="2250423"/>
            <a:ext cx="4637586" cy="403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95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813F9-9977-4234-8BEC-11B21071BA7B}"/>
              </a:ext>
            </a:extLst>
          </p:cNvPr>
          <p:cNvSpPr>
            <a:spLocks noGrp="1"/>
          </p:cNvSpPr>
          <p:nvPr>
            <p:ph type="title"/>
          </p:nvPr>
        </p:nvSpPr>
        <p:spPr>
          <a:xfrm>
            <a:off x="112541" y="447188"/>
            <a:ext cx="12192000" cy="970450"/>
          </a:xfrm>
        </p:spPr>
        <p:txBody>
          <a:bodyPr/>
          <a:lstStyle/>
          <a:p>
            <a:r>
              <a:rPr lang="es-MX" dirty="0"/>
              <a:t>DETERMINACIÓN DE LA NATURALEZA DE LA PENA</a:t>
            </a:r>
            <a:endParaRPr lang="es-CL" dirty="0"/>
          </a:p>
        </p:txBody>
      </p:sp>
      <p:sp>
        <p:nvSpPr>
          <p:cNvPr id="3" name="Marcador de contenido 2">
            <a:extLst>
              <a:ext uri="{FF2B5EF4-FFF2-40B4-BE49-F238E27FC236}">
                <a16:creationId xmlns:a16="http://schemas.microsoft.com/office/drawing/2014/main" id="{21733040-F407-4E59-94F1-AE2DAE508519}"/>
              </a:ext>
            </a:extLst>
          </p:cNvPr>
          <p:cNvSpPr>
            <a:spLocks noGrp="1"/>
          </p:cNvSpPr>
          <p:nvPr>
            <p:ph idx="1"/>
          </p:nvPr>
        </p:nvSpPr>
        <p:spPr>
          <a:xfrm>
            <a:off x="295421" y="2447370"/>
            <a:ext cx="11211952" cy="4635713"/>
          </a:xfrm>
        </p:spPr>
        <p:txBody>
          <a:bodyPr>
            <a:normAutofit/>
          </a:bodyPr>
          <a:lstStyle/>
          <a:p>
            <a:pPr marL="0" indent="0" algn="just">
              <a:buNone/>
            </a:pPr>
            <a:r>
              <a:rPr lang="es-MX" b="1" u="sng" dirty="0"/>
              <a:t>Artículo 23 de la Ley N°20.084:</a:t>
            </a:r>
          </a:p>
          <a:p>
            <a:pPr marL="0" indent="0" algn="just">
              <a:buNone/>
            </a:pPr>
            <a:r>
              <a:rPr lang="es-MX" b="1" u="sng" dirty="0"/>
              <a:t>Reglas de determinación de la naturaleza de la pena</a:t>
            </a:r>
            <a:r>
              <a:rPr lang="es-MX" dirty="0"/>
              <a:t>. La determinación de la naturaleza de la pena que deba imponerse a los adolescentes con arreglo a la presente ley, se regirá por las reglas siguientes:</a:t>
            </a:r>
          </a:p>
          <a:p>
            <a:pPr marL="0" indent="0" algn="just">
              <a:buNone/>
            </a:pPr>
            <a:r>
              <a:rPr lang="es-MX" dirty="0"/>
              <a:t>    1. Si la extensión de la pena supera los cinco años de privación de libertad, el tribunal deberá aplicar la pena de internación en régimen cerrado con programa de reinserción social.</a:t>
            </a:r>
          </a:p>
          <a:p>
            <a:pPr marL="0" indent="0" algn="just">
              <a:buNone/>
            </a:pPr>
            <a:r>
              <a:rPr lang="es-MX" dirty="0"/>
              <a:t>    2. Si la pena va de tres años y un día a cinco años de privación de libertad o si se trata de una pena restrictiva de libertad superior a tres años, el tribunal podrá imponer las penas de internación en régimen cerrado con programa de reinserción social, internación en régimen semicerrado con programa de reinserción social o libertad asistida especial.</a:t>
            </a:r>
          </a:p>
          <a:p>
            <a:pPr marL="0" indent="0" algn="just">
              <a:buNone/>
            </a:pPr>
            <a:r>
              <a:rPr lang="es-MX" dirty="0"/>
              <a:t>    3. Si la pena privativa o restrictiva de libertad se extiende entre quinientos cuarenta y un días y tres años, el tribunal podrá imponer las penas de internación en régimen semicerrado con programa de reinserción social, libertad asistida en cualquiera de sus formas y prestación de servicios en beneficio de la comunidad.</a:t>
            </a:r>
          </a:p>
          <a:p>
            <a:pPr marL="0" indent="0">
              <a:buNone/>
            </a:pPr>
            <a:endParaRPr lang="es-MX" b="1" u="sng" dirty="0"/>
          </a:p>
          <a:p>
            <a:pPr marL="0" indent="0">
              <a:buNone/>
            </a:pPr>
            <a:endParaRPr lang="es-CL" dirty="0"/>
          </a:p>
        </p:txBody>
      </p:sp>
    </p:spTree>
    <p:extLst>
      <p:ext uri="{BB962C8B-B14F-4D97-AF65-F5344CB8AC3E}">
        <p14:creationId xmlns:p14="http://schemas.microsoft.com/office/powerpoint/2010/main" val="81342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D0AD0-0931-45FE-A7C0-9525923C6F36}"/>
              </a:ext>
            </a:extLst>
          </p:cNvPr>
          <p:cNvSpPr>
            <a:spLocks noGrp="1"/>
          </p:cNvSpPr>
          <p:nvPr>
            <p:ph type="title"/>
          </p:nvPr>
        </p:nvSpPr>
        <p:spPr>
          <a:xfrm>
            <a:off x="196948" y="447188"/>
            <a:ext cx="11995052" cy="970450"/>
          </a:xfrm>
        </p:spPr>
        <p:txBody>
          <a:bodyPr/>
          <a:lstStyle/>
          <a:p>
            <a:r>
              <a:rPr lang="es-MX" dirty="0"/>
              <a:t>DETERMINACIÓN DE LA NATURALEZA DE LA PENA</a:t>
            </a:r>
            <a:endParaRPr lang="es-CL" dirty="0"/>
          </a:p>
        </p:txBody>
      </p:sp>
      <p:sp>
        <p:nvSpPr>
          <p:cNvPr id="3" name="Marcador de contenido 2">
            <a:extLst>
              <a:ext uri="{FF2B5EF4-FFF2-40B4-BE49-F238E27FC236}">
                <a16:creationId xmlns:a16="http://schemas.microsoft.com/office/drawing/2014/main" id="{5D3B5D88-6295-48B7-8417-AB0A0D5FDE97}"/>
              </a:ext>
            </a:extLst>
          </p:cNvPr>
          <p:cNvSpPr>
            <a:spLocks noGrp="1"/>
          </p:cNvSpPr>
          <p:nvPr>
            <p:ph idx="1"/>
          </p:nvPr>
        </p:nvSpPr>
        <p:spPr>
          <a:xfrm>
            <a:off x="810000" y="1715850"/>
            <a:ext cx="10554574" cy="3636511"/>
          </a:xfrm>
        </p:spPr>
        <p:txBody>
          <a:bodyPr/>
          <a:lstStyle/>
          <a:p>
            <a:pPr marL="0" indent="0" algn="just">
              <a:buNone/>
            </a:pPr>
            <a:r>
              <a:rPr lang="es-MX" dirty="0"/>
              <a:t> 4. Si la pena privativa o restrictiva de libertad se ubica entre sesenta y uno y quinientos cuarenta días, el tribunal podrá imponer las penas de internación en régimen semicerrado con programa de reinserción social, libertad asistida en cualquiera de sus formas, prestación de servicios en beneficio de la comunidad o reparación del daño causado.</a:t>
            </a:r>
          </a:p>
          <a:p>
            <a:pPr marL="0" indent="0" algn="just">
              <a:buNone/>
            </a:pPr>
            <a:r>
              <a:rPr lang="es-MX" dirty="0"/>
              <a:t>    5. Si la pena es igual o inferior a sesenta días o si no constituye una pena privativa o restrictiva de libertad, el tribunal podrá imponer las penas de prestación de servicios en beneficio de la comunidad, reparación del daño causado, multa o amonestación.</a:t>
            </a:r>
            <a:endParaRPr lang="es-CL" dirty="0"/>
          </a:p>
        </p:txBody>
      </p:sp>
    </p:spTree>
    <p:extLst>
      <p:ext uri="{BB962C8B-B14F-4D97-AF65-F5344CB8AC3E}">
        <p14:creationId xmlns:p14="http://schemas.microsoft.com/office/powerpoint/2010/main" val="3607820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333CA3F-07F8-41FF-AEFD-15B378E1B07F}"/>
              </a:ext>
            </a:extLst>
          </p:cNvPr>
          <p:cNvGraphicFramePr>
            <a:graphicFrameLocks noGrp="1"/>
          </p:cNvGraphicFramePr>
          <p:nvPr>
            <p:extLst>
              <p:ext uri="{D42A27DB-BD31-4B8C-83A1-F6EECF244321}">
                <p14:modId xmlns:p14="http://schemas.microsoft.com/office/powerpoint/2010/main" val="1561957957"/>
              </p:ext>
            </p:extLst>
          </p:nvPr>
        </p:nvGraphicFramePr>
        <p:xfrm>
          <a:off x="536712" y="247111"/>
          <a:ext cx="11118575" cy="6363777"/>
        </p:xfrm>
        <a:graphic>
          <a:graphicData uri="http://schemas.openxmlformats.org/drawingml/2006/table">
            <a:tbl>
              <a:tblPr firstRow="1" firstCol="1" bandRow="1">
                <a:tableStyleId>{5C22544A-7EE6-4342-B048-85BDC9FD1C3A}</a:tableStyleId>
              </a:tblPr>
              <a:tblGrid>
                <a:gridCol w="1053560">
                  <a:extLst>
                    <a:ext uri="{9D8B030D-6E8A-4147-A177-3AD203B41FA5}">
                      <a16:colId xmlns:a16="http://schemas.microsoft.com/office/drawing/2014/main" val="20000"/>
                    </a:ext>
                  </a:extLst>
                </a:gridCol>
                <a:gridCol w="1111775">
                  <a:extLst>
                    <a:ext uri="{9D8B030D-6E8A-4147-A177-3AD203B41FA5}">
                      <a16:colId xmlns:a16="http://schemas.microsoft.com/office/drawing/2014/main" val="20001"/>
                    </a:ext>
                  </a:extLst>
                </a:gridCol>
                <a:gridCol w="1334667">
                  <a:extLst>
                    <a:ext uri="{9D8B030D-6E8A-4147-A177-3AD203B41FA5}">
                      <a16:colId xmlns:a16="http://schemas.microsoft.com/office/drawing/2014/main" val="20002"/>
                    </a:ext>
                  </a:extLst>
                </a:gridCol>
                <a:gridCol w="1057047">
                  <a:extLst>
                    <a:ext uri="{9D8B030D-6E8A-4147-A177-3AD203B41FA5}">
                      <a16:colId xmlns:a16="http://schemas.microsoft.com/office/drawing/2014/main" val="20003"/>
                    </a:ext>
                  </a:extLst>
                </a:gridCol>
                <a:gridCol w="1072708">
                  <a:extLst>
                    <a:ext uri="{9D8B030D-6E8A-4147-A177-3AD203B41FA5}">
                      <a16:colId xmlns:a16="http://schemas.microsoft.com/office/drawing/2014/main" val="20004"/>
                    </a:ext>
                  </a:extLst>
                </a:gridCol>
                <a:gridCol w="1464206">
                  <a:extLst>
                    <a:ext uri="{9D8B030D-6E8A-4147-A177-3AD203B41FA5}">
                      <a16:colId xmlns:a16="http://schemas.microsoft.com/office/drawing/2014/main" val="20005"/>
                    </a:ext>
                  </a:extLst>
                </a:gridCol>
                <a:gridCol w="1409397">
                  <a:extLst>
                    <a:ext uri="{9D8B030D-6E8A-4147-A177-3AD203B41FA5}">
                      <a16:colId xmlns:a16="http://schemas.microsoft.com/office/drawing/2014/main" val="20006"/>
                    </a:ext>
                  </a:extLst>
                </a:gridCol>
                <a:gridCol w="963088">
                  <a:extLst>
                    <a:ext uri="{9D8B030D-6E8A-4147-A177-3AD203B41FA5}">
                      <a16:colId xmlns:a16="http://schemas.microsoft.com/office/drawing/2014/main" val="20007"/>
                    </a:ext>
                  </a:extLst>
                </a:gridCol>
                <a:gridCol w="1652127">
                  <a:extLst>
                    <a:ext uri="{9D8B030D-6E8A-4147-A177-3AD203B41FA5}">
                      <a16:colId xmlns:a16="http://schemas.microsoft.com/office/drawing/2014/main" val="20008"/>
                    </a:ext>
                  </a:extLst>
                </a:gridCol>
              </a:tblGrid>
              <a:tr h="1290745">
                <a:tc>
                  <a:txBody>
                    <a:bodyPr/>
                    <a:lstStyle/>
                    <a:p>
                      <a:pPr algn="ctr">
                        <a:lnSpc>
                          <a:spcPct val="107000"/>
                        </a:lnSpc>
                        <a:spcAft>
                          <a:spcPts val="0"/>
                        </a:spcAft>
                      </a:pPr>
                      <a:r>
                        <a:rPr lang="es-CL" sz="1800" dirty="0">
                          <a:effectLst/>
                        </a:rPr>
                        <a:t>Pena/ Sanción</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Régimen cerrado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Régimen </a:t>
                      </a:r>
                      <a:r>
                        <a:rPr lang="es-CL" sz="1800" dirty="0" err="1">
                          <a:effectLst/>
                        </a:rPr>
                        <a:t>semi</a:t>
                      </a:r>
                      <a:r>
                        <a:rPr lang="es-CL" sz="1800" dirty="0">
                          <a:effectLst/>
                        </a:rPr>
                        <a:t> -cerrado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Libertad asistida especial</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Libertad Asistida</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Servicio comunitario</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Reparación del daño causado</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Multa</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Amonestación</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extLst>
                  <a:ext uri="{0D108BD9-81ED-4DB2-BD59-A6C34878D82A}">
                    <a16:rowId xmlns:a16="http://schemas.microsoft.com/office/drawing/2014/main" val="10000"/>
                  </a:ext>
                </a:extLst>
              </a:tr>
              <a:tr h="804471">
                <a:tc>
                  <a:txBody>
                    <a:bodyPr/>
                    <a:lstStyle/>
                    <a:p>
                      <a:pPr algn="ctr">
                        <a:lnSpc>
                          <a:spcPct val="107000"/>
                        </a:lnSpc>
                        <a:spcAft>
                          <a:spcPts val="0"/>
                        </a:spcAft>
                      </a:pPr>
                      <a:r>
                        <a:rPr lang="es-CL" sz="1800">
                          <a:effectLst/>
                        </a:rPr>
                        <a:t>1 a 60 días</a:t>
                      </a:r>
                    </a:p>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p>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X</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extLst>
                  <a:ext uri="{0D108BD9-81ED-4DB2-BD59-A6C34878D82A}">
                    <a16:rowId xmlns:a16="http://schemas.microsoft.com/office/drawing/2014/main" val="10001"/>
                  </a:ext>
                </a:extLst>
              </a:tr>
              <a:tr h="1032595">
                <a:tc>
                  <a:txBody>
                    <a:bodyPr/>
                    <a:lstStyle/>
                    <a:p>
                      <a:pPr algn="ctr">
                        <a:lnSpc>
                          <a:spcPct val="107000"/>
                        </a:lnSpc>
                        <a:spcAft>
                          <a:spcPts val="0"/>
                        </a:spcAft>
                      </a:pPr>
                      <a:r>
                        <a:rPr lang="es-CL" sz="1800">
                          <a:effectLst/>
                        </a:rPr>
                        <a:t>61 a 540 días</a:t>
                      </a:r>
                    </a:p>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p>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X</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X</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extLst>
                  <a:ext uri="{0D108BD9-81ED-4DB2-BD59-A6C34878D82A}">
                    <a16:rowId xmlns:a16="http://schemas.microsoft.com/office/drawing/2014/main" val="10002"/>
                  </a:ext>
                </a:extLst>
              </a:tr>
              <a:tr h="1032595">
                <a:tc>
                  <a:txBody>
                    <a:bodyPr/>
                    <a:lstStyle/>
                    <a:p>
                      <a:pPr algn="ctr">
                        <a:lnSpc>
                          <a:spcPct val="107000"/>
                        </a:lnSpc>
                        <a:spcAft>
                          <a:spcPts val="0"/>
                        </a:spcAft>
                      </a:pPr>
                      <a:r>
                        <a:rPr lang="es-CL" sz="1800">
                          <a:effectLst/>
                        </a:rPr>
                        <a:t>541 días a 3 años</a:t>
                      </a:r>
                    </a:p>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X</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extLst>
                  <a:ext uri="{0D108BD9-81ED-4DB2-BD59-A6C34878D82A}">
                    <a16:rowId xmlns:a16="http://schemas.microsoft.com/office/drawing/2014/main" val="10003"/>
                  </a:ext>
                </a:extLst>
              </a:tr>
              <a:tr h="1277340">
                <a:tc>
                  <a:txBody>
                    <a:bodyPr/>
                    <a:lstStyle/>
                    <a:p>
                      <a:pPr algn="ctr">
                        <a:lnSpc>
                          <a:spcPct val="107000"/>
                        </a:lnSpc>
                        <a:spcAft>
                          <a:spcPts val="0"/>
                        </a:spcAft>
                      </a:pPr>
                      <a:r>
                        <a:rPr lang="es-CL" sz="1800">
                          <a:effectLst/>
                        </a:rPr>
                        <a:t>3 años y 1 día a 5 años</a:t>
                      </a:r>
                    </a:p>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p>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extLst>
                  <a:ext uri="{0D108BD9-81ED-4DB2-BD59-A6C34878D82A}">
                    <a16:rowId xmlns:a16="http://schemas.microsoft.com/office/drawing/2014/main" val="10004"/>
                  </a:ext>
                </a:extLst>
              </a:tr>
              <a:tr h="804471">
                <a:tc>
                  <a:txBody>
                    <a:bodyPr/>
                    <a:lstStyle/>
                    <a:p>
                      <a:pPr algn="ctr">
                        <a:lnSpc>
                          <a:spcPct val="107000"/>
                        </a:lnSpc>
                        <a:spcAft>
                          <a:spcPts val="0"/>
                        </a:spcAft>
                      </a:pPr>
                      <a:r>
                        <a:rPr lang="es-CL" sz="1800">
                          <a:effectLst/>
                        </a:rPr>
                        <a:t>Más de 5 años</a:t>
                      </a:r>
                    </a:p>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X</a:t>
                      </a:r>
                    </a:p>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tc>
                  <a:txBody>
                    <a:bodyPr/>
                    <a:lstStyle/>
                    <a:p>
                      <a:pPr algn="ctr">
                        <a:lnSpc>
                          <a:spcPct val="107000"/>
                        </a:lnSpc>
                        <a:spcAft>
                          <a:spcPts val="0"/>
                        </a:spcAft>
                      </a:pPr>
                      <a:r>
                        <a:rPr lang="es-CL" sz="1800" dirty="0">
                          <a:effectLst/>
                        </a:rPr>
                        <a:t>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053" marR="41053"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027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0037A-67C7-410E-A1FF-8BAA020453FF}"/>
              </a:ext>
            </a:extLst>
          </p:cNvPr>
          <p:cNvSpPr>
            <a:spLocks noGrp="1"/>
          </p:cNvSpPr>
          <p:nvPr>
            <p:ph type="title"/>
          </p:nvPr>
        </p:nvSpPr>
        <p:spPr>
          <a:xfrm>
            <a:off x="225083" y="3106140"/>
            <a:ext cx="13786338" cy="1468800"/>
          </a:xfrm>
        </p:spPr>
        <p:txBody>
          <a:bodyPr/>
          <a:lstStyle/>
          <a:p>
            <a:pPr algn="l"/>
            <a:r>
              <a:rPr lang="es-MX" sz="4000" dirty="0"/>
              <a:t>Antecedentes</a:t>
            </a:r>
            <a:br>
              <a:rPr lang="es-MX" sz="4000" dirty="0"/>
            </a:br>
            <a:br>
              <a:rPr lang="es-MX" sz="4000" dirty="0"/>
            </a:br>
            <a:r>
              <a:rPr lang="es-MX" sz="4000" dirty="0">
                <a:sym typeface="Wingdings" panose="05000000000000000000" pitchFamily="2" charset="2"/>
              </a:rPr>
              <a:t>Imputabilidad</a:t>
            </a:r>
            <a:br>
              <a:rPr lang="es-MX" sz="4000" dirty="0">
                <a:sym typeface="Wingdings" panose="05000000000000000000" pitchFamily="2" charset="2"/>
              </a:rPr>
            </a:br>
            <a:br>
              <a:rPr lang="es-MX" sz="4000" dirty="0">
                <a:sym typeface="Wingdings" panose="05000000000000000000" pitchFamily="2" charset="2"/>
              </a:rPr>
            </a:br>
            <a:r>
              <a:rPr lang="es-MX" sz="4000" dirty="0">
                <a:sym typeface="Wingdings" panose="05000000000000000000" pitchFamily="2" charset="2"/>
              </a:rPr>
              <a:t>Ley de Responsabilidad Penal Adolescente</a:t>
            </a:r>
            <a:br>
              <a:rPr lang="es-MX" dirty="0"/>
            </a:br>
            <a:endParaRPr lang="es-CL" dirty="0"/>
          </a:p>
        </p:txBody>
      </p:sp>
    </p:spTree>
    <p:extLst>
      <p:ext uri="{BB962C8B-B14F-4D97-AF65-F5344CB8AC3E}">
        <p14:creationId xmlns:p14="http://schemas.microsoft.com/office/powerpoint/2010/main" val="345264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B7909-4EC6-497D-910D-F43242DF147B}"/>
              </a:ext>
            </a:extLst>
          </p:cNvPr>
          <p:cNvSpPr>
            <a:spLocks noGrp="1"/>
          </p:cNvSpPr>
          <p:nvPr>
            <p:ph type="title"/>
          </p:nvPr>
        </p:nvSpPr>
        <p:spPr>
          <a:xfrm>
            <a:off x="815291" y="1960200"/>
            <a:ext cx="10561418" cy="1468800"/>
          </a:xfrm>
        </p:spPr>
        <p:txBody>
          <a:bodyPr/>
          <a:lstStyle/>
          <a:p>
            <a:pPr algn="ctr"/>
            <a:r>
              <a:rPr lang="es-MX" dirty="0"/>
              <a:t>ANTECEDENTES</a:t>
            </a:r>
            <a:endParaRPr lang="es-CL" dirty="0"/>
          </a:p>
        </p:txBody>
      </p:sp>
    </p:spTree>
    <p:extLst>
      <p:ext uri="{BB962C8B-B14F-4D97-AF65-F5344CB8AC3E}">
        <p14:creationId xmlns:p14="http://schemas.microsoft.com/office/powerpoint/2010/main" val="271777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27B5D-E9F3-4E9E-8AC8-68B5390D2962}"/>
              </a:ext>
            </a:extLst>
          </p:cNvPr>
          <p:cNvSpPr>
            <a:spLocks noGrp="1"/>
          </p:cNvSpPr>
          <p:nvPr>
            <p:ph type="title"/>
          </p:nvPr>
        </p:nvSpPr>
        <p:spPr>
          <a:xfrm>
            <a:off x="810000" y="1960200"/>
            <a:ext cx="10561418" cy="1468800"/>
          </a:xfrm>
        </p:spPr>
        <p:txBody>
          <a:bodyPr/>
          <a:lstStyle/>
          <a:p>
            <a:pPr algn="ctr"/>
            <a:r>
              <a:rPr lang="es-MX" dirty="0"/>
              <a:t>IMPUTABILIDAD</a:t>
            </a:r>
            <a:endParaRPr lang="es-CL" dirty="0"/>
          </a:p>
        </p:txBody>
      </p:sp>
    </p:spTree>
    <p:extLst>
      <p:ext uri="{BB962C8B-B14F-4D97-AF65-F5344CB8AC3E}">
        <p14:creationId xmlns:p14="http://schemas.microsoft.com/office/powerpoint/2010/main" val="14922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F2086-8531-40E6-AF4F-655846667573}"/>
              </a:ext>
            </a:extLst>
          </p:cNvPr>
          <p:cNvSpPr>
            <a:spLocks noGrp="1"/>
          </p:cNvSpPr>
          <p:nvPr>
            <p:ph type="title"/>
          </p:nvPr>
        </p:nvSpPr>
        <p:spPr>
          <a:xfrm>
            <a:off x="454237" y="1960200"/>
            <a:ext cx="11272944" cy="1468800"/>
          </a:xfrm>
        </p:spPr>
        <p:txBody>
          <a:bodyPr/>
          <a:lstStyle/>
          <a:p>
            <a:pPr algn="ctr"/>
            <a:r>
              <a:rPr lang="es-MX" dirty="0"/>
              <a:t>LEY 20.084 (“</a:t>
            </a:r>
            <a:r>
              <a:rPr lang="es-MX" i="1" dirty="0"/>
              <a:t>LEY DE RESPONSABILIDAD PENAL ADOLESCENTE”)</a:t>
            </a:r>
            <a:endParaRPr lang="es-CL" dirty="0"/>
          </a:p>
        </p:txBody>
      </p:sp>
    </p:spTree>
    <p:extLst>
      <p:ext uri="{BB962C8B-B14F-4D97-AF65-F5344CB8AC3E}">
        <p14:creationId xmlns:p14="http://schemas.microsoft.com/office/powerpoint/2010/main" val="340819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826699-E42F-4FA3-8878-397A418D0B29}"/>
              </a:ext>
            </a:extLst>
          </p:cNvPr>
          <p:cNvSpPr>
            <a:spLocks noGrp="1"/>
          </p:cNvSpPr>
          <p:nvPr>
            <p:ph type="title"/>
          </p:nvPr>
        </p:nvSpPr>
        <p:spPr>
          <a:xfrm>
            <a:off x="269010" y="507449"/>
            <a:ext cx="11653975" cy="970450"/>
          </a:xfrm>
        </p:spPr>
        <p:txBody>
          <a:bodyPr/>
          <a:lstStyle/>
          <a:p>
            <a:r>
              <a:rPr lang="es-MX"/>
              <a:t>LEY DE RESPONSABILIDAD PENAL ADOLESCENTE</a:t>
            </a:r>
            <a:endParaRPr lang="es-CL" dirty="0"/>
          </a:p>
        </p:txBody>
      </p:sp>
      <p:sp>
        <p:nvSpPr>
          <p:cNvPr id="3" name="Marcador de contenido 2">
            <a:extLst>
              <a:ext uri="{FF2B5EF4-FFF2-40B4-BE49-F238E27FC236}">
                <a16:creationId xmlns:a16="http://schemas.microsoft.com/office/drawing/2014/main" id="{51BACAAC-5395-4350-87F6-DA4369D56347}"/>
              </a:ext>
            </a:extLst>
          </p:cNvPr>
          <p:cNvSpPr>
            <a:spLocks noGrp="1"/>
          </p:cNvSpPr>
          <p:nvPr>
            <p:ph idx="1"/>
          </p:nvPr>
        </p:nvSpPr>
        <p:spPr>
          <a:xfrm>
            <a:off x="282829" y="2544934"/>
            <a:ext cx="6680430" cy="4191666"/>
          </a:xfrm>
        </p:spPr>
        <p:txBody>
          <a:bodyPr>
            <a:normAutofit fontScale="92500" lnSpcReduction="20000"/>
          </a:bodyPr>
          <a:lstStyle/>
          <a:p>
            <a:pPr marL="0" indent="0" algn="just">
              <a:buNone/>
            </a:pPr>
            <a:r>
              <a:rPr lang="es-MX"/>
              <a:t>Ante las exigencias de los distintos tratados internacionales ratificados por nuestro país, en particular la Convención de los Derechos del Niño, </a:t>
            </a:r>
            <a:r>
              <a:rPr lang="es-MX" b="1" u="sng"/>
              <a:t>entra en vigencia en el año 2007 la Ley N°20.084</a:t>
            </a:r>
            <a:r>
              <a:rPr lang="es-MX"/>
              <a:t>, más conocida como la </a:t>
            </a:r>
            <a:r>
              <a:rPr lang="es-MX" i="1"/>
              <a:t>“Ley de Responsabilidad Penal Adolescente”</a:t>
            </a:r>
            <a:r>
              <a:rPr lang="es-MX"/>
              <a:t>, que busca establecer principalmente un </a:t>
            </a:r>
            <a:r>
              <a:rPr lang="es-MX" u="sng"/>
              <a:t>procedimiento especial de juzgamiento para jóvenes infractores, que al momento de la comisión de los hechos tengan entre 14 y 18 años</a:t>
            </a:r>
            <a:r>
              <a:rPr lang="es-MX"/>
              <a:t>, basado en el concepto de responsabilidad atenuada en atención a la especial situación de desarrollo de los niños, niñas y adolescentes.</a:t>
            </a:r>
          </a:p>
          <a:p>
            <a:pPr marL="0" indent="0" algn="just">
              <a:buNone/>
            </a:pPr>
            <a:r>
              <a:rPr lang="es-MX" b="1" u="sng"/>
              <a:t>Regula principalmente:</a:t>
            </a:r>
          </a:p>
          <a:p>
            <a:pPr algn="just">
              <a:buFontTx/>
              <a:buChar char="-"/>
            </a:pPr>
            <a:r>
              <a:rPr lang="es-MX"/>
              <a:t>El procedimiento para la averiguación y establecimiento de la responsabilidad.</a:t>
            </a:r>
          </a:p>
          <a:p>
            <a:pPr algn="just">
              <a:buFontTx/>
              <a:buChar char="-"/>
            </a:pPr>
            <a:r>
              <a:rPr lang="es-MX"/>
              <a:t>La determinación de sanciones.</a:t>
            </a:r>
          </a:p>
          <a:p>
            <a:pPr algn="just">
              <a:buFontTx/>
              <a:buChar char="-"/>
            </a:pPr>
            <a:r>
              <a:rPr lang="es-MX"/>
              <a:t>Y la ejecución de sanciones.</a:t>
            </a:r>
          </a:p>
          <a:p>
            <a:pPr algn="just">
              <a:buFontTx/>
              <a:buChar char="-"/>
            </a:pPr>
            <a:endParaRPr lang="es-MX"/>
          </a:p>
          <a:p>
            <a:pPr marL="0" indent="0" algn="just">
              <a:buNone/>
            </a:pPr>
            <a:endParaRPr lang="es-CL" dirty="0"/>
          </a:p>
        </p:txBody>
      </p:sp>
      <p:pic>
        <p:nvPicPr>
          <p:cNvPr id="1028" name="Picture 4" descr="Ranking mundial de paridad de género en el Congreso: Chile pasó del lugar  129 al 81 | Emol.com">
            <a:extLst>
              <a:ext uri="{FF2B5EF4-FFF2-40B4-BE49-F238E27FC236}">
                <a16:creationId xmlns:a16="http://schemas.microsoft.com/office/drawing/2014/main" id="{C373F2DF-88D0-4C30-B0DA-53BADC1C2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021" y="2300749"/>
            <a:ext cx="4691964" cy="263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21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479941-4237-4968-AD3F-3F2C9E29456D}"/>
              </a:ext>
            </a:extLst>
          </p:cNvPr>
          <p:cNvSpPr>
            <a:spLocks noGrp="1"/>
          </p:cNvSpPr>
          <p:nvPr>
            <p:ph type="title"/>
          </p:nvPr>
        </p:nvSpPr>
        <p:spPr>
          <a:xfrm>
            <a:off x="810000" y="447188"/>
            <a:ext cx="10571998" cy="970450"/>
          </a:xfrm>
        </p:spPr>
        <p:txBody>
          <a:bodyPr>
            <a:normAutofit/>
          </a:bodyPr>
          <a:lstStyle/>
          <a:p>
            <a:pPr>
              <a:lnSpc>
                <a:spcPct val="90000"/>
              </a:lnSpc>
            </a:pPr>
            <a:r>
              <a:rPr lang="es-MX" sz="3400"/>
              <a:t>LEY DE RESPONSABILIDAD PENAL ADOLESCENTE</a:t>
            </a:r>
            <a:endParaRPr lang="es-CL" sz="3400"/>
          </a:p>
        </p:txBody>
      </p:sp>
      <p:pic>
        <p:nvPicPr>
          <p:cNvPr id="5122" name="Picture 2" descr="Justicia Penal Adolescente: Un blog sobre el sistema penal juvenil:  Síntesis de la Reforma a la Ley de Responsabilidad Penal Adolescente">
            <a:extLst>
              <a:ext uri="{FF2B5EF4-FFF2-40B4-BE49-F238E27FC236}">
                <a16:creationId xmlns:a16="http://schemas.microsoft.com/office/drawing/2014/main" id="{A9BEF736-030A-4C2F-8FAA-4979A77F69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0438" y="3426381"/>
            <a:ext cx="2913062" cy="1689575"/>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A9FDF836-3A25-4118-896F-FB172D15B82B}"/>
              </a:ext>
            </a:extLst>
          </p:cNvPr>
          <p:cNvSpPr>
            <a:spLocks noGrp="1"/>
          </p:cNvSpPr>
          <p:nvPr>
            <p:ph idx="1"/>
          </p:nvPr>
        </p:nvSpPr>
        <p:spPr>
          <a:xfrm>
            <a:off x="4330699" y="2413000"/>
            <a:ext cx="7052733" cy="3632200"/>
          </a:xfrm>
        </p:spPr>
        <p:txBody>
          <a:bodyPr>
            <a:normAutofit/>
          </a:bodyPr>
          <a:lstStyle/>
          <a:p>
            <a:pPr marL="0" indent="0">
              <a:buNone/>
            </a:pPr>
            <a:r>
              <a:rPr lang="es-MX" b="1" u="sng" dirty="0"/>
              <a:t>ARTÍCULO 10 N°2 DEL CÓDIGO PENAL:</a:t>
            </a:r>
            <a:endParaRPr lang="es-MX" b="1" u="sng"/>
          </a:p>
          <a:p>
            <a:pPr marL="0" indent="0">
              <a:buNone/>
            </a:pPr>
            <a:r>
              <a:rPr lang="es-MX" i="1" dirty="0"/>
              <a:t>“La responsabilidad de los menores de dieciocho años y mayores de catorce años se regulará por lo dispuesto en la ley de responsabilidad penal juvenil”.</a:t>
            </a:r>
            <a:endParaRPr lang="es-MX" i="1"/>
          </a:p>
          <a:p>
            <a:pPr marL="0" indent="0">
              <a:buNone/>
            </a:pPr>
            <a:r>
              <a:rPr lang="es-MX" dirty="0"/>
              <a:t>Al respecto hay que señalar que la edad se considerará </a:t>
            </a:r>
            <a:r>
              <a:rPr lang="es-MX" b="1" u="sng" dirty="0"/>
              <a:t>al momento en que se hubiere dado principio de ejecución del delito</a:t>
            </a:r>
            <a:r>
              <a:rPr lang="es-MX" dirty="0"/>
              <a:t>, y en caso que la consumación se produzca cumplida la mayoría de edad, regirá la ley aplicable a adultos</a:t>
            </a:r>
            <a:endParaRPr lang="es-MX"/>
          </a:p>
          <a:p>
            <a:pPr marL="0" indent="0">
              <a:buNone/>
            </a:pPr>
            <a:endParaRPr lang="es-MX" i="1"/>
          </a:p>
          <a:p>
            <a:pPr marL="0" indent="0">
              <a:buNone/>
            </a:pPr>
            <a:endParaRPr lang="es-CL" b="1" u="sng"/>
          </a:p>
        </p:txBody>
      </p:sp>
    </p:spTree>
    <p:extLst>
      <p:ext uri="{BB962C8B-B14F-4D97-AF65-F5344CB8AC3E}">
        <p14:creationId xmlns:p14="http://schemas.microsoft.com/office/powerpoint/2010/main" val="2813968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42CCB30-1B14-4A55-8186-8A232945152C}"/>
              </a:ext>
            </a:extLst>
          </p:cNvPr>
          <p:cNvSpPr>
            <a:spLocks noGrp="1"/>
          </p:cNvSpPr>
          <p:nvPr>
            <p:ph idx="1"/>
          </p:nvPr>
        </p:nvSpPr>
        <p:spPr>
          <a:xfrm>
            <a:off x="6095998" y="2304255"/>
            <a:ext cx="5277288" cy="3636511"/>
          </a:xfrm>
        </p:spPr>
        <p:txBody>
          <a:bodyPr>
            <a:normAutofit lnSpcReduction="10000"/>
          </a:bodyPr>
          <a:lstStyle/>
          <a:p>
            <a:pPr marL="0" indent="0" algn="just">
              <a:buNone/>
            </a:pPr>
            <a:r>
              <a:rPr lang="es-MX" dirty="0"/>
              <a:t>En primer lugar, hay que destacar que la Ley N°20.084, en su </a:t>
            </a:r>
            <a:r>
              <a:rPr lang="es-MX" b="1" u="sng" dirty="0"/>
              <a:t>artículo 6to</a:t>
            </a:r>
            <a:r>
              <a:rPr lang="es-MX" dirty="0"/>
              <a:t>, establece un </a:t>
            </a:r>
            <a:r>
              <a:rPr lang="es-MX" b="1" u="sng" dirty="0"/>
              <a:t>catálogo de sanciones o penas </a:t>
            </a:r>
            <a:r>
              <a:rPr lang="es-MX" dirty="0"/>
              <a:t>que pueden imponerse a las y los adolescentes infractores, que sustituyen al régimen general de sanciones contenidas en el Código Penal y en leyes complementarias, lo cual no obsta a que </a:t>
            </a:r>
            <a:r>
              <a:rPr lang="es-MX" u="sng" dirty="0"/>
              <a:t>seguirá siendo este código sustantivo (y las leyes especiales) el cuerpo normativo que regula los delitos que se pueden cometer, como también las circunstancias atenuantes y agravantes de responsabilidad penal.</a:t>
            </a:r>
            <a:endParaRPr lang="es-CL" u="sng" dirty="0"/>
          </a:p>
        </p:txBody>
      </p:sp>
      <p:sp>
        <p:nvSpPr>
          <p:cNvPr id="4" name="Título 1">
            <a:extLst>
              <a:ext uri="{FF2B5EF4-FFF2-40B4-BE49-F238E27FC236}">
                <a16:creationId xmlns:a16="http://schemas.microsoft.com/office/drawing/2014/main" id="{C6B800BE-F9B4-43ED-848F-564D21184F81}"/>
              </a:ext>
            </a:extLst>
          </p:cNvPr>
          <p:cNvSpPr>
            <a:spLocks noGrp="1"/>
          </p:cNvSpPr>
          <p:nvPr>
            <p:ph type="title"/>
          </p:nvPr>
        </p:nvSpPr>
        <p:spPr>
          <a:xfrm>
            <a:off x="246024" y="528418"/>
            <a:ext cx="11699949" cy="969963"/>
          </a:xfrm>
        </p:spPr>
        <p:txBody>
          <a:bodyPr/>
          <a:lstStyle/>
          <a:p>
            <a:r>
              <a:rPr lang="es-MX" dirty="0"/>
              <a:t>LEY DE RESPONSABILIDAD PENAL ADOLESCENTE</a:t>
            </a:r>
            <a:endParaRPr lang="es-CL" dirty="0"/>
          </a:p>
        </p:txBody>
      </p:sp>
      <p:pic>
        <p:nvPicPr>
          <p:cNvPr id="3074" name="Picture 2" descr="Unicef y cambios anunciados al Sename: &amp;quot;Hace 15 años que lo recomendamos&amp;quot; -  La Tercera">
            <a:extLst>
              <a:ext uri="{FF2B5EF4-FFF2-40B4-BE49-F238E27FC236}">
                <a16:creationId xmlns:a16="http://schemas.microsoft.com/office/drawing/2014/main" id="{F27B9A8F-7A7A-41A7-BA55-EEC98D3A7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22" y="2535152"/>
            <a:ext cx="4762074" cy="317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56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73C8-E473-4230-A459-38EC10F987DE}"/>
              </a:ext>
            </a:extLst>
          </p:cNvPr>
          <p:cNvSpPr>
            <a:spLocks noGrp="1"/>
          </p:cNvSpPr>
          <p:nvPr>
            <p:ph type="title"/>
          </p:nvPr>
        </p:nvSpPr>
        <p:spPr>
          <a:xfrm>
            <a:off x="4426014" y="513977"/>
            <a:ext cx="3339969" cy="970450"/>
          </a:xfrm>
        </p:spPr>
        <p:txBody>
          <a:bodyPr/>
          <a:lstStyle/>
          <a:p>
            <a:r>
              <a:rPr lang="es-MX" dirty="0"/>
              <a:t>SANCIONES</a:t>
            </a:r>
            <a:endParaRPr lang="es-CL" dirty="0"/>
          </a:p>
        </p:txBody>
      </p:sp>
      <p:sp>
        <p:nvSpPr>
          <p:cNvPr id="3" name="Marcador de contenido 2">
            <a:extLst>
              <a:ext uri="{FF2B5EF4-FFF2-40B4-BE49-F238E27FC236}">
                <a16:creationId xmlns:a16="http://schemas.microsoft.com/office/drawing/2014/main" id="{7218114A-A520-4DC3-991A-6D8691378AEC}"/>
              </a:ext>
            </a:extLst>
          </p:cNvPr>
          <p:cNvSpPr>
            <a:spLocks noGrp="1"/>
          </p:cNvSpPr>
          <p:nvPr>
            <p:ph idx="1"/>
          </p:nvPr>
        </p:nvSpPr>
        <p:spPr>
          <a:xfrm>
            <a:off x="818711" y="2531776"/>
            <a:ext cx="10554574" cy="3636511"/>
          </a:xfrm>
        </p:spPr>
        <p:txBody>
          <a:bodyPr/>
          <a:lstStyle/>
          <a:p>
            <a:pPr marL="0" indent="0" algn="just">
              <a:buNone/>
            </a:pPr>
            <a:r>
              <a:rPr lang="es-MX" b="1" u="sng" dirty="0"/>
              <a:t>A. Internación en régimen cerrado con programa de reinserción social (artículo 17): </a:t>
            </a:r>
            <a:r>
              <a:rPr lang="es-MX" dirty="0"/>
              <a:t>consiste en la privación de libertad del adolescente en un centro especializado de cumplimiento del SENAME, y eventualmente en las secciones juveniles de GENCHI, debiendo someterse a un régimen o programa de reinserción. Se establece un </a:t>
            </a:r>
            <a:r>
              <a:rPr lang="es-MX" b="1" u="sng" dirty="0"/>
              <a:t>tope máximo</a:t>
            </a:r>
            <a:r>
              <a:rPr lang="es-MX" dirty="0"/>
              <a:t> en cuanto a la duración de la sanción, ya sea de 10 años en los casos de NNA de 16 y 17 años, o de 5 años en los casos de NNA de 14 y 15 años.</a:t>
            </a:r>
          </a:p>
          <a:p>
            <a:pPr marL="0" indent="0" algn="just">
              <a:buNone/>
            </a:pPr>
            <a:r>
              <a:rPr lang="es-MX" b="1" u="sng" dirty="0"/>
              <a:t>B. Internación en régimen semicerrado con programa de reinserción social (artículo 16): </a:t>
            </a:r>
            <a:r>
              <a:rPr lang="es-MX" dirty="0"/>
              <a:t>consiste en la privación parcial de libertad, esto es, internación en centros especiales durante la noche y libertad asistida durante el día, debiendo sujetarse igualmente a un programa de actividades tendientes a la reinserción social, tanto en el interior como en el medio libre. Se establece el mismo límite en cuanto a la duración de la pena que en la internación en régimen cerrado.</a:t>
            </a:r>
            <a:endParaRPr lang="es-CL" dirty="0"/>
          </a:p>
        </p:txBody>
      </p:sp>
    </p:spTree>
    <p:extLst>
      <p:ext uri="{BB962C8B-B14F-4D97-AF65-F5344CB8AC3E}">
        <p14:creationId xmlns:p14="http://schemas.microsoft.com/office/powerpoint/2010/main" val="2089845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Citable</Template>
  <TotalTime>199</TotalTime>
  <Words>1558</Words>
  <Application>Microsoft Office PowerPoint</Application>
  <PresentationFormat>Panorámica</PresentationFormat>
  <Paragraphs>107</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Century Gothic</vt:lpstr>
      <vt:lpstr>Wingdings 2</vt:lpstr>
      <vt:lpstr>Citable</vt:lpstr>
      <vt:lpstr>RESPONSABILIDAD PENAL ADOLESCENTE </vt:lpstr>
      <vt:lpstr>Antecedentes  Imputabilidad  Ley de Responsabilidad Penal Adolescente </vt:lpstr>
      <vt:lpstr>ANTECEDENTES</vt:lpstr>
      <vt:lpstr>IMPUTABILIDAD</vt:lpstr>
      <vt:lpstr>LEY 20.084 (“LEY DE RESPONSABILIDAD PENAL ADOLESCENTE”)</vt:lpstr>
      <vt:lpstr>LEY DE RESPONSABILIDAD PENAL ADOLESCENTE</vt:lpstr>
      <vt:lpstr>LEY DE RESPONSABILIDAD PENAL ADOLESCENTE</vt:lpstr>
      <vt:lpstr>LEY DE RESPONSABILIDAD PENAL ADOLESCENTE</vt:lpstr>
      <vt:lpstr>SANCIONES</vt:lpstr>
      <vt:lpstr>SANCIONES</vt:lpstr>
      <vt:lpstr>SANCIONES</vt:lpstr>
      <vt:lpstr>SANCIONES</vt:lpstr>
      <vt:lpstr>DETERMINACIÓN DE LA NATURALEZA DE LA PENA</vt:lpstr>
      <vt:lpstr>DETERMINACIÓN DE LA NATURALEZA DE LA PENA</vt:lpstr>
      <vt:lpstr>DETERMINACIÓN DE LA NATURALEZA DE LA PENA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RESPONSABILIDAD PENAL ADOLESCENTE </dc:title>
  <dc:creator>Matias Enrique Mardones Vasquez (matias.mardones)</dc:creator>
  <cp:lastModifiedBy>Matias Enrique Mardones Vasquez (matias.mardones)</cp:lastModifiedBy>
  <cp:revision>8</cp:revision>
  <dcterms:created xsi:type="dcterms:W3CDTF">2021-06-19T16:23:39Z</dcterms:created>
  <dcterms:modified xsi:type="dcterms:W3CDTF">2021-06-19T22:55:13Z</dcterms:modified>
</cp:coreProperties>
</file>