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2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01-04-21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01-04-21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01-04-21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01-04-21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01-04-21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01-04-21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01-04-21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01-04-21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01-04-21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01-04-21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01-04-21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01-04-21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Aspectos generales de los recursos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802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Impugnación y recurso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u="sng" dirty="0" smtClean="0"/>
              <a:t>Impugnación</a:t>
            </a:r>
            <a:r>
              <a:rPr lang="es-ES" dirty="0" smtClean="0"/>
              <a:t>: Acción o efecto de atacar un acto, documento, declaración, </a:t>
            </a:r>
            <a:r>
              <a:rPr lang="es-ES" dirty="0" err="1" smtClean="0"/>
              <a:t>etc</a:t>
            </a:r>
            <a:r>
              <a:rPr lang="es-ES" dirty="0" smtClean="0"/>
              <a:t>; por defectos, incorrecciones o vicios [género]</a:t>
            </a:r>
          </a:p>
          <a:p>
            <a:pPr lvl="1"/>
            <a:r>
              <a:rPr lang="es-ES" dirty="0" smtClean="0"/>
              <a:t>Errores pueden ser </a:t>
            </a:r>
            <a:r>
              <a:rPr lang="es-ES" i="1" dirty="0" smtClean="0"/>
              <a:t>in </a:t>
            </a:r>
            <a:r>
              <a:rPr lang="es-ES" i="1" dirty="0" err="1" smtClean="0"/>
              <a:t>procedendo</a:t>
            </a:r>
            <a:r>
              <a:rPr lang="es-ES" i="1" dirty="0" smtClean="0"/>
              <a:t> </a:t>
            </a:r>
            <a:r>
              <a:rPr lang="es-ES" dirty="0" smtClean="0"/>
              <a:t>(</a:t>
            </a:r>
            <a:r>
              <a:rPr lang="es-ES" dirty="0" err="1" smtClean="0"/>
              <a:t>dº</a:t>
            </a:r>
            <a:r>
              <a:rPr lang="es-ES" dirty="0" smtClean="0"/>
              <a:t> adjetivo, forma, estructura)</a:t>
            </a:r>
            <a:r>
              <a:rPr lang="es-ES" i="1" dirty="0" smtClean="0"/>
              <a:t> </a:t>
            </a:r>
            <a:r>
              <a:rPr lang="es-ES" dirty="0" smtClean="0"/>
              <a:t>o </a:t>
            </a:r>
            <a:r>
              <a:rPr lang="es-ES" i="1" dirty="0" smtClean="0"/>
              <a:t>in </a:t>
            </a:r>
            <a:r>
              <a:rPr lang="es-ES" i="1" dirty="0" err="1" smtClean="0"/>
              <a:t>iudicando</a:t>
            </a:r>
            <a:r>
              <a:rPr lang="es-ES" i="1" dirty="0" smtClean="0"/>
              <a:t> </a:t>
            </a:r>
            <a:r>
              <a:rPr lang="es-ES" dirty="0" smtClean="0"/>
              <a:t>(</a:t>
            </a:r>
            <a:r>
              <a:rPr lang="es-ES" dirty="0" err="1" smtClean="0"/>
              <a:t>dº</a:t>
            </a:r>
            <a:r>
              <a:rPr lang="es-ES" dirty="0" smtClean="0"/>
              <a:t> sustantivo, fondo del asunto)</a:t>
            </a:r>
            <a:endParaRPr lang="es-ES" dirty="0" smtClean="0"/>
          </a:p>
          <a:p>
            <a:pPr lvl="1"/>
            <a:r>
              <a:rPr lang="es-ES" dirty="0" smtClean="0"/>
              <a:t>Medios: incidentes, oposición de tercero (</a:t>
            </a:r>
            <a:r>
              <a:rPr lang="es-ES" dirty="0" err="1" smtClean="0"/>
              <a:t>p.e</a:t>
            </a:r>
            <a:r>
              <a:rPr lang="es-ES" dirty="0" smtClean="0"/>
              <a:t>: </a:t>
            </a:r>
            <a:r>
              <a:rPr lang="es-ES" dirty="0" err="1" smtClean="0"/>
              <a:t>proc</a:t>
            </a:r>
            <a:r>
              <a:rPr lang="es-ES" dirty="0" smtClean="0"/>
              <a:t>. incidental o actuaciones decretadas con citación), acción de revisión, </a:t>
            </a:r>
            <a:r>
              <a:rPr lang="es-ES" b="1" dirty="0" smtClean="0"/>
              <a:t>recursos</a:t>
            </a:r>
            <a:r>
              <a:rPr lang="es-ES" dirty="0" smtClean="0"/>
              <a:t>*</a:t>
            </a:r>
          </a:p>
          <a:p>
            <a:r>
              <a:rPr lang="es-ES" b="1" u="sng" dirty="0" smtClean="0"/>
              <a:t>Recursos</a:t>
            </a:r>
            <a:r>
              <a:rPr lang="es-ES" dirty="0" smtClean="0"/>
              <a:t>: AJP de parte o de legitimado, para impugnar una resolución judicial, </a:t>
            </a:r>
            <a:r>
              <a:rPr lang="es-ES" u="sng" dirty="0" smtClean="0"/>
              <a:t>dentro del mismo procedimiento</a:t>
            </a:r>
            <a:r>
              <a:rPr lang="es-ES" dirty="0" smtClean="0"/>
              <a:t>, solicitando su revisión para eliminar el </a:t>
            </a:r>
            <a:r>
              <a:rPr lang="es-ES" dirty="0" smtClean="0"/>
              <a:t>agravio (ver. 751 CPC)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299484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clasificaciones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Según finalidad y facultad de la que derivan:</a:t>
            </a:r>
          </a:p>
          <a:p>
            <a:pPr lvl="1"/>
            <a:r>
              <a:rPr lang="es-ES" dirty="0" smtClean="0"/>
              <a:t>Jurisdiccionales:</a:t>
            </a:r>
          </a:p>
          <a:p>
            <a:pPr lvl="2"/>
            <a:r>
              <a:rPr lang="es-ES" dirty="0" smtClean="0"/>
              <a:t>Enmienda (</a:t>
            </a:r>
            <a:r>
              <a:rPr lang="es-ES" dirty="0" err="1" smtClean="0"/>
              <a:t>p.e</a:t>
            </a:r>
            <a:r>
              <a:rPr lang="es-ES" dirty="0" smtClean="0"/>
              <a:t>: reposición y apelación)</a:t>
            </a:r>
          </a:p>
          <a:p>
            <a:pPr lvl="2"/>
            <a:r>
              <a:rPr lang="es-ES" dirty="0" smtClean="0"/>
              <a:t>Nulidad (</a:t>
            </a:r>
            <a:r>
              <a:rPr lang="es-ES" dirty="0" err="1" smtClean="0"/>
              <a:t>p.e</a:t>
            </a:r>
            <a:r>
              <a:rPr lang="es-ES" dirty="0" smtClean="0"/>
              <a:t>: casación y nulidad penal)</a:t>
            </a:r>
          </a:p>
          <a:p>
            <a:pPr lvl="1"/>
            <a:r>
              <a:rPr lang="es-ES" dirty="0" smtClean="0"/>
              <a:t>Facultades conservadoras: Acciones constitucionales</a:t>
            </a:r>
          </a:p>
          <a:p>
            <a:pPr lvl="2"/>
            <a:r>
              <a:rPr lang="es-ES" dirty="0" smtClean="0"/>
              <a:t>Protección de garantías fundamentales (protección y amparo)</a:t>
            </a:r>
          </a:p>
          <a:p>
            <a:pPr lvl="2"/>
            <a:r>
              <a:rPr lang="es-ES" dirty="0" smtClean="0"/>
              <a:t>Declaración (inaplicabilidad ante el TC, reclamación de nacionalidad)</a:t>
            </a:r>
          </a:p>
          <a:p>
            <a:pPr lvl="1"/>
            <a:r>
              <a:rPr lang="es-ES" dirty="0" smtClean="0"/>
              <a:t>Facultades disciplinarias: Recurso de Queja (.545 COT)</a:t>
            </a:r>
          </a:p>
          <a:p>
            <a:pPr lvl="1"/>
            <a:r>
              <a:rPr lang="es-ES" dirty="0" smtClean="0"/>
              <a:t>Facultades económicas: Aclaración, rectificación y enmienda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1324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Según tribunal de interposición y fallo:</a:t>
            </a:r>
          </a:p>
          <a:p>
            <a:pPr lvl="1"/>
            <a:r>
              <a:rPr lang="es-ES" dirty="0" smtClean="0"/>
              <a:t>De retractación u horizontales (ARE y reposición)</a:t>
            </a:r>
          </a:p>
          <a:p>
            <a:pPr lvl="1"/>
            <a:r>
              <a:rPr lang="es-ES" dirty="0" smtClean="0"/>
              <a:t>Jerárquicos o verticales (apelación, casación, </a:t>
            </a:r>
            <a:r>
              <a:rPr lang="es-ES" dirty="0" err="1" smtClean="0"/>
              <a:t>etc</a:t>
            </a:r>
            <a:r>
              <a:rPr lang="es-ES" dirty="0" smtClean="0"/>
              <a:t>)</a:t>
            </a:r>
          </a:p>
          <a:p>
            <a:pPr lvl="1"/>
            <a:r>
              <a:rPr lang="es-ES" dirty="0" smtClean="0"/>
              <a:t>Directos (recurso de hecho, queja, revisión, acciones constitucionales, </a:t>
            </a:r>
            <a:r>
              <a:rPr lang="es-ES" dirty="0" err="1" smtClean="0"/>
              <a:t>etc</a:t>
            </a:r>
            <a:r>
              <a:rPr lang="es-ES" dirty="0" smtClean="0"/>
              <a:t>)</a:t>
            </a:r>
          </a:p>
          <a:p>
            <a:pPr marL="411480" lvl="1" indent="0">
              <a:buNone/>
            </a:pPr>
            <a:r>
              <a:rPr lang="es-ES" dirty="0" smtClean="0"/>
              <a:t>*Per </a:t>
            </a:r>
            <a:r>
              <a:rPr lang="es-ES" dirty="0" err="1" smtClean="0"/>
              <a:t>saltum</a:t>
            </a:r>
            <a:r>
              <a:rPr lang="es-ES" dirty="0" smtClean="0"/>
              <a:t>: CS sobre recurso de nulidad penal </a:t>
            </a:r>
            <a:endParaRPr lang="es-ES" dirty="0"/>
          </a:p>
          <a:p>
            <a:r>
              <a:rPr lang="es-ES" dirty="0" smtClean="0"/>
              <a:t>Según procedencia (resoluciones y/o causales)</a:t>
            </a:r>
          </a:p>
          <a:p>
            <a:pPr lvl="1"/>
            <a:r>
              <a:rPr lang="es-ES" dirty="0" smtClean="0"/>
              <a:t>Ordinario: contra la generalidad de resoluciones y/o por causal genérica </a:t>
            </a:r>
            <a:r>
              <a:rPr lang="mr-IN" dirty="0" smtClean="0"/>
              <a:t>–</a:t>
            </a:r>
            <a:r>
              <a:rPr lang="es-ES" dirty="0" smtClean="0"/>
              <a:t>agravio-</a:t>
            </a:r>
          </a:p>
          <a:p>
            <a:pPr lvl="1"/>
            <a:r>
              <a:rPr lang="es-ES" dirty="0" smtClean="0"/>
              <a:t>Extraordinario: contra determinadas resoluciones y/o por causales específicas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33756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Recursos y resoluciones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49222"/>
            <a:ext cx="8229600" cy="4848802"/>
          </a:xfrm>
        </p:spPr>
        <p:txBody>
          <a:bodyPr>
            <a:noAutofit/>
          </a:bodyPr>
          <a:lstStyle/>
          <a:p>
            <a:r>
              <a:rPr lang="es-ES" sz="1600" b="1" u="sng" dirty="0" smtClean="0"/>
              <a:t>Naturaleza jurídica </a:t>
            </a:r>
            <a:r>
              <a:rPr lang="es-ES" sz="1600" b="1" dirty="0" smtClean="0"/>
              <a:t>(.158 CPC</a:t>
            </a:r>
            <a:r>
              <a:rPr lang="es-ES" sz="1600" b="1" dirty="0" smtClean="0"/>
              <a:t>) </a:t>
            </a:r>
            <a:r>
              <a:rPr lang="es-ES" sz="1600" dirty="0" smtClean="0"/>
              <a:t>*determina procedencia de los recursos*</a:t>
            </a:r>
            <a:endParaRPr lang="es-ES" sz="1600" b="1" dirty="0" smtClean="0"/>
          </a:p>
          <a:p>
            <a:pPr lvl="1"/>
            <a:r>
              <a:rPr lang="es-ES" sz="1400" b="1" i="1" dirty="0" smtClean="0"/>
              <a:t>Sentencia definitiva</a:t>
            </a:r>
            <a:r>
              <a:rPr lang="es-ES" sz="1400" dirty="0" smtClean="0"/>
              <a:t>: finaliza instancia y resuelve </a:t>
            </a:r>
            <a:r>
              <a:rPr lang="es-ES" sz="1400" dirty="0" smtClean="0"/>
              <a:t>asunto</a:t>
            </a:r>
          </a:p>
          <a:p>
            <a:pPr lvl="2"/>
            <a:r>
              <a:rPr lang="es-ES" sz="1200" dirty="0" smtClean="0"/>
              <a:t>En civil: RG apelaci</a:t>
            </a:r>
            <a:r>
              <a:rPr lang="es-ES" sz="1200" dirty="0" smtClean="0"/>
              <a:t>ón</a:t>
            </a:r>
          </a:p>
          <a:p>
            <a:pPr lvl="2"/>
            <a:r>
              <a:rPr lang="es-ES" sz="1200" dirty="0" smtClean="0"/>
              <a:t>En penal: RG nulidad (</a:t>
            </a:r>
            <a:r>
              <a:rPr lang="es-ES" sz="1200" dirty="0" err="1" smtClean="0"/>
              <a:t>excep</a:t>
            </a:r>
            <a:r>
              <a:rPr lang="es-ES" sz="1200" dirty="0" smtClean="0"/>
              <a:t>: sentencia definitiva </a:t>
            </a:r>
            <a:r>
              <a:rPr lang="es-ES" sz="1200" dirty="0" err="1" smtClean="0"/>
              <a:t>proc</a:t>
            </a:r>
            <a:r>
              <a:rPr lang="es-ES" sz="1200" dirty="0" smtClean="0"/>
              <a:t>. </a:t>
            </a:r>
            <a:r>
              <a:rPr lang="es-ES" sz="1200" dirty="0"/>
              <a:t>a</a:t>
            </a:r>
            <a:r>
              <a:rPr lang="es-ES" sz="1200" dirty="0" smtClean="0"/>
              <a:t>breviado)</a:t>
            </a:r>
            <a:endParaRPr lang="es-ES" sz="1200" dirty="0" smtClean="0"/>
          </a:p>
          <a:p>
            <a:pPr lvl="1"/>
            <a:r>
              <a:rPr lang="es-ES" sz="1400" b="1" i="1" dirty="0" smtClean="0"/>
              <a:t>Sentencias </a:t>
            </a:r>
            <a:r>
              <a:rPr lang="es-ES" sz="1400" b="1" i="1" dirty="0" smtClean="0"/>
              <a:t>interlocutorias</a:t>
            </a:r>
            <a:r>
              <a:rPr lang="es-ES" sz="1400" dirty="0"/>
              <a:t> </a:t>
            </a:r>
            <a:r>
              <a:rPr lang="es-ES" sz="1400" dirty="0" smtClean="0"/>
              <a:t>(En civil: RG apelaci</a:t>
            </a:r>
            <a:r>
              <a:rPr lang="es-ES" sz="1400" dirty="0" smtClean="0"/>
              <a:t>ón / En penal: RG reposición)</a:t>
            </a:r>
            <a:endParaRPr lang="es-ES" sz="1400" dirty="0" smtClean="0"/>
          </a:p>
          <a:p>
            <a:pPr lvl="2"/>
            <a:r>
              <a:rPr lang="es-ES" sz="1200" b="1" dirty="0" smtClean="0"/>
              <a:t>1º</a:t>
            </a:r>
            <a:r>
              <a:rPr lang="es-ES" sz="1200" dirty="0" smtClean="0"/>
              <a:t>: falla incidente c/ derechos </a:t>
            </a:r>
            <a:r>
              <a:rPr lang="es-ES" sz="1200" dirty="0" smtClean="0"/>
              <a:t>permanentes para las partes (</a:t>
            </a:r>
            <a:r>
              <a:rPr lang="es-ES" sz="1200" dirty="0" err="1" smtClean="0"/>
              <a:t>p.e</a:t>
            </a:r>
            <a:r>
              <a:rPr lang="es-ES" sz="1200" dirty="0" smtClean="0"/>
              <a:t>: declaraci</a:t>
            </a:r>
            <a:r>
              <a:rPr lang="es-ES" sz="1200" dirty="0" smtClean="0"/>
              <a:t>ón de abandono </a:t>
            </a:r>
            <a:r>
              <a:rPr lang="es-ES" sz="1200" dirty="0" err="1" smtClean="0"/>
              <a:t>proc</a:t>
            </a:r>
            <a:r>
              <a:rPr lang="es-ES" sz="1200" dirty="0" smtClean="0"/>
              <a:t>. / acepta desistimiento de la demanda)</a:t>
            </a:r>
            <a:endParaRPr lang="es-ES" sz="1200" dirty="0" smtClean="0"/>
          </a:p>
          <a:p>
            <a:pPr lvl="2"/>
            <a:r>
              <a:rPr lang="es-ES" sz="1200" b="1" dirty="0" smtClean="0"/>
              <a:t>2º</a:t>
            </a:r>
            <a:r>
              <a:rPr lang="es-ES" sz="1200" dirty="0" smtClean="0"/>
              <a:t>: sirve de base para el pronunciamiento de otra </a:t>
            </a:r>
            <a:r>
              <a:rPr lang="es-ES" sz="1200" dirty="0" smtClean="0"/>
              <a:t>sentencia interlocutoria o definitiva (</a:t>
            </a:r>
            <a:r>
              <a:rPr lang="es-ES" sz="1200" dirty="0" err="1" smtClean="0"/>
              <a:t>p.e</a:t>
            </a:r>
            <a:r>
              <a:rPr lang="es-ES" sz="1200" dirty="0" smtClean="0"/>
              <a:t>: recibe causa a prueba / desp</a:t>
            </a:r>
            <a:r>
              <a:rPr lang="es-ES" sz="1200" dirty="0" smtClean="0"/>
              <a:t>áchese MEE juicio ejecutivo)</a:t>
            </a:r>
            <a:endParaRPr lang="es-ES" sz="1200" dirty="0" smtClean="0"/>
          </a:p>
          <a:p>
            <a:pPr lvl="2"/>
            <a:r>
              <a:rPr lang="es-ES" sz="1200" b="1" dirty="0" smtClean="0"/>
              <a:t>¿3º? </a:t>
            </a:r>
            <a:r>
              <a:rPr lang="es-ES" sz="1200" dirty="0" smtClean="0"/>
              <a:t>Terminan el procedimiento o imposibilitan su prosecuci</a:t>
            </a:r>
            <a:r>
              <a:rPr lang="es-ES" sz="1200" dirty="0" smtClean="0"/>
              <a:t>ón (ver. 766 CPC y .370 CPP)</a:t>
            </a:r>
            <a:endParaRPr lang="es-ES" sz="1200" b="1" dirty="0" smtClean="0"/>
          </a:p>
          <a:p>
            <a:pPr lvl="1"/>
            <a:r>
              <a:rPr lang="es-ES" sz="1400" b="1" i="1" dirty="0" smtClean="0"/>
              <a:t>Autos</a:t>
            </a:r>
            <a:r>
              <a:rPr lang="es-ES" sz="1400" dirty="0" smtClean="0"/>
              <a:t>: falla incidente s/ derechos </a:t>
            </a:r>
            <a:r>
              <a:rPr lang="es-ES" sz="1400" dirty="0" smtClean="0"/>
              <a:t>permanentes (</a:t>
            </a:r>
            <a:r>
              <a:rPr lang="es-ES" sz="1400" dirty="0" err="1" smtClean="0"/>
              <a:t>p.e</a:t>
            </a:r>
            <a:r>
              <a:rPr lang="es-ES" sz="1400" dirty="0" smtClean="0"/>
              <a:t>: rechaza abandono o rechaza desistimiento)</a:t>
            </a:r>
            <a:endParaRPr lang="es-ES" sz="1400" dirty="0" smtClean="0"/>
          </a:p>
          <a:p>
            <a:pPr lvl="2"/>
            <a:r>
              <a:rPr lang="es-ES" sz="1200" dirty="0" smtClean="0"/>
              <a:t>RG reposici</a:t>
            </a:r>
            <a:r>
              <a:rPr lang="es-ES" sz="1200" dirty="0" smtClean="0"/>
              <a:t>ón, civil y penal</a:t>
            </a:r>
          </a:p>
          <a:p>
            <a:pPr lvl="2"/>
            <a:r>
              <a:rPr lang="es-ES" sz="1200" dirty="0" smtClean="0"/>
              <a:t>Excepcionalmente </a:t>
            </a:r>
            <a:r>
              <a:rPr lang="es-ES" sz="1200" i="1" dirty="0" smtClean="0"/>
              <a:t>apelación subsidiaria </a:t>
            </a:r>
            <a:r>
              <a:rPr lang="es-ES" sz="1200" dirty="0" smtClean="0"/>
              <a:t>(si: alteran substanciación regular / recaen sobre trámites no ordenados por ley)</a:t>
            </a:r>
            <a:endParaRPr lang="es-ES" sz="1200" dirty="0" smtClean="0"/>
          </a:p>
          <a:p>
            <a:pPr lvl="1"/>
            <a:r>
              <a:rPr lang="es-ES" sz="1400" b="1" i="1" dirty="0" smtClean="0"/>
              <a:t>Decretos</a:t>
            </a:r>
            <a:r>
              <a:rPr lang="es-ES" sz="1400" dirty="0" smtClean="0"/>
              <a:t>: substanciaci</a:t>
            </a:r>
            <a:r>
              <a:rPr lang="es-ES" sz="1400" dirty="0" smtClean="0"/>
              <a:t>ón del proceso y </a:t>
            </a:r>
            <a:r>
              <a:rPr lang="es-ES" sz="1400" dirty="0" smtClean="0"/>
              <a:t>curso </a:t>
            </a:r>
            <a:r>
              <a:rPr lang="es-ES" sz="1400" dirty="0" smtClean="0"/>
              <a:t>progresivo a la tramitación </a:t>
            </a:r>
            <a:r>
              <a:rPr lang="es-ES" sz="1400" dirty="0" smtClean="0"/>
              <a:t>(“traslado</a:t>
            </a:r>
            <a:r>
              <a:rPr lang="es-ES" sz="1400" dirty="0" smtClean="0"/>
              <a:t>”</a:t>
            </a:r>
            <a:r>
              <a:rPr lang="es-ES" sz="1400" dirty="0" smtClean="0"/>
              <a:t>)</a:t>
            </a:r>
          </a:p>
          <a:p>
            <a:pPr lvl="2"/>
            <a:r>
              <a:rPr lang="es-ES" sz="1200" dirty="0" smtClean="0"/>
              <a:t>Misma procedencia que los autos (RG reposici</a:t>
            </a:r>
            <a:r>
              <a:rPr lang="es-ES" sz="1200" dirty="0" smtClean="0"/>
              <a:t>ón, </a:t>
            </a:r>
            <a:r>
              <a:rPr lang="es-ES" sz="1200" dirty="0" err="1" smtClean="0"/>
              <a:t>excep</a:t>
            </a:r>
            <a:r>
              <a:rPr lang="es-ES" sz="1200" dirty="0" smtClean="0"/>
              <a:t>. apelación subsidiaria)</a:t>
            </a:r>
            <a:endParaRPr lang="es-ES" sz="1200" dirty="0" smtClean="0"/>
          </a:p>
          <a:p>
            <a:pPr marL="411480" lvl="1" indent="0">
              <a:buNone/>
            </a:pPr>
            <a:r>
              <a:rPr lang="es-ES" sz="1400" u="sng" dirty="0" smtClean="0"/>
              <a:t>*Hay resoluciones que no caben en esta clasificaci</a:t>
            </a:r>
            <a:r>
              <a:rPr lang="es-ES" sz="1400" u="sng" dirty="0" smtClean="0"/>
              <a:t>ón</a:t>
            </a:r>
            <a:r>
              <a:rPr lang="es-ES" sz="1400" dirty="0" smtClean="0"/>
              <a:t>: fallo casación (no constituye instancia); sobreseimiento penal (¿auto, interlocutoria o definitiva?); </a:t>
            </a:r>
            <a:r>
              <a:rPr lang="es-ES" sz="1400" dirty="0"/>
              <a:t>accede provisionalmente a la </a:t>
            </a:r>
            <a:r>
              <a:rPr lang="es-ES" sz="1400" dirty="0" err="1"/>
              <a:t>dda</a:t>
            </a:r>
            <a:r>
              <a:rPr lang="es-ES" sz="1400" dirty="0"/>
              <a:t> en juicio </a:t>
            </a:r>
            <a:r>
              <a:rPr lang="es-ES" sz="1400" dirty="0" smtClean="0"/>
              <a:t>sumario, etc.</a:t>
            </a:r>
            <a:endParaRPr lang="es-ES" sz="1400" dirty="0" smtClean="0"/>
          </a:p>
        </p:txBody>
      </p:sp>
    </p:spTree>
    <p:extLst>
      <p:ext uri="{BB962C8B-B14F-4D97-AF65-F5344CB8AC3E}">
        <p14:creationId xmlns:p14="http://schemas.microsoft.com/office/powerpoint/2010/main" val="1189995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s-ES" dirty="0"/>
          </a:p>
          <a:p>
            <a:r>
              <a:rPr lang="es-ES" b="1" u="sng" dirty="0"/>
              <a:t>Estado de la </a:t>
            </a:r>
            <a:r>
              <a:rPr lang="es-ES" b="1" u="sng" dirty="0" smtClean="0"/>
              <a:t>resoluciones</a:t>
            </a:r>
            <a:endParaRPr lang="es-ES" b="1" u="sng" dirty="0"/>
          </a:p>
          <a:p>
            <a:pPr lvl="1"/>
            <a:r>
              <a:rPr lang="es-ES" dirty="0"/>
              <a:t>Pendiente (relacionar con plazos u oportunidad procesal)</a:t>
            </a:r>
          </a:p>
          <a:p>
            <a:pPr lvl="1"/>
            <a:r>
              <a:rPr lang="es-ES" dirty="0"/>
              <a:t>Firme o ejecutoriada </a:t>
            </a:r>
            <a:r>
              <a:rPr lang="es-ES" dirty="0" smtClean="0"/>
              <a:t>(</a:t>
            </a:r>
            <a:r>
              <a:rPr lang="es-ES" b="1" dirty="0" smtClean="0"/>
              <a:t>.</a:t>
            </a:r>
            <a:r>
              <a:rPr lang="es-ES" b="1" dirty="0"/>
              <a:t>174 </a:t>
            </a:r>
            <a:r>
              <a:rPr lang="es-ES" b="1" dirty="0" smtClean="0"/>
              <a:t>CPC muy importante</a:t>
            </a:r>
            <a:r>
              <a:rPr lang="es-ES" dirty="0" smtClean="0"/>
              <a:t>)</a:t>
            </a:r>
            <a:endParaRPr lang="es-ES" dirty="0"/>
          </a:p>
          <a:p>
            <a:pPr lvl="1"/>
            <a:r>
              <a:rPr lang="es-ES" dirty="0"/>
              <a:t>Causa ejecutoria </a:t>
            </a:r>
            <a:r>
              <a:rPr lang="es-ES" dirty="0" smtClean="0"/>
              <a:t>(ver .231 CPC </a:t>
            </a:r>
            <a:r>
              <a:rPr lang="es-ES" dirty="0" err="1" smtClean="0"/>
              <a:t>p.e</a:t>
            </a:r>
            <a:r>
              <a:rPr lang="es-ES" dirty="0"/>
              <a:t>: “solo efecto devolutivo”)</a:t>
            </a:r>
          </a:p>
          <a:p>
            <a:pPr lvl="1"/>
            <a:r>
              <a:rPr lang="es-ES" dirty="0"/>
              <a:t>Término (.98 CPC) pone fin a la última instancia del </a:t>
            </a:r>
            <a:r>
              <a:rPr lang="es-ES_tradnl" dirty="0" smtClean="0"/>
              <a:t>juicio, sea </a:t>
            </a:r>
            <a:r>
              <a:rPr lang="es-ES_tradnl" dirty="0" smtClean="0"/>
              <a:t>única o 2da instancia 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6898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Los efectos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s-ES" dirty="0"/>
              <a:t>*Se verá a fondo en recurso de </a:t>
            </a:r>
            <a:r>
              <a:rPr lang="es-ES" dirty="0" smtClean="0"/>
              <a:t>apelación</a:t>
            </a:r>
          </a:p>
          <a:p>
            <a:pPr marL="114300" indent="0">
              <a:buNone/>
            </a:pPr>
            <a:endParaRPr lang="es-ES" b="1" u="sng" dirty="0" smtClean="0"/>
          </a:p>
          <a:p>
            <a:r>
              <a:rPr lang="es-ES" b="1" u="sng" dirty="0" smtClean="0"/>
              <a:t>Efecto </a:t>
            </a:r>
            <a:r>
              <a:rPr lang="es-ES" b="1" u="sng" dirty="0" smtClean="0"/>
              <a:t>“devolutivo”</a:t>
            </a:r>
            <a:r>
              <a:rPr lang="es-ES" dirty="0" smtClean="0"/>
              <a:t>: entrega competencia al tribunal superior jerárquico para conocer y fallar</a:t>
            </a:r>
          </a:p>
          <a:p>
            <a:pPr lvl="1"/>
            <a:r>
              <a:rPr lang="es-ES" dirty="0" smtClean="0"/>
              <a:t>RG en procedimiento penal, en recursos de casación, acción de revisión, etc. </a:t>
            </a:r>
            <a:endParaRPr lang="es-ES" dirty="0" smtClean="0"/>
          </a:p>
          <a:p>
            <a:pPr lvl="1"/>
            <a:r>
              <a:rPr lang="es-ES" dirty="0" smtClean="0"/>
              <a:t>¿</a:t>
            </a:r>
            <a:r>
              <a:rPr lang="es-ES" dirty="0" smtClean="0"/>
              <a:t>En civil</a:t>
            </a:r>
            <a:r>
              <a:rPr lang="es-ES" dirty="0" smtClean="0"/>
              <a:t>? </a:t>
            </a:r>
            <a:r>
              <a:rPr lang="es-ES" dirty="0" smtClean="0"/>
              <a:t>v</a:t>
            </a:r>
            <a:r>
              <a:rPr lang="es-ES" dirty="0" smtClean="0"/>
              <a:t>er 193,194 y195 </a:t>
            </a:r>
            <a:r>
              <a:rPr lang="es-ES" dirty="0" smtClean="0"/>
              <a:t>CPC</a:t>
            </a:r>
          </a:p>
          <a:p>
            <a:pPr lvl="1"/>
            <a:endParaRPr lang="es-ES" dirty="0"/>
          </a:p>
          <a:p>
            <a:r>
              <a:rPr lang="es-ES" b="1" u="sng" dirty="0" smtClean="0"/>
              <a:t>Efecto suspensivo</a:t>
            </a:r>
            <a:r>
              <a:rPr lang="es-ES" dirty="0" smtClean="0"/>
              <a:t>: paraliza competencia del tribunal inferior para seguir conociendo (.191 habla erróneamente de “jurisdicción”</a:t>
            </a:r>
            <a:r>
              <a:rPr lang="es-ES" dirty="0" smtClean="0"/>
              <a:t>)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6248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Boticario.thmx</Template>
  <TotalTime>119</TotalTime>
  <Words>649</Words>
  <Application>Microsoft Macintosh PowerPoint</Application>
  <PresentationFormat>Presentación en pantalla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Boticario</vt:lpstr>
      <vt:lpstr>Aspectos generales de los recursos</vt:lpstr>
      <vt:lpstr>Impugnación y recurso</vt:lpstr>
      <vt:lpstr>clasificaciones</vt:lpstr>
      <vt:lpstr>Presentación de PowerPoint</vt:lpstr>
      <vt:lpstr>Recursos y resoluciones</vt:lpstr>
      <vt:lpstr>Presentación de PowerPoint</vt:lpstr>
      <vt:lpstr>Los efectos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Aspectos generales de los recursos</dc:title>
  <dc:creator>Angelica</dc:creator>
  <cp:lastModifiedBy>Angelica</cp:lastModifiedBy>
  <cp:revision>8</cp:revision>
  <dcterms:created xsi:type="dcterms:W3CDTF">2021-04-01T17:11:32Z</dcterms:created>
  <dcterms:modified xsi:type="dcterms:W3CDTF">2021-04-01T20:10:45Z</dcterms:modified>
</cp:coreProperties>
</file>