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sldIdLst>
    <p:sldId id="256" r:id="rId2"/>
    <p:sldId id="262" r:id="rId3"/>
    <p:sldId id="271" r:id="rId4"/>
    <p:sldId id="272" r:id="rId5"/>
    <p:sldId id="258" r:id="rId6"/>
    <p:sldId id="261" r:id="rId7"/>
    <p:sldId id="263" r:id="rId8"/>
    <p:sldId id="264" r:id="rId9"/>
    <p:sldId id="259" r:id="rId10"/>
    <p:sldId id="265" r:id="rId11"/>
    <p:sldId id="266" r:id="rId12"/>
    <p:sldId id="267" r:id="rId13"/>
    <p:sldId id="260"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BB2BC0-CF5F-4A50-894C-399EFE74E79B}" type="doc">
      <dgm:prSet loTypeId="urn:microsoft.com/office/officeart/2005/8/layout/process1" loCatId="process" qsTypeId="urn:microsoft.com/office/officeart/2005/8/quickstyle/simple1" qsCatId="simple" csTypeId="urn:microsoft.com/office/officeart/2005/8/colors/accent1_2" csCatId="accent1" phldr="1"/>
      <dgm:spPr/>
    </dgm:pt>
    <dgm:pt modelId="{786EB85C-D8E7-4876-94FF-A385CCADBA81}">
      <dgm:prSet phldrT="[Texto]"/>
      <dgm:spPr/>
      <dgm:t>
        <a:bodyPr/>
        <a:lstStyle/>
        <a:p>
          <a:r>
            <a:rPr lang="es-ES" dirty="0"/>
            <a:t>CONOCIMIENTO</a:t>
          </a:r>
          <a:endParaRPr lang="es-CL" dirty="0"/>
        </a:p>
      </dgm:t>
    </dgm:pt>
    <dgm:pt modelId="{6B0F667D-7DF7-4ED2-AB75-507D8D1A0DA1}" type="parTrans" cxnId="{D8D02047-E7D0-45F3-A46F-A846620C76EA}">
      <dgm:prSet/>
      <dgm:spPr/>
      <dgm:t>
        <a:bodyPr/>
        <a:lstStyle/>
        <a:p>
          <a:endParaRPr lang="es-CL"/>
        </a:p>
      </dgm:t>
    </dgm:pt>
    <dgm:pt modelId="{F5831C80-892C-474E-A933-2AF10CBABE10}" type="sibTrans" cxnId="{D8D02047-E7D0-45F3-A46F-A846620C76EA}">
      <dgm:prSet/>
      <dgm:spPr/>
      <dgm:t>
        <a:bodyPr/>
        <a:lstStyle/>
        <a:p>
          <a:endParaRPr lang="es-CL"/>
        </a:p>
      </dgm:t>
    </dgm:pt>
    <dgm:pt modelId="{97FD6D95-092E-40F7-B6D8-9ED07FCEFA4E}">
      <dgm:prSet phldrT="[Texto]"/>
      <dgm:spPr/>
      <dgm:t>
        <a:bodyPr/>
        <a:lstStyle/>
        <a:p>
          <a:r>
            <a:rPr lang="es-ES" dirty="0"/>
            <a:t>JUZGAMIENTO</a:t>
          </a:r>
          <a:endParaRPr lang="es-CL" dirty="0"/>
        </a:p>
      </dgm:t>
    </dgm:pt>
    <dgm:pt modelId="{6684A412-93A8-4907-83BE-8306A93607EB}" type="parTrans" cxnId="{2C8640A9-A36C-4C20-A961-F1A0EC043223}">
      <dgm:prSet/>
      <dgm:spPr/>
      <dgm:t>
        <a:bodyPr/>
        <a:lstStyle/>
        <a:p>
          <a:endParaRPr lang="es-CL"/>
        </a:p>
      </dgm:t>
    </dgm:pt>
    <dgm:pt modelId="{44835E42-EF5F-4D37-84C5-86954A10350A}" type="sibTrans" cxnId="{2C8640A9-A36C-4C20-A961-F1A0EC043223}">
      <dgm:prSet/>
      <dgm:spPr/>
      <dgm:t>
        <a:bodyPr/>
        <a:lstStyle/>
        <a:p>
          <a:endParaRPr lang="es-CL"/>
        </a:p>
      </dgm:t>
    </dgm:pt>
    <dgm:pt modelId="{3A8E1B5E-8E62-421B-8776-0A7592235D4F}">
      <dgm:prSet phldrT="[Texto]"/>
      <dgm:spPr/>
      <dgm:t>
        <a:bodyPr/>
        <a:lstStyle/>
        <a:p>
          <a:r>
            <a:rPr lang="es-ES" dirty="0"/>
            <a:t>EJECUCIÓN</a:t>
          </a:r>
          <a:endParaRPr lang="es-CL" dirty="0"/>
        </a:p>
      </dgm:t>
    </dgm:pt>
    <dgm:pt modelId="{15D1E0BB-F97B-4A1E-9E45-0846A883E896}" type="parTrans" cxnId="{58E72289-909E-4C71-BCD2-E9DC58E1413C}">
      <dgm:prSet/>
      <dgm:spPr/>
      <dgm:t>
        <a:bodyPr/>
        <a:lstStyle/>
        <a:p>
          <a:endParaRPr lang="es-CL"/>
        </a:p>
      </dgm:t>
    </dgm:pt>
    <dgm:pt modelId="{6FBAC21A-F6AC-4972-A01F-9599AAF72946}" type="sibTrans" cxnId="{58E72289-909E-4C71-BCD2-E9DC58E1413C}">
      <dgm:prSet/>
      <dgm:spPr/>
      <dgm:t>
        <a:bodyPr/>
        <a:lstStyle/>
        <a:p>
          <a:endParaRPr lang="es-CL"/>
        </a:p>
      </dgm:t>
    </dgm:pt>
    <dgm:pt modelId="{AF3ED65A-824F-48B1-B249-3BFEA6BDC7DF}" type="pres">
      <dgm:prSet presAssocID="{A2BB2BC0-CF5F-4A50-894C-399EFE74E79B}" presName="Name0" presStyleCnt="0">
        <dgm:presLayoutVars>
          <dgm:dir/>
          <dgm:resizeHandles val="exact"/>
        </dgm:presLayoutVars>
      </dgm:prSet>
      <dgm:spPr/>
    </dgm:pt>
    <dgm:pt modelId="{00BF6705-DF89-4211-A912-BDDACD4FAAF2}" type="pres">
      <dgm:prSet presAssocID="{786EB85C-D8E7-4876-94FF-A385CCADBA81}" presName="node" presStyleLbl="node1" presStyleIdx="0" presStyleCnt="3">
        <dgm:presLayoutVars>
          <dgm:bulletEnabled val="1"/>
        </dgm:presLayoutVars>
      </dgm:prSet>
      <dgm:spPr/>
    </dgm:pt>
    <dgm:pt modelId="{0438CA8A-A851-4486-85FC-923E6C8D5AAC}" type="pres">
      <dgm:prSet presAssocID="{F5831C80-892C-474E-A933-2AF10CBABE10}" presName="sibTrans" presStyleLbl="sibTrans2D1" presStyleIdx="0" presStyleCnt="2"/>
      <dgm:spPr/>
    </dgm:pt>
    <dgm:pt modelId="{3C8851BA-FC1F-44AD-B405-D5E7C9EBF7F8}" type="pres">
      <dgm:prSet presAssocID="{F5831C80-892C-474E-A933-2AF10CBABE10}" presName="connectorText" presStyleLbl="sibTrans2D1" presStyleIdx="0" presStyleCnt="2"/>
      <dgm:spPr/>
    </dgm:pt>
    <dgm:pt modelId="{98114706-5BB5-48AA-8FD5-6AC3381B4F22}" type="pres">
      <dgm:prSet presAssocID="{97FD6D95-092E-40F7-B6D8-9ED07FCEFA4E}" presName="node" presStyleLbl="node1" presStyleIdx="1" presStyleCnt="3">
        <dgm:presLayoutVars>
          <dgm:bulletEnabled val="1"/>
        </dgm:presLayoutVars>
      </dgm:prSet>
      <dgm:spPr/>
    </dgm:pt>
    <dgm:pt modelId="{F8C88642-2EFF-4D42-A955-68E13B30CF8E}" type="pres">
      <dgm:prSet presAssocID="{44835E42-EF5F-4D37-84C5-86954A10350A}" presName="sibTrans" presStyleLbl="sibTrans2D1" presStyleIdx="1" presStyleCnt="2"/>
      <dgm:spPr/>
    </dgm:pt>
    <dgm:pt modelId="{39DA9226-1ABE-4BC7-B431-AA867BE4D7B0}" type="pres">
      <dgm:prSet presAssocID="{44835E42-EF5F-4D37-84C5-86954A10350A}" presName="connectorText" presStyleLbl="sibTrans2D1" presStyleIdx="1" presStyleCnt="2"/>
      <dgm:spPr/>
    </dgm:pt>
    <dgm:pt modelId="{DADED114-86D0-49BA-B9C3-9F2778962E81}" type="pres">
      <dgm:prSet presAssocID="{3A8E1B5E-8E62-421B-8776-0A7592235D4F}" presName="node" presStyleLbl="node1" presStyleIdx="2" presStyleCnt="3">
        <dgm:presLayoutVars>
          <dgm:bulletEnabled val="1"/>
        </dgm:presLayoutVars>
      </dgm:prSet>
      <dgm:spPr/>
    </dgm:pt>
  </dgm:ptLst>
  <dgm:cxnLst>
    <dgm:cxn modelId="{D48A6F01-93F5-49A4-B70E-52131722FB51}" type="presOf" srcId="{44835E42-EF5F-4D37-84C5-86954A10350A}" destId="{39DA9226-1ABE-4BC7-B431-AA867BE4D7B0}" srcOrd="1" destOrd="0" presId="urn:microsoft.com/office/officeart/2005/8/layout/process1"/>
    <dgm:cxn modelId="{CBD97101-FF61-442B-8FE8-CD6BAA9F860E}" type="presOf" srcId="{A2BB2BC0-CF5F-4A50-894C-399EFE74E79B}" destId="{AF3ED65A-824F-48B1-B249-3BFEA6BDC7DF}" srcOrd="0" destOrd="0" presId="urn:microsoft.com/office/officeart/2005/8/layout/process1"/>
    <dgm:cxn modelId="{14658308-5EC3-4D56-83BF-ED9A259AFD76}" type="presOf" srcId="{F5831C80-892C-474E-A933-2AF10CBABE10}" destId="{0438CA8A-A851-4486-85FC-923E6C8D5AAC}" srcOrd="0" destOrd="0" presId="urn:microsoft.com/office/officeart/2005/8/layout/process1"/>
    <dgm:cxn modelId="{2CDA3C0A-543C-4EE9-B292-EC2089C1E6D1}" type="presOf" srcId="{786EB85C-D8E7-4876-94FF-A385CCADBA81}" destId="{00BF6705-DF89-4211-A912-BDDACD4FAAF2}" srcOrd="0" destOrd="0" presId="urn:microsoft.com/office/officeart/2005/8/layout/process1"/>
    <dgm:cxn modelId="{03EDA531-1CFB-4B22-8F63-D9EFC679D64B}" type="presOf" srcId="{3A8E1B5E-8E62-421B-8776-0A7592235D4F}" destId="{DADED114-86D0-49BA-B9C3-9F2778962E81}" srcOrd="0" destOrd="0" presId="urn:microsoft.com/office/officeart/2005/8/layout/process1"/>
    <dgm:cxn modelId="{0130C332-DB87-4B27-AACA-708F8FAFA349}" type="presOf" srcId="{44835E42-EF5F-4D37-84C5-86954A10350A}" destId="{F8C88642-2EFF-4D42-A955-68E13B30CF8E}" srcOrd="0" destOrd="0" presId="urn:microsoft.com/office/officeart/2005/8/layout/process1"/>
    <dgm:cxn modelId="{D8D02047-E7D0-45F3-A46F-A846620C76EA}" srcId="{A2BB2BC0-CF5F-4A50-894C-399EFE74E79B}" destId="{786EB85C-D8E7-4876-94FF-A385CCADBA81}" srcOrd="0" destOrd="0" parTransId="{6B0F667D-7DF7-4ED2-AB75-507D8D1A0DA1}" sibTransId="{F5831C80-892C-474E-A933-2AF10CBABE10}"/>
    <dgm:cxn modelId="{58E72289-909E-4C71-BCD2-E9DC58E1413C}" srcId="{A2BB2BC0-CF5F-4A50-894C-399EFE74E79B}" destId="{3A8E1B5E-8E62-421B-8776-0A7592235D4F}" srcOrd="2" destOrd="0" parTransId="{15D1E0BB-F97B-4A1E-9E45-0846A883E896}" sibTransId="{6FBAC21A-F6AC-4972-A01F-9599AAF72946}"/>
    <dgm:cxn modelId="{2C8640A9-A36C-4C20-A961-F1A0EC043223}" srcId="{A2BB2BC0-CF5F-4A50-894C-399EFE74E79B}" destId="{97FD6D95-092E-40F7-B6D8-9ED07FCEFA4E}" srcOrd="1" destOrd="0" parTransId="{6684A412-93A8-4907-83BE-8306A93607EB}" sibTransId="{44835E42-EF5F-4D37-84C5-86954A10350A}"/>
    <dgm:cxn modelId="{2F79EEC5-2720-462A-94D7-EC7B4DCB0FA5}" type="presOf" srcId="{97FD6D95-092E-40F7-B6D8-9ED07FCEFA4E}" destId="{98114706-5BB5-48AA-8FD5-6AC3381B4F22}" srcOrd="0" destOrd="0" presId="urn:microsoft.com/office/officeart/2005/8/layout/process1"/>
    <dgm:cxn modelId="{6487A8E9-296F-4B48-8DCE-9FE6CBC7F881}" type="presOf" srcId="{F5831C80-892C-474E-A933-2AF10CBABE10}" destId="{3C8851BA-FC1F-44AD-B405-D5E7C9EBF7F8}" srcOrd="1" destOrd="0" presId="urn:microsoft.com/office/officeart/2005/8/layout/process1"/>
    <dgm:cxn modelId="{2A37A7B2-3FAF-43D6-80FF-1D1777C425F4}" type="presParOf" srcId="{AF3ED65A-824F-48B1-B249-3BFEA6BDC7DF}" destId="{00BF6705-DF89-4211-A912-BDDACD4FAAF2}" srcOrd="0" destOrd="0" presId="urn:microsoft.com/office/officeart/2005/8/layout/process1"/>
    <dgm:cxn modelId="{C4965AF1-36B7-4134-A086-4D17CC96BAC1}" type="presParOf" srcId="{AF3ED65A-824F-48B1-B249-3BFEA6BDC7DF}" destId="{0438CA8A-A851-4486-85FC-923E6C8D5AAC}" srcOrd="1" destOrd="0" presId="urn:microsoft.com/office/officeart/2005/8/layout/process1"/>
    <dgm:cxn modelId="{51BDA2E4-D30F-4E59-9096-B30F205DBDC4}" type="presParOf" srcId="{0438CA8A-A851-4486-85FC-923E6C8D5AAC}" destId="{3C8851BA-FC1F-44AD-B405-D5E7C9EBF7F8}" srcOrd="0" destOrd="0" presId="urn:microsoft.com/office/officeart/2005/8/layout/process1"/>
    <dgm:cxn modelId="{C7FA2228-F123-4F82-B732-C534A5CF318D}" type="presParOf" srcId="{AF3ED65A-824F-48B1-B249-3BFEA6BDC7DF}" destId="{98114706-5BB5-48AA-8FD5-6AC3381B4F22}" srcOrd="2" destOrd="0" presId="urn:microsoft.com/office/officeart/2005/8/layout/process1"/>
    <dgm:cxn modelId="{6E60CED6-C26F-4922-B6DA-A595A2BB13F2}" type="presParOf" srcId="{AF3ED65A-824F-48B1-B249-3BFEA6BDC7DF}" destId="{F8C88642-2EFF-4D42-A955-68E13B30CF8E}" srcOrd="3" destOrd="0" presId="urn:microsoft.com/office/officeart/2005/8/layout/process1"/>
    <dgm:cxn modelId="{8198A22B-472E-4E34-B8C1-2124869F7CB6}" type="presParOf" srcId="{F8C88642-2EFF-4D42-A955-68E13B30CF8E}" destId="{39DA9226-1ABE-4BC7-B431-AA867BE4D7B0}" srcOrd="0" destOrd="0" presId="urn:microsoft.com/office/officeart/2005/8/layout/process1"/>
    <dgm:cxn modelId="{DB85AD62-2EDF-4A40-8DEC-0AFFB164DE4A}" type="presParOf" srcId="{AF3ED65A-824F-48B1-B249-3BFEA6BDC7DF}" destId="{DADED114-86D0-49BA-B9C3-9F2778962E81}"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BF6705-DF89-4211-A912-BDDACD4FAAF2}">
      <dsp:nvSpPr>
        <dsp:cNvPr id="0" name=""/>
        <dsp:cNvSpPr/>
      </dsp:nvSpPr>
      <dsp:spPr>
        <a:xfrm>
          <a:off x="7953" y="1342655"/>
          <a:ext cx="2377191" cy="14263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kern="1200" dirty="0"/>
            <a:t>CONOCIMIENTO</a:t>
          </a:r>
          <a:endParaRPr lang="es-CL" sz="2400" kern="1200" dirty="0"/>
        </a:p>
      </dsp:txBody>
      <dsp:txXfrm>
        <a:off x="49728" y="1384430"/>
        <a:ext cx="2293641" cy="1342764"/>
      </dsp:txXfrm>
    </dsp:sp>
    <dsp:sp modelId="{0438CA8A-A851-4486-85FC-923E6C8D5AAC}">
      <dsp:nvSpPr>
        <dsp:cNvPr id="0" name=""/>
        <dsp:cNvSpPr/>
      </dsp:nvSpPr>
      <dsp:spPr>
        <a:xfrm>
          <a:off x="2622863" y="1761040"/>
          <a:ext cx="503964" cy="5895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CL" sz="1900" kern="1200"/>
        </a:p>
      </dsp:txBody>
      <dsp:txXfrm>
        <a:off x="2622863" y="1878949"/>
        <a:ext cx="352775" cy="353725"/>
      </dsp:txXfrm>
    </dsp:sp>
    <dsp:sp modelId="{98114706-5BB5-48AA-8FD5-6AC3381B4F22}">
      <dsp:nvSpPr>
        <dsp:cNvPr id="0" name=""/>
        <dsp:cNvSpPr/>
      </dsp:nvSpPr>
      <dsp:spPr>
        <a:xfrm>
          <a:off x="3336020" y="1342655"/>
          <a:ext cx="2377191" cy="14263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kern="1200" dirty="0"/>
            <a:t>JUZGAMIENTO</a:t>
          </a:r>
          <a:endParaRPr lang="es-CL" sz="2400" kern="1200" dirty="0"/>
        </a:p>
      </dsp:txBody>
      <dsp:txXfrm>
        <a:off x="3377795" y="1384430"/>
        <a:ext cx="2293641" cy="1342764"/>
      </dsp:txXfrm>
    </dsp:sp>
    <dsp:sp modelId="{F8C88642-2EFF-4D42-A955-68E13B30CF8E}">
      <dsp:nvSpPr>
        <dsp:cNvPr id="0" name=""/>
        <dsp:cNvSpPr/>
      </dsp:nvSpPr>
      <dsp:spPr>
        <a:xfrm>
          <a:off x="5950931" y="1761040"/>
          <a:ext cx="503964" cy="5895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CL" sz="1900" kern="1200"/>
        </a:p>
      </dsp:txBody>
      <dsp:txXfrm>
        <a:off x="5950931" y="1878949"/>
        <a:ext cx="352775" cy="353725"/>
      </dsp:txXfrm>
    </dsp:sp>
    <dsp:sp modelId="{DADED114-86D0-49BA-B9C3-9F2778962E81}">
      <dsp:nvSpPr>
        <dsp:cNvPr id="0" name=""/>
        <dsp:cNvSpPr/>
      </dsp:nvSpPr>
      <dsp:spPr>
        <a:xfrm>
          <a:off x="6664088" y="1342655"/>
          <a:ext cx="2377191" cy="1426314"/>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ES" sz="2400" kern="1200" dirty="0"/>
            <a:t>EJECUCIÓN</a:t>
          </a:r>
          <a:endParaRPr lang="es-CL" sz="2400" kern="1200" dirty="0"/>
        </a:p>
      </dsp:txBody>
      <dsp:txXfrm>
        <a:off x="6705863" y="1384430"/>
        <a:ext cx="2293641" cy="1342764"/>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14725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1074305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7720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1599989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4150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2394959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7547477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184255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6962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4C056E4-7730-41A2-AC09-1EBB3F8314E6}" type="datetimeFigureOut">
              <a:rPr lang="es-CL" smtClean="0"/>
              <a:t>24-06-2021</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466865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4C056E4-7730-41A2-AC09-1EBB3F8314E6}" type="datetimeFigureOut">
              <a:rPr lang="es-CL" smtClean="0"/>
              <a:t>24-06-2021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198771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4C056E4-7730-41A2-AC09-1EBB3F8314E6}" type="datetimeFigureOut">
              <a:rPr lang="es-CL" smtClean="0"/>
              <a:t>24-06-2021</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2449485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4C056E4-7730-41A2-AC09-1EBB3F8314E6}" type="datetimeFigureOut">
              <a:rPr lang="es-CL" smtClean="0"/>
              <a:t>24-06-2021</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2771092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56E4-7730-41A2-AC09-1EBB3F8314E6}" type="datetimeFigureOut">
              <a:rPr lang="es-CL" smtClean="0"/>
              <a:t>24-06-2021</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2360986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4C056E4-7730-41A2-AC09-1EBB3F8314E6}" type="datetimeFigureOut">
              <a:rPr lang="es-CL" smtClean="0"/>
              <a:t>24-06-2021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42834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4C056E4-7730-41A2-AC09-1EBB3F8314E6}" type="datetimeFigureOut">
              <a:rPr lang="es-CL" smtClean="0"/>
              <a:t>24-06-2021</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F5D8CCFD-A6CD-4031-A02E-F4FFAC084A1E}" type="slidenum">
              <a:rPr lang="es-CL" smtClean="0"/>
              <a:t>‹Nº›</a:t>
            </a:fld>
            <a:endParaRPr lang="es-CL"/>
          </a:p>
        </p:txBody>
      </p:sp>
    </p:spTree>
    <p:extLst>
      <p:ext uri="{BB962C8B-B14F-4D97-AF65-F5344CB8AC3E}">
        <p14:creationId xmlns:p14="http://schemas.microsoft.com/office/powerpoint/2010/main" val="281442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4C056E4-7730-41A2-AC09-1EBB3F8314E6}" type="datetimeFigureOut">
              <a:rPr lang="es-CL" smtClean="0"/>
              <a:t>24-06-2021</a:t>
            </a:fld>
            <a:endParaRPr lang="es-C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F5D8CCFD-A6CD-4031-A02E-F4FFAC084A1E}" type="slidenum">
              <a:rPr lang="es-CL" smtClean="0"/>
              <a:t>‹Nº›</a:t>
            </a:fld>
            <a:endParaRPr lang="es-CL"/>
          </a:p>
        </p:txBody>
      </p:sp>
    </p:spTree>
    <p:extLst>
      <p:ext uri="{BB962C8B-B14F-4D97-AF65-F5344CB8AC3E}">
        <p14:creationId xmlns:p14="http://schemas.microsoft.com/office/powerpoint/2010/main" val="2185611696"/>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 id="2147483795" r:id="rId14"/>
    <p:sldLayoutId id="2147483796" r:id="rId15"/>
    <p:sldLayoutId id="214748379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030802-A92C-4C13-88B9-D2B215E3B02A}"/>
              </a:ext>
            </a:extLst>
          </p:cNvPr>
          <p:cNvSpPr>
            <a:spLocks noGrp="1"/>
          </p:cNvSpPr>
          <p:nvPr>
            <p:ph type="ctrTitle"/>
          </p:nvPr>
        </p:nvSpPr>
        <p:spPr>
          <a:xfrm>
            <a:off x="1149259" y="1516635"/>
            <a:ext cx="8007994" cy="1646302"/>
          </a:xfrm>
        </p:spPr>
        <p:txBody>
          <a:bodyPr/>
          <a:lstStyle/>
          <a:p>
            <a:r>
              <a:rPr lang="es-ES" dirty="0"/>
              <a:t>Ayudantía Procesal III</a:t>
            </a:r>
            <a:endParaRPr lang="es-CL" dirty="0"/>
          </a:p>
        </p:txBody>
      </p:sp>
      <p:sp>
        <p:nvSpPr>
          <p:cNvPr id="3" name="Subtítulo 2">
            <a:extLst>
              <a:ext uri="{FF2B5EF4-FFF2-40B4-BE49-F238E27FC236}">
                <a16:creationId xmlns:a16="http://schemas.microsoft.com/office/drawing/2014/main" id="{FA52A60E-3D10-4074-91A4-25CDF70FE2D4}"/>
              </a:ext>
            </a:extLst>
          </p:cNvPr>
          <p:cNvSpPr>
            <a:spLocks noGrp="1"/>
          </p:cNvSpPr>
          <p:nvPr>
            <p:ph type="subTitle" idx="1"/>
          </p:nvPr>
        </p:nvSpPr>
        <p:spPr>
          <a:xfrm>
            <a:off x="-430268" y="3198362"/>
            <a:ext cx="8500842" cy="2068078"/>
          </a:xfrm>
        </p:spPr>
        <p:txBody>
          <a:bodyPr>
            <a:normAutofit/>
          </a:bodyPr>
          <a:lstStyle/>
          <a:p>
            <a:r>
              <a:rPr lang="es-ES" sz="4400" dirty="0"/>
              <a:t>JUICIO EJECUTIVO</a:t>
            </a:r>
            <a:endParaRPr lang="es-CL" sz="4400" dirty="0"/>
          </a:p>
        </p:txBody>
      </p:sp>
      <p:sp>
        <p:nvSpPr>
          <p:cNvPr id="4" name="CuadroTexto 3">
            <a:extLst>
              <a:ext uri="{FF2B5EF4-FFF2-40B4-BE49-F238E27FC236}">
                <a16:creationId xmlns:a16="http://schemas.microsoft.com/office/drawing/2014/main" id="{31977B79-4620-46B3-9AF5-F6B4E36EEF84}"/>
              </a:ext>
            </a:extLst>
          </p:cNvPr>
          <p:cNvSpPr txBox="1"/>
          <p:nvPr/>
        </p:nvSpPr>
        <p:spPr>
          <a:xfrm>
            <a:off x="2738258" y="4875368"/>
            <a:ext cx="6167202" cy="461665"/>
          </a:xfrm>
          <a:prstGeom prst="rect">
            <a:avLst/>
          </a:prstGeom>
          <a:noFill/>
        </p:spPr>
        <p:txBody>
          <a:bodyPr wrap="square" rtlCol="0">
            <a:spAutoFit/>
          </a:bodyPr>
          <a:lstStyle/>
          <a:p>
            <a:r>
              <a:rPr lang="es-ES" sz="2400" dirty="0">
                <a:ln w="0"/>
                <a:solidFill>
                  <a:schemeClr val="accent1"/>
                </a:solidFill>
                <a:effectLst>
                  <a:outerShdw blurRad="38100" dist="25400" dir="5400000" algn="ctr" rotWithShape="0">
                    <a:srgbClr val="6E747A">
                      <a:alpha val="43000"/>
                    </a:srgbClr>
                  </a:outerShdw>
                </a:effectLst>
              </a:rPr>
              <a:t>Ayudante Valentina Belén Zúñiga Carvajal</a:t>
            </a:r>
            <a:endParaRPr lang="es-CL" sz="2400" dirty="0">
              <a:ln w="0"/>
              <a:solidFill>
                <a:schemeClr val="accent1"/>
              </a:solidFill>
              <a:effectLst>
                <a:outerShdw blurRad="38100" dist="25400" dir="5400000" algn="ctr" rotWithShape="0">
                  <a:srgbClr val="6E747A">
                    <a:alpha val="43000"/>
                  </a:srgbClr>
                </a:outerShdw>
              </a:effectLst>
            </a:endParaRPr>
          </a:p>
        </p:txBody>
      </p:sp>
      <p:cxnSp>
        <p:nvCxnSpPr>
          <p:cNvPr id="6" name="Conector recto 5">
            <a:extLst>
              <a:ext uri="{FF2B5EF4-FFF2-40B4-BE49-F238E27FC236}">
                <a16:creationId xmlns:a16="http://schemas.microsoft.com/office/drawing/2014/main" id="{7F303CAE-87BA-49D2-8AF5-C1AC4175BD44}"/>
              </a:ext>
            </a:extLst>
          </p:cNvPr>
          <p:cNvCxnSpPr/>
          <p:nvPr/>
        </p:nvCxnSpPr>
        <p:spPr>
          <a:xfrm>
            <a:off x="2279374" y="4594542"/>
            <a:ext cx="6785113"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9798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585952-12D9-4C45-8884-97507147797D}"/>
              </a:ext>
            </a:extLst>
          </p:cNvPr>
          <p:cNvSpPr>
            <a:spLocks noGrp="1"/>
          </p:cNvSpPr>
          <p:nvPr>
            <p:ph type="title"/>
          </p:nvPr>
        </p:nvSpPr>
        <p:spPr>
          <a:xfrm>
            <a:off x="677334" y="609600"/>
            <a:ext cx="8596668" cy="450574"/>
          </a:xfrm>
        </p:spPr>
        <p:txBody>
          <a:bodyPr>
            <a:normAutofit fontScale="90000"/>
          </a:bodyPr>
          <a:lstStyle/>
          <a:p>
            <a:r>
              <a:rPr lang="es-ES" sz="2200" dirty="0"/>
              <a:t>1.- ¿Cuáles son los efectos del embargo respecto de los bienes? ¿qué ocurre con el derecho de propiedad del dueño del bien?</a:t>
            </a:r>
            <a:br>
              <a:rPr lang="es-ES" dirty="0"/>
            </a:br>
            <a:endParaRPr lang="es-CL" dirty="0"/>
          </a:p>
        </p:txBody>
      </p:sp>
      <p:sp>
        <p:nvSpPr>
          <p:cNvPr id="3" name="Marcador de contenido 2">
            <a:extLst>
              <a:ext uri="{FF2B5EF4-FFF2-40B4-BE49-F238E27FC236}">
                <a16:creationId xmlns:a16="http://schemas.microsoft.com/office/drawing/2014/main" id="{1B6A8C5B-6B4D-469F-89DA-0044724ADF61}"/>
              </a:ext>
            </a:extLst>
          </p:cNvPr>
          <p:cNvSpPr>
            <a:spLocks noGrp="1"/>
          </p:cNvSpPr>
          <p:nvPr>
            <p:ph idx="1"/>
          </p:nvPr>
        </p:nvSpPr>
        <p:spPr>
          <a:xfrm>
            <a:off x="677334" y="1643269"/>
            <a:ext cx="8596668" cy="4716145"/>
          </a:xfrm>
        </p:spPr>
        <p:txBody>
          <a:bodyPr>
            <a:normAutofit/>
          </a:bodyPr>
          <a:lstStyle/>
          <a:p>
            <a:pPr marL="0" indent="0">
              <a:buNone/>
            </a:pPr>
            <a:r>
              <a:rPr lang="es-ES" b="1" dirty="0"/>
              <a:t>1-. En cuanto al bien embargado. </a:t>
            </a:r>
          </a:p>
          <a:p>
            <a:pPr marL="0" indent="0">
              <a:buNone/>
            </a:pPr>
            <a:r>
              <a:rPr lang="es-ES" dirty="0"/>
              <a:t>Art. 1464 CC Hay objeto ilícito en la enajenación de las cosas embargadas por decreto judicial, a menos que el Juez lo autorice o el acreedor consienta en ello.</a:t>
            </a:r>
          </a:p>
          <a:p>
            <a:pPr marL="0" indent="0">
              <a:buNone/>
            </a:pPr>
            <a:r>
              <a:rPr lang="es-ES" dirty="0"/>
              <a:t> </a:t>
            </a:r>
          </a:p>
          <a:p>
            <a:pPr marL="0" indent="0">
              <a:buNone/>
            </a:pPr>
            <a:r>
              <a:rPr lang="es-ES" b="1" dirty="0"/>
              <a:t>2-. En cuanto al dueño del bien que es deudor y depositario.</a:t>
            </a:r>
          </a:p>
          <a:p>
            <a:pPr marL="0" indent="0">
              <a:buNone/>
            </a:pPr>
            <a:r>
              <a:rPr lang="es-ES" dirty="0"/>
              <a:t>No lo priva de su derecho de propiedad. Sin embargo, lo limita en su facultad de disposición.</a:t>
            </a:r>
          </a:p>
          <a:p>
            <a:pPr marL="0" indent="0">
              <a:buNone/>
            </a:pPr>
            <a:endParaRPr lang="es-ES" dirty="0"/>
          </a:p>
          <a:p>
            <a:endParaRPr lang="es-CL" dirty="0"/>
          </a:p>
        </p:txBody>
      </p:sp>
    </p:spTree>
    <p:extLst>
      <p:ext uri="{BB962C8B-B14F-4D97-AF65-F5344CB8AC3E}">
        <p14:creationId xmlns:p14="http://schemas.microsoft.com/office/powerpoint/2010/main" val="3772840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9A377E-720B-4534-BAF6-0D98D7FFACD9}"/>
              </a:ext>
            </a:extLst>
          </p:cNvPr>
          <p:cNvSpPr>
            <a:spLocks noGrp="1"/>
          </p:cNvSpPr>
          <p:nvPr>
            <p:ph type="title"/>
          </p:nvPr>
        </p:nvSpPr>
        <p:spPr>
          <a:xfrm>
            <a:off x="293020" y="410818"/>
            <a:ext cx="9222041" cy="1320800"/>
          </a:xfrm>
        </p:spPr>
        <p:txBody>
          <a:bodyPr>
            <a:normAutofit/>
          </a:bodyPr>
          <a:lstStyle/>
          <a:p>
            <a:r>
              <a:rPr lang="es-ES" sz="2200" dirty="0"/>
              <a:t>2.- ¿Qué institución vinculada al embargo puede invocar doña Daniela? ¿En qué consiste?</a:t>
            </a:r>
            <a:br>
              <a:rPr lang="es-ES" dirty="0"/>
            </a:br>
            <a:endParaRPr lang="es-CL" dirty="0"/>
          </a:p>
        </p:txBody>
      </p:sp>
      <p:sp>
        <p:nvSpPr>
          <p:cNvPr id="3" name="Marcador de contenido 2">
            <a:extLst>
              <a:ext uri="{FF2B5EF4-FFF2-40B4-BE49-F238E27FC236}">
                <a16:creationId xmlns:a16="http://schemas.microsoft.com/office/drawing/2014/main" id="{08B2B33F-A954-47E7-9261-FD56DDD5FB9A}"/>
              </a:ext>
            </a:extLst>
          </p:cNvPr>
          <p:cNvSpPr>
            <a:spLocks noGrp="1"/>
          </p:cNvSpPr>
          <p:nvPr>
            <p:ph idx="1"/>
          </p:nvPr>
        </p:nvSpPr>
        <p:spPr>
          <a:xfrm>
            <a:off x="240011" y="1245610"/>
            <a:ext cx="9328057" cy="3880773"/>
          </a:xfrm>
        </p:spPr>
        <p:txBody>
          <a:bodyPr>
            <a:normAutofit/>
          </a:bodyPr>
          <a:lstStyle/>
          <a:p>
            <a:pPr marL="0" indent="0" algn="just">
              <a:buNone/>
            </a:pPr>
            <a:r>
              <a:rPr lang="es-ES" sz="1700" dirty="0"/>
              <a:t>Reducción del embargo: Es la facultad que la ley otorga al ejecutado para solicitar el alzamiento del embargo en determinados bienes que se consideran excesivos para asegurar el cumplimiento de la obligación en capital, intereses y costas. El embargo debe recaer en los bienes necesarios y suficientes. El art. 447 CPC señala que no deben exceder de los necesarios para responder a la demanda.</a:t>
            </a:r>
            <a:endParaRPr lang="es-CL" sz="1700" dirty="0"/>
          </a:p>
        </p:txBody>
      </p:sp>
      <p:sp>
        <p:nvSpPr>
          <p:cNvPr id="4" name="CuadroTexto 3">
            <a:extLst>
              <a:ext uri="{FF2B5EF4-FFF2-40B4-BE49-F238E27FC236}">
                <a16:creationId xmlns:a16="http://schemas.microsoft.com/office/drawing/2014/main" id="{2730CC22-AFBD-4D4C-ABAB-BEB2C231093E}"/>
              </a:ext>
            </a:extLst>
          </p:cNvPr>
          <p:cNvSpPr txBox="1"/>
          <p:nvPr/>
        </p:nvSpPr>
        <p:spPr>
          <a:xfrm>
            <a:off x="293020" y="2923140"/>
            <a:ext cx="9883180" cy="3785652"/>
          </a:xfrm>
          <a:prstGeom prst="rect">
            <a:avLst/>
          </a:prstGeom>
          <a:noFill/>
          <a:ln w="28575">
            <a:solidFill>
              <a:schemeClr val="accent6">
                <a:lumMod val="75000"/>
              </a:schemeClr>
            </a:solidFill>
          </a:ln>
        </p:spPr>
        <p:txBody>
          <a:bodyPr wrap="square" rtlCol="0">
            <a:spAutoFit/>
          </a:bodyPr>
          <a:lstStyle/>
          <a:p>
            <a:r>
              <a:rPr lang="es-ES" sz="1700" b="1" dirty="0"/>
              <a:t>Materia vinculada: instituciones vinculadas al embargo.</a:t>
            </a:r>
          </a:p>
          <a:p>
            <a:endParaRPr lang="es-ES" sz="1700" dirty="0"/>
          </a:p>
          <a:p>
            <a:r>
              <a:rPr lang="es-ES" sz="1700" dirty="0"/>
              <a:t>1. </a:t>
            </a:r>
            <a:r>
              <a:rPr lang="es-ES" sz="1700" u="sng" dirty="0"/>
              <a:t>Exclusión del embargo</a:t>
            </a:r>
            <a:r>
              <a:rPr lang="es-ES" sz="1700" dirty="0"/>
              <a:t>: facultad del ejecutado para solicitar que se alce o se deje sin efecto el embargo sobre bienes de naturaleza inembargables.</a:t>
            </a:r>
          </a:p>
          <a:p>
            <a:r>
              <a:rPr lang="es-ES" sz="1700" dirty="0"/>
              <a:t>2. </a:t>
            </a:r>
            <a:r>
              <a:rPr lang="es-ES" sz="1700" u="sng" dirty="0"/>
              <a:t>Ampliación del embargo</a:t>
            </a:r>
            <a:r>
              <a:rPr lang="es-ES" sz="1700" dirty="0"/>
              <a:t>: facultad del ejecutante para que se incorporen otros bienes al embargo practicado, por ser insuficientes los que ya han sido embargados para cubrir la deuda.</a:t>
            </a:r>
          </a:p>
          <a:p>
            <a:r>
              <a:rPr lang="es-ES" sz="1700" dirty="0"/>
              <a:t>3.</a:t>
            </a:r>
            <a:r>
              <a:rPr lang="es-ES" sz="1700" u="sng" dirty="0"/>
              <a:t>Reducción del embargo</a:t>
            </a:r>
            <a:r>
              <a:rPr lang="es-ES" sz="1700" dirty="0"/>
              <a:t>: el ejecutado está facultado para solicitar que se alce el embargo de alguno de sus bienes, cuando resultan excesivos respecto del monto de lo adeudado.</a:t>
            </a:r>
          </a:p>
          <a:p>
            <a:r>
              <a:rPr lang="es-ES" sz="1700" dirty="0"/>
              <a:t>4</a:t>
            </a:r>
            <a:r>
              <a:rPr lang="es-ES" sz="1700" u="sng" dirty="0"/>
              <a:t>. Sustitución del embargo</a:t>
            </a:r>
            <a:r>
              <a:rPr lang="es-ES" sz="1700" dirty="0"/>
              <a:t>: facultad del ejecutado consistente en la sustitución de bienes embargados por dinero (solo dinero). </a:t>
            </a:r>
          </a:p>
          <a:p>
            <a:r>
              <a:rPr lang="es-ES" sz="1700" dirty="0"/>
              <a:t>5. </a:t>
            </a:r>
            <a:r>
              <a:rPr lang="es-ES" sz="1700" u="sng" dirty="0"/>
              <a:t>Cesación del embargo</a:t>
            </a:r>
            <a:r>
              <a:rPr lang="es-ES" sz="1700" dirty="0"/>
              <a:t>: El deudor deposita dinero en la cuenta corriente del tribunal para pagar la obligación demandada, a fin de que se deje sin efecto el embargo</a:t>
            </a:r>
          </a:p>
          <a:p>
            <a:endParaRPr lang="es-ES" dirty="0"/>
          </a:p>
          <a:p>
            <a:endParaRPr lang="es-CL" dirty="0"/>
          </a:p>
        </p:txBody>
      </p:sp>
    </p:spTree>
    <p:extLst>
      <p:ext uri="{BB962C8B-B14F-4D97-AF65-F5344CB8AC3E}">
        <p14:creationId xmlns:p14="http://schemas.microsoft.com/office/powerpoint/2010/main" val="329828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637260-1660-4092-8EB9-354B928571FD}"/>
              </a:ext>
            </a:extLst>
          </p:cNvPr>
          <p:cNvSpPr>
            <a:spLocks noGrp="1"/>
          </p:cNvSpPr>
          <p:nvPr>
            <p:ph type="title"/>
          </p:nvPr>
        </p:nvSpPr>
        <p:spPr/>
        <p:txBody>
          <a:bodyPr>
            <a:noAutofit/>
          </a:bodyPr>
          <a:lstStyle/>
          <a:p>
            <a:r>
              <a:rPr lang="es-ES" sz="2200" dirty="0"/>
              <a:t>3.- Si doña Daniela obtuvo el dinero para pagar la obligación demandada, ¿qué institución vinculada al embargo puede invocar ella? ¿en qué consiste?</a:t>
            </a:r>
            <a:br>
              <a:rPr lang="es-ES" sz="2200" dirty="0"/>
            </a:br>
            <a:endParaRPr lang="es-CL" sz="2200" dirty="0"/>
          </a:p>
        </p:txBody>
      </p:sp>
      <p:sp>
        <p:nvSpPr>
          <p:cNvPr id="3" name="Marcador de contenido 2">
            <a:extLst>
              <a:ext uri="{FF2B5EF4-FFF2-40B4-BE49-F238E27FC236}">
                <a16:creationId xmlns:a16="http://schemas.microsoft.com/office/drawing/2014/main" id="{E5B4452E-1539-47D0-939F-856FA0DB2F2D}"/>
              </a:ext>
            </a:extLst>
          </p:cNvPr>
          <p:cNvSpPr>
            <a:spLocks noGrp="1"/>
          </p:cNvSpPr>
          <p:nvPr>
            <p:ph idx="1"/>
          </p:nvPr>
        </p:nvSpPr>
        <p:spPr>
          <a:xfrm>
            <a:off x="677334" y="2081076"/>
            <a:ext cx="8596668" cy="3880773"/>
          </a:xfrm>
        </p:spPr>
        <p:txBody>
          <a:bodyPr/>
          <a:lstStyle/>
          <a:p>
            <a:pPr marL="0" indent="0">
              <a:buNone/>
            </a:pPr>
            <a:r>
              <a:rPr lang="es-ES" dirty="0"/>
              <a:t>La cesación del embargo: el ejecutado deposita el dinero en la cuenta corriente del tribunal para pagar la obligación que se demanda, con el objeto de que se deje sin efecto el embargo que hubiera recaído en bienes de su patrimonio, poniéndole fin al juicio ejecutivo. Art. 490 CPC.</a:t>
            </a:r>
          </a:p>
        </p:txBody>
      </p:sp>
    </p:spTree>
    <p:extLst>
      <p:ext uri="{BB962C8B-B14F-4D97-AF65-F5344CB8AC3E}">
        <p14:creationId xmlns:p14="http://schemas.microsoft.com/office/powerpoint/2010/main" val="124677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5B04C50-715D-45E1-B18C-2A712FA62D57}"/>
              </a:ext>
            </a:extLst>
          </p:cNvPr>
          <p:cNvSpPr>
            <a:spLocks noGrp="1"/>
          </p:cNvSpPr>
          <p:nvPr>
            <p:ph type="title"/>
          </p:nvPr>
        </p:nvSpPr>
        <p:spPr/>
        <p:txBody>
          <a:bodyPr/>
          <a:lstStyle/>
          <a:p>
            <a:r>
              <a:rPr lang="es-ES" dirty="0"/>
              <a:t>CASO 3</a:t>
            </a:r>
            <a:endParaRPr lang="es-CL" dirty="0"/>
          </a:p>
        </p:txBody>
      </p:sp>
      <p:sp>
        <p:nvSpPr>
          <p:cNvPr id="3" name="Marcador de contenido 2">
            <a:extLst>
              <a:ext uri="{FF2B5EF4-FFF2-40B4-BE49-F238E27FC236}">
                <a16:creationId xmlns:a16="http://schemas.microsoft.com/office/drawing/2014/main" id="{9F994020-FF03-40F6-8755-603CB3214E1E}"/>
              </a:ext>
            </a:extLst>
          </p:cNvPr>
          <p:cNvSpPr>
            <a:spLocks noGrp="1"/>
          </p:cNvSpPr>
          <p:nvPr>
            <p:ph idx="1"/>
          </p:nvPr>
        </p:nvSpPr>
        <p:spPr>
          <a:xfrm>
            <a:off x="677334" y="1270000"/>
            <a:ext cx="8744962" cy="4636632"/>
          </a:xfrm>
        </p:spPr>
        <p:txBody>
          <a:bodyPr/>
          <a:lstStyle/>
          <a:p>
            <a:pPr marL="0" indent="0" algn="just">
              <a:buNone/>
            </a:pPr>
            <a:r>
              <a:rPr lang="es-ES" sz="2000" dirty="0">
                <a:solidFill>
                  <a:schemeClr val="tx1"/>
                </a:solidFill>
              </a:rPr>
              <a:t>Don Felipe López, comerciante, compró a don Julián Montecinos 10 computadoras portátiles, por el precio total de $6.000.000. Don Felipe pagó a través de un cheque por $6.000.000. Don Julián envió los computadores y al día siguiente concurrió al banco a cobrar el cheque y para su sorpresa, este fue protestado por orden de no pago. </a:t>
            </a:r>
          </a:p>
          <a:p>
            <a:pPr marL="0" indent="0" algn="just">
              <a:buNone/>
            </a:pPr>
            <a:r>
              <a:rPr lang="es-ES" sz="2000" dirty="0">
                <a:solidFill>
                  <a:schemeClr val="tx1"/>
                </a:solidFill>
              </a:rPr>
              <a:t>Don Julián quiere iniciar un juicio en contra de don Felipe para obtener el cobro del cheque. </a:t>
            </a:r>
          </a:p>
          <a:p>
            <a:pPr marL="0" indent="0" algn="just">
              <a:buNone/>
            </a:pPr>
            <a:endParaRPr lang="es-ES" sz="2000" dirty="0">
              <a:solidFill>
                <a:schemeClr val="tx1"/>
              </a:solidFill>
            </a:endParaRPr>
          </a:p>
          <a:p>
            <a:pPr marL="0" indent="0">
              <a:buNone/>
            </a:pPr>
            <a:r>
              <a:rPr lang="es-ES" dirty="0"/>
              <a:t>1.- ¿Qué procedimiento especial puede iniciar don Felipe? ¿Puede iniciar de inmediato su ejecución?</a:t>
            </a:r>
          </a:p>
          <a:p>
            <a:pPr marL="0" indent="0">
              <a:buNone/>
            </a:pPr>
            <a:r>
              <a:rPr lang="es-ES" dirty="0"/>
              <a:t>2.- ¿Qué gestión debe realizar para demandar? ¿Cómo se define y cuál corresponde en este caso?</a:t>
            </a:r>
          </a:p>
          <a:p>
            <a:pPr marL="0" indent="0">
              <a:buNone/>
            </a:pPr>
            <a:r>
              <a:rPr lang="es-ES" dirty="0"/>
              <a:t>3.- ¿Cómo se entiende cumplida la gestión en este caso?</a:t>
            </a:r>
            <a:endParaRPr lang="es-CL" dirty="0"/>
          </a:p>
        </p:txBody>
      </p:sp>
    </p:spTree>
    <p:extLst>
      <p:ext uri="{BB962C8B-B14F-4D97-AF65-F5344CB8AC3E}">
        <p14:creationId xmlns:p14="http://schemas.microsoft.com/office/powerpoint/2010/main" val="681165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371CE9-B50C-4C63-852F-05D320D37F21}"/>
              </a:ext>
            </a:extLst>
          </p:cNvPr>
          <p:cNvSpPr>
            <a:spLocks noGrp="1"/>
          </p:cNvSpPr>
          <p:nvPr>
            <p:ph type="title"/>
          </p:nvPr>
        </p:nvSpPr>
        <p:spPr>
          <a:xfrm>
            <a:off x="677334" y="980661"/>
            <a:ext cx="8596668" cy="1320800"/>
          </a:xfrm>
        </p:spPr>
        <p:txBody>
          <a:bodyPr>
            <a:normAutofit/>
          </a:bodyPr>
          <a:lstStyle/>
          <a:p>
            <a:r>
              <a:rPr lang="es-ES" sz="2200" dirty="0"/>
              <a:t>1.- ¿Qué procedimiento especial puede iniciar don Felipe? ¿Puede iniciar de inmediato su ejecución?</a:t>
            </a:r>
            <a:br>
              <a:rPr lang="es-ES" dirty="0"/>
            </a:br>
            <a:endParaRPr lang="es-CL" dirty="0"/>
          </a:p>
        </p:txBody>
      </p:sp>
      <p:sp>
        <p:nvSpPr>
          <p:cNvPr id="3" name="Marcador de contenido 2">
            <a:extLst>
              <a:ext uri="{FF2B5EF4-FFF2-40B4-BE49-F238E27FC236}">
                <a16:creationId xmlns:a16="http://schemas.microsoft.com/office/drawing/2014/main" id="{4C1F1B9E-F130-4918-82A8-AE25B9E3BF32}"/>
              </a:ext>
            </a:extLst>
          </p:cNvPr>
          <p:cNvSpPr>
            <a:spLocks noGrp="1"/>
          </p:cNvSpPr>
          <p:nvPr>
            <p:ph idx="1"/>
          </p:nvPr>
        </p:nvSpPr>
        <p:spPr>
          <a:xfrm>
            <a:off x="677334" y="2023166"/>
            <a:ext cx="8811223" cy="1320800"/>
          </a:xfrm>
        </p:spPr>
        <p:txBody>
          <a:bodyPr>
            <a:normAutofit fontScale="25000" lnSpcReduction="20000"/>
          </a:bodyPr>
          <a:lstStyle/>
          <a:p>
            <a:pPr marL="0" indent="0">
              <a:buNone/>
            </a:pPr>
            <a:r>
              <a:rPr lang="es-ES" sz="7200" dirty="0"/>
              <a:t>Un juicio ejecutivo, pero no puede iniciar de inmediato su ejecución ya que tiene un título ejecutivo imperfecto.</a:t>
            </a:r>
          </a:p>
          <a:p>
            <a:pPr marL="0" indent="0">
              <a:buNone/>
            </a:pPr>
            <a:r>
              <a:rPr lang="es-ES" sz="7200" u="sng" dirty="0"/>
              <a:t>Título ejecutivo imperfecto</a:t>
            </a:r>
            <a:r>
              <a:rPr lang="es-ES" sz="7200" dirty="0"/>
              <a:t>: son aquellos que para lograr eficacia como títulos ejecutivos requieren de una gestión preparatoria de la vía ejecutiva.</a:t>
            </a:r>
          </a:p>
          <a:p>
            <a:pPr marL="0" indent="0">
              <a:buNone/>
            </a:pPr>
            <a:endParaRPr lang="es-ES" sz="7200" dirty="0"/>
          </a:p>
          <a:p>
            <a:pPr marL="0" indent="0">
              <a:buNone/>
            </a:pPr>
            <a:endParaRPr lang="es-ES" sz="7200" dirty="0"/>
          </a:p>
          <a:p>
            <a:pPr marL="0" indent="0">
              <a:buNone/>
            </a:pPr>
            <a:endParaRPr lang="es-ES" dirty="0"/>
          </a:p>
        </p:txBody>
      </p:sp>
      <p:sp>
        <p:nvSpPr>
          <p:cNvPr id="5" name="CuadroTexto 4">
            <a:extLst>
              <a:ext uri="{FF2B5EF4-FFF2-40B4-BE49-F238E27FC236}">
                <a16:creationId xmlns:a16="http://schemas.microsoft.com/office/drawing/2014/main" id="{1504AE52-8F99-46DE-B340-B17697840E8B}"/>
              </a:ext>
            </a:extLst>
          </p:cNvPr>
          <p:cNvSpPr txBox="1"/>
          <p:nvPr/>
        </p:nvSpPr>
        <p:spPr>
          <a:xfrm>
            <a:off x="677334" y="3343966"/>
            <a:ext cx="8996753" cy="2585323"/>
          </a:xfrm>
          <a:prstGeom prst="rect">
            <a:avLst/>
          </a:prstGeom>
          <a:noFill/>
          <a:ln w="28575">
            <a:solidFill>
              <a:schemeClr val="accent6">
                <a:lumMod val="75000"/>
              </a:schemeClr>
            </a:solidFill>
          </a:ln>
        </p:spPr>
        <p:txBody>
          <a:bodyPr wrap="square" rtlCol="0">
            <a:spAutoFit/>
          </a:bodyPr>
          <a:lstStyle/>
          <a:p>
            <a:r>
              <a:rPr lang="es-ES" dirty="0"/>
              <a:t>Vincular con materia de Título ejecutivo perfecto.</a:t>
            </a:r>
          </a:p>
          <a:p>
            <a:r>
              <a:rPr lang="es-ES" dirty="0"/>
              <a:t>Título ejecutivo perfecto: permiten iniciar la ejecución de inmediato.</a:t>
            </a:r>
          </a:p>
          <a:p>
            <a:r>
              <a:rPr lang="es-ES" dirty="0"/>
              <a:t>-Su formalidad material debe encontrarse contemplada en algunos de los títulos descritos en el art. 434 o leyes especiales.</a:t>
            </a:r>
          </a:p>
          <a:p>
            <a:r>
              <a:rPr lang="es-ES" dirty="0"/>
              <a:t>-Que contenga los elementos propios de la acción ejecutiva.</a:t>
            </a:r>
          </a:p>
          <a:p>
            <a:r>
              <a:rPr lang="es-ES" dirty="0"/>
              <a:t>-Que los requisitos concurran al tiempo de presentarse la demanda.</a:t>
            </a:r>
          </a:p>
          <a:p>
            <a:r>
              <a:rPr lang="es-ES" dirty="0"/>
              <a:t>-Constituye un presupuesto para la iniciación del juicio ejecutivo y genera una presunción de veracidad a favor del demandante alterando la carga de la prueba al presumirse cierto lo que consta en el título  </a:t>
            </a:r>
          </a:p>
        </p:txBody>
      </p:sp>
    </p:spTree>
    <p:extLst>
      <p:ext uri="{BB962C8B-B14F-4D97-AF65-F5344CB8AC3E}">
        <p14:creationId xmlns:p14="http://schemas.microsoft.com/office/powerpoint/2010/main" val="2535874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C1C9C-D50B-42AA-8A12-7D64F83F2775}"/>
              </a:ext>
            </a:extLst>
          </p:cNvPr>
          <p:cNvSpPr>
            <a:spLocks noGrp="1"/>
          </p:cNvSpPr>
          <p:nvPr>
            <p:ph type="title"/>
          </p:nvPr>
        </p:nvSpPr>
        <p:spPr/>
        <p:txBody>
          <a:bodyPr>
            <a:normAutofit/>
          </a:bodyPr>
          <a:lstStyle/>
          <a:p>
            <a:r>
              <a:rPr lang="es-ES" sz="2200" dirty="0"/>
              <a:t>2.- ¿Qué gestión debe realizar para demandar? ¿Cómo se define y cuál corresponde en este caso?</a:t>
            </a:r>
            <a:br>
              <a:rPr lang="es-ES" dirty="0"/>
            </a:br>
            <a:endParaRPr lang="es-CL" dirty="0"/>
          </a:p>
        </p:txBody>
      </p:sp>
      <p:sp>
        <p:nvSpPr>
          <p:cNvPr id="3" name="Marcador de contenido 2">
            <a:extLst>
              <a:ext uri="{FF2B5EF4-FFF2-40B4-BE49-F238E27FC236}">
                <a16:creationId xmlns:a16="http://schemas.microsoft.com/office/drawing/2014/main" id="{A50E79EF-CF62-4AC5-90AB-86C17D8EFC0A}"/>
              </a:ext>
            </a:extLst>
          </p:cNvPr>
          <p:cNvSpPr>
            <a:spLocks noGrp="1"/>
          </p:cNvSpPr>
          <p:nvPr>
            <p:ph idx="1"/>
          </p:nvPr>
        </p:nvSpPr>
        <p:spPr>
          <a:xfrm>
            <a:off x="677334" y="1590745"/>
            <a:ext cx="8596668" cy="2053603"/>
          </a:xfrm>
        </p:spPr>
        <p:txBody>
          <a:bodyPr/>
          <a:lstStyle/>
          <a:p>
            <a:pPr marL="0" indent="0">
              <a:buNone/>
            </a:pPr>
            <a:r>
              <a:rPr lang="es-ES" dirty="0"/>
              <a:t>Gestión preparatoria de la vía ejecutiva: aquella gestión judicial contenciosa tendiente a crear un título ejecutivo, ya sea en forma directa construyendo el título mismo, o complementando determinados antecedentes, o bien, supliendo las imperfecciones de un título con existencia incompleta.</a:t>
            </a:r>
          </a:p>
          <a:p>
            <a:pPr marL="0" indent="0">
              <a:buNone/>
            </a:pPr>
            <a:r>
              <a:rPr lang="es-ES" dirty="0"/>
              <a:t>En este caso, es necesaria la notificación judicial de protesto de letras de cambio, pagarés o cheques.</a:t>
            </a:r>
          </a:p>
          <a:p>
            <a:pPr marL="0" indent="0">
              <a:buNone/>
            </a:pPr>
            <a:endParaRPr lang="es-ES" dirty="0"/>
          </a:p>
        </p:txBody>
      </p:sp>
      <p:sp>
        <p:nvSpPr>
          <p:cNvPr id="4" name="CuadroTexto 3">
            <a:extLst>
              <a:ext uri="{FF2B5EF4-FFF2-40B4-BE49-F238E27FC236}">
                <a16:creationId xmlns:a16="http://schemas.microsoft.com/office/drawing/2014/main" id="{84AAB81A-345C-40CB-89DF-E060535240A5}"/>
              </a:ext>
            </a:extLst>
          </p:cNvPr>
          <p:cNvSpPr txBox="1"/>
          <p:nvPr/>
        </p:nvSpPr>
        <p:spPr>
          <a:xfrm flipH="1">
            <a:off x="4485197" y="4174435"/>
            <a:ext cx="3505864" cy="923330"/>
          </a:xfrm>
          <a:prstGeom prst="rect">
            <a:avLst/>
          </a:prstGeom>
          <a:noFill/>
        </p:spPr>
        <p:txBody>
          <a:bodyPr wrap="square" rtlCol="0">
            <a:spAutoFit/>
          </a:bodyPr>
          <a:lstStyle/>
          <a:p>
            <a:endParaRPr lang="es-ES" dirty="0"/>
          </a:p>
          <a:p>
            <a:endParaRPr lang="es-ES" dirty="0"/>
          </a:p>
          <a:p>
            <a:endParaRPr lang="es-CL" dirty="0"/>
          </a:p>
        </p:txBody>
      </p:sp>
      <p:sp>
        <p:nvSpPr>
          <p:cNvPr id="5" name="CuadroTexto 4">
            <a:extLst>
              <a:ext uri="{FF2B5EF4-FFF2-40B4-BE49-F238E27FC236}">
                <a16:creationId xmlns:a16="http://schemas.microsoft.com/office/drawing/2014/main" id="{9C2D8CFE-5911-43E0-9D00-E75EB0566CBD}"/>
              </a:ext>
            </a:extLst>
          </p:cNvPr>
          <p:cNvSpPr txBox="1"/>
          <p:nvPr/>
        </p:nvSpPr>
        <p:spPr>
          <a:xfrm flipH="1">
            <a:off x="677332" y="3644347"/>
            <a:ext cx="9341310" cy="2308324"/>
          </a:xfrm>
          <a:prstGeom prst="rect">
            <a:avLst/>
          </a:prstGeom>
          <a:noFill/>
          <a:ln w="28575">
            <a:solidFill>
              <a:schemeClr val="accent6">
                <a:lumMod val="75000"/>
              </a:schemeClr>
            </a:solidFill>
          </a:ln>
        </p:spPr>
        <p:txBody>
          <a:bodyPr wrap="square" rtlCol="0">
            <a:spAutoFit/>
          </a:bodyPr>
          <a:lstStyle/>
          <a:p>
            <a:r>
              <a:rPr lang="es-ES" dirty="0"/>
              <a:t>Materia vinculada: gestiones preparatorias de la vía ejecutiva.</a:t>
            </a:r>
          </a:p>
          <a:p>
            <a:r>
              <a:rPr lang="es-ES" dirty="0"/>
              <a:t>Gestiones preparatorias que dan origen o que complementan a un título ejecutivo para que adquiera fuerza ejecutiva:</a:t>
            </a:r>
          </a:p>
          <a:p>
            <a:pPr marL="342900" indent="-342900">
              <a:buAutoNum type="arabicPeriod"/>
            </a:pPr>
            <a:r>
              <a:rPr lang="es-ES" dirty="0"/>
              <a:t>El reconocimiento de firma puesto en instrumento privado y la confesión de deuda.</a:t>
            </a:r>
            <a:endParaRPr lang="es-CL" dirty="0"/>
          </a:p>
          <a:p>
            <a:pPr marL="342900" indent="-342900">
              <a:buAutoNum type="arabicPeriod"/>
            </a:pPr>
            <a:r>
              <a:rPr lang="es-CL" dirty="0"/>
              <a:t>La confrontación de títulos y cupones</a:t>
            </a:r>
          </a:p>
          <a:p>
            <a:pPr marL="342900" indent="-342900">
              <a:buAutoNum type="arabicPeriod"/>
            </a:pPr>
            <a:r>
              <a:rPr lang="es-CL" dirty="0"/>
              <a:t>La notificación de protesto de letras de cambio, pagarés o cheques.</a:t>
            </a:r>
          </a:p>
          <a:p>
            <a:pPr marL="342900" indent="-342900">
              <a:buAutoNum type="arabicPeriod"/>
            </a:pPr>
            <a:r>
              <a:rPr lang="es-CL" dirty="0"/>
              <a:t>La avaluación.</a:t>
            </a:r>
          </a:p>
          <a:p>
            <a:pPr marL="342900" indent="-342900">
              <a:buAutoNum type="arabicPeriod"/>
            </a:pPr>
            <a:r>
              <a:rPr lang="es-CL" dirty="0"/>
              <a:t>La notificación del titulo ejecutivo a los herederos.</a:t>
            </a:r>
            <a:endParaRPr lang="es-ES" dirty="0"/>
          </a:p>
        </p:txBody>
      </p:sp>
    </p:spTree>
    <p:extLst>
      <p:ext uri="{BB962C8B-B14F-4D97-AF65-F5344CB8AC3E}">
        <p14:creationId xmlns:p14="http://schemas.microsoft.com/office/powerpoint/2010/main" val="884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B9B429-A48E-411C-B044-ACE5AC80F359}"/>
              </a:ext>
            </a:extLst>
          </p:cNvPr>
          <p:cNvSpPr>
            <a:spLocks noGrp="1"/>
          </p:cNvSpPr>
          <p:nvPr>
            <p:ph type="title"/>
          </p:nvPr>
        </p:nvSpPr>
        <p:spPr>
          <a:xfrm>
            <a:off x="677334" y="609600"/>
            <a:ext cx="8596668" cy="503583"/>
          </a:xfrm>
        </p:spPr>
        <p:txBody>
          <a:bodyPr>
            <a:normAutofit fontScale="90000"/>
          </a:bodyPr>
          <a:lstStyle/>
          <a:p>
            <a:r>
              <a:rPr lang="es-ES" sz="2200" dirty="0"/>
              <a:t>3.- ¿Cómo se entiende cumplida la gestión en este caso?</a:t>
            </a:r>
            <a:br>
              <a:rPr lang="es-ES" dirty="0"/>
            </a:br>
            <a:endParaRPr lang="es-CL" dirty="0"/>
          </a:p>
        </p:txBody>
      </p:sp>
      <p:sp>
        <p:nvSpPr>
          <p:cNvPr id="3" name="Marcador de contenido 2">
            <a:extLst>
              <a:ext uri="{FF2B5EF4-FFF2-40B4-BE49-F238E27FC236}">
                <a16:creationId xmlns:a16="http://schemas.microsoft.com/office/drawing/2014/main" id="{D32A63F5-A193-4D9F-A820-F2905C6B61E6}"/>
              </a:ext>
            </a:extLst>
          </p:cNvPr>
          <p:cNvSpPr>
            <a:spLocks noGrp="1"/>
          </p:cNvSpPr>
          <p:nvPr>
            <p:ph idx="1"/>
          </p:nvPr>
        </p:nvSpPr>
        <p:spPr>
          <a:xfrm>
            <a:off x="252000" y="1086679"/>
            <a:ext cx="9329321" cy="662607"/>
          </a:xfrm>
        </p:spPr>
        <p:txBody>
          <a:bodyPr>
            <a:normAutofit lnSpcReduction="10000"/>
          </a:bodyPr>
          <a:lstStyle/>
          <a:p>
            <a:pPr marL="0" indent="0">
              <a:buNone/>
            </a:pPr>
            <a:r>
              <a:rPr lang="es-ES" sz="2000" dirty="0"/>
              <a:t>Frente a la notificación válidamente realizada al supuesto deudor, este puede asumir una de las siguientes actitudes:</a:t>
            </a:r>
          </a:p>
          <a:p>
            <a:endParaRPr lang="es-CL" dirty="0"/>
          </a:p>
        </p:txBody>
      </p:sp>
      <p:sp>
        <p:nvSpPr>
          <p:cNvPr id="4" name="CuadroTexto 3">
            <a:extLst>
              <a:ext uri="{FF2B5EF4-FFF2-40B4-BE49-F238E27FC236}">
                <a16:creationId xmlns:a16="http://schemas.microsoft.com/office/drawing/2014/main" id="{CB869DFF-B4CC-4BF7-AC94-E2757ECA403B}"/>
              </a:ext>
            </a:extLst>
          </p:cNvPr>
          <p:cNvSpPr txBox="1"/>
          <p:nvPr/>
        </p:nvSpPr>
        <p:spPr>
          <a:xfrm>
            <a:off x="252001" y="2985556"/>
            <a:ext cx="9447329" cy="2585323"/>
          </a:xfrm>
          <a:prstGeom prst="rect">
            <a:avLst/>
          </a:prstGeom>
          <a:noFill/>
        </p:spPr>
        <p:txBody>
          <a:bodyPr wrap="square" rtlCol="0">
            <a:spAutoFit/>
          </a:bodyPr>
          <a:lstStyle/>
          <a:p>
            <a:pPr algn="just"/>
            <a:r>
              <a:rPr lang="es-ES" b="1" u="sng" dirty="0">
                <a:solidFill>
                  <a:schemeClr val="accent4">
                    <a:lumMod val="50000"/>
                  </a:schemeClr>
                </a:solidFill>
              </a:rPr>
              <a:t>2- Comparece y tacha de falsa su firma dentro del plazo legal.</a:t>
            </a:r>
          </a:p>
          <a:p>
            <a:pPr algn="just"/>
            <a:r>
              <a:rPr lang="es-ES" dirty="0"/>
              <a:t>El deudor puede concurrir y tachar de falsa su firma. En este caso, se da traslado al ejecutante, tramitándose la cuestión como incidente. Lo normal será que en este tipo de incidentes sea necesaria la realización de un peritaje caligráfico, siendo el solicitante aquel sujeto al que le corresponde acreditar la autenticidad de la firma.</a:t>
            </a:r>
          </a:p>
          <a:p>
            <a:pPr algn="just"/>
            <a:r>
              <a:rPr lang="es-ES" dirty="0"/>
              <a:t>En caso que el tribunal resuelva que la firma es falsa, habrá fracasado la gestión preparatoria. Si, en cambio, se acredita la autenticidad de la firma durante la tramitación, debe declarar el tribunal este hecho, pasando a constituir el documento un título ejecutivo.</a:t>
            </a:r>
          </a:p>
        </p:txBody>
      </p:sp>
      <p:sp>
        <p:nvSpPr>
          <p:cNvPr id="5" name="CuadroTexto 4">
            <a:extLst>
              <a:ext uri="{FF2B5EF4-FFF2-40B4-BE49-F238E27FC236}">
                <a16:creationId xmlns:a16="http://schemas.microsoft.com/office/drawing/2014/main" id="{E5CFAC1C-B466-4C8E-A609-34F8D20EAD8A}"/>
              </a:ext>
            </a:extLst>
          </p:cNvPr>
          <p:cNvSpPr txBox="1"/>
          <p:nvPr/>
        </p:nvSpPr>
        <p:spPr>
          <a:xfrm>
            <a:off x="252001" y="1785227"/>
            <a:ext cx="9447329" cy="1200329"/>
          </a:xfrm>
          <a:prstGeom prst="rect">
            <a:avLst/>
          </a:prstGeom>
          <a:noFill/>
        </p:spPr>
        <p:txBody>
          <a:bodyPr wrap="square" rtlCol="0">
            <a:spAutoFit/>
          </a:bodyPr>
          <a:lstStyle/>
          <a:p>
            <a:pPr algn="just"/>
            <a:r>
              <a:rPr lang="es-ES" b="1" u="sng" dirty="0">
                <a:solidFill>
                  <a:schemeClr val="accent4">
                    <a:lumMod val="50000"/>
                  </a:schemeClr>
                </a:solidFill>
              </a:rPr>
              <a:t>1- No hacer nada durante el plazo legal: </a:t>
            </a:r>
            <a:r>
              <a:rPr lang="es-ES" dirty="0"/>
              <a:t>transcurrido el plazo de 3 días, se presenta un 2o escrito al tribunal solicitando que se certifique por el Secretario la efectividad de que el deudor no ha opuesto tacha de falsedad. Con el sólo mérito de dicho certificado y sin necesidad de resolución alguna, se tendrá por preparada la vía ejecutiva.</a:t>
            </a:r>
          </a:p>
        </p:txBody>
      </p:sp>
    </p:spTree>
    <p:extLst>
      <p:ext uri="{BB962C8B-B14F-4D97-AF65-F5344CB8AC3E}">
        <p14:creationId xmlns:p14="http://schemas.microsoft.com/office/powerpoint/2010/main" val="294240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E82DCE-B664-4CBE-B8E9-5C7FC28EE47D}"/>
              </a:ext>
            </a:extLst>
          </p:cNvPr>
          <p:cNvSpPr>
            <a:spLocks noGrp="1"/>
          </p:cNvSpPr>
          <p:nvPr>
            <p:ph type="title"/>
          </p:nvPr>
        </p:nvSpPr>
        <p:spPr>
          <a:xfrm>
            <a:off x="1391955" y="1294296"/>
            <a:ext cx="8596668" cy="1320800"/>
          </a:xfrm>
        </p:spPr>
        <p:txBody>
          <a:bodyPr/>
          <a:lstStyle/>
          <a:p>
            <a:r>
              <a:rPr lang="es-ES" dirty="0"/>
              <a:t>MOMENTOS JURISDICCIONALES</a:t>
            </a:r>
            <a:endParaRPr lang="es-CL" dirty="0"/>
          </a:p>
        </p:txBody>
      </p:sp>
      <p:graphicFrame>
        <p:nvGraphicFramePr>
          <p:cNvPr id="4" name="Marcador de contenido 3">
            <a:extLst>
              <a:ext uri="{FF2B5EF4-FFF2-40B4-BE49-F238E27FC236}">
                <a16:creationId xmlns:a16="http://schemas.microsoft.com/office/drawing/2014/main" id="{4C538295-ED40-49E9-994C-67A4688E692D}"/>
              </a:ext>
            </a:extLst>
          </p:cNvPr>
          <p:cNvGraphicFramePr>
            <a:graphicFrameLocks noGrp="1"/>
          </p:cNvGraphicFramePr>
          <p:nvPr>
            <p:ph idx="1"/>
            <p:extLst>
              <p:ext uri="{D42A27DB-BD31-4B8C-83A1-F6EECF244321}">
                <p14:modId xmlns:p14="http://schemas.microsoft.com/office/powerpoint/2010/main" val="4256447625"/>
              </p:ext>
            </p:extLst>
          </p:nvPr>
        </p:nvGraphicFramePr>
        <p:xfrm>
          <a:off x="451051" y="1270000"/>
          <a:ext cx="9049233" cy="4111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324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C21776-1CA0-45A5-B5D0-5BD10E9D1070}"/>
              </a:ext>
            </a:extLst>
          </p:cNvPr>
          <p:cNvSpPr>
            <a:spLocks noGrp="1"/>
          </p:cNvSpPr>
          <p:nvPr>
            <p:ph type="title"/>
          </p:nvPr>
        </p:nvSpPr>
        <p:spPr>
          <a:xfrm>
            <a:off x="431432" y="424069"/>
            <a:ext cx="8596668" cy="689113"/>
          </a:xfrm>
        </p:spPr>
        <p:txBody>
          <a:bodyPr>
            <a:normAutofit/>
          </a:bodyPr>
          <a:lstStyle/>
          <a:p>
            <a:r>
              <a:rPr lang="es-ES" sz="3200" dirty="0"/>
              <a:t>PRESUPUESTOS DEL JUICIO EJECUTIVO</a:t>
            </a:r>
            <a:endParaRPr lang="es-CL" sz="3200" dirty="0"/>
          </a:p>
        </p:txBody>
      </p:sp>
      <p:sp>
        <p:nvSpPr>
          <p:cNvPr id="3" name="Marcador de contenido 2">
            <a:extLst>
              <a:ext uri="{FF2B5EF4-FFF2-40B4-BE49-F238E27FC236}">
                <a16:creationId xmlns:a16="http://schemas.microsoft.com/office/drawing/2014/main" id="{83ABE80A-51AF-4AC8-B324-10DE2903E643}"/>
              </a:ext>
            </a:extLst>
          </p:cNvPr>
          <p:cNvSpPr>
            <a:spLocks noGrp="1"/>
          </p:cNvSpPr>
          <p:nvPr>
            <p:ph idx="1"/>
          </p:nvPr>
        </p:nvSpPr>
        <p:spPr>
          <a:xfrm>
            <a:off x="431432" y="1252331"/>
            <a:ext cx="11329135" cy="5194852"/>
          </a:xfrm>
          <a:solidFill>
            <a:schemeClr val="bg1"/>
          </a:solidFill>
        </p:spPr>
        <p:txBody>
          <a:bodyPr>
            <a:normAutofit fontScale="85000" lnSpcReduction="10000"/>
          </a:bodyPr>
          <a:lstStyle/>
          <a:p>
            <a:pPr marL="0" indent="0">
              <a:buNone/>
            </a:pPr>
            <a:r>
              <a:rPr lang="es-ES" sz="1900" b="1" u="sng" dirty="0"/>
              <a:t>1.Título ejecutivo</a:t>
            </a:r>
          </a:p>
          <a:p>
            <a:pPr>
              <a:buFontTx/>
              <a:buChar char="-"/>
            </a:pPr>
            <a:r>
              <a:rPr lang="es-ES" sz="1900" dirty="0"/>
              <a:t>Solo creado por la ley (art. 434 y leyes especiales).</a:t>
            </a:r>
          </a:p>
          <a:p>
            <a:pPr>
              <a:buFontTx/>
              <a:buChar char="-"/>
            </a:pPr>
            <a:r>
              <a:rPr lang="es-ES" sz="1900" dirty="0"/>
              <a:t>Tiene siempre el carácter de solemne.</a:t>
            </a:r>
          </a:p>
          <a:p>
            <a:pPr>
              <a:buFontTx/>
              <a:buChar char="-"/>
            </a:pPr>
            <a:r>
              <a:rPr lang="es-ES" sz="1900" dirty="0"/>
              <a:t>En él debe constar la existencia de una obligación de dar, hacer o no hacer, líquida actualmente exigible y no prescrita.</a:t>
            </a:r>
          </a:p>
          <a:p>
            <a:pPr>
              <a:buFontTx/>
              <a:buChar char="-"/>
            </a:pPr>
            <a:r>
              <a:rPr lang="es-ES" sz="1900" dirty="0"/>
              <a:t>El título ejecutivo es autónomo. </a:t>
            </a:r>
          </a:p>
          <a:p>
            <a:pPr>
              <a:buFontTx/>
              <a:buChar char="-"/>
            </a:pPr>
            <a:r>
              <a:rPr lang="es-ES" sz="1900" dirty="0"/>
              <a:t>El título ejecutivo debe ser perfecto. </a:t>
            </a:r>
          </a:p>
          <a:p>
            <a:pPr marL="0" indent="0">
              <a:buNone/>
            </a:pPr>
            <a:r>
              <a:rPr lang="es-ES" sz="1900" b="1" u="sng" dirty="0"/>
              <a:t>2. Obligación líquida</a:t>
            </a:r>
          </a:p>
          <a:p>
            <a:pPr marL="0" indent="0">
              <a:buNone/>
            </a:pPr>
            <a:r>
              <a:rPr lang="es-ES" sz="1900" dirty="0"/>
              <a:t>No existe duda en cuanto a lo que se debe. No debe recurrirse a otros antecedentes para determinar el monto adeudado.</a:t>
            </a:r>
          </a:p>
          <a:p>
            <a:pPr marL="0" indent="0">
              <a:buNone/>
            </a:pPr>
            <a:r>
              <a:rPr lang="es-ES" sz="1900" b="1" u="sng" dirty="0"/>
              <a:t>3. Actualmente exigible</a:t>
            </a:r>
          </a:p>
          <a:p>
            <a:pPr marL="0" indent="0">
              <a:buNone/>
            </a:pPr>
            <a:r>
              <a:rPr lang="es-ES" sz="1900" dirty="0"/>
              <a:t>Es actualmente exigible cuando una obligación no está sujeta en su nacimiento o cumplimiento a alguna modalidad, esto es, plazo, modo o condición.</a:t>
            </a:r>
          </a:p>
          <a:p>
            <a:pPr marL="0" indent="0">
              <a:buNone/>
            </a:pPr>
            <a:r>
              <a:rPr lang="es-ES" sz="1900" b="1" u="sng" dirty="0"/>
              <a:t>4. No prescrita</a:t>
            </a:r>
          </a:p>
          <a:p>
            <a:pPr marL="0" indent="0">
              <a:buNone/>
            </a:pPr>
            <a:r>
              <a:rPr lang="es-ES" sz="1900" dirty="0"/>
              <a:t>R.G: Las acciones ejecutivas prescriben en el plazo de tres años y subsisten como ordinarias por el lapso de 2 años restantes, haciéndose efectiva a través de un juicio sumario.</a:t>
            </a:r>
          </a:p>
          <a:p>
            <a:pPr marL="0" indent="0">
              <a:buNone/>
            </a:pPr>
            <a:r>
              <a:rPr lang="es-ES" sz="1900" dirty="0" err="1"/>
              <a:t>Exc</a:t>
            </a:r>
            <a:r>
              <a:rPr lang="es-ES" sz="1900" dirty="0"/>
              <a:t>: reglas especiales de prescripción.</a:t>
            </a:r>
          </a:p>
          <a:p>
            <a:pPr>
              <a:buAutoNum type="arabicPeriod"/>
            </a:pPr>
            <a:endParaRPr lang="es-ES" dirty="0"/>
          </a:p>
        </p:txBody>
      </p:sp>
    </p:spTree>
    <p:extLst>
      <p:ext uri="{BB962C8B-B14F-4D97-AF65-F5344CB8AC3E}">
        <p14:creationId xmlns:p14="http://schemas.microsoft.com/office/powerpoint/2010/main" val="203308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CE0F8E-8F31-4E24-9000-C25D2A30E9C7}"/>
              </a:ext>
            </a:extLst>
          </p:cNvPr>
          <p:cNvSpPr>
            <a:spLocks noGrp="1"/>
          </p:cNvSpPr>
          <p:nvPr>
            <p:ph type="title"/>
          </p:nvPr>
        </p:nvSpPr>
        <p:spPr/>
        <p:txBody>
          <a:bodyPr/>
          <a:lstStyle/>
          <a:p>
            <a:endParaRPr lang="es-CL"/>
          </a:p>
        </p:txBody>
      </p:sp>
      <p:pic>
        <p:nvPicPr>
          <p:cNvPr id="5" name="Marcador de contenido 4">
            <a:extLst>
              <a:ext uri="{FF2B5EF4-FFF2-40B4-BE49-F238E27FC236}">
                <a16:creationId xmlns:a16="http://schemas.microsoft.com/office/drawing/2014/main" id="{0CFE102A-B62D-4217-A0C4-037CD9D675F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403747"/>
            <a:ext cx="11887200" cy="343992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6436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251C94-F50F-423C-94AD-75F3692AE6B9}"/>
              </a:ext>
            </a:extLst>
          </p:cNvPr>
          <p:cNvSpPr>
            <a:spLocks noGrp="1"/>
          </p:cNvSpPr>
          <p:nvPr>
            <p:ph type="title"/>
          </p:nvPr>
        </p:nvSpPr>
        <p:spPr/>
        <p:txBody>
          <a:bodyPr/>
          <a:lstStyle/>
          <a:p>
            <a:r>
              <a:rPr lang="es-ES" dirty="0"/>
              <a:t>CASO 1</a:t>
            </a:r>
            <a:endParaRPr lang="es-CL" dirty="0"/>
          </a:p>
        </p:txBody>
      </p:sp>
      <p:sp>
        <p:nvSpPr>
          <p:cNvPr id="3" name="Marcador de contenido 2">
            <a:extLst>
              <a:ext uri="{FF2B5EF4-FFF2-40B4-BE49-F238E27FC236}">
                <a16:creationId xmlns:a16="http://schemas.microsoft.com/office/drawing/2014/main" id="{6C20FE5D-B683-49AB-9BB5-A091B5DE8DD8}"/>
              </a:ext>
            </a:extLst>
          </p:cNvPr>
          <p:cNvSpPr>
            <a:spLocks noGrp="1"/>
          </p:cNvSpPr>
          <p:nvPr>
            <p:ph idx="1"/>
          </p:nvPr>
        </p:nvSpPr>
        <p:spPr>
          <a:xfrm>
            <a:off x="677334" y="1378227"/>
            <a:ext cx="8596668" cy="4663136"/>
          </a:xfrm>
        </p:spPr>
        <p:txBody>
          <a:bodyPr/>
          <a:lstStyle/>
          <a:p>
            <a:pPr marL="0" indent="0">
              <a:buNone/>
            </a:pPr>
            <a:r>
              <a:rPr lang="es-ES" sz="2000" dirty="0">
                <a:solidFill>
                  <a:schemeClr val="tx1"/>
                </a:solidFill>
                <a:latin typeface="+mj-lt"/>
                <a:cs typeface="Times New Roman" panose="02020603050405020304" pitchFamily="18" charset="0"/>
              </a:rPr>
              <a:t>Martina Núñez, peluquera, tiene un crédito hipotecario con su Banco, y producto de un mal momento financiero, no pudo pagar las últimas cuotas de dicho crédito. Cuando la deuda ascendía a $2.000.000 consiguió dinero con un familiar y pagó el total de la deuda, conservando el comprobante. Un mes después recibe la notificación de un juicio ejecutivo por esa deuda, y es requerida de pago.</a:t>
            </a:r>
          </a:p>
          <a:p>
            <a:pPr marL="0" indent="0">
              <a:buNone/>
            </a:pPr>
            <a:endParaRPr lang="es-ES" sz="2000" dirty="0">
              <a:solidFill>
                <a:schemeClr val="tx1"/>
              </a:solidFill>
              <a:latin typeface="+mj-lt"/>
              <a:cs typeface="Times New Roman" panose="02020603050405020304" pitchFamily="18" charset="0"/>
            </a:endParaRPr>
          </a:p>
          <a:p>
            <a:pPr marL="0" indent="0">
              <a:buNone/>
            </a:pPr>
            <a:r>
              <a:rPr lang="es-ES" dirty="0">
                <a:solidFill>
                  <a:schemeClr val="accent4">
                    <a:lumMod val="50000"/>
                  </a:schemeClr>
                </a:solidFill>
                <a:latin typeface="+mj-lt"/>
                <a:cs typeface="Times New Roman" panose="02020603050405020304" pitchFamily="18" charset="0"/>
              </a:rPr>
              <a:t>1.- ¿Qué puede hacer Martina?</a:t>
            </a:r>
          </a:p>
          <a:p>
            <a:pPr marL="0" indent="0">
              <a:buNone/>
            </a:pPr>
            <a:r>
              <a:rPr lang="es-ES" dirty="0">
                <a:solidFill>
                  <a:schemeClr val="accent4">
                    <a:lumMod val="50000"/>
                  </a:schemeClr>
                </a:solidFill>
                <a:latin typeface="+mj-lt"/>
                <a:cs typeface="Times New Roman" panose="02020603050405020304" pitchFamily="18" charset="0"/>
              </a:rPr>
              <a:t>2.- ¿Qué plazos tiene para hacerlo dentro del territorio de la República y desde qué momento comienza a correr?</a:t>
            </a:r>
          </a:p>
          <a:p>
            <a:pPr marL="0" indent="0">
              <a:buNone/>
            </a:pPr>
            <a:r>
              <a:rPr lang="es-ES" dirty="0">
                <a:solidFill>
                  <a:schemeClr val="accent4">
                    <a:lumMod val="50000"/>
                  </a:schemeClr>
                </a:solidFill>
                <a:latin typeface="+mj-lt"/>
                <a:cs typeface="Times New Roman" panose="02020603050405020304" pitchFamily="18" charset="0"/>
              </a:rPr>
              <a:t>3.- ¿Qué diferencias hay en esta materia con el juicio ordinario?</a:t>
            </a:r>
          </a:p>
          <a:p>
            <a:pPr marL="0" indent="0">
              <a:buNone/>
            </a:pPr>
            <a:endParaRPr lang="es-CL"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565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91F788-FFAC-4C9D-873E-5E8515E18B76}"/>
              </a:ext>
            </a:extLst>
          </p:cNvPr>
          <p:cNvSpPr>
            <a:spLocks noGrp="1"/>
          </p:cNvSpPr>
          <p:nvPr>
            <p:ph type="title"/>
          </p:nvPr>
        </p:nvSpPr>
        <p:spPr>
          <a:xfrm>
            <a:off x="677334" y="609600"/>
            <a:ext cx="8596668" cy="397565"/>
          </a:xfrm>
        </p:spPr>
        <p:txBody>
          <a:bodyPr>
            <a:normAutofit fontScale="90000"/>
          </a:bodyPr>
          <a:lstStyle/>
          <a:p>
            <a:r>
              <a:rPr lang="es-ES" sz="2400" dirty="0"/>
              <a:t>1.- ¿Qué puede hacer Martina?</a:t>
            </a:r>
            <a:br>
              <a:rPr lang="es-ES" dirty="0"/>
            </a:br>
            <a:endParaRPr lang="es-CL" dirty="0"/>
          </a:p>
        </p:txBody>
      </p:sp>
      <p:sp>
        <p:nvSpPr>
          <p:cNvPr id="3" name="Marcador de contenido 2">
            <a:extLst>
              <a:ext uri="{FF2B5EF4-FFF2-40B4-BE49-F238E27FC236}">
                <a16:creationId xmlns:a16="http://schemas.microsoft.com/office/drawing/2014/main" id="{E6833552-D2F7-41D9-8952-20AEE326B453}"/>
              </a:ext>
            </a:extLst>
          </p:cNvPr>
          <p:cNvSpPr>
            <a:spLocks noGrp="1"/>
          </p:cNvSpPr>
          <p:nvPr>
            <p:ph idx="1"/>
          </p:nvPr>
        </p:nvSpPr>
        <p:spPr>
          <a:xfrm>
            <a:off x="677334" y="1104936"/>
            <a:ext cx="8596668" cy="397566"/>
          </a:xfrm>
        </p:spPr>
        <p:txBody>
          <a:bodyPr>
            <a:normAutofit/>
          </a:bodyPr>
          <a:lstStyle/>
          <a:p>
            <a:pPr marL="0" indent="0">
              <a:buNone/>
            </a:pPr>
            <a:r>
              <a:rPr lang="es-ES" sz="2000" dirty="0"/>
              <a:t>Defenderse, interponiendo la excepción de Pago (art. 464, 9a CPC).</a:t>
            </a:r>
          </a:p>
        </p:txBody>
      </p:sp>
      <p:sp>
        <p:nvSpPr>
          <p:cNvPr id="4" name="CuadroTexto 3">
            <a:extLst>
              <a:ext uri="{FF2B5EF4-FFF2-40B4-BE49-F238E27FC236}">
                <a16:creationId xmlns:a16="http://schemas.microsoft.com/office/drawing/2014/main" id="{9039735E-D135-4948-B578-61A03E4DEDDB}"/>
              </a:ext>
            </a:extLst>
          </p:cNvPr>
          <p:cNvSpPr txBox="1"/>
          <p:nvPr/>
        </p:nvSpPr>
        <p:spPr>
          <a:xfrm>
            <a:off x="677334" y="1997839"/>
            <a:ext cx="7808476" cy="2862322"/>
          </a:xfrm>
          <a:prstGeom prst="rect">
            <a:avLst/>
          </a:prstGeom>
          <a:noFill/>
          <a:ln w="28575">
            <a:solidFill>
              <a:schemeClr val="accent6">
                <a:lumMod val="60000"/>
                <a:lumOff val="40000"/>
              </a:schemeClr>
            </a:solidFill>
          </a:ln>
        </p:spPr>
        <p:txBody>
          <a:bodyPr wrap="square" rtlCol="0">
            <a:spAutoFit/>
          </a:bodyPr>
          <a:lstStyle/>
          <a:p>
            <a:r>
              <a:rPr lang="es-ES" dirty="0"/>
              <a:t>Materia vinculada: actitudes del ejecutado y excepciones en el juicio ejecutivo.</a:t>
            </a:r>
          </a:p>
          <a:p>
            <a:endParaRPr lang="es-ES" dirty="0"/>
          </a:p>
          <a:p>
            <a:r>
              <a:rPr lang="es-ES" dirty="0"/>
              <a:t>EXCEPCIONES EN EL JUICIO EJECUTIVO</a:t>
            </a:r>
          </a:p>
          <a:p>
            <a:pPr marL="285750" indent="-285750">
              <a:buFontTx/>
              <a:buChar char="-"/>
            </a:pPr>
            <a:r>
              <a:rPr lang="es-ES" dirty="0"/>
              <a:t>Señaladas taxativamente en el art. 464 CPC.</a:t>
            </a:r>
          </a:p>
          <a:p>
            <a:pPr marL="285750" indent="-285750">
              <a:buFontTx/>
              <a:buChar char="-"/>
            </a:pPr>
            <a:r>
              <a:rPr lang="es-ES" dirty="0"/>
              <a:t>Hay de carácter dilatorio y de carácter perentorio.</a:t>
            </a:r>
          </a:p>
          <a:p>
            <a:pPr marL="285750" indent="-285750">
              <a:buFontTx/>
              <a:buChar char="-"/>
            </a:pPr>
            <a:r>
              <a:rPr lang="es-ES" dirty="0"/>
              <a:t>Se deben oponer en el mismo escrito.</a:t>
            </a:r>
          </a:p>
          <a:p>
            <a:pPr marL="285750" indent="-285750">
              <a:buFontTx/>
              <a:buChar char="-"/>
            </a:pPr>
            <a:r>
              <a:rPr lang="es-ES" dirty="0"/>
              <a:t>Se deben expresar con claridad los hechos que las fundamentan y los medios de prueba que se utilizarán para acreditarlas.</a:t>
            </a:r>
          </a:p>
          <a:p>
            <a:pPr marL="285750" indent="-285750">
              <a:buFontTx/>
              <a:buChar char="-"/>
            </a:pPr>
            <a:endParaRPr lang="es-CL" dirty="0"/>
          </a:p>
        </p:txBody>
      </p:sp>
    </p:spTree>
    <p:extLst>
      <p:ext uri="{BB962C8B-B14F-4D97-AF65-F5344CB8AC3E}">
        <p14:creationId xmlns:p14="http://schemas.microsoft.com/office/powerpoint/2010/main" val="2069689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8642CD-0AD0-438F-832A-256087C261A6}"/>
              </a:ext>
            </a:extLst>
          </p:cNvPr>
          <p:cNvSpPr>
            <a:spLocks noGrp="1"/>
          </p:cNvSpPr>
          <p:nvPr>
            <p:ph type="title"/>
          </p:nvPr>
        </p:nvSpPr>
        <p:spPr/>
        <p:txBody>
          <a:bodyPr>
            <a:normAutofit/>
          </a:bodyPr>
          <a:lstStyle/>
          <a:p>
            <a:r>
              <a:rPr lang="es-ES" sz="2200" dirty="0"/>
              <a:t>2.- ¿Qué plazos tiene para hacerlo dentro del territorio de la República y desde qué momento comienza a correr?</a:t>
            </a:r>
            <a:br>
              <a:rPr lang="es-ES" dirty="0"/>
            </a:br>
            <a:endParaRPr lang="es-CL" dirty="0"/>
          </a:p>
        </p:txBody>
      </p:sp>
      <p:sp>
        <p:nvSpPr>
          <p:cNvPr id="3" name="Marcador de contenido 2">
            <a:extLst>
              <a:ext uri="{FF2B5EF4-FFF2-40B4-BE49-F238E27FC236}">
                <a16:creationId xmlns:a16="http://schemas.microsoft.com/office/drawing/2014/main" id="{00BBEE50-31F8-43C7-BEF8-D21EFB5552FD}"/>
              </a:ext>
            </a:extLst>
          </p:cNvPr>
          <p:cNvSpPr>
            <a:spLocks noGrp="1"/>
          </p:cNvSpPr>
          <p:nvPr>
            <p:ph idx="1"/>
          </p:nvPr>
        </p:nvSpPr>
        <p:spPr>
          <a:xfrm>
            <a:off x="452047" y="1590746"/>
            <a:ext cx="8596668" cy="3880773"/>
          </a:xfrm>
        </p:spPr>
        <p:txBody>
          <a:bodyPr>
            <a:normAutofit fontScale="85000" lnSpcReduction="20000"/>
          </a:bodyPr>
          <a:lstStyle/>
          <a:p>
            <a:r>
              <a:rPr lang="es-ES" dirty="0"/>
              <a:t>El plazo para oponer las excepciones comienza a correr desde el día en que se efectúa el requerimiento de pago. La duración de este plazo dependerá del lugar en que el deudor ha sido requerido de pago.</a:t>
            </a:r>
          </a:p>
          <a:p>
            <a:r>
              <a:rPr lang="es-ES" dirty="0"/>
              <a:t>El plazo para oponer las excepciones es fatal e individual, debiendo efectuarse la siguiente distinción para su establecimiento:</a:t>
            </a:r>
          </a:p>
          <a:p>
            <a:pPr marL="0" indent="0">
              <a:buNone/>
            </a:pPr>
            <a:r>
              <a:rPr lang="es-ES" dirty="0"/>
              <a:t>1- El requerimiento se practica dentro del territorio de la República</a:t>
            </a:r>
          </a:p>
          <a:p>
            <a:pPr marL="0" indent="0">
              <a:buNone/>
            </a:pPr>
            <a:r>
              <a:rPr lang="es-ES" dirty="0"/>
              <a:t>a. Se efectúa dentro de la comuna que sirve de asiento al tribunal que conoce del juicio: 4 días</a:t>
            </a:r>
          </a:p>
          <a:p>
            <a:pPr marL="0" indent="0">
              <a:buNone/>
            </a:pPr>
            <a:r>
              <a:rPr lang="es-ES" dirty="0"/>
              <a:t>b. Se efectúa fuera la comuna que sirve de asiento al tribunal, pero dentro del territorio jurisdiccional: 8 días</a:t>
            </a:r>
          </a:p>
          <a:p>
            <a:pPr marL="0" indent="0">
              <a:buNone/>
            </a:pPr>
            <a:r>
              <a:rPr lang="es-ES" dirty="0"/>
              <a:t>c. Se efectúa fuera del territorio jurisdiccional del tribunal que conoce del juicio: se concede alternativa al ejecutado, por cuanto el requerimiento se hace por exhorto: </a:t>
            </a:r>
          </a:p>
          <a:p>
            <a:pPr marL="0" indent="0">
              <a:buNone/>
            </a:pPr>
            <a:r>
              <a:rPr lang="es-ES" dirty="0"/>
              <a:t>i. El ejecutado puede oponer las excepciones ante el tribunal exhortado: 4 u 8 días, según si el requerimiento se verifica dentro o fuera de la comuna que sirve de asiento al tribunal exhortado. </a:t>
            </a:r>
          </a:p>
          <a:p>
            <a:pPr marL="0" indent="0">
              <a:buNone/>
            </a:pPr>
            <a:r>
              <a:rPr lang="es-ES" dirty="0" err="1"/>
              <a:t>ii</a:t>
            </a:r>
            <a:r>
              <a:rPr lang="es-ES" dirty="0"/>
              <a:t>. El ejecutado puede oponer las excepciones ante el tribunal exhortante: deberá oponer la oposición en el plazo fatal de 8 días + tabla de emplazamiento en conformidad al art. 259 CPC.</a:t>
            </a:r>
          </a:p>
          <a:p>
            <a:endParaRPr lang="es-ES" dirty="0"/>
          </a:p>
          <a:p>
            <a:endParaRPr lang="es-CL" dirty="0"/>
          </a:p>
        </p:txBody>
      </p:sp>
    </p:spTree>
    <p:extLst>
      <p:ext uri="{BB962C8B-B14F-4D97-AF65-F5344CB8AC3E}">
        <p14:creationId xmlns:p14="http://schemas.microsoft.com/office/powerpoint/2010/main" val="4237952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707A55-7ACF-4DC5-BB23-68A6AD6D261B}"/>
              </a:ext>
            </a:extLst>
          </p:cNvPr>
          <p:cNvSpPr>
            <a:spLocks noGrp="1"/>
          </p:cNvSpPr>
          <p:nvPr>
            <p:ph type="title"/>
          </p:nvPr>
        </p:nvSpPr>
        <p:spPr>
          <a:xfrm>
            <a:off x="677324" y="501448"/>
            <a:ext cx="8596668" cy="450574"/>
          </a:xfrm>
        </p:spPr>
        <p:txBody>
          <a:bodyPr>
            <a:normAutofit fontScale="90000"/>
          </a:bodyPr>
          <a:lstStyle/>
          <a:p>
            <a:r>
              <a:rPr lang="es-ES" sz="2200" dirty="0"/>
              <a:t>3.- ¿Qué diferencias hay en esta materia con el juicio ordinario?</a:t>
            </a:r>
            <a:br>
              <a:rPr lang="es-ES" dirty="0"/>
            </a:br>
            <a:endParaRPr lang="es-CL" dirty="0"/>
          </a:p>
        </p:txBody>
      </p:sp>
      <p:graphicFrame>
        <p:nvGraphicFramePr>
          <p:cNvPr id="7" name="Tabla 7">
            <a:extLst>
              <a:ext uri="{FF2B5EF4-FFF2-40B4-BE49-F238E27FC236}">
                <a16:creationId xmlns:a16="http://schemas.microsoft.com/office/drawing/2014/main" id="{5B921916-AF81-4FE7-80A5-B94C413DAB4E}"/>
              </a:ext>
            </a:extLst>
          </p:cNvPr>
          <p:cNvGraphicFramePr>
            <a:graphicFrameLocks noGrp="1"/>
          </p:cNvGraphicFramePr>
          <p:nvPr>
            <p:extLst>
              <p:ext uri="{D42A27DB-BD31-4B8C-83A1-F6EECF244321}">
                <p14:modId xmlns:p14="http://schemas.microsoft.com/office/powerpoint/2010/main" val="2637173955"/>
              </p:ext>
            </p:extLst>
          </p:nvPr>
        </p:nvGraphicFramePr>
        <p:xfrm>
          <a:off x="677333" y="1099931"/>
          <a:ext cx="9606354" cy="370840"/>
        </p:xfrm>
        <a:graphic>
          <a:graphicData uri="http://schemas.openxmlformats.org/drawingml/2006/table">
            <a:tbl>
              <a:tblPr firstRow="1" bandRow="1">
                <a:tableStyleId>{5C22544A-7EE6-4342-B048-85BDC9FD1C3A}</a:tableStyleId>
              </a:tblPr>
              <a:tblGrid>
                <a:gridCol w="4803177">
                  <a:extLst>
                    <a:ext uri="{9D8B030D-6E8A-4147-A177-3AD203B41FA5}">
                      <a16:colId xmlns:a16="http://schemas.microsoft.com/office/drawing/2014/main" val="248220674"/>
                    </a:ext>
                  </a:extLst>
                </a:gridCol>
                <a:gridCol w="4803177">
                  <a:extLst>
                    <a:ext uri="{9D8B030D-6E8A-4147-A177-3AD203B41FA5}">
                      <a16:colId xmlns:a16="http://schemas.microsoft.com/office/drawing/2014/main" val="2932789036"/>
                    </a:ext>
                  </a:extLst>
                </a:gridCol>
              </a:tblGrid>
              <a:tr h="370840">
                <a:tc>
                  <a:txBody>
                    <a:bodyPr/>
                    <a:lstStyle/>
                    <a:p>
                      <a:r>
                        <a:rPr lang="es-ES" dirty="0"/>
                        <a:t>JUICIO EJECUTIVO</a:t>
                      </a:r>
                      <a:endParaRPr lang="es-CL" dirty="0"/>
                    </a:p>
                  </a:txBody>
                  <a:tcPr/>
                </a:tc>
                <a:tc>
                  <a:txBody>
                    <a:bodyPr/>
                    <a:lstStyle/>
                    <a:p>
                      <a:r>
                        <a:rPr lang="es-ES" dirty="0"/>
                        <a:t>JUICIO ORDINARIO</a:t>
                      </a:r>
                      <a:endParaRPr lang="es-CL" dirty="0"/>
                    </a:p>
                  </a:txBody>
                  <a:tcPr/>
                </a:tc>
                <a:extLst>
                  <a:ext uri="{0D108BD9-81ED-4DB2-BD59-A6C34878D82A}">
                    <a16:rowId xmlns:a16="http://schemas.microsoft.com/office/drawing/2014/main" val="3742405383"/>
                  </a:ext>
                </a:extLst>
              </a:tr>
            </a:tbl>
          </a:graphicData>
        </a:graphic>
      </p:graphicFrame>
      <p:graphicFrame>
        <p:nvGraphicFramePr>
          <p:cNvPr id="8" name="Tabla 8">
            <a:extLst>
              <a:ext uri="{FF2B5EF4-FFF2-40B4-BE49-F238E27FC236}">
                <a16:creationId xmlns:a16="http://schemas.microsoft.com/office/drawing/2014/main" id="{DE5F7DFB-9BCE-4171-9530-D1D6A6CD7AB1}"/>
              </a:ext>
            </a:extLst>
          </p:cNvPr>
          <p:cNvGraphicFramePr>
            <a:graphicFrameLocks noGrp="1"/>
          </p:cNvGraphicFramePr>
          <p:nvPr>
            <p:extLst>
              <p:ext uri="{D42A27DB-BD31-4B8C-83A1-F6EECF244321}">
                <p14:modId xmlns:p14="http://schemas.microsoft.com/office/powerpoint/2010/main" val="668074000"/>
              </p:ext>
            </p:extLst>
          </p:nvPr>
        </p:nvGraphicFramePr>
        <p:xfrm>
          <a:off x="677331" y="1442498"/>
          <a:ext cx="9606354" cy="914400"/>
        </p:xfrm>
        <a:graphic>
          <a:graphicData uri="http://schemas.openxmlformats.org/drawingml/2006/table">
            <a:tbl>
              <a:tblPr firstRow="1" bandRow="1">
                <a:tableStyleId>{5C22544A-7EE6-4342-B048-85BDC9FD1C3A}</a:tableStyleId>
              </a:tblPr>
              <a:tblGrid>
                <a:gridCol w="4803177">
                  <a:extLst>
                    <a:ext uri="{9D8B030D-6E8A-4147-A177-3AD203B41FA5}">
                      <a16:colId xmlns:a16="http://schemas.microsoft.com/office/drawing/2014/main" val="1196580330"/>
                    </a:ext>
                  </a:extLst>
                </a:gridCol>
                <a:gridCol w="4803177">
                  <a:extLst>
                    <a:ext uri="{9D8B030D-6E8A-4147-A177-3AD203B41FA5}">
                      <a16:colId xmlns:a16="http://schemas.microsoft.com/office/drawing/2014/main" val="1554526175"/>
                    </a:ext>
                  </a:extLst>
                </a:gridCol>
              </a:tblGrid>
              <a:tr h="370840">
                <a:tc>
                  <a:txBody>
                    <a:bodyPr/>
                    <a:lstStyle/>
                    <a:p>
                      <a:r>
                        <a:rPr lang="es-ES" b="0" dirty="0">
                          <a:solidFill>
                            <a:schemeClr val="tx1"/>
                          </a:solidFill>
                        </a:rPr>
                        <a:t>Enumeradas taxativamente en la ley</a:t>
                      </a:r>
                    </a:p>
                    <a:p>
                      <a:endParaRPr lang="es-CL" dirty="0"/>
                    </a:p>
                  </a:txBody>
                  <a:tcPr>
                    <a:solidFill>
                      <a:schemeClr val="accent2">
                        <a:lumMod val="60000"/>
                        <a:lumOff val="40000"/>
                      </a:schemeClr>
                    </a:solidFill>
                  </a:tcPr>
                </a:tc>
                <a:tc>
                  <a:txBody>
                    <a:bodyPr/>
                    <a:lstStyle/>
                    <a:p>
                      <a:r>
                        <a:rPr lang="es-ES" b="0" dirty="0" err="1">
                          <a:solidFill>
                            <a:schemeClr val="tx1"/>
                          </a:solidFill>
                        </a:rPr>
                        <a:t>E.Dil</a:t>
                      </a:r>
                      <a:r>
                        <a:rPr lang="es-ES" b="0" dirty="0">
                          <a:solidFill>
                            <a:schemeClr val="tx1"/>
                          </a:solidFill>
                        </a:rPr>
                        <a:t>: enumeración taxativa, pero genérica.</a:t>
                      </a:r>
                    </a:p>
                    <a:p>
                      <a:r>
                        <a:rPr lang="es-ES" b="0" dirty="0" err="1">
                          <a:solidFill>
                            <a:schemeClr val="tx1"/>
                          </a:solidFill>
                        </a:rPr>
                        <a:t>E.Per</a:t>
                      </a:r>
                      <a:r>
                        <a:rPr lang="es-ES" b="0" dirty="0">
                          <a:solidFill>
                            <a:schemeClr val="tx1"/>
                          </a:solidFill>
                        </a:rPr>
                        <a:t>: no se formula una enumeración</a:t>
                      </a:r>
                      <a:endParaRPr lang="es-CL" b="0" dirty="0">
                        <a:solidFill>
                          <a:schemeClr val="tx1"/>
                        </a:solidFill>
                      </a:endParaRPr>
                    </a:p>
                    <a:p>
                      <a:endParaRPr lang="es-CL" dirty="0"/>
                    </a:p>
                  </a:txBody>
                  <a:tcPr>
                    <a:solidFill>
                      <a:schemeClr val="accent2">
                        <a:lumMod val="60000"/>
                        <a:lumOff val="40000"/>
                      </a:schemeClr>
                    </a:solidFill>
                  </a:tcPr>
                </a:tc>
                <a:extLst>
                  <a:ext uri="{0D108BD9-81ED-4DB2-BD59-A6C34878D82A}">
                    <a16:rowId xmlns:a16="http://schemas.microsoft.com/office/drawing/2014/main" val="3676703343"/>
                  </a:ext>
                </a:extLst>
              </a:tr>
            </a:tbl>
          </a:graphicData>
        </a:graphic>
      </p:graphicFrame>
      <p:graphicFrame>
        <p:nvGraphicFramePr>
          <p:cNvPr id="9" name="Tabla 9">
            <a:extLst>
              <a:ext uri="{FF2B5EF4-FFF2-40B4-BE49-F238E27FC236}">
                <a16:creationId xmlns:a16="http://schemas.microsoft.com/office/drawing/2014/main" id="{EB668302-29AF-4F85-972E-195D90CF1C5B}"/>
              </a:ext>
            </a:extLst>
          </p:cNvPr>
          <p:cNvGraphicFramePr>
            <a:graphicFrameLocks noGrp="1"/>
          </p:cNvGraphicFramePr>
          <p:nvPr>
            <p:extLst>
              <p:ext uri="{D42A27DB-BD31-4B8C-83A1-F6EECF244321}">
                <p14:modId xmlns:p14="http://schemas.microsoft.com/office/powerpoint/2010/main" val="2189799546"/>
              </p:ext>
            </p:extLst>
          </p:nvPr>
        </p:nvGraphicFramePr>
        <p:xfrm>
          <a:off x="677329" y="2319421"/>
          <a:ext cx="9606354" cy="1463040"/>
        </p:xfrm>
        <a:graphic>
          <a:graphicData uri="http://schemas.openxmlformats.org/drawingml/2006/table">
            <a:tbl>
              <a:tblPr firstRow="1" bandRow="1">
                <a:tableStyleId>{5C22544A-7EE6-4342-B048-85BDC9FD1C3A}</a:tableStyleId>
              </a:tblPr>
              <a:tblGrid>
                <a:gridCol w="4803177">
                  <a:extLst>
                    <a:ext uri="{9D8B030D-6E8A-4147-A177-3AD203B41FA5}">
                      <a16:colId xmlns:a16="http://schemas.microsoft.com/office/drawing/2014/main" val="2844292976"/>
                    </a:ext>
                  </a:extLst>
                </a:gridCol>
                <a:gridCol w="4803177">
                  <a:extLst>
                    <a:ext uri="{9D8B030D-6E8A-4147-A177-3AD203B41FA5}">
                      <a16:colId xmlns:a16="http://schemas.microsoft.com/office/drawing/2014/main" val="1451153217"/>
                    </a:ext>
                  </a:extLst>
                </a:gridCol>
              </a:tblGrid>
              <a:tr h="370840">
                <a:tc>
                  <a:txBody>
                    <a:bodyPr/>
                    <a:lstStyle/>
                    <a:p>
                      <a:r>
                        <a:rPr lang="es-CL" b="0" dirty="0">
                          <a:solidFill>
                            <a:schemeClr val="tx1"/>
                          </a:solidFill>
                        </a:rPr>
                        <a:t>Plazo de interposición fatal</a:t>
                      </a:r>
                    </a:p>
                    <a:p>
                      <a:endParaRPr lang="es-CL" b="0" dirty="0">
                        <a:solidFill>
                          <a:schemeClr val="tx1"/>
                        </a:solidFill>
                      </a:endParaRPr>
                    </a:p>
                  </a:txBody>
                  <a:tcPr>
                    <a:solidFill>
                      <a:schemeClr val="accent2">
                        <a:lumMod val="40000"/>
                        <a:lumOff val="60000"/>
                      </a:schemeClr>
                    </a:solidFill>
                  </a:tcPr>
                </a:tc>
                <a:tc>
                  <a:txBody>
                    <a:bodyPr/>
                    <a:lstStyle/>
                    <a:p>
                      <a:r>
                        <a:rPr lang="es-ES" b="0" dirty="0">
                          <a:solidFill>
                            <a:schemeClr val="tx1"/>
                          </a:solidFill>
                        </a:rPr>
                        <a:t>R.G: plazo fatal</a:t>
                      </a:r>
                    </a:p>
                    <a:p>
                      <a:r>
                        <a:rPr lang="es-ES" b="0" dirty="0">
                          <a:solidFill>
                            <a:schemeClr val="tx1"/>
                          </a:solidFill>
                        </a:rPr>
                        <a:t>Excepción: excepciones anómalas (se pueden interponer en cualquier estado del juicio)</a:t>
                      </a:r>
                      <a:endParaRPr lang="es-CL" b="0" dirty="0">
                        <a:solidFill>
                          <a:schemeClr val="tx1"/>
                        </a:solidFill>
                      </a:endParaRPr>
                    </a:p>
                    <a:p>
                      <a:endParaRPr lang="es-CL" b="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2851545765"/>
                  </a:ext>
                </a:extLst>
              </a:tr>
            </a:tbl>
          </a:graphicData>
        </a:graphic>
      </p:graphicFrame>
      <p:graphicFrame>
        <p:nvGraphicFramePr>
          <p:cNvPr id="10" name="Tabla 10">
            <a:extLst>
              <a:ext uri="{FF2B5EF4-FFF2-40B4-BE49-F238E27FC236}">
                <a16:creationId xmlns:a16="http://schemas.microsoft.com/office/drawing/2014/main" id="{D5ADFBF9-1F8A-464F-AD81-058AC9A30214}"/>
              </a:ext>
            </a:extLst>
          </p:cNvPr>
          <p:cNvGraphicFramePr>
            <a:graphicFrameLocks noGrp="1"/>
          </p:cNvGraphicFramePr>
          <p:nvPr>
            <p:extLst>
              <p:ext uri="{D42A27DB-BD31-4B8C-83A1-F6EECF244321}">
                <p14:modId xmlns:p14="http://schemas.microsoft.com/office/powerpoint/2010/main" val="112516348"/>
              </p:ext>
            </p:extLst>
          </p:nvPr>
        </p:nvGraphicFramePr>
        <p:xfrm>
          <a:off x="677327" y="3733501"/>
          <a:ext cx="9606354" cy="1463040"/>
        </p:xfrm>
        <a:graphic>
          <a:graphicData uri="http://schemas.openxmlformats.org/drawingml/2006/table">
            <a:tbl>
              <a:tblPr firstRow="1" bandRow="1">
                <a:tableStyleId>{5C22544A-7EE6-4342-B048-85BDC9FD1C3A}</a:tableStyleId>
              </a:tblPr>
              <a:tblGrid>
                <a:gridCol w="4803177">
                  <a:extLst>
                    <a:ext uri="{9D8B030D-6E8A-4147-A177-3AD203B41FA5}">
                      <a16:colId xmlns:a16="http://schemas.microsoft.com/office/drawing/2014/main" val="3243331019"/>
                    </a:ext>
                  </a:extLst>
                </a:gridCol>
                <a:gridCol w="4803177">
                  <a:extLst>
                    <a:ext uri="{9D8B030D-6E8A-4147-A177-3AD203B41FA5}">
                      <a16:colId xmlns:a16="http://schemas.microsoft.com/office/drawing/2014/main" val="1993191713"/>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b="0" dirty="0">
                          <a:solidFill>
                            <a:schemeClr val="tx1"/>
                          </a:solidFill>
                        </a:rPr>
                        <a:t>Todas las excepciones se oponen en un mismo escrito</a:t>
                      </a:r>
                      <a:endParaRPr lang="es-CL" b="0" dirty="0">
                        <a:solidFill>
                          <a:schemeClr val="tx1"/>
                        </a:solidFill>
                      </a:endParaRPr>
                    </a:p>
                    <a:p>
                      <a:endParaRPr lang="es-CL" b="0" dirty="0">
                        <a:solidFill>
                          <a:schemeClr val="tx1"/>
                        </a:solidFill>
                      </a:endParaRPr>
                    </a:p>
                  </a:txBody>
                  <a:tcPr>
                    <a:solidFill>
                      <a:schemeClr val="accent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b="0" dirty="0">
                          <a:solidFill>
                            <a:schemeClr val="tx1"/>
                          </a:solidFill>
                        </a:rPr>
                        <a:t>E. </a:t>
                      </a:r>
                      <a:r>
                        <a:rPr lang="es-ES" b="0" dirty="0" err="1">
                          <a:solidFill>
                            <a:schemeClr val="tx1"/>
                          </a:solidFill>
                        </a:rPr>
                        <a:t>Dil</a:t>
                      </a:r>
                      <a:r>
                        <a:rPr lang="es-ES" b="0" dirty="0">
                          <a:solidFill>
                            <a:schemeClr val="tx1"/>
                          </a:solidFill>
                        </a:rPr>
                        <a:t>: todas en un mismo</a:t>
                      </a:r>
                      <a:r>
                        <a:rPr lang="es-CL" b="0" dirty="0">
                          <a:solidFill>
                            <a:schemeClr val="tx1"/>
                          </a:solidFill>
                        </a:rPr>
                        <a:t> </a:t>
                      </a:r>
                      <a:r>
                        <a:rPr lang="es-ES" b="0" dirty="0">
                          <a:solidFill>
                            <a:schemeClr val="tx1"/>
                          </a:solidFill>
                        </a:rPr>
                        <a:t>escrito, antes de contestar la demanda.</a:t>
                      </a:r>
                    </a:p>
                    <a:p>
                      <a:r>
                        <a:rPr lang="es-ES" b="0" dirty="0">
                          <a:solidFill>
                            <a:schemeClr val="tx1"/>
                          </a:solidFill>
                        </a:rPr>
                        <a:t>E. Per: en el escrito de contestación, una vez que se hayan fallado las dilatorias.</a:t>
                      </a:r>
                      <a:endParaRPr lang="es-CL" b="0" dirty="0">
                        <a:solidFill>
                          <a:schemeClr val="tx1"/>
                        </a:solidFill>
                      </a:endParaRPr>
                    </a:p>
                    <a:p>
                      <a:endParaRPr lang="es-CL" b="0" dirty="0">
                        <a:solidFill>
                          <a:schemeClr val="tx1"/>
                        </a:solidFill>
                      </a:endParaRPr>
                    </a:p>
                  </a:txBody>
                  <a:tcPr>
                    <a:solidFill>
                      <a:schemeClr val="accent2">
                        <a:lumMod val="60000"/>
                        <a:lumOff val="40000"/>
                      </a:schemeClr>
                    </a:solidFill>
                  </a:tcPr>
                </a:tc>
                <a:extLst>
                  <a:ext uri="{0D108BD9-81ED-4DB2-BD59-A6C34878D82A}">
                    <a16:rowId xmlns:a16="http://schemas.microsoft.com/office/drawing/2014/main" val="16784119"/>
                  </a:ext>
                </a:extLst>
              </a:tr>
            </a:tbl>
          </a:graphicData>
        </a:graphic>
      </p:graphicFrame>
      <p:graphicFrame>
        <p:nvGraphicFramePr>
          <p:cNvPr id="11" name="Tabla 11">
            <a:extLst>
              <a:ext uri="{FF2B5EF4-FFF2-40B4-BE49-F238E27FC236}">
                <a16:creationId xmlns:a16="http://schemas.microsoft.com/office/drawing/2014/main" id="{6632B4B3-D794-4000-86B5-8CF606DE3B58}"/>
              </a:ext>
            </a:extLst>
          </p:cNvPr>
          <p:cNvGraphicFramePr>
            <a:graphicFrameLocks noGrp="1"/>
          </p:cNvGraphicFramePr>
          <p:nvPr>
            <p:extLst>
              <p:ext uri="{D42A27DB-BD31-4B8C-83A1-F6EECF244321}">
                <p14:modId xmlns:p14="http://schemas.microsoft.com/office/powerpoint/2010/main" val="470931924"/>
              </p:ext>
            </p:extLst>
          </p:nvPr>
        </p:nvGraphicFramePr>
        <p:xfrm>
          <a:off x="677324" y="5149860"/>
          <a:ext cx="9606354" cy="1463040"/>
        </p:xfrm>
        <a:graphic>
          <a:graphicData uri="http://schemas.openxmlformats.org/drawingml/2006/table">
            <a:tbl>
              <a:tblPr firstRow="1" bandRow="1">
                <a:tableStyleId>{5C22544A-7EE6-4342-B048-85BDC9FD1C3A}</a:tableStyleId>
              </a:tblPr>
              <a:tblGrid>
                <a:gridCol w="4803177">
                  <a:extLst>
                    <a:ext uri="{9D8B030D-6E8A-4147-A177-3AD203B41FA5}">
                      <a16:colId xmlns:a16="http://schemas.microsoft.com/office/drawing/2014/main" val="1795855350"/>
                    </a:ext>
                  </a:extLst>
                </a:gridCol>
                <a:gridCol w="4803177">
                  <a:extLst>
                    <a:ext uri="{9D8B030D-6E8A-4147-A177-3AD203B41FA5}">
                      <a16:colId xmlns:a16="http://schemas.microsoft.com/office/drawing/2014/main" val="2339505675"/>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b="0" dirty="0">
                          <a:solidFill>
                            <a:schemeClr val="tx1"/>
                          </a:solidFill>
                        </a:rPr>
                        <a:t>En el escrito de oposición de excepciones, se deben señalar los medios de prueba para acreditar los hechos que fundamentan dichas excepciones</a:t>
                      </a:r>
                      <a:endParaRPr lang="es-CL" b="0" dirty="0">
                        <a:solidFill>
                          <a:schemeClr val="tx1"/>
                        </a:solidFill>
                      </a:endParaRPr>
                    </a:p>
                    <a:p>
                      <a:endParaRPr lang="es-CL" b="0" dirty="0">
                        <a:solidFill>
                          <a:schemeClr val="tx1"/>
                        </a:solidFill>
                      </a:endParaRPr>
                    </a:p>
                  </a:txBody>
                  <a:tcPr>
                    <a:solidFill>
                      <a:schemeClr val="accent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ES" b="0" dirty="0">
                          <a:solidFill>
                            <a:schemeClr val="tx1"/>
                          </a:solidFill>
                        </a:rPr>
                        <a:t>La prueba se ofrece dentro del término probatorio</a:t>
                      </a:r>
                      <a:endParaRPr lang="es-CL" b="0" dirty="0">
                        <a:solidFill>
                          <a:schemeClr val="tx1"/>
                        </a:solidFill>
                      </a:endParaRPr>
                    </a:p>
                    <a:p>
                      <a:endParaRPr lang="es-CL" b="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39973235"/>
                  </a:ext>
                </a:extLst>
              </a:tr>
            </a:tbl>
          </a:graphicData>
        </a:graphic>
      </p:graphicFrame>
    </p:spTree>
    <p:extLst>
      <p:ext uri="{BB962C8B-B14F-4D97-AF65-F5344CB8AC3E}">
        <p14:creationId xmlns:p14="http://schemas.microsoft.com/office/powerpoint/2010/main" val="180051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4CD293-1CC6-4837-ACEA-432442E8CDC0}"/>
              </a:ext>
            </a:extLst>
          </p:cNvPr>
          <p:cNvSpPr>
            <a:spLocks noGrp="1"/>
          </p:cNvSpPr>
          <p:nvPr>
            <p:ph type="title"/>
          </p:nvPr>
        </p:nvSpPr>
        <p:spPr/>
        <p:txBody>
          <a:bodyPr/>
          <a:lstStyle/>
          <a:p>
            <a:r>
              <a:rPr lang="es-ES" dirty="0"/>
              <a:t>CASO 2</a:t>
            </a:r>
            <a:endParaRPr lang="es-CL" dirty="0"/>
          </a:p>
        </p:txBody>
      </p:sp>
      <p:sp>
        <p:nvSpPr>
          <p:cNvPr id="3" name="Marcador de contenido 2">
            <a:extLst>
              <a:ext uri="{FF2B5EF4-FFF2-40B4-BE49-F238E27FC236}">
                <a16:creationId xmlns:a16="http://schemas.microsoft.com/office/drawing/2014/main" id="{07ABC590-A427-423D-AEEA-6A12DC5A2A97}"/>
              </a:ext>
            </a:extLst>
          </p:cNvPr>
          <p:cNvSpPr>
            <a:spLocks noGrp="1"/>
          </p:cNvSpPr>
          <p:nvPr>
            <p:ph idx="1"/>
          </p:nvPr>
        </p:nvSpPr>
        <p:spPr>
          <a:xfrm>
            <a:off x="677334" y="1325217"/>
            <a:ext cx="8596668" cy="4716145"/>
          </a:xfrm>
        </p:spPr>
        <p:txBody>
          <a:bodyPr/>
          <a:lstStyle/>
          <a:p>
            <a:pPr marL="0" indent="0">
              <a:buNone/>
            </a:pPr>
            <a:r>
              <a:rPr lang="es-ES" sz="2000" dirty="0">
                <a:solidFill>
                  <a:schemeClr val="tx1"/>
                </a:solidFill>
              </a:rPr>
              <a:t>Daniela Fuentes fue demandada ejecutivamente por una deuda de $10.000.000 que no pudo pagar, fue requerida de pago y no consignó fondos para pagar. Su sorpresa fue grande cuando se percató que le fueron embargados sus dos bienes raíces, el primero avaluado en $20.000.000 y el segundo en $30.000.000.</a:t>
            </a:r>
          </a:p>
          <a:p>
            <a:pPr marL="0" indent="0">
              <a:buNone/>
            </a:pPr>
            <a:endParaRPr lang="es-ES" dirty="0"/>
          </a:p>
          <a:p>
            <a:pPr marL="0" indent="0">
              <a:buNone/>
            </a:pPr>
            <a:r>
              <a:rPr lang="es-ES" dirty="0"/>
              <a:t>1.- ¿Cuáles son los efectos del embargo respecto de los bienes? ¿qué ocurre con el derecho de propiedad del dueño del bien?</a:t>
            </a:r>
          </a:p>
          <a:p>
            <a:pPr marL="0" indent="0">
              <a:buNone/>
            </a:pPr>
            <a:r>
              <a:rPr lang="es-ES" dirty="0"/>
              <a:t>2.- ¿Qué institución vinculada al embargo puede invocar doña Daniela? ¿En qué consiste?</a:t>
            </a:r>
          </a:p>
          <a:p>
            <a:pPr marL="0" indent="0">
              <a:buNone/>
            </a:pPr>
            <a:r>
              <a:rPr lang="es-ES" dirty="0"/>
              <a:t>3.- Si doña Daniela obtuvo el dinero para pagar la obligación demandada, ¿qué institución vinculada al embargo puede invocar ella? ¿en qué consiste?</a:t>
            </a:r>
          </a:p>
          <a:p>
            <a:pPr marL="0" indent="0">
              <a:buNone/>
            </a:pPr>
            <a:endParaRPr lang="es-CL" dirty="0"/>
          </a:p>
        </p:txBody>
      </p:sp>
    </p:spTree>
    <p:extLst>
      <p:ext uri="{BB962C8B-B14F-4D97-AF65-F5344CB8AC3E}">
        <p14:creationId xmlns:p14="http://schemas.microsoft.com/office/powerpoint/2010/main" val="3895436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a">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428</TotalTime>
  <Words>2023</Words>
  <Application>Microsoft Office PowerPoint</Application>
  <PresentationFormat>Panorámica</PresentationFormat>
  <Paragraphs>116</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Times New Roman</vt:lpstr>
      <vt:lpstr>Trebuchet MS</vt:lpstr>
      <vt:lpstr>Wingdings 3</vt:lpstr>
      <vt:lpstr>Faceta</vt:lpstr>
      <vt:lpstr>Ayudantía Procesal III</vt:lpstr>
      <vt:lpstr>MOMENTOS JURISDICCIONALES</vt:lpstr>
      <vt:lpstr>PRESUPUESTOS DEL JUICIO EJECUTIVO</vt:lpstr>
      <vt:lpstr>Presentación de PowerPoint</vt:lpstr>
      <vt:lpstr>CASO 1</vt:lpstr>
      <vt:lpstr>1.- ¿Qué puede hacer Martina? </vt:lpstr>
      <vt:lpstr>2.- ¿Qué plazos tiene para hacerlo dentro del territorio de la República y desde qué momento comienza a correr? </vt:lpstr>
      <vt:lpstr>3.- ¿Qué diferencias hay en esta materia con el juicio ordinario? </vt:lpstr>
      <vt:lpstr>CASO 2</vt:lpstr>
      <vt:lpstr>1.- ¿Cuáles son los efectos del embargo respecto de los bienes? ¿qué ocurre con el derecho de propiedad del dueño del bien? </vt:lpstr>
      <vt:lpstr>2.- ¿Qué institución vinculada al embargo puede invocar doña Daniela? ¿En qué consiste? </vt:lpstr>
      <vt:lpstr>3.- Si doña Daniela obtuvo el dinero para pagar la obligación demandada, ¿qué institución vinculada al embargo puede invocar ella? ¿en qué consiste? </vt:lpstr>
      <vt:lpstr>CASO 3</vt:lpstr>
      <vt:lpstr>1.- ¿Qué procedimiento especial puede iniciar don Felipe? ¿Puede iniciar de inmediato su ejecución? </vt:lpstr>
      <vt:lpstr>2.- ¿Qué gestión debe realizar para demandar? ¿Cómo se define y cuál corresponde en este caso? </vt:lpstr>
      <vt:lpstr>3.- ¿Cómo se entiende cumplida la gestión en este caso?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Ayudantía Procesal III</dc:title>
  <dc:creator>Usuario</dc:creator>
  <cp:lastModifiedBy>Usuario</cp:lastModifiedBy>
  <cp:revision>31</cp:revision>
  <dcterms:created xsi:type="dcterms:W3CDTF">2021-06-23T01:44:04Z</dcterms:created>
  <dcterms:modified xsi:type="dcterms:W3CDTF">2021-06-24T17:22:28Z</dcterms:modified>
</cp:coreProperties>
</file>