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84" r:id="rId3"/>
    <p:sldId id="283" r:id="rId4"/>
    <p:sldId id="285" r:id="rId5"/>
    <p:sldId id="286" r:id="rId6"/>
    <p:sldId id="287" r:id="rId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07"/>
  </p:normalViewPr>
  <p:slideViewPr>
    <p:cSldViewPr snapToGrid="0" snapToObjects="1">
      <p:cViewPr varScale="1">
        <p:scale>
          <a:sx n="107" d="100"/>
          <a:sy n="107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45D2A-2D27-2642-A7D5-1494CF7FDBF4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300795-7621-6D48-B01C-5EF6E6AFA82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9183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673EE-2074-CD46-986C-76EAD43616FE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361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136C3A-7824-DA41-B34A-006C47F3E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32F2DB4-627B-7F44-9C64-CBAE7666F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3CD2EB-2F67-DB4C-B3EA-5F7C8B8AF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7DBF37-5775-924C-AE98-DADC811F5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190D97-EC0F-7042-B01F-812217DD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99126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EA0D9F-9EB0-344E-8932-6D6C8EE9A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0F5C0EC-7D8A-D245-8A4C-8F9E8BFC30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CF8125-3022-1B4F-B0A5-C4A5BC765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9C8146-1527-824F-83D8-0656C8B94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A59D12-40EC-C348-80D6-AEA7ECBD0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6622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1B77A06-D73A-9941-A082-DC87453EAF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77C2BE-46B8-884F-8460-1140118C5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DBFFB1-F93D-CD49-BC5F-FA721D131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DF5160-7AC3-B246-9953-80F5A8C69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6456CB-A581-FB43-ABF1-15EB4EF49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2472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CA9863-517A-2247-AB6B-131A439A5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11F3E73-C171-BF45-B6F2-BE1685D40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D43B09-0CCE-B04C-828A-D505D128B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93AB58-37F6-404E-8057-DECCDEB1A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75443E-6B5B-FF43-B7A9-68C18F1D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11733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8D1481-8E65-AB48-B80E-A9ABBB264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171E570-8516-2744-9F72-151CD2366D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D4F9EC-3B57-654D-8531-94C047AF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1D39B8-307D-1E46-93AA-C98EC4482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F802D1-FBBA-7347-9A55-75DFCDC79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2554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86A322-393F-AB46-B2DD-D895AAC16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6B84D8-015C-7747-A98E-B9683DF328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6B7D0A-DCCD-7242-A268-DEF8ABF6F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DBAC0D-E89E-464F-AD77-B117A869F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B8FDB7-0FFE-C44D-BEE6-71D98E7B5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707CE17-A7BA-B440-8A05-2F8F98500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3512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2A700-21FC-5A4F-8D0C-CEA47F695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04880A-4759-6441-B8E3-846D9A3349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A38DD95-95A2-5B4C-BA86-EDAFACE95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01538D8-97D9-DB4B-924E-6A53F20D4A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F14D55-33D2-1941-AFA4-D684D6B702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9869059-6CF0-FD43-BFEC-4C7787664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8FEB86E-61EA-8349-9748-82BF2654C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63F3723-F5AF-BF44-AC08-5E98DBC2C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2558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EFB98-2588-0445-A318-4753EBFBF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159A3E4-6C2F-4F4B-9E2D-6FB29FBA3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A641204-58B7-AA49-9CD4-B88D9F40F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3B7359F-75A7-3B47-B4A1-D065AF174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74722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F78ECD2E-E24F-1D44-B767-9296BA31F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A22FB68-CB21-AF4C-A169-187FD42A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84706E6-AE17-4044-95C4-683201ADD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6358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847440-D505-9549-B348-B43F26582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5B57D7-310D-A347-A7BD-A2E390790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4BC7D05-80E1-254A-ACD5-A0C1805E41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B86D59-D735-F244-9F81-057B82093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C5D3B2-548C-6F4F-806E-F7ECD2D40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D20DC4-546E-B345-A53C-F770BC3DA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37221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677E89-F99A-F24C-B4C7-99B36F70F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E77D2C0-20ED-D84F-B480-0AD555BDB2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0B8688D-48FB-6341-98CB-3E728E94D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DB178E2-0475-D943-BAC9-5C269F554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7E6575-DFFB-7D45-B0BC-B422E0DB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94F3416-DE71-3442-8374-47871799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07531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E34D40D-4049-3C4B-A255-3D1A2A637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7CB025-3F6A-134A-9848-0E71B67E5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8012FD-3AEB-E640-8CFA-355807A508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206619-31D7-A64E-A70B-6600D8AABFDD}" type="datetimeFigureOut">
              <a:rPr lang="es-CL" smtClean="0"/>
              <a:t>31-03-21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CF7E0A-7522-E54B-90E8-651544819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DFC54C-006C-2C47-9864-704B3B9E59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F014-902D-0548-8D06-6A1851F5EC92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6109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5: Jueves 2 Abril, 2021</a:t>
            </a: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73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AA226B-6D28-3041-9CAF-F3ABC8A7A290}"/>
              </a:ext>
            </a:extLst>
          </p:cNvPr>
          <p:cNvSpPr txBox="1"/>
          <p:nvPr/>
        </p:nvSpPr>
        <p:spPr>
          <a:xfrm>
            <a:off x="0" y="-1"/>
            <a:ext cx="12192000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1900" b="1" dirty="0">
                <a:latin typeface="Helvetica" pitchFamily="2" charset="0"/>
              </a:rPr>
              <a:t>3. Papel de la Ley en esta noción de Contrato</a:t>
            </a:r>
          </a:p>
          <a:p>
            <a:pPr algn="just"/>
            <a:endParaRPr lang="es-CL" sz="1900" b="1" dirty="0">
              <a:latin typeface="Helvetica" pitchFamily="2" charset="0"/>
            </a:endParaRP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Atribuirle un valor obligatorio al Contrato: garantizar la eficacia del Contrato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Señanar las condiciones en que este encuentro de voluntades es jurídicamente eficaz. Requisitos mínimos: a) capacidad; b) consentimiento exento de vicios.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Establecer límites a la autonomía de la voluntad a través del objeto y la causa. No hay justicia material.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La justicia del contrato está garantizada solamente por el hecho de haberse celebrado el  contrato sin vicios 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Buenas costumbres: no tiene una connotación vinculada a la moral contractual (económica) sino a la moral sexual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Orden público: concepto variable y residual. Principio dominante es la noción de autonomía privada.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Formas: regla general es que los contratos son consensuales; en la práctica el principio es teórico: normas sobre pruebas (formalidades, limitaciones a la prueba de testigos): seguridad.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Regla de interpretación (art. 1560): debe indagarse la voluntad de las partes: voluntarismo</a:t>
            </a:r>
          </a:p>
          <a:p>
            <a:pPr marL="342900" indent="-342900" algn="just">
              <a:buAutoNum type="alphaUcParenR"/>
            </a:pPr>
            <a:r>
              <a:rPr lang="es-CL" sz="1900" dirty="0">
                <a:latin typeface="Helvetica" pitchFamily="2" charset="0"/>
              </a:rPr>
              <a:t>Función de las reglas legales en materia de contratos: supletorias (y “economía de esfuerzos”)</a:t>
            </a:r>
          </a:p>
          <a:p>
            <a:pPr marL="342900" indent="-342900" algn="just">
              <a:buAutoNum type="alphaUcParenR"/>
            </a:pPr>
            <a:r>
              <a:rPr lang="es-CL" sz="1900" u="sng" dirty="0">
                <a:latin typeface="Helvetica" pitchFamily="2" charset="0"/>
              </a:rPr>
              <a:t>Elementos de la naturaleza</a:t>
            </a:r>
            <a:r>
              <a:rPr lang="es-CL" sz="1900" dirty="0">
                <a:latin typeface="Helvetica" pitchFamily="2" charset="0"/>
              </a:rPr>
              <a:t>: pueden analizarse desde el punto de vista de tres principios</a:t>
            </a:r>
            <a:r>
              <a:rPr lang="es-CL" sz="1900" b="1" dirty="0">
                <a:latin typeface="Helvetica" pitchFamily="2" charset="0"/>
              </a:rPr>
              <a:t>: libertad – justicia – eficiacia</a:t>
            </a:r>
            <a:r>
              <a:rPr lang="es-CL" sz="1900" dirty="0">
                <a:latin typeface="Helvetica" pitchFamily="2" charset="0"/>
              </a:rPr>
              <a:t>: </a:t>
            </a:r>
          </a:p>
          <a:p>
            <a:pPr algn="just"/>
            <a:endParaRPr lang="es-CL" sz="1900" dirty="0">
              <a:latin typeface="Helvetica" pitchFamily="2" charset="0"/>
            </a:endParaRPr>
          </a:p>
          <a:p>
            <a:pPr marL="342900" indent="-342900" algn="just">
              <a:buAutoNum type="alphaLcParenBoth"/>
            </a:pPr>
            <a:r>
              <a:rPr lang="es-CL" sz="1900" dirty="0">
                <a:latin typeface="Helvetica" pitchFamily="2" charset="0"/>
              </a:rPr>
              <a:t>Libertad: estas reglas representan, a falta de de voluntad expresa, la voluntad tácita de las partes; </a:t>
            </a:r>
          </a:p>
          <a:p>
            <a:pPr marL="342900" indent="-342900" algn="just">
              <a:buAutoNum type="alphaLcParenBoth"/>
            </a:pPr>
            <a:r>
              <a:rPr lang="es-CL" sz="1900" dirty="0">
                <a:latin typeface="Helvetica" pitchFamily="2" charset="0"/>
              </a:rPr>
              <a:t>Justicia: cuál es el orden más justo a seguir en las vicisitudes que se presentan en las relaciones: tradición aristotélica del contrato como justicia conmutativa; </a:t>
            </a:r>
          </a:p>
          <a:p>
            <a:pPr marL="342900" indent="-342900" algn="just">
              <a:buAutoNum type="alphaLcParenBoth"/>
            </a:pPr>
            <a:r>
              <a:rPr lang="es-CL" sz="1900" dirty="0">
                <a:latin typeface="Helvetica" pitchFamily="2" charset="0"/>
              </a:rPr>
              <a:t>Eficacia: las reglas de la naturaleza hacen más barata la negociación de los contratos, disminuyen los costos de transacción, aumentando con ello la riqueza social y produciendo un resultado final óptimo.  </a:t>
            </a:r>
          </a:p>
          <a:p>
            <a:endParaRPr lang="es-CL" b="1" dirty="0"/>
          </a:p>
          <a:p>
            <a:r>
              <a:rPr lang="es-CL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21911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F53C74E7-739B-AA4D-91FC-E5AF0571ECDD}"/>
              </a:ext>
            </a:extLst>
          </p:cNvPr>
          <p:cNvSpPr txBox="1"/>
          <p:nvPr/>
        </p:nvSpPr>
        <p:spPr>
          <a:xfrm>
            <a:off x="0" y="0"/>
            <a:ext cx="12192000" cy="12680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b="1" dirty="0">
                <a:latin typeface="Helvetica" pitchFamily="2" charset="0"/>
              </a:rPr>
              <a:t>4. Evolución histórica y valoración de la doctrina del Contrato como Voluntad</a:t>
            </a:r>
          </a:p>
          <a:p>
            <a:pPr algn="just"/>
            <a:endParaRPr lang="es-CL" sz="2000" b="1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Desarrollo de la </a:t>
            </a:r>
            <a:r>
              <a:rPr lang="es-CL" sz="2000" b="1" dirty="0">
                <a:latin typeface="Helvetica" pitchFamily="2" charset="0"/>
              </a:rPr>
              <a:t>justicia y eficacia </a:t>
            </a:r>
            <a:r>
              <a:rPr lang="es-CL" sz="2000" dirty="0">
                <a:latin typeface="Helvetica" pitchFamily="2" charset="0"/>
              </a:rPr>
              <a:t>como elementos del Contrato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Derecho romano. No todo contrato tiene acción, solo ciertos contratos. Contratos innominados producen obligaciones sólo cuando una parte ya había cumplido (similitud con contratos reales). Gayo: para que un contrato innominado tenga acción es necesario que tenga una causa: contra-prestación de la otra parte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Moralistas medievales toman los textos romanos (Digesto) e infludos por la concepción moral estoica y cristiana de que toda promesa debe ser cumplida, interpretan el texto de Gayo cambiando el sentido de causa: ahora se entiende la causa como razón: la razón de que yo me obligue es que el otro se obligue; después vino el re-descubrimiento de Aristóteles: las causas en el contrato deben ser equivalentes, pues de lo contrario falla la justicia conmutativa. No basta que haya pacto, debe haber un prrecio justo: precio ususal, precio de mercado.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b="1" dirty="0">
                <a:latin typeface="Helvetica" pitchFamily="2" charset="0"/>
              </a:rPr>
              <a:t>Valoración crítica de la doctrina del Contrato sostenida por nuestra tradición y razones de su fuerza obligatoria.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Desde el punto de vista valórico puede juzgarse el Contrato desde tres orientaciones: 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marL="342900" indent="-342900" algn="just">
              <a:buAutoNum type="alphaLcParenBoth"/>
            </a:pPr>
            <a:r>
              <a:rPr lang="es-CL" sz="2000" dirty="0">
                <a:latin typeface="Helvetica" pitchFamily="2" charset="0"/>
              </a:rPr>
              <a:t>libertad, valor de las promesas, vinculación de la voluntad en tanto promesa;</a:t>
            </a:r>
          </a:p>
          <a:p>
            <a:pPr marL="342900" indent="-342900" algn="just">
              <a:buAutoNum type="alphaLcParenBoth"/>
            </a:pPr>
            <a:r>
              <a:rPr lang="es-CL" sz="2000" dirty="0">
                <a:latin typeface="Helvetica" pitchFamily="2" charset="0"/>
              </a:rPr>
              <a:t>justicia conmutativa; </a:t>
            </a:r>
          </a:p>
          <a:p>
            <a:pPr marL="342900" indent="-342900" algn="just">
              <a:buAutoNum type="alphaLcParenBoth"/>
            </a:pPr>
            <a:r>
              <a:rPr lang="es-CL" sz="2000" dirty="0">
                <a:latin typeface="Helvetica" pitchFamily="2" charset="0"/>
              </a:rPr>
              <a:t>eficacia.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233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339E478-12D6-6D45-8EF2-A759E6AA0907}"/>
              </a:ext>
            </a:extLst>
          </p:cNvPr>
          <p:cNvSpPr txBox="1"/>
          <p:nvPr/>
        </p:nvSpPr>
        <p:spPr>
          <a:xfrm>
            <a:off x="0" y="-1"/>
            <a:ext cx="12191999" cy="8525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b="1" dirty="0">
                <a:latin typeface="Helvetica" pitchFamily="2" charset="0"/>
              </a:rPr>
              <a:t>Fuerza obligatoria del Contrato desde el punto de vista </a:t>
            </a:r>
            <a:r>
              <a:rPr lang="es-CL" sz="2000" b="1" u="sng" dirty="0">
                <a:latin typeface="Helvetica" pitchFamily="2" charset="0"/>
              </a:rPr>
              <a:t>del valor de la promesa</a:t>
            </a:r>
            <a:r>
              <a:rPr lang="es-CL" sz="2000" dirty="0">
                <a:latin typeface="Helvetica" pitchFamily="2" charset="0"/>
              </a:rPr>
              <a:t>: contrato anclado en un Acto de Voluntad, que es equivalente a lo que en moral es la promesa, se traduce en “yo me obligo”.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Dos preguntas: 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marL="342900" indent="-342900" algn="just">
              <a:buAutoNum type="arabicParenBoth"/>
            </a:pPr>
            <a:r>
              <a:rPr lang="es-CL" sz="2000" dirty="0">
                <a:latin typeface="Helvetica" pitchFamily="2" charset="0"/>
              </a:rPr>
              <a:t>¿Por qué tengo que cumplir el contrato?: valor ético de la promesa: tradición kantiana. </a:t>
            </a:r>
          </a:p>
          <a:p>
            <a:pPr marL="342900" indent="-342900" algn="just">
              <a:buAutoNum type="arabicParenBoth"/>
            </a:pPr>
            <a:r>
              <a:rPr lang="es-CL" sz="2000" dirty="0">
                <a:latin typeface="Helvetica" pitchFamily="2" charset="0"/>
              </a:rPr>
              <a:t>¿Por qué la institución del Contrato resulta obligatoria? (¿por qué el derecho puede dar acción en caso de incumplimiento?): el derecho reconoce valor vinculante, de manera análoga a la moral, a las obligaciones que se contraen cumpliendo ciertos requisitos mínimos.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La institución del contrato como promesa </a:t>
            </a:r>
            <a:r>
              <a:rPr lang="es-CL" sz="2000" u="sng" dirty="0">
                <a:latin typeface="Helvetica" pitchFamily="2" charset="0"/>
              </a:rPr>
              <a:t>se justifica por dos razones</a:t>
            </a:r>
            <a:r>
              <a:rPr lang="es-CL" sz="2000" dirty="0">
                <a:latin typeface="Helvetica" pitchFamily="2" charset="0"/>
              </a:rPr>
              <a:t>: 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marL="342900" indent="-342900" algn="just">
              <a:buAutoNum type="alphaLcParenBoth"/>
            </a:pPr>
            <a:r>
              <a:rPr lang="es-CL" sz="2000" dirty="0">
                <a:latin typeface="Helvetica" pitchFamily="2" charset="0"/>
              </a:rPr>
              <a:t>reconocimiento de la autodeterminación, de la subjetividad como criterio de apreciación del valor de las cosas; </a:t>
            </a:r>
          </a:p>
          <a:p>
            <a:pPr marL="342900" indent="-342900" algn="just">
              <a:buAutoNum type="alphaLcParenBoth"/>
            </a:pPr>
            <a:r>
              <a:rPr lang="es-CL" sz="2000" dirty="0">
                <a:latin typeface="Helvetica" pitchFamily="2" charset="0"/>
              </a:rPr>
              <a:t>relación de confianza que crean las promesas al crear expectativas en la otra parte. Esta expectativa es cautelada por el derecho. 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Existen dos líneas clásicas de justificación del contrato: 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marL="342900" indent="-342900" algn="just">
              <a:buAutoNum type="alphaLcParenBoth"/>
            </a:pPr>
            <a:r>
              <a:rPr lang="es-CL" sz="2000" dirty="0">
                <a:latin typeface="Helvetica" pitchFamily="2" charset="0"/>
              </a:rPr>
              <a:t>resguardo a la obligación moral emanada de la promesa (Kant);</a:t>
            </a:r>
          </a:p>
          <a:p>
            <a:pPr marL="342900" indent="-342900" algn="just">
              <a:buAutoNum type="alphaLcParenBoth"/>
            </a:pPr>
            <a:r>
              <a:rPr lang="es-CL" sz="2000" dirty="0">
                <a:latin typeface="Helvetica" pitchFamily="2" charset="0"/>
              </a:rPr>
              <a:t>institución social basada en una convención comunmente seguida por todos, que crea una relación de confianza, expectativas. Tradición de Hume (liberal) A. Smith, Escuela Austríaca (Hayek).</a:t>
            </a:r>
          </a:p>
          <a:p>
            <a:pPr algn="just"/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248184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7FE0D29-276F-0540-B497-4DBF43FD455F}"/>
              </a:ext>
            </a:extLst>
          </p:cNvPr>
          <p:cNvSpPr txBox="1"/>
          <p:nvPr/>
        </p:nvSpPr>
        <p:spPr>
          <a:xfrm>
            <a:off x="1" y="0"/>
            <a:ext cx="14980164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sz="2000" dirty="0">
                <a:latin typeface="Helvetica" pitchFamily="2" charset="0"/>
              </a:rPr>
              <a:t>Fried 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b="1" dirty="0">
                <a:latin typeface="Helvetica" pitchFamily="2" charset="0"/>
              </a:rPr>
              <a:t>El contrato como promesa (ideas principales)</a:t>
            </a:r>
          </a:p>
          <a:p>
            <a:pPr algn="just"/>
            <a:endParaRPr lang="es-CL" sz="2000" dirty="0">
              <a:latin typeface="Helvetica" pitchFamily="2" charset="0"/>
            </a:endParaRPr>
          </a:p>
          <a:p>
            <a:pPr algn="just"/>
            <a:r>
              <a:rPr lang="es-CL" sz="2000" dirty="0">
                <a:latin typeface="Helvetica" pitchFamily="2" charset="0"/>
              </a:rPr>
              <a:t>La moral exige respetar la persona y propiedad de otros, dejándolos libres para perseguir sus propios fines.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Descubrimiento moral crucial que los hombres libres pudieran servir a los propósitos de otros.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La moral asegura no solo que los demás me respeten a mí y a mi propiedad, sino que sirvan activamente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a mis propósitos.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Confianza que el otro me asistirá activamente es una herramienta para desarrollar nuestras mutuas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voluntades en el mundo.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Cooperación.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La promesa es el instrumento que da a la confianza su fuerza. Con ella ponemos en manos de otra persona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un nuevo poder: lo que pensaba hacer solo ahora tiene la expectativa de contar con la cooperación de otro. 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Al prometer transformamos una elección moralmente neutra en moralmente apremiante.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Promesa puede hacer que el enriquecimiento a expensas de otro sea injusto y de lugar a restitución.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Engaño sobre mis intenciones futuras en una negociación de la venta de una casa y digo que construiré </a:t>
            </a:r>
          </a:p>
          <a:p>
            <a:pPr algn="just"/>
            <a:r>
              <a:rPr lang="es-CL" sz="2000" dirty="0">
                <a:latin typeface="Helvetica" pitchFamily="2" charset="0"/>
              </a:rPr>
              <a:t>una casa en elterreno adyacente (y engaño mintiendo sobre mis intenciones; vendo para una gasolinera).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30336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1282B06-0083-234E-9633-01CCA3A6C0BE}"/>
              </a:ext>
            </a:extLst>
          </p:cNvPr>
          <p:cNvSpPr txBox="1"/>
          <p:nvPr/>
        </p:nvSpPr>
        <p:spPr>
          <a:xfrm>
            <a:off x="213756" y="273132"/>
            <a:ext cx="12345046" cy="55707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000" dirty="0">
                <a:latin typeface="Helvetica" pitchFamily="2" charset="0"/>
              </a:rPr>
              <a:t>Qué es una convención: se aplica a reglas del juego, instituciones, prácticas y lenguaje.</a:t>
            </a:r>
          </a:p>
          <a:p>
            <a:r>
              <a:rPr lang="es-CL" sz="2000" dirty="0">
                <a:latin typeface="Helvetica" pitchFamily="2" charset="0"/>
              </a:rPr>
              <a:t>Promesa: herramienta que permite comerciar en el tiempo.</a:t>
            </a:r>
          </a:p>
          <a:p>
            <a:r>
              <a:rPr lang="es-CL" sz="2000" dirty="0">
                <a:latin typeface="Helvetica" pitchFamily="2" charset="0"/>
              </a:rPr>
              <a:t>Aumento de la autonomía se produce mediante su restricción. </a:t>
            </a:r>
          </a:p>
          <a:p>
            <a:r>
              <a:rPr lang="es-CL" sz="2000" dirty="0">
                <a:latin typeface="Helvetica" pitchFamily="2" charset="0"/>
              </a:rPr>
              <a:t>Obligación de mantener una promesa: se funda en el respeto a la autonomía individual y a la confianza.</a:t>
            </a:r>
          </a:p>
          <a:p>
            <a:r>
              <a:rPr lang="es-CL" sz="2000" dirty="0">
                <a:latin typeface="Helvetica" pitchFamily="2" charset="0"/>
              </a:rPr>
              <a:t>Una persona está moralmente obligada a mantener su promesa porque ha invocado intencionalmente </a:t>
            </a:r>
          </a:p>
          <a:p>
            <a:r>
              <a:rPr lang="es-CL" sz="2000" dirty="0">
                <a:latin typeface="Helvetica" pitchFamily="2" charset="0"/>
              </a:rPr>
              <a:t>una convención cuya función es dar fundamentos -morales-para que otro tenga la expectativa de que será </a:t>
            </a:r>
          </a:p>
          <a:p>
            <a:r>
              <a:rPr lang="es-CL" sz="2000" dirty="0">
                <a:latin typeface="Helvetica" pitchFamily="2" charset="0"/>
              </a:rPr>
              <a:t>cumplida.</a:t>
            </a:r>
          </a:p>
          <a:p>
            <a:r>
              <a:rPr lang="es-CL" sz="2000" dirty="0">
                <a:latin typeface="Helvetica" pitchFamily="2" charset="0"/>
              </a:rPr>
              <a:t>Quien reniega de ella, abusa de la confianza que libre e intencionalmente invitó a depositar. </a:t>
            </a:r>
          </a:p>
          <a:p>
            <a:r>
              <a:rPr lang="es-CL" sz="2000" dirty="0">
                <a:latin typeface="Helvetica" pitchFamily="2" charset="0"/>
              </a:rPr>
              <a:t>Abusar de esa confianza es aprovecharse de una institución social compartida que tiene por objeto apelar </a:t>
            </a:r>
          </a:p>
          <a:p>
            <a:r>
              <a:rPr lang="es-CL" sz="2000" dirty="0">
                <a:latin typeface="Helvetica" pitchFamily="2" charset="0"/>
              </a:rPr>
              <a:t>a los lazos de confianza. </a:t>
            </a:r>
          </a:p>
          <a:p>
            <a:r>
              <a:rPr lang="es-CL" sz="2000" dirty="0">
                <a:latin typeface="Helvetica" pitchFamily="2" charset="0"/>
              </a:rPr>
              <a:t>Quien rompe una promesa está usando a otro (como quien miente).</a:t>
            </a:r>
          </a:p>
          <a:p>
            <a:r>
              <a:rPr lang="es-CL" sz="2000" dirty="0">
                <a:latin typeface="Helvetica" pitchFamily="2" charset="0"/>
              </a:rPr>
              <a:t>Moral del deber. </a:t>
            </a:r>
          </a:p>
          <a:p>
            <a:r>
              <a:rPr lang="es-CL" sz="2000" dirty="0">
                <a:latin typeface="Helvetica" pitchFamily="2" charset="0"/>
              </a:rPr>
              <a:t>Resumen: Existe una convención que define la práctica de prometer y sus efectos. Ella provee una </a:t>
            </a:r>
          </a:p>
          <a:p>
            <a:r>
              <a:rPr lang="es-CL" sz="2000" dirty="0">
                <a:latin typeface="Helvetica" pitchFamily="2" charset="0"/>
              </a:rPr>
              <a:t>modalidad en que una persona puede crear expectativas en otras. En virtud de los principios kantianos </a:t>
            </a:r>
          </a:p>
          <a:p>
            <a:r>
              <a:rPr lang="es-CL" sz="2000" dirty="0">
                <a:latin typeface="Helvetica" pitchFamily="2" charset="0"/>
              </a:rPr>
              <a:t>de confianza y respeto, es incorrecto invocar esta convención para hacer una promesa y luego romperla.</a:t>
            </a:r>
          </a:p>
          <a:p>
            <a:r>
              <a:rPr lang="es-CL" sz="2000" dirty="0">
                <a:latin typeface="Helvetica" pitchFamily="2" charset="0"/>
              </a:rPr>
              <a:t>La expectativa es la forma general de indemnizar por incumplimiento de promesa/contrato.</a:t>
            </a: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7980254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1899</TotalTime>
  <Words>1181</Words>
  <Application>Microsoft Macintosh PowerPoint</Application>
  <PresentationFormat>Panorámica</PresentationFormat>
  <Paragraphs>106</Paragraphs>
  <Slides>6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5: Jueves 2 Abril, 2021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González</dc:creator>
  <cp:lastModifiedBy>Francisco González</cp:lastModifiedBy>
  <cp:revision>11</cp:revision>
  <dcterms:created xsi:type="dcterms:W3CDTF">2021-03-31T18:34:06Z</dcterms:created>
  <dcterms:modified xsi:type="dcterms:W3CDTF">2021-04-02T03:32:31Z</dcterms:modified>
</cp:coreProperties>
</file>