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309" r:id="rId3"/>
    <p:sldId id="301" r:id="rId4"/>
    <p:sldId id="311" r:id="rId5"/>
    <p:sldId id="308" r:id="rId6"/>
    <p:sldId id="302" r:id="rId7"/>
    <p:sldId id="304" r:id="rId8"/>
    <p:sldId id="303" r:id="rId9"/>
    <p:sldId id="306" r:id="rId10"/>
    <p:sldId id="305" r:id="rId11"/>
    <p:sldId id="307" r:id="rId1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296"/>
  </p:normalViewPr>
  <p:slideViewPr>
    <p:cSldViewPr snapToGrid="0" snapToObjects="1">
      <p:cViewPr varScale="1">
        <p:scale>
          <a:sx n="107" d="100"/>
          <a:sy n="107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1D7283-7DCF-D640-BFFC-B1E983B263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8AFE4A-7F5E-BF4B-9360-2837C02097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2776A3-DF4B-DB42-B34E-EF2DA2F09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08-04-21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97929B-B8ED-3B44-8B19-E889A0614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9A7879-5AE0-F043-A0A9-931C2E162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10934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441B2F-7438-BF46-BFE4-A16D2A0AE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B4C680B-4A8D-9443-ABCE-16D360D2AC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B1B5E9-62AC-A94C-A5D3-164EBE8CC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08-04-21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D1B99F-F049-3D4E-8A2E-7FB5AF42E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4B03E9-DF04-C242-B93F-45487169A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92921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0E79E38-D32C-364E-8E1C-7DFABB738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1C7FEB8-7BBE-5F49-938A-BD7CCC74FF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9D7534-90AE-5E4B-B131-320C326DE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08-04-21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DA23B7-E1C6-0244-B4D4-1A8F09F15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AFCACA-049E-A747-AF00-F31B9C11A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5596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798594-B827-AF41-B320-FC0D3A0E6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CBAE6B-DC93-4547-96A6-CD82430CC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398CEA-4D05-164E-AC7A-9B5410529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08-04-21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B0EA09-04E2-834F-AF58-A45EF74C4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F9184D-1E59-F24B-9918-67EEA19A9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04083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7A5F87-D4B7-7048-BDC4-E89D3266D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286E651-040F-5740-95D7-48657F5586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DCD125-AB2F-BB47-B817-4E4B5AE3A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08-04-21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5A1066C-3FF4-7D42-B753-5170B7F7D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206604-38DF-924D-B64C-081F31FA4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484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26CA91-2CE1-A546-B8E1-F469CE20C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065A7A-4B59-4243-88DE-58D403B40A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ECD7E89-F46F-D043-BAB4-4B1A711A2E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10EC27B-0024-3149-85CA-BE7FC71E0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08-04-21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A106462-4C14-9D4B-9534-17057968A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03167D3-DF9D-864D-A4C6-11C2FFD53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49234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9390B5-7F14-B545-AD6C-96954CB45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205AAD5-E5B7-914F-9923-60E0713B9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B65DCE9-E172-824F-8AD1-CD0F257C56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12F8CBD-3405-C34C-A092-C50C5A3D80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03B322E-4773-174B-8C33-D611B93E0A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3A9C46A-344A-924E-A829-97CA5E957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08-04-21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70D2A79-2F11-8045-A8FC-C783256AB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3E3FC6A-66C9-AE41-88F3-D3ADEE2B0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99845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15E310-D1D5-E649-8106-5B988D0A0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3493858-BCB1-B340-8402-EAE24B8BB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08-04-21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6E27ABE-C855-AB47-8C60-610A8B04E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5A2809C-3490-F547-AF9A-EEBF93848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00785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25C2B6A-8F47-7644-867A-4E3CA28EF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08-04-21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EB96992-0D94-574C-98C0-0FB33A076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89AD4B9-A6DB-8E44-9D77-60195E9CF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847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69FB9F-545A-FC47-8A34-3CDCB2A84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48D9BB-00CC-FB43-B646-AA51CAC95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CE2EB65-8004-BA46-ADFF-D3D0468429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9181E85-09EA-0946-9D5C-690CDF3D3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08-04-21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1A76C53-47A0-0C4A-8946-33E7A2DC4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45AD286-F03E-6348-88B0-DBE87F943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6513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04C236-1AD7-954E-A218-DA70857B2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5638E1F-6AAA-3543-95DC-2C3E322D36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CBD8FDB-31CD-9F47-B902-C4FB4D7A5D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A32B3D-F958-0043-B53A-BFD6AECAB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08-04-21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2D8BB8-0D89-B546-BC34-E9879E632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CE22C2-7084-8749-944F-64930D13C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49998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23606A8-C687-0541-A17A-F46658EBE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CED0B80-3DA4-EA42-B738-CEF87D180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802F8F-3506-4E45-B0DF-BA7C97D65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A93B2-7DEA-1A42-8044-493140255078}" type="datetimeFigureOut">
              <a:rPr lang="es-CL" smtClean="0"/>
              <a:t>08-04-21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1EF163-CF32-944D-9BA2-0AAAE19FFC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53EB0B-13E6-1448-BB62-0164B57A1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7033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8A7549-49A9-744A-8F61-72B2DC6F1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089718"/>
          </a:xfrm>
        </p:spPr>
        <p:txBody>
          <a:bodyPr>
            <a:normAutofit fontScale="90000"/>
          </a:bodyPr>
          <a:lstStyle/>
          <a:p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sz="6700" b="1" dirty="0">
                <a:latin typeface="Book Antiqua" panose="02040602050305030304" pitchFamily="18" charset="0"/>
              </a:rPr>
            </a:br>
            <a: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Contratos</a:t>
            </a:r>
            <a:b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</a:br>
            <a: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 </a:t>
            </a:r>
            <a:r>
              <a:rPr lang="es-CL" sz="33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Clase 8: Viernes 9 Abril, 2021</a:t>
            </a:r>
            <a:br>
              <a:rPr lang="es-CL" sz="6700" b="1" dirty="0">
                <a:solidFill>
                  <a:srgbClr val="0070C0"/>
                </a:solidFill>
                <a:latin typeface="Book Antiqua" panose="02040602050305030304" pitchFamily="18" charset="0"/>
              </a:rPr>
            </a:br>
            <a:br>
              <a:rPr lang="es-CL" sz="6700" b="1" dirty="0">
                <a:solidFill>
                  <a:srgbClr val="0070C0"/>
                </a:solidFill>
                <a:latin typeface="Book Antiqua" panose="02040602050305030304" pitchFamily="18" charset="0"/>
              </a:rPr>
            </a:br>
            <a:endParaRPr lang="es-CL" sz="6700" b="1" dirty="0">
              <a:solidFill>
                <a:srgbClr val="0070C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134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94047F5-68F5-D34F-92E8-1901AF0C9FF8}"/>
              </a:ext>
            </a:extLst>
          </p:cNvPr>
          <p:cNvSpPr txBox="1"/>
          <p:nvPr/>
        </p:nvSpPr>
        <p:spPr>
          <a:xfrm>
            <a:off x="0" y="0"/>
            <a:ext cx="12192000" cy="13665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 </a:t>
            </a:r>
          </a:p>
          <a:p>
            <a:pPr algn="just"/>
            <a:r>
              <a:rPr lang="es-ES" dirty="0"/>
              <a:t>Este cambio puede justificarse a la luz de dos factores:</a:t>
            </a:r>
          </a:p>
          <a:p>
            <a:pPr algn="just"/>
            <a:endParaRPr lang="es-ES" b="1" dirty="0"/>
          </a:p>
          <a:p>
            <a:pPr algn="just"/>
            <a:r>
              <a:rPr lang="es-ES" b="1" dirty="0"/>
              <a:t>(i) 	Principio de Justicia:</a:t>
            </a:r>
            <a:r>
              <a:rPr lang="es-ES" dirty="0"/>
              <a:t> Quien presta dinero </a:t>
            </a:r>
            <a:r>
              <a:rPr lang="es-ES" b="1" dirty="0"/>
              <a:t>se priva de su uso, postergándolo</a:t>
            </a:r>
            <a:r>
              <a:rPr lang="es-ES" dirty="0"/>
              <a:t>. Ese </a:t>
            </a:r>
            <a:r>
              <a:rPr lang="es-ES" b="1" dirty="0"/>
              <a:t>tiempo </a:t>
            </a:r>
            <a:r>
              <a:rPr lang="es-ES" dirty="0"/>
              <a:t>en que el dinero deja de usarse tiene </a:t>
            </a:r>
            <a:r>
              <a:rPr lang="es-ES" b="1" dirty="0"/>
              <a:t>un valor económico </a:t>
            </a:r>
            <a:r>
              <a:rPr lang="es-ES" dirty="0"/>
              <a:t>que no puede ser ignorado.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b="1" dirty="0"/>
              <a:t>(ii)	Enfoque económico-utilitarista:</a:t>
            </a:r>
            <a:r>
              <a:rPr lang="es-ES" dirty="0"/>
              <a:t> En un aspecto macroeconómico, el cobro de intereses </a:t>
            </a:r>
            <a:r>
              <a:rPr lang="es-ES" b="1" dirty="0"/>
              <a:t>fomenta la producción</a:t>
            </a:r>
            <a:r>
              <a:rPr lang="es-ES" dirty="0"/>
              <a:t>, ya que antes de iniciar un proyecto, se considera si el beneficio que reportará el proceso productivo es mayor de lo que se percibiría prestando ese dinero a interés. Esta consideración permite que los </a:t>
            </a:r>
            <a:r>
              <a:rPr lang="es-ES" b="1" dirty="0"/>
              <a:t>recursos de capital sean orientados a financiar sólo los procesos productivos más seguros </a:t>
            </a:r>
            <a:r>
              <a:rPr lang="es-ES" dirty="0"/>
              <a:t>(mejor asignación de los recursos de capital).</a:t>
            </a:r>
            <a:endParaRPr lang="es-CL" dirty="0"/>
          </a:p>
          <a:p>
            <a:pPr algn="just"/>
            <a:endParaRPr lang="es-CL" dirty="0"/>
          </a:p>
          <a:p>
            <a:pPr algn="just"/>
            <a:r>
              <a:rPr lang="es-ES" dirty="0"/>
              <a:t>	8. </a:t>
            </a:r>
            <a:r>
              <a:rPr lang="es-ES" u="sng" dirty="0"/>
              <a:t>Las operaciones de crédito de dinero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b="1" dirty="0"/>
              <a:t>24.</a:t>
            </a:r>
            <a:r>
              <a:rPr lang="es-ES" dirty="0"/>
              <a:t>	En el derecho chileno, la regla general es que las operaciones de crédito de dinero </a:t>
            </a:r>
            <a:r>
              <a:rPr lang="es-ES" b="1" dirty="0"/>
              <a:t>devenguen intereses</a:t>
            </a:r>
            <a:r>
              <a:rPr lang="es-ES" dirty="0"/>
              <a:t>, la onerosidad es la regla general.</a:t>
            </a:r>
            <a:endParaRPr lang="es-CL" dirty="0"/>
          </a:p>
          <a:p>
            <a:pPr algn="just"/>
            <a:r>
              <a:rPr lang="es-ES" dirty="0"/>
              <a:t>	</a:t>
            </a:r>
            <a:endParaRPr lang="es-CL" dirty="0"/>
          </a:p>
          <a:p>
            <a:pPr algn="just"/>
            <a:r>
              <a:rPr lang="es-ES" dirty="0"/>
              <a:t>	Las operaciones de crédito de dinero están reguladas por la </a:t>
            </a:r>
            <a:r>
              <a:rPr lang="es-ES" b="1" dirty="0"/>
              <a:t>Ley 18.010 </a:t>
            </a:r>
            <a:r>
              <a:rPr lang="es-ES" dirty="0"/>
              <a:t>contenida en el Apéndice del Código Civil. 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	La gratuidad no se presume en operaciones de crédito de dinero, muy por el contrario, </a:t>
            </a:r>
            <a:r>
              <a:rPr lang="es-ES" b="1" dirty="0"/>
              <a:t>se presumen los intereses corrientes</a:t>
            </a:r>
            <a:r>
              <a:rPr lang="es-ES" dirty="0"/>
              <a:t> (el promedio de los intereses que se cobran en el mercado).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b="1" dirty="0"/>
              <a:t>25.</a:t>
            </a:r>
            <a:r>
              <a:rPr lang="es-ES" dirty="0"/>
              <a:t>	Esta ley también establece un </a:t>
            </a:r>
            <a:r>
              <a:rPr lang="es-ES" b="1" dirty="0"/>
              <a:t>máximo de interés autorizado </a:t>
            </a:r>
            <a:r>
              <a:rPr lang="es-ES" dirty="0"/>
              <a:t>para las operaciones de crédito de dinero. Este es el interés corriente más su cincuenta por ciento. Cobrar más allá del máximo convencional implica </a:t>
            </a:r>
            <a:r>
              <a:rPr lang="es-ES" b="1" dirty="0"/>
              <a:t>usura,</a:t>
            </a:r>
            <a:r>
              <a:rPr lang="es-ES" dirty="0"/>
              <a:t> cuya sanción civil es la </a:t>
            </a:r>
            <a:r>
              <a:rPr lang="es-ES" b="1" dirty="0"/>
              <a:t>reducción del interés pactado </a:t>
            </a:r>
            <a:r>
              <a:rPr lang="es-ES" dirty="0"/>
              <a:t>al monto corriente (no al máximo, como resultaría de aplicar a los intereses penales la regla del artículo 1.544-III del Código Civil).</a:t>
            </a:r>
            <a:endParaRPr lang="es-CL" dirty="0"/>
          </a:p>
          <a:p>
            <a:r>
              <a:rPr lang="es-ES" dirty="0"/>
              <a:t> </a:t>
            </a:r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03796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8EEBEDC-FDDF-C248-BDBA-F3BB337B1F88}"/>
              </a:ext>
            </a:extLst>
          </p:cNvPr>
          <p:cNvSpPr txBox="1"/>
          <p:nvPr/>
        </p:nvSpPr>
        <p:spPr>
          <a:xfrm>
            <a:off x="0" y="0"/>
            <a:ext cx="1219199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	Cabe destacar que las únicas operaciones de crédito de dinero en las que se presume implícitamente el cobro de intereses, son aquéllas enumeradas por la ley.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b="1" dirty="0"/>
              <a:t>26.</a:t>
            </a:r>
            <a:r>
              <a:rPr lang="es-ES" dirty="0"/>
              <a:t>	</a:t>
            </a:r>
            <a:r>
              <a:rPr lang="es-ES" b="1" dirty="0"/>
              <a:t>El anatocismo </a:t>
            </a:r>
            <a:r>
              <a:rPr lang="es-ES" dirty="0"/>
              <a:t>(cobro de intereses por sobre los intereses), </a:t>
            </a:r>
            <a:r>
              <a:rPr lang="es-ES" b="1" dirty="0"/>
              <a:t>está permitido </a:t>
            </a:r>
            <a:r>
              <a:rPr lang="es-ES" dirty="0"/>
              <a:t>y regulado expresamente por la legislación chilena (artículo 9, Ley 18.010), no obstante lo dispuesto por el artículo 1.559 N°3 del Código Civil.</a:t>
            </a:r>
            <a:endParaRPr lang="es-CL" dirty="0"/>
          </a:p>
          <a:p>
            <a:pPr algn="just"/>
            <a:endParaRPr lang="es-ES" dirty="0"/>
          </a:p>
          <a:p>
            <a:pPr algn="just"/>
            <a:r>
              <a:rPr lang="es-ES" dirty="0"/>
              <a:t>	</a:t>
            </a:r>
            <a:r>
              <a:rPr lang="es-ES" b="1" dirty="0"/>
              <a:t>En economía el concepto de dinero se extiende</a:t>
            </a:r>
            <a:r>
              <a:rPr lang="es-ES" dirty="0"/>
              <a:t>, además del dinero propiamente tal, a los </a:t>
            </a:r>
            <a:r>
              <a:rPr lang="es-ES" b="1" dirty="0"/>
              <a:t>depósitos bancarios (M1</a:t>
            </a:r>
            <a:r>
              <a:rPr lang="es-ES" dirty="0"/>
              <a:t>), e incluso a documentos que acreditan obligaciones pagaderas en dinero, como los </a:t>
            </a:r>
            <a:r>
              <a:rPr lang="es-ES" b="1" dirty="0"/>
              <a:t>pagarés y las letras de cambio (M2). </a:t>
            </a:r>
            <a:r>
              <a:rPr lang="es-ES" dirty="0"/>
              <a:t>El concepto económico de dinero </a:t>
            </a:r>
            <a:r>
              <a:rPr lang="es-ES" b="1" dirty="0"/>
              <a:t>incluye el circulante </a:t>
            </a:r>
            <a:r>
              <a:rPr lang="es-ES" dirty="0"/>
              <a:t>(dinero en términos jurídicos), los depósitos a la vista, y los títulos de crédito a corto plazo que pueden ser endosados y utilizados como dinero, entre otros. 			  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	Además de presumir la </a:t>
            </a:r>
            <a:r>
              <a:rPr lang="es-ES" dirty="0" err="1"/>
              <a:t>reajustabilidad</a:t>
            </a:r>
            <a:r>
              <a:rPr lang="es-ES" dirty="0"/>
              <a:t> en estos casos, la jurisprudencia ha resuelto que </a:t>
            </a:r>
            <a:r>
              <a:rPr lang="es-ES" b="1" dirty="0"/>
              <a:t>el deudor de la obligación indemnizatoria está constituido en mora, y por ende empieza a deber intereses moratorios corrientes </a:t>
            </a:r>
            <a:r>
              <a:rPr lang="es-ES" dirty="0"/>
              <a:t>(art. 1.559 N°1), </a:t>
            </a:r>
            <a:r>
              <a:rPr lang="es-ES" b="1" dirty="0"/>
              <a:t>desde la notificación de la demanda </a:t>
            </a:r>
            <a:r>
              <a:rPr lang="es-ES" dirty="0"/>
              <a:t>de indemnización, no obstante que su obligación es </a:t>
            </a:r>
            <a:r>
              <a:rPr lang="es-ES" b="1" dirty="0"/>
              <a:t>líquida sólo después de la sentencia </a:t>
            </a:r>
            <a:r>
              <a:rPr lang="es-ES" dirty="0"/>
              <a:t>condenatoria.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Ver al respecto: Aristóteles, "La República", </a:t>
            </a:r>
            <a:r>
              <a:rPr lang="es-ES" dirty="0" err="1"/>
              <a:t>cap</a:t>
            </a:r>
            <a:r>
              <a:rPr lang="es-ES" dirty="0"/>
              <a:t> VIII; Platón, "La Política", cap. I.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129786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4DE5C9F-A9E1-6F45-BC5A-C24BBB4D2646}"/>
              </a:ext>
            </a:extLst>
          </p:cNvPr>
          <p:cNvSpPr txBox="1"/>
          <p:nvPr/>
        </p:nvSpPr>
        <p:spPr>
          <a:xfrm>
            <a:off x="83128" y="0"/>
            <a:ext cx="12108872" cy="13480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CL" sz="2400" dirty="0">
              <a:latin typeface="Helvetica" pitchFamily="2" charset="0"/>
            </a:endParaRPr>
          </a:p>
          <a:p>
            <a:pPr algn="ctr"/>
            <a:r>
              <a:rPr lang="es-CL" sz="2400" b="1" dirty="0">
                <a:latin typeface="Helvetica" pitchFamily="2" charset="0"/>
              </a:rPr>
              <a:t>PROPIEDAD Y CONTRATOS</a:t>
            </a:r>
          </a:p>
          <a:p>
            <a:pPr algn="ctr"/>
            <a:endParaRPr lang="es-CL" sz="2400" b="1" dirty="0">
              <a:latin typeface="Helvetica" pitchFamily="2" charset="0"/>
            </a:endParaRPr>
          </a:p>
          <a:p>
            <a:pPr algn="ctr"/>
            <a:r>
              <a:rPr lang="es-CL" sz="2400" b="1" dirty="0">
                <a:latin typeface="Helvetica" pitchFamily="2" charset="0"/>
              </a:rPr>
              <a:t>COMPRAVENTA</a:t>
            </a:r>
          </a:p>
          <a:p>
            <a:pPr algn="ctr"/>
            <a:endParaRPr lang="es-CL" sz="2400" dirty="0">
              <a:latin typeface="Helvetica" pitchFamily="2" charset="0"/>
            </a:endParaRPr>
          </a:p>
          <a:p>
            <a:pPr algn="ctr"/>
            <a:endParaRPr lang="es-CL" sz="2400" dirty="0">
              <a:latin typeface="Helvetica" pitchFamily="2" charset="0"/>
            </a:endParaRPr>
          </a:p>
          <a:p>
            <a:pPr algn="ctr"/>
            <a:endParaRPr lang="es-CL" sz="2400" b="1" dirty="0">
              <a:solidFill>
                <a:srgbClr val="00B0F0"/>
              </a:solidFill>
              <a:latin typeface="Helvetica" pitchFamily="2" charset="0"/>
            </a:endParaRPr>
          </a:p>
          <a:p>
            <a:pPr algn="ctr"/>
            <a:r>
              <a:rPr lang="es-CL" sz="2800" b="1" dirty="0">
                <a:solidFill>
                  <a:srgbClr val="00B0F0"/>
                </a:solidFill>
                <a:latin typeface="Helvetica" pitchFamily="2" charset="0"/>
              </a:rPr>
              <a:t>TP = AJB1 + AJB2</a:t>
            </a:r>
          </a:p>
          <a:p>
            <a:pPr algn="ctr"/>
            <a:endParaRPr lang="es-CL" sz="2800" b="1" dirty="0">
              <a:solidFill>
                <a:srgbClr val="00B0F0"/>
              </a:solidFill>
              <a:latin typeface="Helvetica" pitchFamily="2" charset="0"/>
            </a:endParaRPr>
          </a:p>
          <a:p>
            <a:pPr algn="ctr"/>
            <a:r>
              <a:rPr lang="es-CL" sz="2800" b="1" dirty="0">
                <a:solidFill>
                  <a:srgbClr val="00B0F0"/>
                </a:solidFill>
                <a:latin typeface="Helvetica" pitchFamily="2" charset="0"/>
              </a:rPr>
              <a:t>TP = T + MAD</a:t>
            </a:r>
          </a:p>
          <a:p>
            <a:pPr algn="ctr"/>
            <a:endParaRPr lang="es-CL" sz="2800" b="1" dirty="0">
              <a:solidFill>
                <a:srgbClr val="00B0F0"/>
              </a:solidFill>
              <a:latin typeface="Helvetica" pitchFamily="2" charset="0"/>
            </a:endParaRPr>
          </a:p>
          <a:p>
            <a:pPr algn="ctr"/>
            <a:r>
              <a:rPr lang="es-CL" sz="2800" b="1" dirty="0">
                <a:solidFill>
                  <a:srgbClr val="00B0F0"/>
                </a:solidFill>
                <a:latin typeface="Helvetica" pitchFamily="2" charset="0"/>
              </a:rPr>
              <a:t>TP = T + T</a:t>
            </a:r>
          </a:p>
          <a:p>
            <a:pPr algn="ctr"/>
            <a:endParaRPr lang="es-CL" sz="2800" b="1" dirty="0">
              <a:solidFill>
                <a:srgbClr val="00B0F0"/>
              </a:solidFill>
              <a:latin typeface="Helvetica" pitchFamily="2" charset="0"/>
            </a:endParaRPr>
          </a:p>
          <a:p>
            <a:pPr algn="ctr"/>
            <a:r>
              <a:rPr lang="es-CL" sz="2800" b="1" u="sng" dirty="0">
                <a:solidFill>
                  <a:srgbClr val="00B0F0"/>
                </a:solidFill>
                <a:latin typeface="Helvetica" pitchFamily="2" charset="0"/>
              </a:rPr>
              <a:t>TP = CV + TRADICIÓN </a:t>
            </a:r>
          </a:p>
          <a:p>
            <a:pPr algn="ctr"/>
            <a:r>
              <a:rPr lang="es-CL" sz="2800" b="1" u="sng" dirty="0">
                <a:solidFill>
                  <a:srgbClr val="00B0F0"/>
                </a:solidFill>
                <a:latin typeface="Helvetica" pitchFamily="2" charset="0"/>
              </a:rPr>
              <a:t>(+ - 675: Tradición; 702 III: Posesión; 1824: Compraventa)</a:t>
            </a:r>
          </a:p>
          <a:p>
            <a:pPr algn="ctr"/>
            <a:endParaRPr lang="es-CL" sz="2800" b="1" dirty="0">
              <a:solidFill>
                <a:srgbClr val="00B0F0"/>
              </a:solidFill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901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8A82455-45BB-1E46-ABD3-7B13A3C957B7}"/>
              </a:ext>
            </a:extLst>
          </p:cNvPr>
          <p:cNvSpPr txBox="1"/>
          <p:nvPr/>
        </p:nvSpPr>
        <p:spPr>
          <a:xfrm>
            <a:off x="0" y="0"/>
            <a:ext cx="12192000" cy="8586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2200" u="sng" dirty="0">
                <a:latin typeface="Helvetica" pitchFamily="2" charset="0"/>
              </a:rPr>
              <a:t>Obligaciones de dar</a:t>
            </a:r>
            <a:r>
              <a:rPr lang="es-CL" sz="2200" dirty="0">
                <a:latin typeface="Helvetica" pitchFamily="2" charset="0"/>
              </a:rPr>
              <a:t>:</a:t>
            </a:r>
          </a:p>
          <a:p>
            <a:pPr algn="ctr"/>
            <a:r>
              <a:rPr lang="es-CL" sz="3000" b="1" dirty="0">
                <a:solidFill>
                  <a:srgbClr val="00B0F0"/>
                </a:solidFill>
                <a:latin typeface="Helvetica" pitchFamily="2" charset="0"/>
              </a:rPr>
              <a:t>TP = T + MAD </a:t>
            </a:r>
          </a:p>
          <a:p>
            <a:pPr algn="ctr"/>
            <a:endParaRPr lang="es-CL" sz="3000" b="1" dirty="0">
              <a:solidFill>
                <a:srgbClr val="00B0F0"/>
              </a:solidFill>
              <a:latin typeface="Helvetica" pitchFamily="2" charset="0"/>
            </a:endParaRPr>
          </a:p>
          <a:p>
            <a:pPr algn="ctr"/>
            <a:r>
              <a:rPr lang="es-CL" sz="3000" b="1" dirty="0">
                <a:solidFill>
                  <a:srgbClr val="00B0F0"/>
                </a:solidFill>
                <a:latin typeface="Helvetica" pitchFamily="2" charset="0"/>
              </a:rPr>
              <a:t>TP = T + T</a:t>
            </a:r>
          </a:p>
          <a:p>
            <a:pPr algn="just"/>
            <a:endParaRPr lang="es-CL" sz="2200" dirty="0">
              <a:latin typeface="Helvetica" pitchFamily="2" charset="0"/>
            </a:endParaRPr>
          </a:p>
          <a:p>
            <a:pPr algn="just"/>
            <a:r>
              <a:rPr lang="es-CL" sz="2200" u="sng" dirty="0">
                <a:latin typeface="Helvetica" pitchFamily="2" charset="0"/>
              </a:rPr>
              <a:t>Función de la compraventa en transferencia de dominio</a:t>
            </a:r>
            <a:r>
              <a:rPr lang="es-CL" sz="2200" dirty="0">
                <a:latin typeface="Helvetica" pitchFamily="2" charset="0"/>
              </a:rPr>
              <a:t>: </a:t>
            </a:r>
          </a:p>
          <a:p>
            <a:pPr algn="just"/>
            <a:endParaRPr lang="es-CL" sz="2200" dirty="0">
              <a:latin typeface="Helvetica" pitchFamily="2" charset="0"/>
            </a:endParaRPr>
          </a:p>
          <a:p>
            <a:pPr algn="just"/>
            <a:r>
              <a:rPr lang="es-CL" sz="2200" dirty="0">
                <a:latin typeface="Helvetica" pitchFamily="2" charset="0"/>
              </a:rPr>
              <a:t>1.Título Traslaticio: 703 (Justa Causa Tradición); </a:t>
            </a:r>
          </a:p>
          <a:p>
            <a:pPr algn="just"/>
            <a:endParaRPr lang="es-CL" sz="2200" dirty="0">
              <a:latin typeface="Helvetica" pitchFamily="2" charset="0"/>
            </a:endParaRPr>
          </a:p>
          <a:p>
            <a:pPr algn="just"/>
            <a:r>
              <a:rPr lang="es-CL" sz="2200" dirty="0">
                <a:latin typeface="Helvetica" pitchFamily="2" charset="0"/>
              </a:rPr>
              <a:t>2.Validez CV-–Validez Tradición (675 II) </a:t>
            </a:r>
          </a:p>
          <a:p>
            <a:pPr algn="just"/>
            <a:endParaRPr lang="es-CL" sz="2200" dirty="0">
              <a:latin typeface="Helvetica" pitchFamily="2" charset="0"/>
            </a:endParaRPr>
          </a:p>
          <a:p>
            <a:pPr algn="just"/>
            <a:r>
              <a:rPr lang="es-CL" sz="2200" u="sng" dirty="0">
                <a:latin typeface="Helvetica" pitchFamily="2" charset="0"/>
              </a:rPr>
              <a:t>Naturaleza Jurídica Tradición</a:t>
            </a:r>
            <a:r>
              <a:rPr lang="es-CL" sz="2200" dirty="0">
                <a:latin typeface="Helvetica" pitchFamily="2" charset="0"/>
              </a:rPr>
              <a:t>:  </a:t>
            </a:r>
          </a:p>
          <a:p>
            <a:pPr algn="just"/>
            <a:endParaRPr lang="es-CL" sz="2200" dirty="0">
              <a:latin typeface="Helvetica" pitchFamily="2" charset="0"/>
            </a:endParaRPr>
          </a:p>
          <a:p>
            <a:pPr marL="457200" indent="-457200" algn="just">
              <a:buAutoNum type="arabicPeriod"/>
            </a:pPr>
            <a:r>
              <a:rPr lang="es-CL" sz="2200" dirty="0">
                <a:latin typeface="Helvetica" pitchFamily="2" charset="0"/>
              </a:rPr>
              <a:t>AJB: 1445-1467</a:t>
            </a:r>
          </a:p>
          <a:p>
            <a:pPr marL="457200" indent="-457200" algn="just">
              <a:buAutoNum type="arabicPeriod"/>
            </a:pPr>
            <a:endParaRPr lang="es-CL" sz="2200" dirty="0">
              <a:latin typeface="Helvetica" pitchFamily="2" charset="0"/>
            </a:endParaRPr>
          </a:p>
          <a:p>
            <a:pPr marL="457200" indent="-457200" algn="just">
              <a:buAutoNum type="arabicPeriod"/>
            </a:pPr>
            <a:r>
              <a:rPr lang="es-CL" sz="2200" dirty="0">
                <a:latin typeface="Helvetica" pitchFamily="2" charset="0"/>
              </a:rPr>
              <a:t>MAD: 588; 670-699.</a:t>
            </a:r>
          </a:p>
          <a:p>
            <a:pPr marL="457200" indent="-457200" algn="just">
              <a:buAutoNum type="arabicPeriod"/>
            </a:pPr>
            <a:endParaRPr lang="es-CL" sz="2200" dirty="0">
              <a:latin typeface="Helvetica" pitchFamily="2" charset="0"/>
            </a:endParaRPr>
          </a:p>
          <a:p>
            <a:pPr marL="457200" indent="-457200" algn="just">
              <a:buAutoNum type="arabicPeriod"/>
            </a:pPr>
            <a:r>
              <a:rPr lang="es-CL" sz="2200" dirty="0">
                <a:latin typeface="Helvetica" pitchFamily="2" charset="0"/>
              </a:rPr>
              <a:t>MEO: Pago: 1567-1627.</a:t>
            </a:r>
          </a:p>
          <a:p>
            <a:pPr marL="457200" indent="-457200" algn="just">
              <a:buAutoNum type="arabicPeriod"/>
            </a:pPr>
            <a:endParaRPr lang="es-CL" sz="2200" dirty="0">
              <a:latin typeface="Helvetica" pitchFamily="2" charset="0"/>
            </a:endParaRPr>
          </a:p>
          <a:p>
            <a:pPr algn="just"/>
            <a:endParaRPr lang="es-CL" sz="2200" dirty="0">
              <a:latin typeface="Helvetica" pitchFamily="2" charset="0"/>
            </a:endParaRPr>
          </a:p>
          <a:p>
            <a:pPr algn="just"/>
            <a:endParaRPr lang="es-CL" sz="2200" dirty="0"/>
          </a:p>
          <a:p>
            <a:pPr algn="just"/>
            <a:endParaRPr lang="es-CL" sz="2200" dirty="0"/>
          </a:p>
          <a:p>
            <a:pPr algn="just"/>
            <a:endParaRPr lang="es-CL" sz="2200" dirty="0"/>
          </a:p>
          <a:p>
            <a:pPr algn="just"/>
            <a:endParaRPr lang="es-CL" sz="2200" dirty="0"/>
          </a:p>
        </p:txBody>
      </p:sp>
    </p:spTree>
    <p:extLst>
      <p:ext uri="{BB962C8B-B14F-4D97-AF65-F5344CB8AC3E}">
        <p14:creationId xmlns:p14="http://schemas.microsoft.com/office/powerpoint/2010/main" val="1025533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84C0C97-F618-1849-8CEF-29227EFFD23B}"/>
              </a:ext>
            </a:extLst>
          </p:cNvPr>
          <p:cNvSpPr txBox="1"/>
          <p:nvPr/>
        </p:nvSpPr>
        <p:spPr>
          <a:xfrm>
            <a:off x="0" y="0"/>
            <a:ext cx="12192000" cy="1384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2200" b="1" u="sng" dirty="0">
                <a:latin typeface="Helvetica" pitchFamily="2" charset="0"/>
              </a:rPr>
              <a:t>Contrato</a:t>
            </a:r>
            <a:r>
              <a:rPr lang="es-CL" sz="2200" b="1" dirty="0">
                <a:latin typeface="Helvetica" pitchFamily="2" charset="0"/>
              </a:rPr>
              <a:t>:  1. Bilateral (AJB vs. CB). 2. Oneroso (vs. Gratuito).3 Conmutativo (vs. Aleatorio)</a:t>
            </a:r>
          </a:p>
          <a:p>
            <a:pPr algn="just"/>
            <a:endParaRPr lang="es-CL" sz="2200" b="1" dirty="0">
              <a:latin typeface="Helvetica" pitchFamily="2" charset="0"/>
            </a:endParaRPr>
          </a:p>
          <a:p>
            <a:pPr algn="just"/>
            <a:r>
              <a:rPr lang="es-CL" sz="2200" b="1" dirty="0">
                <a:latin typeface="Helvetica" pitchFamily="2" charset="0"/>
              </a:rPr>
              <a:t>1.   </a:t>
            </a:r>
            <a:r>
              <a:rPr lang="es-CL" sz="2200" b="1" u="sng" dirty="0">
                <a:latin typeface="Helvetica" pitchFamily="2" charset="0"/>
              </a:rPr>
              <a:t>Bilateral</a:t>
            </a:r>
            <a:r>
              <a:rPr lang="es-CL" sz="2200" u="sng" dirty="0">
                <a:latin typeface="Helvetica" pitchFamily="2" charset="0"/>
              </a:rPr>
              <a:t> – Unilateral</a:t>
            </a:r>
            <a:r>
              <a:rPr lang="es-CL" sz="2200" dirty="0">
                <a:latin typeface="Helvetica" pitchFamily="2" charset="0"/>
              </a:rPr>
              <a:t> (1439)</a:t>
            </a:r>
            <a:endParaRPr lang="es-CL" sz="2200" u="sng" dirty="0">
              <a:latin typeface="Helvetica" pitchFamily="2" charset="0"/>
            </a:endParaRPr>
          </a:p>
          <a:p>
            <a:pPr algn="just"/>
            <a:endParaRPr lang="es-CL" sz="2200" b="1" dirty="0">
              <a:latin typeface="Helvetica" pitchFamily="2" charset="0"/>
            </a:endParaRPr>
          </a:p>
          <a:p>
            <a:pPr algn="just"/>
            <a:r>
              <a:rPr lang="es-CL" sz="2200" dirty="0">
                <a:latin typeface="Helvetica" pitchFamily="2" charset="0"/>
              </a:rPr>
              <a:t>1.1  Condición Resolutoria Tácita (1489)</a:t>
            </a:r>
          </a:p>
          <a:p>
            <a:pPr algn="just"/>
            <a:r>
              <a:rPr lang="es-CL" sz="2200" dirty="0">
                <a:latin typeface="Helvetica" pitchFamily="2" charset="0"/>
              </a:rPr>
              <a:t>1.2. Mora Purga la Mora (1552)</a:t>
            </a:r>
          </a:p>
          <a:p>
            <a:pPr algn="just"/>
            <a:r>
              <a:rPr lang="es-CL" sz="2200" dirty="0">
                <a:latin typeface="Helvetica" pitchFamily="2" charset="0"/>
              </a:rPr>
              <a:t>1.3 Teoría de los Riesgos (1486; 1670)</a:t>
            </a:r>
          </a:p>
          <a:p>
            <a:pPr algn="just"/>
            <a:r>
              <a:rPr lang="es-CL" sz="2200" dirty="0">
                <a:latin typeface="Helvetica" pitchFamily="2" charset="0"/>
              </a:rPr>
              <a:t>1.4 Cesión del Contrato (</a:t>
            </a:r>
            <a:r>
              <a:rPr lang="es-CL" sz="2200" b="1" dirty="0">
                <a:latin typeface="Helvetica" pitchFamily="2" charset="0"/>
              </a:rPr>
              <a:t>1907) ??</a:t>
            </a:r>
          </a:p>
          <a:p>
            <a:pPr algn="just"/>
            <a:endParaRPr lang="es-CL" sz="2200" dirty="0">
              <a:latin typeface="Helvetica" pitchFamily="2" charset="0"/>
            </a:endParaRPr>
          </a:p>
          <a:p>
            <a:pPr algn="just"/>
            <a:r>
              <a:rPr lang="es-CL" sz="2200" dirty="0">
                <a:latin typeface="Helvetica" pitchFamily="2" charset="0"/>
              </a:rPr>
              <a:t>2.  </a:t>
            </a:r>
            <a:r>
              <a:rPr lang="es-CL" sz="2200" u="sng" dirty="0">
                <a:latin typeface="Helvetica" pitchFamily="2" charset="0"/>
              </a:rPr>
              <a:t>Oneroso – </a:t>
            </a:r>
            <a:r>
              <a:rPr lang="es-CL" sz="2200" b="1" u="sng" dirty="0">
                <a:latin typeface="Helvetica" pitchFamily="2" charset="0"/>
              </a:rPr>
              <a:t>Gratuito</a:t>
            </a:r>
            <a:r>
              <a:rPr lang="es-CL" sz="2200" dirty="0">
                <a:latin typeface="Helvetica" pitchFamily="2" charset="0"/>
              </a:rPr>
              <a:t>			3.  </a:t>
            </a:r>
            <a:r>
              <a:rPr lang="es-CL" sz="2200" b="1" u="sng" dirty="0">
                <a:latin typeface="Helvetica" pitchFamily="2" charset="0"/>
              </a:rPr>
              <a:t>Conmutativo </a:t>
            </a:r>
            <a:r>
              <a:rPr lang="es-CL" sz="2200" u="sng" dirty="0">
                <a:latin typeface="Helvetica" pitchFamily="2" charset="0"/>
              </a:rPr>
              <a:t>- Aleatorio</a:t>
            </a:r>
          </a:p>
          <a:p>
            <a:pPr algn="just"/>
            <a:endParaRPr lang="es-CL" sz="2200" b="1" dirty="0">
              <a:latin typeface="Helvetica" pitchFamily="2" charset="0"/>
            </a:endParaRPr>
          </a:p>
          <a:p>
            <a:pPr algn="just"/>
            <a:r>
              <a:rPr lang="es-CL" sz="2200" dirty="0">
                <a:latin typeface="Helvetica" pitchFamily="2" charset="0"/>
              </a:rPr>
              <a:t>2.1 Formalidades especiales			3.1  Lesión Enorme CV B.R.</a:t>
            </a:r>
          </a:p>
          <a:p>
            <a:pPr algn="just"/>
            <a:r>
              <a:rPr lang="es-CL" sz="2200" dirty="0">
                <a:latin typeface="Helvetica" pitchFamily="2" charset="0"/>
              </a:rPr>
              <a:t>2.2 Intuito Personae				3.2. Imprevisión / Excesiva Onerosidad Sobrevinient</a:t>
            </a:r>
          </a:p>
          <a:p>
            <a:pPr algn="just"/>
            <a:r>
              <a:rPr lang="es-CL" sz="2200" dirty="0">
                <a:latin typeface="Helvetica" pitchFamily="2" charset="0"/>
              </a:rPr>
              <a:t>2.3 Reciprocidad Latente</a:t>
            </a:r>
          </a:p>
          <a:p>
            <a:pPr algn="just"/>
            <a:r>
              <a:rPr lang="es-CL" sz="2200" dirty="0">
                <a:latin typeface="Helvetica" pitchFamily="2" charset="0"/>
              </a:rPr>
              <a:t>2.4 Grado de Culpa Exigible</a:t>
            </a:r>
          </a:p>
          <a:p>
            <a:pPr algn="just"/>
            <a:r>
              <a:rPr lang="es-CL" sz="2200" dirty="0">
                <a:latin typeface="Helvetica" pitchFamily="2" charset="0"/>
              </a:rPr>
              <a:t>2.5 Acción Pauliana o Revocatoria</a:t>
            </a:r>
          </a:p>
          <a:p>
            <a:pPr algn="just"/>
            <a:r>
              <a:rPr lang="es-CL" sz="2200" dirty="0">
                <a:latin typeface="Helvetica" pitchFamily="2" charset="0"/>
              </a:rPr>
              <a:t>2.6 Impuesto = Herencia</a:t>
            </a:r>
          </a:p>
          <a:p>
            <a:pPr algn="just"/>
            <a:r>
              <a:rPr lang="es-CL" sz="2200" dirty="0">
                <a:latin typeface="Helvetica" pitchFamily="2" charset="0"/>
              </a:rPr>
              <a:t>2.7 Respeto al Arriendo (1962)</a:t>
            </a:r>
          </a:p>
          <a:p>
            <a:pPr algn="just"/>
            <a:r>
              <a:rPr lang="es-CL" sz="2200" dirty="0">
                <a:latin typeface="Helvetica" pitchFamily="2" charset="0"/>
              </a:rPr>
              <a:t>2.8 Pago no debido: acción contra tercero poseedor a título gratuito (2303)</a:t>
            </a:r>
          </a:p>
          <a:p>
            <a:pPr algn="just"/>
            <a:endParaRPr lang="es-CL" sz="2200" b="1" dirty="0">
              <a:latin typeface="Helvetica" pitchFamily="2" charset="0"/>
            </a:endParaRP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497309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8F1D6BB-05B7-6D45-801F-01F723424417}"/>
              </a:ext>
            </a:extLst>
          </p:cNvPr>
          <p:cNvSpPr txBox="1"/>
          <p:nvPr/>
        </p:nvSpPr>
        <p:spPr>
          <a:xfrm>
            <a:off x="0" y="0"/>
            <a:ext cx="12192000" cy="12772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CL" sz="2200" u="sng" dirty="0">
              <a:latin typeface="Helvetica" pitchFamily="2" charset="0"/>
            </a:endParaRPr>
          </a:p>
          <a:p>
            <a:pPr algn="just"/>
            <a:r>
              <a:rPr lang="es-CL" sz="2200" u="sng" dirty="0">
                <a:latin typeface="Helvetica" pitchFamily="2" charset="0"/>
              </a:rPr>
              <a:t>Elementos de la esencia </a:t>
            </a:r>
            <a:r>
              <a:rPr lang="es-CL" sz="2200" dirty="0">
                <a:latin typeface="Helvetica" pitchFamily="2" charset="0"/>
              </a:rPr>
              <a:t>(cosa y precio; 1444). </a:t>
            </a:r>
          </a:p>
          <a:p>
            <a:pPr algn="just"/>
            <a:endParaRPr lang="es-CL" sz="2200" u="sng" dirty="0">
              <a:latin typeface="Helvetica" pitchFamily="2" charset="0"/>
            </a:endParaRPr>
          </a:p>
          <a:p>
            <a:pPr algn="just"/>
            <a:r>
              <a:rPr lang="es-CL" sz="2200" u="sng" dirty="0">
                <a:latin typeface="Helvetica" pitchFamily="2" charset="0"/>
              </a:rPr>
              <a:t>Elementos de la naturaleza</a:t>
            </a:r>
            <a:r>
              <a:rPr lang="es-CL" sz="2200" dirty="0">
                <a:latin typeface="Helvetica" pitchFamily="2" charset="0"/>
              </a:rPr>
              <a:t>: Funciones: 1) “economía de esfuerzo” = “ahorrar costos de transacción”; 2) fortalecer la confianza (expectativas).  </a:t>
            </a:r>
          </a:p>
          <a:p>
            <a:pPr algn="just"/>
            <a:endParaRPr lang="es-CL" sz="2200" u="sng" dirty="0">
              <a:latin typeface="Helvetica" pitchFamily="2" charset="0"/>
            </a:endParaRPr>
          </a:p>
          <a:p>
            <a:pPr algn="just"/>
            <a:r>
              <a:rPr lang="es-CL" sz="2200" u="sng" dirty="0">
                <a:latin typeface="Helvetica" pitchFamily="2" charset="0"/>
              </a:rPr>
              <a:t>Típicos elementos de la naturaleza: </a:t>
            </a:r>
            <a:r>
              <a:rPr lang="es-CL" sz="2200" dirty="0">
                <a:latin typeface="Helvetica" pitchFamily="2" charset="0"/>
              </a:rPr>
              <a:t>1. Saneamiento de la evicción; 2. Saneamiento de vicios redhibitorios; 3. Resolución por incumplimiento; 4. Distribución de riesgos; 5. Otros propios de obligaciones. </a:t>
            </a:r>
          </a:p>
          <a:p>
            <a:pPr algn="just"/>
            <a:endParaRPr lang="es-CL" sz="2200" dirty="0">
              <a:latin typeface="Helvetica" pitchFamily="2" charset="0"/>
            </a:endParaRPr>
          </a:p>
          <a:p>
            <a:pPr algn="just"/>
            <a:r>
              <a:rPr lang="es-CL" sz="2200" u="sng" dirty="0">
                <a:latin typeface="Helvetica" pitchFamily="2" charset="0"/>
              </a:rPr>
              <a:t>Elementos accidentales </a:t>
            </a:r>
            <a:r>
              <a:rPr lang="es-CL" sz="2200" dirty="0">
                <a:latin typeface="Helvetica" pitchFamily="2" charset="0"/>
              </a:rPr>
              <a:t>que puedan existir en la compraventa (plazo; condición)</a:t>
            </a:r>
          </a:p>
          <a:p>
            <a:pPr algn="just"/>
            <a:endParaRPr lang="es-CL" sz="2200" dirty="0">
              <a:latin typeface="Helvetica" pitchFamily="2" charset="0"/>
            </a:endParaRPr>
          </a:p>
          <a:p>
            <a:pPr algn="just"/>
            <a:endParaRPr lang="es-CL" sz="2200" dirty="0">
              <a:latin typeface="Helvetica" pitchFamily="2" charset="0"/>
            </a:endParaRPr>
          </a:p>
          <a:p>
            <a:pPr algn="just"/>
            <a:r>
              <a:rPr lang="es-CL" sz="2200" b="1" dirty="0">
                <a:latin typeface="Helvetica" pitchFamily="2" charset="0"/>
              </a:rPr>
              <a:t>Naturaleza y alcance de la obligación del vendedor</a:t>
            </a:r>
            <a:r>
              <a:rPr lang="es-CL" sz="2200" dirty="0">
                <a:latin typeface="Helvetica" pitchFamily="2" charset="0"/>
              </a:rPr>
              <a:t>: ¿Transferir el dominio? ¿Poner al comprador en posición pacífica de la cosa?</a:t>
            </a:r>
          </a:p>
          <a:p>
            <a:pPr algn="just"/>
            <a:endParaRPr lang="es-CL" sz="2200" dirty="0">
              <a:latin typeface="Helvetica" pitchFamily="2" charset="0"/>
            </a:endParaRPr>
          </a:p>
          <a:p>
            <a:pPr algn="just"/>
            <a:endParaRPr lang="es-CL" sz="2200" dirty="0">
              <a:latin typeface="Helvetica" pitchFamily="2" charset="0"/>
            </a:endParaRP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453272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9369D1F-7A40-E440-80C1-DFBFB4090CFC}"/>
              </a:ext>
            </a:extLst>
          </p:cNvPr>
          <p:cNvSpPr txBox="1"/>
          <p:nvPr/>
        </p:nvSpPr>
        <p:spPr>
          <a:xfrm>
            <a:off x="0" y="0"/>
            <a:ext cx="12191999" cy="13757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b="1" dirty="0">
                <a:solidFill>
                  <a:srgbClr val="00B0F0"/>
                </a:solidFill>
              </a:rPr>
              <a:t>DINERO</a:t>
            </a:r>
          </a:p>
          <a:p>
            <a:pPr algn="just"/>
            <a:r>
              <a:rPr lang="es-ES" dirty="0"/>
              <a:t>	1. </a:t>
            </a:r>
            <a:r>
              <a:rPr lang="es-ES" u="sng" dirty="0"/>
              <a:t>Introducción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	El dinero es la unidad de medida del derecho patrimonial, constituyendo así el </a:t>
            </a:r>
            <a:r>
              <a:rPr lang="es-ES" b="1" dirty="0"/>
              <a:t>lenguaje de la economía</a:t>
            </a:r>
            <a:r>
              <a:rPr lang="es-ES" dirty="0"/>
              <a:t>. En este sentido, todo aquello que tiene valoración económica puede, en definitiva, </a:t>
            </a:r>
            <a:r>
              <a:rPr lang="es-ES" b="1" dirty="0"/>
              <a:t>expresarse en dine</a:t>
            </a:r>
            <a:r>
              <a:rPr lang="es-ES" dirty="0"/>
              <a:t>ro.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	En sus orígenes el dinero tuvo un </a:t>
            </a:r>
            <a:r>
              <a:rPr lang="es-ES" b="1" dirty="0"/>
              <a:t>valor intrínseco</a:t>
            </a:r>
            <a:r>
              <a:rPr lang="es-ES" dirty="0"/>
              <a:t>, valía en la medida que valía el material de que estaba constituido. Sin embargo, con el correr del tiempo, fue transformado en </a:t>
            </a:r>
            <a:r>
              <a:rPr lang="es-ES" b="1" dirty="0"/>
              <a:t>papel moneda </a:t>
            </a:r>
            <a:r>
              <a:rPr lang="es-ES" dirty="0"/>
              <a:t>valedero como título al portador </a:t>
            </a:r>
            <a:r>
              <a:rPr lang="es-ES" b="1" dirty="0"/>
              <a:t>convertible en oro</a:t>
            </a:r>
            <a:r>
              <a:rPr lang="es-ES" dirty="0"/>
              <a:t>.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	Actualmente se ha abandonado el régimen de la convertibilidad, careciendo el papel moneda de un respaldo en oro, y asignándosele </a:t>
            </a:r>
            <a:r>
              <a:rPr lang="es-ES" b="1" dirty="0"/>
              <a:t>un valor nominal basado en la confianza</a:t>
            </a:r>
            <a:r>
              <a:rPr lang="es-ES" dirty="0"/>
              <a:t>.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 	En este sentido, el gran problema de la convertibilidad en estos tiempos, no se relaciona con el respaldo en metal que el dinero tenga, sino en </a:t>
            </a:r>
            <a:r>
              <a:rPr lang="es-ES" b="1" dirty="0"/>
              <a:t>el valor que adquiere la moneda nacional con relación a la moneda extranjera</a:t>
            </a:r>
            <a:r>
              <a:rPr lang="es-ES" dirty="0"/>
              <a:t>.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	2. </a:t>
            </a:r>
            <a:r>
              <a:rPr lang="es-ES" u="sng" dirty="0"/>
              <a:t>Potestad emisora y valor liberatorio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b="1" dirty="0"/>
              <a:t>2.</a:t>
            </a:r>
            <a:r>
              <a:rPr lang="es-ES" dirty="0"/>
              <a:t>	La legislación chilena referente al dinero se encuentra en la Ley Orgánica Constitucional Nº 18.840 (Banco Central)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	Jurídicamente hoy el único dinero con </a:t>
            </a:r>
            <a:r>
              <a:rPr lang="es-ES" b="1" dirty="0"/>
              <a:t>poder liberatorio obligatori</a:t>
            </a:r>
            <a:r>
              <a:rPr lang="es-ES" dirty="0"/>
              <a:t>o y circulación </a:t>
            </a:r>
            <a:r>
              <a:rPr lang="es-ES" b="1" dirty="0"/>
              <a:t>ilimitada </a:t>
            </a:r>
            <a:r>
              <a:rPr lang="es-ES" dirty="0"/>
              <a:t>es aquel emitido por el </a:t>
            </a:r>
            <a:r>
              <a:rPr lang="es-ES" b="1" dirty="0"/>
              <a:t>Banco Central</a:t>
            </a:r>
            <a:r>
              <a:rPr lang="es-ES" dirty="0"/>
              <a:t>, específicamente, las monedas y los billetes (artículo 31, LOC 18.840). Esta entidad tiene la </a:t>
            </a:r>
            <a:r>
              <a:rPr lang="es-ES" b="1" dirty="0"/>
              <a:t>potestad exclusiva </a:t>
            </a:r>
            <a:r>
              <a:rPr lang="es-ES" dirty="0"/>
              <a:t>de emitir billetes y acuñar moneda (artículo 28, LOC 18.840).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	El poder liberatorio obligatorio implica que es un </a:t>
            </a:r>
            <a:r>
              <a:rPr lang="es-ES" b="1" dirty="0"/>
              <a:t>atributo del deudor pagar las obligaciones de dinero </a:t>
            </a:r>
            <a:r>
              <a:rPr lang="es-ES" dirty="0"/>
              <a:t>con las monedas o billetes que desee (individualmente consideradas), y una </a:t>
            </a:r>
            <a:r>
              <a:rPr lang="es-ES" b="1" dirty="0"/>
              <a:t>obligación del acreedor recibir ese dinero</a:t>
            </a:r>
            <a:r>
              <a:rPr lang="es-ES" dirty="0"/>
              <a:t>.</a:t>
            </a:r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39544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5C3BAD4-5ED5-0C4D-B29D-CD734B81178F}"/>
              </a:ext>
            </a:extLst>
          </p:cNvPr>
          <p:cNvSpPr txBox="1"/>
          <p:nvPr/>
        </p:nvSpPr>
        <p:spPr>
          <a:xfrm>
            <a:off x="0" y="0"/>
            <a:ext cx="12192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b="1" dirty="0"/>
              <a:t>	</a:t>
            </a:r>
            <a:r>
              <a:rPr lang="es-ES" dirty="0"/>
              <a:t>Esta cualidad es la que marca </a:t>
            </a:r>
            <a:r>
              <a:rPr lang="es-ES" b="1" dirty="0"/>
              <a:t>la distinción</a:t>
            </a:r>
            <a:r>
              <a:rPr lang="es-ES" dirty="0"/>
              <a:t> entre el </a:t>
            </a:r>
            <a:r>
              <a:rPr lang="es-ES" b="1" dirty="0"/>
              <a:t>concepto económico del dinero</a:t>
            </a:r>
            <a:r>
              <a:rPr lang="es-ES" dirty="0"/>
              <a:t>, y </a:t>
            </a:r>
            <a:r>
              <a:rPr lang="es-ES" b="1" dirty="0"/>
              <a:t>el concepto jurídico del dinero</a:t>
            </a:r>
            <a:r>
              <a:rPr lang="es-ES" dirty="0"/>
              <a:t>. Es así que, para </a:t>
            </a:r>
            <a:r>
              <a:rPr lang="es-ES" b="1" dirty="0"/>
              <a:t>efectos jurídicos</a:t>
            </a:r>
            <a:r>
              <a:rPr lang="es-ES" dirty="0"/>
              <a:t>, </a:t>
            </a:r>
            <a:r>
              <a:rPr lang="es-ES" b="1" dirty="0"/>
              <a:t>sólo</a:t>
            </a:r>
            <a:r>
              <a:rPr lang="es-ES" dirty="0"/>
              <a:t> las monedas y los billetes (el circulante) </a:t>
            </a:r>
            <a:r>
              <a:rPr lang="es-ES" b="1" dirty="0"/>
              <a:t>constituyen dinero</a:t>
            </a:r>
            <a:r>
              <a:rPr lang="es-ES" dirty="0"/>
              <a:t>. El resto, son sólo </a:t>
            </a:r>
            <a:r>
              <a:rPr lang="es-ES" b="1" dirty="0"/>
              <a:t>instrumentos análogos.</a:t>
            </a:r>
            <a:endParaRPr lang="es-CL" b="1" dirty="0"/>
          </a:p>
          <a:p>
            <a:pPr algn="just"/>
            <a:r>
              <a:rPr lang="es-ES" dirty="0"/>
              <a:t>  </a:t>
            </a:r>
            <a:endParaRPr lang="es-CL" dirty="0"/>
          </a:p>
          <a:p>
            <a:pPr algn="just"/>
            <a:r>
              <a:rPr lang="es-ES" dirty="0"/>
              <a:t>	3.</a:t>
            </a:r>
            <a:r>
              <a:rPr lang="es-ES" b="1" dirty="0"/>
              <a:t> </a:t>
            </a:r>
            <a:r>
              <a:rPr lang="es-ES" u="sng" dirty="0"/>
              <a:t>Instrumentos análogos al dinero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	En términos jurídicos, los </a:t>
            </a:r>
            <a:r>
              <a:rPr lang="es-ES" b="1" dirty="0"/>
              <a:t>pagarés y las letras de cambio son </a:t>
            </a:r>
            <a:r>
              <a:rPr lang="es-ES" b="1" i="1" dirty="0"/>
              <a:t>títulos de crédito</a:t>
            </a:r>
            <a:r>
              <a:rPr lang="es-ES" dirty="0"/>
              <a:t>, expresan una obligación de dinero, pero </a:t>
            </a:r>
            <a:r>
              <a:rPr lang="es-ES" b="1" dirty="0"/>
              <a:t>no constituyen dinero jurídico</a:t>
            </a:r>
            <a:r>
              <a:rPr lang="es-ES" dirty="0"/>
              <a:t>. Son además </a:t>
            </a:r>
            <a:r>
              <a:rPr lang="es-ES" b="1" dirty="0"/>
              <a:t>documentos abstractos, </a:t>
            </a:r>
            <a:r>
              <a:rPr lang="es-ES" dirty="0"/>
              <a:t>al considerarse que no pueden ser impugnados por vía de la causa.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	El cheque es un </a:t>
            </a:r>
            <a:r>
              <a:rPr lang="es-ES" b="1" i="1" dirty="0"/>
              <a:t>instrumento de pago</a:t>
            </a:r>
            <a:r>
              <a:rPr lang="es-ES" dirty="0"/>
              <a:t>. Técnicamente es un </a:t>
            </a:r>
            <a:r>
              <a:rPr lang="es-ES" b="1" i="1" dirty="0"/>
              <a:t>mandato</a:t>
            </a:r>
            <a:r>
              <a:rPr lang="es-ES" b="1" dirty="0"/>
              <a:t> </a:t>
            </a:r>
            <a:r>
              <a:rPr lang="es-ES" dirty="0"/>
              <a:t>que el girador da al banco para que pague al beneficiario.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	La </a:t>
            </a:r>
            <a:r>
              <a:rPr lang="es-ES" b="1" dirty="0"/>
              <a:t>moneda extranjera no es un instrumento liberatorio, tampoco se considera dinero jurídico</a:t>
            </a:r>
            <a:r>
              <a:rPr lang="es-ES" dirty="0"/>
              <a:t>. La moneda extranjera simplemente es una </a:t>
            </a:r>
            <a:r>
              <a:rPr lang="es-ES" i="1" dirty="0"/>
              <a:t>cosa corporal</a:t>
            </a:r>
            <a:r>
              <a:rPr lang="es-ES" dirty="0"/>
              <a:t>, susceptible de apropiación, que se adquiere a través de la compraventa (acto que ha sido objeto de numerosas regulaciones).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b="1" dirty="0"/>
              <a:t>	</a:t>
            </a:r>
            <a:r>
              <a:rPr lang="es-ES" dirty="0"/>
              <a:t>Con todo, es esencial para el comercio internacional la convertibilidad, esto es, si se autoriza a comprar y vender moneda extranjera a cambio de dinero chileno. Durante mucho tiempo rigió el principio de que las operaciones de cambio internacional </a:t>
            </a:r>
            <a:r>
              <a:rPr lang="es-ES" b="1" dirty="0"/>
              <a:t>sólo </a:t>
            </a:r>
            <a:r>
              <a:rPr lang="es-ES" dirty="0"/>
              <a:t>podían realizarse previa autorización del Banco Central. Actualmente, la compraventa de moneda extranjera </a:t>
            </a:r>
            <a:r>
              <a:rPr lang="es-ES" b="1" dirty="0"/>
              <a:t>está autorizada</a:t>
            </a:r>
            <a:r>
              <a:rPr lang="es-ES" dirty="0"/>
              <a:t>, hecho que no obsta la conservación por parte del Banco Central de facultades para regularla.</a:t>
            </a:r>
            <a:endParaRPr lang="es-CL" dirty="0"/>
          </a:p>
          <a:p>
            <a:r>
              <a:rPr lang="es-ES" dirty="0"/>
              <a:t> </a:t>
            </a:r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5317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49D99B9-EA49-A947-92E3-CDD6B732FF8C}"/>
              </a:ext>
            </a:extLst>
          </p:cNvPr>
          <p:cNvSpPr txBox="1"/>
          <p:nvPr/>
        </p:nvSpPr>
        <p:spPr>
          <a:xfrm>
            <a:off x="0" y="0"/>
            <a:ext cx="12192000" cy="12280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	4.</a:t>
            </a:r>
            <a:r>
              <a:rPr lang="es-ES" b="1" dirty="0"/>
              <a:t> </a:t>
            </a:r>
            <a:r>
              <a:rPr lang="es-ES" u="sng" dirty="0"/>
              <a:t>El dinero como unidad monetaria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	La unidad monetaria en Chile actualmente es el </a:t>
            </a:r>
            <a:r>
              <a:rPr lang="es-ES" b="1" dirty="0"/>
              <a:t>peso</a:t>
            </a:r>
            <a:r>
              <a:rPr lang="es-ES" dirty="0"/>
              <a:t> (DL Nº 1.123, 1975). Toda la moneda que se emite en el país por el Banco Central, lo hace bajo esta unidad (artículo 30, LOC. 18.840).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	Además, en Chile, las obligaciones se pagan acorde a un </a:t>
            </a:r>
            <a:r>
              <a:rPr lang="es-ES" b="1" dirty="0"/>
              <a:t>valor nominal</a:t>
            </a:r>
            <a:r>
              <a:rPr lang="es-ES" dirty="0"/>
              <a:t>, hecho que no excluye la posibilidad de </a:t>
            </a:r>
            <a:r>
              <a:rPr lang="es-ES" b="1" dirty="0"/>
              <a:t>pactar su </a:t>
            </a:r>
            <a:r>
              <a:rPr lang="es-ES" b="1" dirty="0" err="1"/>
              <a:t>reajustabilidad</a:t>
            </a:r>
            <a:r>
              <a:rPr lang="es-ES" b="1" dirty="0"/>
              <a:t>.</a:t>
            </a:r>
            <a:r>
              <a:rPr lang="es-ES" dirty="0"/>
              <a:t> Para dichos fines, una de las unidades de </a:t>
            </a:r>
            <a:r>
              <a:rPr lang="es-ES" dirty="0" err="1"/>
              <a:t>reajustabilidad</a:t>
            </a:r>
            <a:r>
              <a:rPr lang="es-ES" dirty="0"/>
              <a:t> es la </a:t>
            </a:r>
            <a:r>
              <a:rPr lang="es-ES" b="1" dirty="0"/>
              <a:t>unidad de fomento (U.F.).</a:t>
            </a:r>
            <a:endParaRPr lang="es-CL" b="1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	La </a:t>
            </a:r>
            <a:r>
              <a:rPr lang="es-ES" dirty="0" err="1"/>
              <a:t>reajustabilidad</a:t>
            </a:r>
            <a:r>
              <a:rPr lang="es-ES" dirty="0"/>
              <a:t> es de derecho estricto, por lo que para que una obligación se considere reajustable, ello debe constar en un pacto. Sin embargo, hay casos en que la jurisprudencia ha </a:t>
            </a:r>
            <a:r>
              <a:rPr lang="es-ES" b="1" dirty="0"/>
              <a:t>presumido la </a:t>
            </a:r>
            <a:r>
              <a:rPr lang="es-ES" b="1" dirty="0" err="1"/>
              <a:t>reajustabilidad</a:t>
            </a:r>
            <a:r>
              <a:rPr lang="es-ES" dirty="0"/>
              <a:t>, aun cuando no exista en inicio pacto de </a:t>
            </a:r>
            <a:r>
              <a:rPr lang="es-ES" dirty="0" err="1"/>
              <a:t>reajustabilidad</a:t>
            </a:r>
            <a:r>
              <a:rPr lang="es-ES" dirty="0"/>
              <a:t>, siempre que esta omisión haya acaecido porque no hubo posibilidad de pactarla. Así sucede, por ejemplo, con las </a:t>
            </a:r>
            <a:r>
              <a:rPr lang="es-ES" b="1" dirty="0"/>
              <a:t>obligaciones indemnizatorias</a:t>
            </a:r>
            <a:r>
              <a:rPr lang="es-ES" dirty="0"/>
              <a:t>.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	5.</a:t>
            </a:r>
            <a:r>
              <a:rPr lang="es-ES" b="1" dirty="0"/>
              <a:t> </a:t>
            </a:r>
            <a:r>
              <a:rPr lang="es-ES" u="sng" dirty="0"/>
              <a:t>Naturaleza jurídica del dinero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	</a:t>
            </a:r>
            <a:r>
              <a:rPr lang="es-ES" b="1" dirty="0"/>
              <a:t>El dinero es una cosa corporal, consumible o fungible </a:t>
            </a:r>
            <a:r>
              <a:rPr lang="es-ES" dirty="0"/>
              <a:t>(artículo 575), y - por lo general - da lugar a </a:t>
            </a:r>
            <a:r>
              <a:rPr lang="es-ES" b="1" dirty="0"/>
              <a:t>obligaciones de género</a:t>
            </a:r>
            <a:r>
              <a:rPr lang="es-ES" dirty="0"/>
              <a:t>. Sólo de manera excepcional (por convención de las partes), puede transformarse en cuerpo cierto. Además, el dinero sólo puede ser determinado en su </a:t>
            </a:r>
            <a:r>
              <a:rPr lang="es-ES" b="1" dirty="0"/>
              <a:t>número</a:t>
            </a:r>
            <a:r>
              <a:rPr lang="es-ES" dirty="0"/>
              <a:t>, no en su calidad (artículo 1.508).</a:t>
            </a:r>
          </a:p>
          <a:p>
            <a:endParaRPr lang="es-ES" dirty="0"/>
          </a:p>
          <a:p>
            <a:endParaRPr lang="es-CL" dirty="0"/>
          </a:p>
          <a:p>
            <a:r>
              <a:rPr lang="es-ES" dirty="0"/>
              <a:t> </a:t>
            </a:r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39380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921DA69-FE17-C942-82B9-60D18211E6DC}"/>
              </a:ext>
            </a:extLst>
          </p:cNvPr>
          <p:cNvSpPr txBox="1"/>
          <p:nvPr/>
        </p:nvSpPr>
        <p:spPr>
          <a:xfrm>
            <a:off x="0" y="0"/>
            <a:ext cx="12192000" cy="128342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	6.</a:t>
            </a:r>
            <a:r>
              <a:rPr lang="es-ES" b="1" dirty="0"/>
              <a:t> </a:t>
            </a:r>
            <a:r>
              <a:rPr lang="es-ES" u="sng" dirty="0"/>
              <a:t>Función jurídica del dinero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	La función primera del dinero es la de </a:t>
            </a:r>
            <a:r>
              <a:rPr lang="es-ES" b="1" dirty="0"/>
              <a:t>servir como </a:t>
            </a:r>
            <a:r>
              <a:rPr lang="es-ES" b="1" i="1" dirty="0"/>
              <a:t>medio de pago</a:t>
            </a:r>
            <a:r>
              <a:rPr lang="es-ES" dirty="0"/>
              <a:t>, lo que se conoce como </a:t>
            </a:r>
            <a:r>
              <a:rPr lang="es-ES" b="1" dirty="0"/>
              <a:t>poder liberatorio general</a:t>
            </a:r>
            <a:r>
              <a:rPr lang="es-ES" dirty="0"/>
              <a:t>. 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	En segundo lugar, el dinero es una </a:t>
            </a:r>
            <a:r>
              <a:rPr lang="es-ES" b="1" i="1" dirty="0"/>
              <a:t>unidad de medida</a:t>
            </a:r>
            <a:r>
              <a:rPr lang="es-ES" dirty="0"/>
              <a:t>, ya que todo aquello que tiene valoración económica -en definitiva- puede expresarse en una avaluación pecuniaria.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	En tercer lugar, el dinero </a:t>
            </a:r>
            <a:r>
              <a:rPr lang="es-ES" b="1" i="1" dirty="0"/>
              <a:t>es cosa apropiable </a:t>
            </a:r>
            <a:r>
              <a:rPr lang="es-ES" dirty="0"/>
              <a:t>y, como tal, </a:t>
            </a:r>
            <a:r>
              <a:rPr lang="es-ES" b="1" i="1" dirty="0"/>
              <a:t>genera frutos</a:t>
            </a:r>
            <a:r>
              <a:rPr lang="es-ES" b="1" dirty="0"/>
              <a:t>: los intereses</a:t>
            </a:r>
            <a:r>
              <a:rPr lang="es-ES" dirty="0"/>
              <a:t>.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	7.</a:t>
            </a:r>
            <a:r>
              <a:rPr lang="es-ES" b="1" dirty="0"/>
              <a:t> </a:t>
            </a:r>
            <a:r>
              <a:rPr lang="es-ES" u="sng" dirty="0"/>
              <a:t>Los Intereses</a:t>
            </a:r>
            <a:endParaRPr lang="es-CL" dirty="0"/>
          </a:p>
          <a:p>
            <a:pPr algn="just"/>
            <a:r>
              <a:rPr lang="es-ES" b="1" dirty="0"/>
              <a:t> </a:t>
            </a:r>
            <a:endParaRPr lang="es-CL" dirty="0"/>
          </a:p>
          <a:p>
            <a:pPr algn="just"/>
            <a:r>
              <a:rPr lang="es-ES" dirty="0"/>
              <a:t>	La </a:t>
            </a:r>
            <a:r>
              <a:rPr lang="es-ES" b="1" dirty="0"/>
              <a:t>accesión</a:t>
            </a:r>
            <a:r>
              <a:rPr lang="es-ES" dirty="0"/>
              <a:t> es el modo de adquirir a través del cual el propietario de la cosa </a:t>
            </a:r>
            <a:r>
              <a:rPr lang="es-ES" b="1" dirty="0"/>
              <a:t>se hace dueño de los frutos </a:t>
            </a:r>
            <a:r>
              <a:rPr lang="es-ES" dirty="0"/>
              <a:t>que ésta genera. Así, el propietario del dinero </a:t>
            </a:r>
            <a:r>
              <a:rPr lang="es-ES" b="1" dirty="0"/>
              <a:t>adquiere por accesión los intereses, </a:t>
            </a:r>
            <a:r>
              <a:rPr lang="es-ES" dirty="0"/>
              <a:t>que no son más que </a:t>
            </a:r>
            <a:r>
              <a:rPr lang="es-ES" b="1" dirty="0"/>
              <a:t>sus frutos civiles </a:t>
            </a:r>
            <a:r>
              <a:rPr lang="es-ES" dirty="0"/>
              <a:t>(arts. 643 y 647 CC). 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	En la antigüedad, el tema relativo a los intereses se trató con gran </a:t>
            </a:r>
            <a:r>
              <a:rPr lang="es-ES" b="1" dirty="0"/>
              <a:t>escepticismo</a:t>
            </a:r>
            <a:r>
              <a:rPr lang="es-ES" dirty="0"/>
              <a:t>, mirando con reticencia su cobro. La </a:t>
            </a:r>
            <a:r>
              <a:rPr lang="es-ES" b="1" dirty="0"/>
              <a:t>repulsión hacia el préstamo de dinero </a:t>
            </a:r>
            <a:r>
              <a:rPr lang="es-ES" dirty="0"/>
              <a:t>con cobro de intereses persistió incluso durante la tradición medieval. 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	Sólo en la </a:t>
            </a:r>
            <a:r>
              <a:rPr lang="es-ES" b="1" dirty="0"/>
              <a:t>Edad Moderna se produce un cambio en las percepciones</a:t>
            </a:r>
            <a:r>
              <a:rPr lang="es-ES" dirty="0"/>
              <a:t>, desapareciendo el recelo hacia el cobro de intereses y más aún, teniendo esta actividad una posición digna, cuya buena administración conduce a tener una postura prevalente en la sociedad.</a:t>
            </a:r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	</a:t>
            </a:r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4074320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1137</TotalTime>
  <Words>2001</Words>
  <Application>Microsoft Macintosh PowerPoint</Application>
  <PresentationFormat>Panorámica</PresentationFormat>
  <Paragraphs>316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Arial</vt:lpstr>
      <vt:lpstr>Book Antiqua</vt:lpstr>
      <vt:lpstr>Calibri</vt:lpstr>
      <vt:lpstr>Calibri Light</vt:lpstr>
      <vt:lpstr>Helvetica</vt:lpstr>
      <vt:lpstr>Tema de Office</vt:lpstr>
      <vt:lpstr>        Contratos  Clase 8: Viernes 9 Abril, 2021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Contratos  Clase 8: Viernes 9 Abril, 2021  </dc:title>
  <dc:creator>Microsoft Office User</dc:creator>
  <cp:lastModifiedBy>Microsoft Office User</cp:lastModifiedBy>
  <cp:revision>25</cp:revision>
  <dcterms:created xsi:type="dcterms:W3CDTF">2021-04-08T13:36:14Z</dcterms:created>
  <dcterms:modified xsi:type="dcterms:W3CDTF">2021-04-09T13:46:21Z</dcterms:modified>
</cp:coreProperties>
</file>