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70" r:id="rId3"/>
    <p:sldId id="271" r:id="rId4"/>
    <p:sldId id="265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52"/>
  </p:normalViewPr>
  <p:slideViewPr>
    <p:cSldViewPr snapToGrid="0" snapToObjects="1">
      <p:cViewPr>
        <p:scale>
          <a:sx n="99" d="100"/>
          <a:sy n="99" d="100"/>
        </p:scale>
        <p:origin x="960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5AACFD-BEBE-1E49-ADBE-2515510761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DFCA256-76B3-3D43-8B76-1B92B86BD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13E425-CBAB-DC43-8EBA-41B8D4121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9A4B58-F17E-1444-9C34-8A04E7E1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C1839D-DAD5-8F4E-86D3-45F24203A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2818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3F2705-906B-814E-B0BE-C766622FC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EC460C0-A899-BF42-B957-7C8190BFA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69AA03-A963-1440-91A7-8F315E7A7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FB3772-2B4E-8E42-9CE3-B5300AB9F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8C961-D5DD-BC4D-8ACC-B491F8D3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486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0BA388-3265-F249-96A2-6FDB2AE2F3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6FE11D-BE43-BF45-A1C7-0AB547DE2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FE355C-F40A-274D-B4DA-E0F7DDC4B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78229E-E4E9-E843-B26A-AD5DE6375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7CD112-1504-A946-8842-B3B4F7AF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891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268E1-C68F-8E47-A943-4587BB448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58D753-6559-0B4E-849D-4A13C4E7E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927602-F552-BF46-A001-2EA0179DB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1C87F8-1632-1B4E-AD8D-702D90E4A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587C20-45C5-B84C-9F79-3BF414394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670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A24B3-ABB9-864C-B09D-627BC4DAE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F14EFB-7B7E-DA4F-9A34-5D5225F64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091B1A-599E-7D46-805D-C3CDC6905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FA9414-6E15-884D-B58D-88BE23D94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2DD994-1866-CF44-8AAC-3EB3C0CC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0985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19AF6E-F428-004C-B3EF-0ACF4FEFE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F63925-545D-0D4C-A0AB-4211FE6C60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81F2DB-2B41-4F4B-B803-8121C85D4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82A380-90B9-C240-BA3B-2D6FB9B47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1C1745-46A5-7A49-AB29-725991840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4545F0-7369-6A49-BC45-98462DC2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1330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50B172-A992-CA44-A021-452D668AC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0F7B1A-B4F6-9941-A74E-231775296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117CF8-C422-0841-92EC-D4CA012F0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6B1B700-AA77-E34C-BC8F-4D1B665B9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B0F2067-3E5B-E347-B29A-37B77EB74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382B2EE-1B39-A840-AC4B-F9A9346C7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19B2681-13DC-6B4F-96F0-E1CB25F52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A78416-6023-B944-8CB9-060834014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971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B613AB-E649-7644-A0FE-51EFE002F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0E7CBF-107E-544F-A689-3A091B9EC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AE64908-E3A7-F04A-9EA3-D53C3BB5A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8FF5F5A-64E7-454C-8002-FC73B308E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4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1B0F233-2F45-5341-8944-435255B2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0DB00A0-FCCE-8B48-8000-3B49278E0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FCFC0EB-EDBF-0345-AA0C-F3A2BCB05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633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661B30-7F1D-FD41-ABAB-81D95B95B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0D569C-2633-364F-A841-7A40EF614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2084BC-EEB2-DD4C-9A5D-BC588DBB5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64485F-6535-D74E-860B-DB4AB2E4F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537F50-2743-1745-ADA6-59BA2C64D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1F121AB-A64F-0C4C-BD54-D3A54BB5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83771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7C8882-3194-E247-AEA4-E26436DA3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016A99C-3F83-234F-943F-347EC580F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487F5CD-04E8-984B-9E67-496E4A091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4C260F-E160-FF44-B508-C4B05C3C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DFF24A0-6888-624E-ACDD-8CE9F5EF2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D24786-628E-A349-8CBA-AC8D653F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1874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A329E4E-D438-9144-A3D2-87789F1CE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F62951-6D73-644B-B041-F1E5151C0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087F4F-5F0B-854D-920A-E00BF4098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4B24F-D281-184B-ADDE-75C9A60D77BB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F96A84-F03A-9641-B3B8-D091DA46B2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B6BB53-ABF6-B142-B6AF-873505375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86AF3-0A7D-6C4B-945E-D72C2C3FAB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564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18: Martes 3 Mayo, 2021</a:t>
            </a:r>
            <a:b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43F461B-7DAC-E649-A0D9-E9DBBE4C2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2079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5144D5E-3D6F-354A-854A-C2AE27255CBD}"/>
              </a:ext>
            </a:extLst>
          </p:cNvPr>
          <p:cNvSpPr txBox="1"/>
          <p:nvPr/>
        </p:nvSpPr>
        <p:spPr>
          <a:xfrm>
            <a:off x="46298" y="289366"/>
            <a:ext cx="12145701" cy="11572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solidFill>
                  <a:srgbClr val="00B0F0"/>
                </a:solidFill>
                <a:latin typeface="Helvetica" pitchFamily="2" charset="0"/>
              </a:rPr>
              <a:t>Temas de hoy</a:t>
            </a:r>
          </a:p>
          <a:p>
            <a:endParaRPr lang="es-CL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Conflictos de interés (2144, 2145)</a:t>
            </a:r>
          </a:p>
          <a:p>
            <a:pPr marL="342900" indent="-34290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342900" indent="-34290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342900" indent="-34290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Obligaciones de Medio y Obligaciones de Resultado (2158 IF)</a:t>
            </a:r>
          </a:p>
          <a:p>
            <a:pPr marL="342900" indent="-34290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342900" indent="-34290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342900" indent="-34290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342900" indent="-342900">
              <a:buAutoNum type="arabicPeriod"/>
            </a:pPr>
            <a:endParaRPr lang="es-CL" dirty="0">
              <a:latin typeface="Helvetica" pitchFamily="2" charset="0"/>
            </a:endParaRP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Mandatos aparentes (2173)</a:t>
            </a:r>
          </a:p>
          <a:p>
            <a:pPr marL="342900" indent="-342900">
              <a:buAutoNum type="arabicPeriod"/>
            </a:pP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1024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727F084-D4E1-7B49-86FC-0677ABAFFA0B}"/>
              </a:ext>
            </a:extLst>
          </p:cNvPr>
          <p:cNvSpPr txBox="1"/>
          <p:nvPr/>
        </p:nvSpPr>
        <p:spPr>
          <a:xfrm>
            <a:off x="0" y="0"/>
            <a:ext cx="1228073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solidFill>
                  <a:srgbClr val="00B0F0"/>
                </a:solidFill>
                <a:latin typeface="Helvetica" pitchFamily="2" charset="0"/>
              </a:rPr>
              <a:t>Conflictos de Interés</a:t>
            </a:r>
          </a:p>
          <a:p>
            <a:endParaRPr lang="es-CL" sz="3200" b="1" dirty="0">
              <a:solidFill>
                <a:srgbClr val="00B0F0"/>
              </a:solidFill>
              <a:latin typeface="Helvetica" pitchFamily="2" charset="0"/>
            </a:endParaRPr>
          </a:p>
          <a:p>
            <a:r>
              <a:rPr lang="es-CL" sz="2800" dirty="0">
                <a:latin typeface="Helvetica" pitchFamily="2" charset="0"/>
              </a:rPr>
              <a:t>Quiénes</a:t>
            </a:r>
          </a:p>
          <a:p>
            <a:endParaRPr lang="es-CL" sz="2800" dirty="0">
              <a:latin typeface="Helvetica" pitchFamily="2" charset="0"/>
            </a:endParaRPr>
          </a:p>
          <a:p>
            <a:r>
              <a:rPr lang="es-CL" sz="2800" dirty="0">
                <a:latin typeface="Helvetica" pitchFamily="2" charset="0"/>
              </a:rPr>
              <a:t>1.Jueces / Árbitros (declaración independencia e imparcialidad; IBA)</a:t>
            </a:r>
          </a:p>
          <a:p>
            <a:r>
              <a:rPr lang="es-CL" sz="2800" dirty="0">
                <a:latin typeface="Helvetica" pitchFamily="2" charset="0"/>
              </a:rPr>
              <a:t>2. Abogados (chequeo)</a:t>
            </a:r>
          </a:p>
          <a:p>
            <a:r>
              <a:rPr lang="es-CL" sz="2800" dirty="0">
                <a:latin typeface="Helvetica" pitchFamily="2" charset="0"/>
              </a:rPr>
              <a:t>3. SA: Socios / Directores / Gerentes / Ejecutivos</a:t>
            </a:r>
          </a:p>
          <a:p>
            <a:r>
              <a:rPr lang="es-CL" sz="2800" dirty="0">
                <a:latin typeface="Helvetica" pitchFamily="2" charset="0"/>
              </a:rPr>
              <a:t>4.Sociedades (Civiles y Comerciales); SRL</a:t>
            </a:r>
          </a:p>
          <a:p>
            <a:r>
              <a:rPr lang="es-CL" sz="2800" dirty="0">
                <a:latin typeface="Helvetica" pitchFamily="2" charset="0"/>
              </a:rPr>
              <a:t>5. Mandatarios en General</a:t>
            </a:r>
          </a:p>
          <a:p>
            <a:endParaRPr lang="es-CL" sz="2800" dirty="0">
              <a:latin typeface="Helvetica" pitchFamily="2" charset="0"/>
            </a:endParaRPr>
          </a:p>
          <a:p>
            <a:r>
              <a:rPr lang="es-CL" sz="2800" dirty="0">
                <a:latin typeface="Helvetica" pitchFamily="2" charset="0"/>
              </a:rPr>
              <a:t>Soluciones</a:t>
            </a:r>
          </a:p>
          <a:p>
            <a:endParaRPr lang="es-CL" sz="2800" dirty="0">
              <a:latin typeface="Helvetica" pitchFamily="2" charset="0"/>
            </a:endParaRPr>
          </a:p>
          <a:p>
            <a:pPr marL="514350" indent="-514350">
              <a:buAutoNum type="arabicPeriod"/>
            </a:pPr>
            <a:r>
              <a:rPr lang="es-CL" sz="2800" dirty="0">
                <a:latin typeface="Helvetica" pitchFamily="2" charset="0"/>
              </a:rPr>
              <a:t>No tomar / Renunciar</a:t>
            </a:r>
          </a:p>
          <a:p>
            <a:pPr marL="514350" indent="-514350">
              <a:buAutoNum type="arabicPeriod"/>
            </a:pPr>
            <a:r>
              <a:rPr lang="es-CL" sz="2800" dirty="0">
                <a:latin typeface="Helvetica" pitchFamily="2" charset="0"/>
              </a:rPr>
              <a:t>Revelar</a:t>
            </a:r>
          </a:p>
          <a:p>
            <a:pPr marL="514350" indent="-514350">
              <a:buAutoNum type="arabicPeriod"/>
            </a:pPr>
            <a:r>
              <a:rPr lang="es-CL" sz="2800" dirty="0">
                <a:latin typeface="Helvetica" pitchFamily="2" charset="0"/>
              </a:rPr>
              <a:t>Autorización expresa</a:t>
            </a:r>
          </a:p>
          <a:p>
            <a:pPr marL="514350" indent="-514350">
              <a:buAutoNum type="arabicPeriod"/>
            </a:pPr>
            <a:r>
              <a:rPr lang="es-CL" sz="2800" dirty="0">
                <a:latin typeface="Helvetica" pitchFamily="2" charset="0"/>
              </a:rPr>
              <a:t>“Chinese Wall”</a:t>
            </a:r>
          </a:p>
        </p:txBody>
      </p:sp>
    </p:spTree>
    <p:extLst>
      <p:ext uri="{BB962C8B-B14F-4D97-AF65-F5344CB8AC3E}">
        <p14:creationId xmlns:p14="http://schemas.microsoft.com/office/powerpoint/2010/main" val="218333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101ABA3-4FF9-A845-8A20-2C6373E07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4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DDC14EA-0F63-BD42-BCE5-7D22DC3F28AB}"/>
              </a:ext>
            </a:extLst>
          </p:cNvPr>
          <p:cNvSpPr txBox="1"/>
          <p:nvPr/>
        </p:nvSpPr>
        <p:spPr>
          <a:xfrm>
            <a:off x="0" y="0"/>
            <a:ext cx="1251223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solidFill>
                  <a:srgbClr val="00B0F0"/>
                </a:solidFill>
                <a:latin typeface="Helvetica" pitchFamily="2" charset="0"/>
              </a:rPr>
              <a:t>Obligaciones de medios </a:t>
            </a:r>
          </a:p>
          <a:p>
            <a:pPr algn="ctr"/>
            <a:r>
              <a:rPr lang="es-CL" sz="3200" b="1" dirty="0">
                <a:solidFill>
                  <a:srgbClr val="00B0F0"/>
                </a:solidFill>
                <a:latin typeface="Helvetica" pitchFamily="2" charset="0"/>
              </a:rPr>
              <a:t>y obligaciones de resultado (2158 IF; “éxito”)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La obligación de </a:t>
            </a:r>
            <a:r>
              <a:rPr lang="es-CL" sz="2800" b="1" dirty="0">
                <a:latin typeface="Helvetica" pitchFamily="2" charset="0"/>
              </a:rPr>
              <a:t>ejecutar el encargo</a:t>
            </a:r>
            <a:r>
              <a:rPr lang="es-CL" sz="2800" dirty="0">
                <a:latin typeface="Helvetica" pitchFamily="2" charset="0"/>
              </a:rPr>
              <a:t> supone que el mandatario emplee </a:t>
            </a:r>
            <a:r>
              <a:rPr lang="es-CL" sz="2800" b="1" dirty="0">
                <a:latin typeface="Helvetica" pitchFamily="2" charset="0"/>
              </a:rPr>
              <a:t>la diligencia y destreza </a:t>
            </a:r>
            <a:r>
              <a:rPr lang="es-CL" sz="2800" dirty="0">
                <a:latin typeface="Helvetica" pitchFamily="2" charset="0"/>
              </a:rPr>
              <a:t>debidas en la gestión de los negocios, </a:t>
            </a:r>
            <a:r>
              <a:rPr lang="es-CL" sz="2800" b="1" u="sng" dirty="0">
                <a:latin typeface="Helvetica" pitchFamily="2" charset="0"/>
              </a:rPr>
              <a:t>sin garantizar </a:t>
            </a:r>
            <a:r>
              <a:rPr lang="es-CL" sz="2800" dirty="0">
                <a:latin typeface="Helvetica" pitchFamily="2" charset="0"/>
              </a:rPr>
              <a:t>la satisfacción del interés del mandante. En consecuencia, </a:t>
            </a:r>
            <a:r>
              <a:rPr lang="es-CL" sz="2800" b="1" dirty="0">
                <a:latin typeface="Helvetica" pitchFamily="2" charset="0"/>
              </a:rPr>
              <a:t>dicha obligación tiende a ser </a:t>
            </a:r>
            <a:r>
              <a:rPr lang="es-CL" sz="2800" b="1" i="1" dirty="0">
                <a:latin typeface="Helvetica" pitchFamily="2" charset="0"/>
              </a:rPr>
              <a:t>de medios</a:t>
            </a:r>
            <a:r>
              <a:rPr lang="es-CL" sz="2800" dirty="0">
                <a:latin typeface="Helvetica" pitchFamily="2" charset="0"/>
              </a:rPr>
              <a:t>. 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El mandato puede dar lugar a </a:t>
            </a:r>
            <a:r>
              <a:rPr lang="es-CL" sz="2800" b="1" dirty="0">
                <a:latin typeface="Helvetica" pitchFamily="2" charset="0"/>
              </a:rPr>
              <a:t>obligaciones de resultado </a:t>
            </a:r>
            <a:r>
              <a:rPr lang="es-CL" sz="2800" dirty="0">
                <a:latin typeface="Helvetica" pitchFamily="2" charset="0"/>
              </a:rPr>
              <a:t>cuando las </a:t>
            </a:r>
            <a:r>
              <a:rPr lang="es-CL" sz="2800" b="1" dirty="0">
                <a:latin typeface="Helvetica" pitchFamily="2" charset="0"/>
              </a:rPr>
              <a:t>instrucciones del mandante </a:t>
            </a:r>
            <a:r>
              <a:rPr lang="es-CL" sz="2800" dirty="0">
                <a:latin typeface="Helvetica" pitchFamily="2" charset="0"/>
              </a:rPr>
              <a:t>son suficientemente </a:t>
            </a:r>
            <a:r>
              <a:rPr lang="es-CL" sz="2800" b="1" dirty="0">
                <a:latin typeface="Helvetica" pitchFamily="2" charset="0"/>
              </a:rPr>
              <a:t>precisa</a:t>
            </a:r>
            <a:r>
              <a:rPr lang="es-CL" sz="2800" dirty="0">
                <a:latin typeface="Helvetica" pitchFamily="2" charset="0"/>
              </a:rPr>
              <a:t>s, determinando el </a:t>
            </a:r>
            <a:r>
              <a:rPr lang="es-CL" sz="2800" b="1" dirty="0">
                <a:latin typeface="Helvetica" pitchFamily="2" charset="0"/>
              </a:rPr>
              <a:t>contenido</a:t>
            </a:r>
            <a:r>
              <a:rPr lang="es-CL" sz="2800" dirty="0">
                <a:latin typeface="Helvetica" pitchFamily="2" charset="0"/>
              </a:rPr>
              <a:t> del acto a realizar por el mandatario. Por ejemplo, los actos de ejecución generalmente configuran obligaciones de resultado</a:t>
            </a:r>
            <a:r>
              <a:rPr lang="es-CL" sz="3000" dirty="0">
                <a:latin typeface="Helvetica" pitchFamily="2" charset="0"/>
              </a:rPr>
              <a:t>.</a:t>
            </a:r>
          </a:p>
          <a:p>
            <a:pPr algn="just"/>
            <a:endParaRPr lang="es-CL" sz="2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79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6DDB5A8-34A5-5048-940B-9E3BC6ACA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5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82CD1BA-E999-4A41-A99E-A3B9075AFAE7}"/>
              </a:ext>
            </a:extLst>
          </p:cNvPr>
          <p:cNvSpPr txBox="1"/>
          <p:nvPr/>
        </p:nvSpPr>
        <p:spPr>
          <a:xfrm>
            <a:off x="0" y="0"/>
            <a:ext cx="12191999" cy="10833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sz="2800" dirty="0">
              <a:latin typeface="Helvetica" pitchFamily="2" charset="0"/>
            </a:endParaRPr>
          </a:p>
          <a:p>
            <a:r>
              <a:rPr lang="es-CL" sz="2800" dirty="0">
                <a:latin typeface="Helvetica" pitchFamily="2" charset="0"/>
              </a:rPr>
              <a:t>Desde la </a:t>
            </a:r>
            <a:r>
              <a:rPr lang="es-CL" sz="2800" b="1" dirty="0">
                <a:latin typeface="Helvetica" pitchFamily="2" charset="0"/>
              </a:rPr>
              <a:t>perspectiva probatoria </a:t>
            </a:r>
            <a:r>
              <a:rPr lang="es-CL" sz="2800" dirty="0">
                <a:latin typeface="Helvetica" pitchFamily="2" charset="0"/>
              </a:rPr>
              <a:t>de la obligación</a:t>
            </a:r>
          </a:p>
          <a:p>
            <a:endParaRPr lang="es-CL" sz="2800" dirty="0">
              <a:latin typeface="Helvetica" pitchFamily="2" charset="0"/>
            </a:endParaRPr>
          </a:p>
          <a:p>
            <a:endParaRPr lang="es-CL" sz="2800" dirty="0">
              <a:latin typeface="Helvetica" pitchFamily="2" charset="0"/>
            </a:endParaRPr>
          </a:p>
          <a:p>
            <a:pPr marL="571500" indent="-571500" algn="just">
              <a:buAutoNum type="romanLcParenR"/>
            </a:pPr>
            <a:r>
              <a:rPr lang="es-CL" sz="2800" dirty="0">
                <a:latin typeface="Helvetica" pitchFamily="2" charset="0"/>
              </a:rPr>
              <a:t>Al mandatario incumbe probar la </a:t>
            </a:r>
            <a:r>
              <a:rPr lang="es-CL" sz="2800" b="1" dirty="0">
                <a:latin typeface="Helvetica" pitchFamily="2" charset="0"/>
              </a:rPr>
              <a:t>realización de actos de ejecución del mandato </a:t>
            </a:r>
            <a:r>
              <a:rPr lang="es-CL" sz="2800" dirty="0">
                <a:latin typeface="Helvetica" pitchFamily="2" charset="0"/>
              </a:rPr>
              <a:t>(RG: artículo 1698 CC).</a:t>
            </a:r>
          </a:p>
          <a:p>
            <a:pPr marL="571500" indent="-571500" algn="just">
              <a:buAutoNum type="romanLcParenR"/>
            </a:pPr>
            <a:endParaRPr lang="es-CL" sz="2800" dirty="0">
              <a:latin typeface="Helvetica" pitchFamily="2" charset="0"/>
            </a:endParaRPr>
          </a:p>
          <a:p>
            <a:pPr marL="571500" indent="-571500" algn="just">
              <a:buAutoNum type="romanLcParenR"/>
            </a:pPr>
            <a:r>
              <a:rPr lang="es-CL" sz="2800" dirty="0">
                <a:latin typeface="Helvetica" pitchFamily="2" charset="0"/>
              </a:rPr>
              <a:t>Frente a la prueba de actos de ejecución por el mandatario, el mandante alegará que esos actos no representan “</a:t>
            </a:r>
            <a:r>
              <a:rPr lang="es-CL" sz="2800" b="1" i="1" dirty="0">
                <a:latin typeface="Helvetica" pitchFamily="2" charset="0"/>
              </a:rPr>
              <a:t>la diligencia</a:t>
            </a:r>
            <a:r>
              <a:rPr lang="es-CL" sz="2800" b="1" dirty="0">
                <a:latin typeface="Helvetica" pitchFamily="2" charset="0"/>
              </a:rPr>
              <a:t>”</a:t>
            </a:r>
            <a:r>
              <a:rPr lang="es-CL" sz="2800" dirty="0">
                <a:latin typeface="Helvetica" pitchFamily="2" charset="0"/>
              </a:rPr>
              <a:t> que ha debido ser desplegada para cumplir con la obligación, esto es, que su conducta debe ser tenida por </a:t>
            </a:r>
            <a:r>
              <a:rPr lang="es-CL" sz="2800" b="1" dirty="0">
                <a:latin typeface="Helvetica" pitchFamily="2" charset="0"/>
              </a:rPr>
              <a:t>negligent</a:t>
            </a:r>
            <a:r>
              <a:rPr lang="es-CL" sz="2800" dirty="0">
                <a:latin typeface="Helvetica" pitchFamily="2" charset="0"/>
              </a:rPr>
              <a:t>e.</a:t>
            </a:r>
          </a:p>
          <a:p>
            <a:pPr marL="571500" indent="-571500" algn="just">
              <a:buAutoNum type="romanLcParenR" startAt="2"/>
            </a:pPr>
            <a:endParaRPr lang="es-CL" sz="2800" dirty="0">
              <a:latin typeface="Helvetica" pitchFamily="2" charset="0"/>
            </a:endParaRPr>
          </a:p>
          <a:p>
            <a:pPr marL="571500" indent="-571500" algn="just">
              <a:buAutoNum type="romanLcParenR" startAt="2"/>
            </a:pPr>
            <a:r>
              <a:rPr lang="es-CL" sz="2800" dirty="0">
                <a:latin typeface="Helvetica" pitchFamily="2" charset="0"/>
              </a:rPr>
              <a:t> En suma, el mandante tiene la carga de probar la </a:t>
            </a:r>
            <a:r>
              <a:rPr lang="es-CL" sz="2800" b="1" dirty="0">
                <a:latin typeface="Helvetica" pitchFamily="2" charset="0"/>
              </a:rPr>
              <a:t>negligencia del mandatario</a:t>
            </a:r>
            <a:r>
              <a:rPr lang="es-CL" sz="2800" dirty="0">
                <a:latin typeface="Helvetica" pitchFamily="2" charset="0"/>
              </a:rPr>
              <a:t> (artículo 2158 CC).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FFF</a:t>
            </a:r>
          </a:p>
        </p:txBody>
      </p:sp>
    </p:spTree>
    <p:extLst>
      <p:ext uri="{BB962C8B-B14F-4D97-AF65-F5344CB8AC3E}">
        <p14:creationId xmlns:p14="http://schemas.microsoft.com/office/powerpoint/2010/main" val="3463734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E3DA9C6-1E1E-C24C-AF33-2C1B7B9F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6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281C675-1A4F-3F4C-BB6D-569677ED1453}"/>
              </a:ext>
            </a:extLst>
          </p:cNvPr>
          <p:cNvSpPr txBox="1"/>
          <p:nvPr/>
        </p:nvSpPr>
        <p:spPr>
          <a:xfrm>
            <a:off x="-23150" y="0"/>
            <a:ext cx="12192000" cy="7340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solidFill>
                  <a:srgbClr val="00B0F0"/>
                </a:solidFill>
                <a:latin typeface="Helvetica" pitchFamily="2" charset="0"/>
              </a:rPr>
              <a:t>Poderes aparentes</a:t>
            </a:r>
          </a:p>
          <a:p>
            <a:pPr algn="just"/>
            <a:endParaRPr lang="es-CL" sz="2300" dirty="0">
              <a:latin typeface="Helvetica" pitchFamily="2" charset="0"/>
            </a:endParaRPr>
          </a:p>
          <a:p>
            <a:pPr algn="just"/>
            <a:endParaRPr lang="es-CL" sz="26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Estrictos requisitos: tercero </a:t>
            </a:r>
            <a:r>
              <a:rPr lang="es-CL" sz="2800" b="1" dirty="0">
                <a:latin typeface="Helvetica" pitchFamily="2" charset="0"/>
              </a:rPr>
              <a:t>creencia legítima </a:t>
            </a:r>
            <a:r>
              <a:rPr lang="es-CL" sz="2800" dirty="0">
                <a:latin typeface="Helvetica" pitchFamily="2" charset="0"/>
              </a:rPr>
              <a:t>de </a:t>
            </a:r>
            <a:r>
              <a:rPr lang="es-CL" sz="2800" b="1" dirty="0">
                <a:latin typeface="Helvetica" pitchFamily="2" charset="0"/>
              </a:rPr>
              <a:t>existencia de un mandato</a:t>
            </a:r>
            <a:r>
              <a:rPr lang="es-CL" sz="2800" dirty="0">
                <a:latin typeface="Helvetica" pitchFamily="2" charset="0"/>
              </a:rPr>
              <a:t>. 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b="1" u="sng" dirty="0">
                <a:latin typeface="Helvetica" pitchFamily="2" charset="0"/>
              </a:rPr>
              <a:t>Circunstancias objetivas</a:t>
            </a:r>
            <a:r>
              <a:rPr lang="es-CL" sz="2800" dirty="0">
                <a:latin typeface="Helvetica" pitchFamily="2" charset="0"/>
              </a:rPr>
              <a:t>: crean </a:t>
            </a:r>
            <a:r>
              <a:rPr lang="es-CL" sz="2800" b="1" u="sng" dirty="0">
                <a:solidFill>
                  <a:srgbClr val="FF0000"/>
                </a:solidFill>
                <a:latin typeface="Helvetica" pitchFamily="2" charset="0"/>
              </a:rPr>
              <a:t>apariencia</a:t>
            </a:r>
            <a:r>
              <a:rPr lang="es-CL" sz="2800" dirty="0">
                <a:latin typeface="Helvetica" pitchFamily="2" charset="0"/>
              </a:rPr>
              <a:t> los </a:t>
            </a:r>
            <a:r>
              <a:rPr lang="es-CL" sz="2800" dirty="0">
                <a:solidFill>
                  <a:srgbClr val="FF0000"/>
                </a:solidFill>
                <a:latin typeface="Helvetica" pitchFamily="2" charset="0"/>
              </a:rPr>
              <a:t>hechos </a:t>
            </a:r>
            <a:r>
              <a:rPr lang="es-CL" sz="2800" b="1" dirty="0">
                <a:solidFill>
                  <a:srgbClr val="FF0000"/>
                </a:solidFill>
                <a:latin typeface="Helvetica" pitchFamily="2" charset="0"/>
              </a:rPr>
              <a:t>visibles</a:t>
            </a:r>
            <a:r>
              <a:rPr lang="es-CL" sz="28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s-CL" sz="2800" dirty="0">
                <a:latin typeface="Helvetica" pitchFamily="2" charset="0"/>
              </a:rPr>
              <a:t>que hacen </a:t>
            </a:r>
            <a:r>
              <a:rPr lang="es-CL" sz="2800" b="1" dirty="0">
                <a:latin typeface="Helvetica" pitchFamily="2" charset="0"/>
              </a:rPr>
              <a:t>parecer</a:t>
            </a:r>
            <a:r>
              <a:rPr lang="es-CL" sz="2800" dirty="0">
                <a:latin typeface="Helvetica" pitchFamily="2" charset="0"/>
              </a:rPr>
              <a:t> a una persona como mandatario de otro. Ej.;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(1) gerentes que acostumbran realizar negocios del giro empresarial; </a:t>
            </a:r>
          </a:p>
          <a:p>
            <a:pPr algn="just"/>
            <a:r>
              <a:rPr lang="es-CL" sz="2800" dirty="0">
                <a:latin typeface="Helvetica" pitchFamily="2" charset="0"/>
              </a:rPr>
              <a:t>(2) tolerancia del mandante, actúa corrientemente en su representación. 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Creación </a:t>
            </a:r>
            <a:r>
              <a:rPr lang="es-CL" sz="2800" dirty="0">
                <a:solidFill>
                  <a:srgbClr val="FF0000"/>
                </a:solidFill>
                <a:latin typeface="Helvetica" pitchFamily="2" charset="0"/>
              </a:rPr>
              <a:t>de </a:t>
            </a:r>
            <a:r>
              <a:rPr lang="es-CL" sz="2800" b="1" u="sng" dirty="0">
                <a:solidFill>
                  <a:srgbClr val="FF0000"/>
                </a:solidFill>
                <a:latin typeface="Helvetica" pitchFamily="2" charset="0"/>
              </a:rPr>
              <a:t>confianza</a:t>
            </a:r>
            <a:r>
              <a:rPr lang="es-CL" sz="28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s-CL" sz="2800" dirty="0">
                <a:latin typeface="Helvetica" pitchFamily="2" charset="0"/>
              </a:rPr>
              <a:t>en la </a:t>
            </a:r>
            <a:r>
              <a:rPr lang="es-CL" sz="2800" b="1" dirty="0">
                <a:latin typeface="Helvetica" pitchFamily="2" charset="0"/>
              </a:rPr>
              <a:t>existencia del mandato: </a:t>
            </a:r>
            <a:r>
              <a:rPr lang="es-CL" sz="2800" b="1" dirty="0">
                <a:solidFill>
                  <a:srgbClr val="FF0000"/>
                </a:solidFill>
                <a:latin typeface="Helvetica" pitchFamily="2" charset="0"/>
              </a:rPr>
              <a:t>mandato aparente</a:t>
            </a:r>
            <a:r>
              <a:rPr lang="es-CL" sz="2800" dirty="0">
                <a:latin typeface="Helvetica" pitchFamily="2" charset="0"/>
              </a:rPr>
              <a:t>. 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Tolerancia mandante: actos propios de </a:t>
            </a:r>
            <a:r>
              <a:rPr lang="es-CL" sz="2800" b="1" dirty="0">
                <a:latin typeface="Helvetica" pitchFamily="2" charset="0"/>
              </a:rPr>
              <a:t>aquiescencia tácita: </a:t>
            </a:r>
            <a:r>
              <a:rPr lang="es-CL" sz="2800" dirty="0">
                <a:latin typeface="Helvetica" pitchFamily="2" charset="0"/>
              </a:rPr>
              <a:t>negar el mandato resulta de mala fe para el mandante.</a:t>
            </a:r>
          </a:p>
          <a:p>
            <a:pPr algn="just"/>
            <a:endParaRPr lang="es-CL" sz="26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676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D9162E2-D361-764B-97C8-302DDF042ACC}"/>
              </a:ext>
            </a:extLst>
          </p:cNvPr>
          <p:cNvSpPr txBox="1"/>
          <p:nvPr/>
        </p:nvSpPr>
        <p:spPr>
          <a:xfrm>
            <a:off x="0" y="0"/>
            <a:ext cx="12905772" cy="7301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650" b="1" u="sng" dirty="0">
                <a:latin typeface="Helvetica" pitchFamily="2" charset="0"/>
              </a:rPr>
              <a:t>Circunstancias subjetivas</a:t>
            </a:r>
            <a:r>
              <a:rPr lang="es-CL" sz="2650" dirty="0">
                <a:latin typeface="Helvetica" pitchFamily="2" charset="0"/>
              </a:rPr>
              <a:t>: </a:t>
            </a:r>
            <a:r>
              <a:rPr lang="es-CL" sz="2650" b="1" dirty="0">
                <a:latin typeface="Helvetica" pitchFamily="2" charset="0"/>
              </a:rPr>
              <a:t>legitiman el error </a:t>
            </a:r>
            <a:r>
              <a:rPr lang="es-CL" sz="2650" dirty="0">
                <a:latin typeface="Helvetica" pitchFamily="2" charset="0"/>
              </a:rPr>
              <a:t>del tercero. </a:t>
            </a:r>
            <a:r>
              <a:rPr lang="es-CL" sz="2650" b="1" dirty="0">
                <a:latin typeface="Helvetica" pitchFamily="2" charset="0"/>
              </a:rPr>
              <a:t>Apariencia debe ser </a:t>
            </a:r>
            <a:r>
              <a:rPr lang="es-CL" sz="2650" b="1" u="sng" dirty="0">
                <a:latin typeface="Helvetica" pitchFamily="2" charset="0"/>
              </a:rPr>
              <a:t>j</a:t>
            </a:r>
            <a:r>
              <a:rPr lang="es-CL" sz="2650" b="1" dirty="0">
                <a:latin typeface="Helvetica" pitchFamily="2" charset="0"/>
              </a:rPr>
              <a:t>ustificabl</a:t>
            </a:r>
            <a:r>
              <a:rPr lang="es-CL" sz="2650" b="1" u="sng" dirty="0">
                <a:latin typeface="Helvetica" pitchFamily="2" charset="0"/>
              </a:rPr>
              <a:t>e</a:t>
            </a:r>
            <a:r>
              <a:rPr lang="es-CL" sz="2650" dirty="0">
                <a:latin typeface="Helvetica" pitchFamily="2" charset="0"/>
              </a:rPr>
              <a:t> (analogía con excusabilidad </a:t>
            </a:r>
            <a:r>
              <a:rPr lang="es-CL" sz="2650" b="1" dirty="0">
                <a:solidFill>
                  <a:srgbClr val="FF0000"/>
                </a:solidFill>
                <a:latin typeface="Helvetica" pitchFamily="2" charset="0"/>
              </a:rPr>
              <a:t>2173</a:t>
            </a:r>
            <a:r>
              <a:rPr lang="es-CL" sz="2650" dirty="0">
                <a:latin typeface="Helvetica" pitchFamily="2" charset="0"/>
              </a:rPr>
              <a:t>). Creencia </a:t>
            </a:r>
            <a:r>
              <a:rPr lang="es-CL" sz="2650" b="1" dirty="0">
                <a:latin typeface="Helvetica" pitchFamily="2" charset="0"/>
              </a:rPr>
              <a:t>legítima</a:t>
            </a:r>
            <a:r>
              <a:rPr lang="es-CL" sz="2650" dirty="0">
                <a:latin typeface="Helvetica" pitchFamily="2" charset="0"/>
              </a:rPr>
              <a:t>, basada en circunstancias objetivas, que permite asumir que existe mandato vigente. </a:t>
            </a:r>
          </a:p>
          <a:p>
            <a:pPr algn="just"/>
            <a:endParaRPr lang="es-CL" sz="2650" b="1" dirty="0">
              <a:latin typeface="Helvetica" pitchFamily="2" charset="0"/>
            </a:endParaRPr>
          </a:p>
          <a:p>
            <a:pPr algn="just"/>
            <a:r>
              <a:rPr lang="es-CL" sz="2650" b="1" dirty="0">
                <a:latin typeface="Helvetica" pitchFamily="2" charset="0"/>
              </a:rPr>
              <a:t>No basta el error de buena fe: </a:t>
            </a:r>
            <a:r>
              <a:rPr lang="es-CL" sz="2650" dirty="0">
                <a:latin typeface="Helvetica" pitchFamily="2" charset="0"/>
              </a:rPr>
              <a:t>tiene que ser </a:t>
            </a:r>
            <a:r>
              <a:rPr lang="es-CL" sz="2650" b="1" u="sng" dirty="0">
                <a:latin typeface="Helvetica" pitchFamily="2" charset="0"/>
              </a:rPr>
              <a:t>legítimo</a:t>
            </a:r>
            <a:r>
              <a:rPr lang="es-CL" sz="2650" dirty="0">
                <a:latin typeface="Helvetica" pitchFamily="2" charset="0"/>
              </a:rPr>
              <a:t>. Quien contrata ocasionalmente con un mandatario sobre materias que requieren poder especial -comprar una casa-, no será excusado de su error y el contrato será inoponible al mandante. </a:t>
            </a:r>
          </a:p>
          <a:p>
            <a:pPr algn="just"/>
            <a:endParaRPr lang="es-CL" sz="2650" dirty="0">
              <a:latin typeface="Helvetica" pitchFamily="2" charset="0"/>
            </a:endParaRPr>
          </a:p>
          <a:p>
            <a:pPr algn="just"/>
            <a:r>
              <a:rPr lang="es-CL" sz="2650" dirty="0">
                <a:latin typeface="Helvetica" pitchFamily="2" charset="0"/>
              </a:rPr>
              <a:t>Distinto es quien actúa como</a:t>
            </a:r>
            <a:r>
              <a:rPr lang="es-CL" sz="2650" b="1" dirty="0">
                <a:latin typeface="Helvetica" pitchFamily="2" charset="0"/>
              </a:rPr>
              <a:t> agente </a:t>
            </a:r>
            <a:r>
              <a:rPr lang="es-CL" sz="2650" dirty="0">
                <a:latin typeface="Helvetica" pitchFamily="2" charset="0"/>
              </a:rPr>
              <a:t>de una </a:t>
            </a:r>
            <a:r>
              <a:rPr lang="es-CL" sz="2650" b="1" dirty="0">
                <a:latin typeface="Helvetica" pitchFamily="2" charset="0"/>
              </a:rPr>
              <a:t>empresa</a:t>
            </a:r>
            <a:r>
              <a:rPr lang="es-CL" sz="2650" dirty="0">
                <a:latin typeface="Helvetica" pitchFamily="2" charset="0"/>
              </a:rPr>
              <a:t>, realizando operaciones típicas del giro, más aun si han sido implícitamente validadas por el mandante. </a:t>
            </a:r>
          </a:p>
          <a:p>
            <a:pPr algn="just"/>
            <a:endParaRPr lang="es-CL" sz="2650" dirty="0">
              <a:latin typeface="Helvetica" pitchFamily="2" charset="0"/>
            </a:endParaRPr>
          </a:p>
          <a:p>
            <a:pPr algn="just"/>
            <a:r>
              <a:rPr lang="es-CL" sz="2650" b="1" dirty="0">
                <a:latin typeface="Helvetica" pitchFamily="2" charset="0"/>
              </a:rPr>
              <a:t>El mandato aparente </a:t>
            </a:r>
            <a:r>
              <a:rPr lang="es-CL" sz="2650" dirty="0">
                <a:latin typeface="Helvetica" pitchFamily="2" charset="0"/>
              </a:rPr>
              <a:t>se ubica en el </a:t>
            </a:r>
            <a:r>
              <a:rPr lang="es-CL" sz="2650" u="sng" dirty="0">
                <a:latin typeface="Helvetica" pitchFamily="2" charset="0"/>
              </a:rPr>
              <a:t>punto</a:t>
            </a:r>
            <a:r>
              <a:rPr lang="es-CL" sz="2650" dirty="0">
                <a:latin typeface="Helvetica" pitchFamily="2" charset="0"/>
              </a:rPr>
              <a:t> en que el </a:t>
            </a:r>
            <a:r>
              <a:rPr lang="es-CL" sz="2650" b="1" dirty="0">
                <a:latin typeface="Helvetica" pitchFamily="2" charset="0"/>
              </a:rPr>
              <a:t>error es excusable</a:t>
            </a:r>
            <a:r>
              <a:rPr lang="es-CL" sz="2650" dirty="0">
                <a:latin typeface="Helvetica" pitchFamily="2" charset="0"/>
              </a:rPr>
              <a:t>. Cuestiones como: (1) habitualidad de las prácticas, (2) velocidad del tráfico, (3) publicidad de la actuación del mandatario, (4) tolerancia del mandante, (5) usos del comercio, serán </a:t>
            </a:r>
            <a:r>
              <a:rPr lang="es-CL" sz="2650" b="1" dirty="0">
                <a:latin typeface="Helvetica" pitchFamily="2" charset="0"/>
              </a:rPr>
              <a:t>determinantes</a:t>
            </a:r>
            <a:r>
              <a:rPr lang="es-CL" sz="2650" dirty="0">
                <a:latin typeface="Helvetica" pitchFamily="2" charset="0"/>
              </a:rPr>
              <a:t> para saber si </a:t>
            </a:r>
            <a:r>
              <a:rPr lang="es-CL" sz="2650" b="1" dirty="0">
                <a:latin typeface="Helvetica" pitchFamily="2" charset="0"/>
              </a:rPr>
              <a:t>la apariencia </a:t>
            </a:r>
            <a:r>
              <a:rPr lang="es-CL" sz="2650" dirty="0">
                <a:latin typeface="Helvetica" pitchFamily="2" charset="0"/>
              </a:rPr>
              <a:t>está </a:t>
            </a:r>
            <a:r>
              <a:rPr lang="es-CL" sz="2650" b="1" dirty="0">
                <a:latin typeface="Helvetica" pitchFamily="2" charset="0"/>
              </a:rPr>
              <a:t>objetivamente justificada y subjetivamente legitimada</a:t>
            </a:r>
            <a:endParaRPr lang="es-CL" sz="265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910698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574</Words>
  <Application>Microsoft Macintosh PowerPoint</Application>
  <PresentationFormat>Panorámica</PresentationFormat>
  <Paragraphs>106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18: Martes 3 Mayo, 2021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Contratos  Clase 18: Viernes 2 Mayo, 2021   </dc:title>
  <dc:creator>Microsoft Office User</dc:creator>
  <cp:lastModifiedBy>Microsoft Office User</cp:lastModifiedBy>
  <cp:revision>17</cp:revision>
  <dcterms:created xsi:type="dcterms:W3CDTF">2021-04-30T13:53:22Z</dcterms:created>
  <dcterms:modified xsi:type="dcterms:W3CDTF">2021-05-04T13:44:05Z</dcterms:modified>
</cp:coreProperties>
</file>