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60" r:id="rId2"/>
    <p:sldId id="312" r:id="rId3"/>
    <p:sldId id="309" r:id="rId4"/>
    <p:sldId id="302" r:id="rId5"/>
    <p:sldId id="304" r:id="rId6"/>
    <p:sldId id="303" r:id="rId7"/>
    <p:sldId id="306" r:id="rId8"/>
    <p:sldId id="305" r:id="rId9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0"/>
    <p:restoredTop sz="96296"/>
  </p:normalViewPr>
  <p:slideViewPr>
    <p:cSldViewPr snapToGrid="0" snapToObjects="1">
      <p:cViewPr varScale="1">
        <p:scale>
          <a:sx n="111" d="100"/>
          <a:sy n="111" d="100"/>
        </p:scale>
        <p:origin x="53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41D7283-7DCF-D640-BFFC-B1E983B263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638AFE4A-7F5E-BF4B-9360-2837C020974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2776A3-DF4B-DB42-B34E-EF2DA2F09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19-04-21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D697929B-B8ED-3B44-8B19-E889A0614C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09A7879-5AE0-F043-A0A9-931C2E1622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109344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2441B2F-7438-BF46-BFE4-A16D2A0AE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5B4C680B-4A8D-9443-ABCE-16D360D2ACD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D0B1B5E9-62AC-A94C-A5D3-164EBE8CCE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19-04-21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BAD1B99F-F049-3D4E-8A2E-7FB5AF42E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4B03E9-DF04-C242-B93F-45487169A7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929212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40E79E38-D32C-364E-8E1C-7DFABB738A2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C1C7FEB8-7BBE-5F49-938A-BD7CCC74FFD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E9D7534-90AE-5E4B-B131-320C326DEC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19-04-21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CDA23B7-E1C6-0244-B4D4-1A8F09F15D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FAFCACA-049E-A747-AF00-F31B9C11A5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559666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798594-B827-AF41-B320-FC0D3A0E64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51CBAE6B-DC93-4547-96A6-CD82430CC33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B398CEA-4D05-164E-AC7A-9B54105292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19-04-21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AB0EA09-04E2-834F-AF58-A45EF74C44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FF9184D-1E59-F24B-9918-67EEA19A9D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04083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87A5F87-D4B7-7048-BDC4-E89D3266DE0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3286E651-040F-5740-95D7-48657F5586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15DCD125-AB2F-BB47-B817-4E4B5AE3A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19-04-21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15A1066C-3FF4-7D42-B753-5170B7F7DF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A5206604-38DF-924D-B64C-081F31FA4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44845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D26CA91-2CE1-A546-B8E1-F469CE20C9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3F065A7A-4B59-4243-88DE-58D403B40A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6ECD7E89-F46F-D043-BAB4-4B1A711A2E5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210EC27B-0024-3149-85CA-BE7FC71E04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19-04-21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A106462-4C14-9D4B-9534-17057968A0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03167D3-DF9D-864D-A4C6-11C2FFD53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49234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9390B5-7F14-B545-AD6C-96954CB458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205AAD5-E5B7-914F-9923-60E0713B949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FB65DCE9-E172-824F-8AD1-CD0F257C560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212F8CBD-3405-C34C-A092-C50C5A3D8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F03B322E-4773-174B-8C33-D611B93E0AF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83A9C46A-344A-924E-A829-97CA5E957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19-04-21</a:t>
            </a:fld>
            <a:endParaRPr lang="es-CL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A70D2A79-2F11-8045-A8FC-C783256AB6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63E3FC6A-66C9-AE41-88F3-D3ADEE2B00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98453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B215E310-D1D5-E649-8106-5B988D0A0E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E3493858-BCB1-B340-8402-EAE24B8BB7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19-04-21</a:t>
            </a:fld>
            <a:endParaRPr lang="es-CL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86E27ABE-C855-AB47-8C60-610A8B04E8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05A2809C-3490-F547-AF9A-EEBF93848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007852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525C2B6A-8F47-7644-867A-4E3CA28EFE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19-04-21</a:t>
            </a:fld>
            <a:endParaRPr lang="es-CL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AEB96992-0D94-574C-98C0-0FB33A0765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289AD4B9-A6DB-8E44-9D77-60195E9CF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8471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D69FB9F-545A-FC47-8A34-3CDCB2A84B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1248D9BB-00CC-FB43-B646-AA51CAC959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CE2EB65-8004-BA46-ADFF-D3D0468429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49181E85-09EA-0946-9D5C-690CDF3D33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19-04-21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41A76C53-47A0-0C4A-8946-33E7A2DC4C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245AD286-F03E-6348-88B0-DBE87F943E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6651392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A04C236-1AD7-954E-A218-DA70857B2C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65638E1F-6AAA-3543-95DC-2C3E322D362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L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CBD8FDB-31CD-9F47-B902-C4FB4D7A5DE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98A32B3D-F958-0043-B53A-BFD6AECAB5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1A93B2-7DEA-1A42-8044-493140255078}" type="datetimeFigureOut">
              <a:rPr lang="es-CL" smtClean="0"/>
              <a:t>19-04-21</a:t>
            </a:fld>
            <a:endParaRPr lang="es-CL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C2D8BB8-0D89-B546-BC34-E9879E6327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EFCE22C2-7084-8749-944F-64930D13C5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6499985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823606A8-C687-0541-A17A-F46658EBE51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L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5CED0B80-3DA4-EA42-B738-CEF87D1806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L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85802F8F-3506-4E45-B0DF-BA7C97D65C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1A93B2-7DEA-1A42-8044-493140255078}" type="datetimeFigureOut">
              <a:rPr lang="es-CL" smtClean="0"/>
              <a:t>19-04-21</a:t>
            </a:fld>
            <a:endParaRPr lang="es-CL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461EF163-CF32-944D-9BA2-0AAAE19FFCC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0353EB0B-13E6-1448-BB62-0164B57A1E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171CC1-7766-4B46-A4AA-056B15735B16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9703318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8A7549-49A9-744A-8F61-72B2DC6F17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089718"/>
          </a:xfrm>
        </p:spPr>
        <p:txBody>
          <a:bodyPr>
            <a:normAutofit fontScale="90000"/>
          </a:bodyPr>
          <a:lstStyle/>
          <a:p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dirty="0">
                <a:latin typeface="Book Antiqua" panose="02040602050305030304" pitchFamily="18" charset="0"/>
              </a:rPr>
            </a:br>
            <a:br>
              <a:rPr lang="es-CL" sz="6700" b="1" dirty="0">
                <a:latin typeface="Book Antiqua" panose="02040602050305030304" pitchFamily="18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Contratos</a:t>
            </a:r>
            <a:b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</a:br>
            <a:r>
              <a:rPr lang="es-CL" sz="56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 </a:t>
            </a:r>
            <a:r>
              <a:rPr lang="es-CL" sz="3300" b="1" dirty="0">
                <a:solidFill>
                  <a:srgbClr val="0070C0"/>
                </a:solidFill>
                <a:latin typeface="Helvetica" pitchFamily="2" charset="0"/>
                <a:cs typeface="Arial" panose="020B0604020202020204" pitchFamily="34" charset="0"/>
              </a:rPr>
              <a:t>Clase 11: Viernes 16 Abril, 2021</a:t>
            </a: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br>
              <a:rPr lang="es-CL" sz="6700" b="1" dirty="0">
                <a:solidFill>
                  <a:srgbClr val="0070C0"/>
                </a:solidFill>
                <a:latin typeface="Book Antiqua" panose="02040602050305030304" pitchFamily="18" charset="0"/>
              </a:rPr>
            </a:br>
            <a:endParaRPr lang="es-CL" sz="6700" b="1" dirty="0">
              <a:solidFill>
                <a:srgbClr val="0070C0"/>
              </a:solidFill>
              <a:latin typeface="Book Antiqua" panose="0204060205030503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1344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9D472519-D6E5-3846-A710-B88C7224FA15}"/>
              </a:ext>
            </a:extLst>
          </p:cNvPr>
          <p:cNvSpPr txBox="1"/>
          <p:nvPr/>
        </p:nvSpPr>
        <p:spPr>
          <a:xfrm>
            <a:off x="0" y="0"/>
            <a:ext cx="12192000" cy="133882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b="1" dirty="0">
                <a:solidFill>
                  <a:srgbClr val="00B0F0"/>
                </a:solidFill>
                <a:latin typeface="Helvetica" pitchFamily="2" charset="0"/>
              </a:rPr>
              <a:t>CLASES Y MATERIALES HASTA AHORA (9 CLASES)</a:t>
            </a:r>
          </a:p>
          <a:p>
            <a:endParaRPr lang="es-CL" dirty="0">
              <a:latin typeface="Helvetica" pitchFamily="2" charset="0"/>
            </a:endParaRPr>
          </a:p>
          <a:p>
            <a:r>
              <a:rPr lang="es-CL" dirty="0">
                <a:latin typeface="Helvetica" pitchFamily="2" charset="0"/>
              </a:rPr>
              <a:t>1.ACTO JURÍDICO</a:t>
            </a:r>
          </a:p>
          <a:p>
            <a:r>
              <a:rPr lang="es-CL" dirty="0">
                <a:latin typeface="Helvetica" pitchFamily="2" charset="0"/>
              </a:rPr>
              <a:t>2.OBLIGACIONES</a:t>
            </a:r>
          </a:p>
          <a:p>
            <a:r>
              <a:rPr lang="es-CL" dirty="0">
                <a:latin typeface="Helvetica" pitchFamily="2" charset="0"/>
              </a:rPr>
              <a:t>3.PROPIEDAD</a:t>
            </a:r>
          </a:p>
          <a:p>
            <a:r>
              <a:rPr lang="es-CL" dirty="0">
                <a:latin typeface="Helvetica" pitchFamily="2" charset="0"/>
              </a:rPr>
              <a:t>4. CONTRATOS</a:t>
            </a:r>
          </a:p>
          <a:p>
            <a:r>
              <a:rPr lang="es-CL" dirty="0">
                <a:latin typeface="Helvetica" pitchFamily="2" charset="0"/>
              </a:rPr>
              <a:t>5. COMPRAVENTA (INTRODUCCIÓN)</a:t>
            </a:r>
          </a:p>
          <a:p>
            <a:endParaRPr lang="es-CL" dirty="0">
              <a:latin typeface="Helvetica" pitchFamily="2" charset="0"/>
            </a:endParaRPr>
          </a:p>
          <a:p>
            <a:pPr algn="ctr"/>
            <a:r>
              <a:rPr lang="es-CL" b="1" dirty="0">
                <a:solidFill>
                  <a:srgbClr val="00B0F0"/>
                </a:solidFill>
                <a:latin typeface="Helvetica" pitchFamily="2" charset="0"/>
              </a:rPr>
              <a:t>CORAZÓN DE LA COMPRAVENTA (FUERA DE LAS REGLILLAS): ARRAS??</a:t>
            </a:r>
          </a:p>
          <a:p>
            <a:endParaRPr lang="es-CL" dirty="0">
              <a:latin typeface="Helvetica" pitchFamily="2" charset="0"/>
            </a:endParaRPr>
          </a:p>
          <a:p>
            <a:r>
              <a:rPr lang="es-CL" dirty="0">
                <a:latin typeface="Helvetica" pitchFamily="2" charset="0"/>
              </a:rPr>
              <a:t>1.OBLIGACIÓN 1 DEL VENDEDOR: TRANSFERIR EL DOMINIO DE LA COSA? VENTA DE COSA AJENA? </a:t>
            </a:r>
            <a:r>
              <a:rPr lang="es-CL" i="1" dirty="0">
                <a:latin typeface="Helvetica" pitchFamily="2" charset="0"/>
              </a:rPr>
              <a:t>ACQUISTO A NON DOMINO</a:t>
            </a:r>
            <a:r>
              <a:rPr lang="es-CL" dirty="0">
                <a:latin typeface="Helvetica" pitchFamily="2" charset="0"/>
              </a:rPr>
              <a:t>?</a:t>
            </a:r>
          </a:p>
          <a:p>
            <a:endParaRPr lang="es-CL" dirty="0">
              <a:latin typeface="Helvetica" pitchFamily="2" charset="0"/>
            </a:endParaRPr>
          </a:p>
          <a:p>
            <a:r>
              <a:rPr lang="es-CL" dirty="0">
                <a:latin typeface="Helvetica" pitchFamily="2" charset="0"/>
              </a:rPr>
              <a:t>2.OBLIGACIÓN 2 DEL VENDEDOR: </a:t>
            </a:r>
          </a:p>
          <a:p>
            <a:endParaRPr lang="es-CL" dirty="0">
              <a:latin typeface="Helvetica" pitchFamily="2" charset="0"/>
            </a:endParaRPr>
          </a:p>
          <a:p>
            <a:r>
              <a:rPr lang="es-CL" dirty="0">
                <a:latin typeface="Helvetica" pitchFamily="2" charset="0"/>
              </a:rPr>
              <a:t>	2.1 ENTREGAR LA COSA: “CONFORMIDAD” DE LA COSA VS. “DEFECTOS DE LA COSA”</a:t>
            </a:r>
          </a:p>
          <a:p>
            <a:r>
              <a:rPr lang="es-CL" dirty="0">
                <a:latin typeface="Helvetica" pitchFamily="2" charset="0"/>
              </a:rPr>
              <a:t>	2.3 ”REMEDIOS” (REGLAS) LOCOS PARA UN MUNDO CUERDO </a:t>
            </a:r>
          </a:p>
          <a:p>
            <a:r>
              <a:rPr lang="es-CL" dirty="0">
                <a:latin typeface="Helvetica" pitchFamily="2" charset="0"/>
              </a:rPr>
              <a:t>	2.2 DISTINCIONES: (A) INCUMPLIMIENTO CULPABLE Y “OBLIGACIONES DE GARANTÍA”; (B) 	OBLIGACIONES DE  “RESULTADO” Y OBLIGACIONES DE “GARANTÍA”</a:t>
            </a:r>
          </a:p>
          <a:p>
            <a:endParaRPr lang="es-CL" dirty="0">
              <a:latin typeface="Helvetica" pitchFamily="2" charset="0"/>
            </a:endParaRPr>
          </a:p>
          <a:p>
            <a:r>
              <a:rPr lang="es-CL" dirty="0">
                <a:latin typeface="Helvetica" pitchFamily="2" charset="0"/>
              </a:rPr>
              <a:t>3.RIESGOS</a:t>
            </a:r>
          </a:p>
          <a:p>
            <a:endParaRPr lang="es-CL" dirty="0">
              <a:latin typeface="Helvetica" pitchFamily="2" charset="0"/>
            </a:endParaRPr>
          </a:p>
          <a:p>
            <a:r>
              <a:rPr lang="es-CL" dirty="0">
                <a:latin typeface="Helvetica" pitchFamily="2" charset="0"/>
              </a:rPr>
              <a:t>4.VENTA DE UNA EMPRESA (ACCIONES VS. FIERROS)</a:t>
            </a:r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41797198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>
            <a:extLst>
              <a:ext uri="{FF2B5EF4-FFF2-40B4-BE49-F238E27FC236}">
                <a16:creationId xmlns:a16="http://schemas.microsoft.com/office/drawing/2014/main" id="{91EC828D-B9A3-014B-B0E2-EAE89EC90B08}"/>
              </a:ext>
            </a:extLst>
          </p:cNvPr>
          <p:cNvSpPr txBox="1"/>
          <p:nvPr/>
        </p:nvSpPr>
        <p:spPr>
          <a:xfrm>
            <a:off x="0" y="0"/>
            <a:ext cx="12192000" cy="162506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200" b="1">
                <a:solidFill>
                  <a:srgbClr val="00B0F0"/>
                </a:solidFill>
                <a:latin typeface="Helvetica" pitchFamily="2" charset="0"/>
              </a:rPr>
              <a:t>DINERO</a:t>
            </a:r>
          </a:p>
          <a:p>
            <a:pPr algn="ctr"/>
            <a:endParaRPr lang="es-CL" sz="2200" b="1">
              <a:solidFill>
                <a:srgbClr val="00B0F0"/>
              </a:solidFill>
              <a:latin typeface="Helvetica" pitchFamily="2" charset="0"/>
            </a:endParaRPr>
          </a:p>
          <a:p>
            <a:pPr algn="ctr"/>
            <a:endParaRPr lang="es-CL" sz="2200" b="1">
              <a:solidFill>
                <a:srgbClr val="00B0F0"/>
              </a:solidFill>
              <a:latin typeface="Helvetica" pitchFamily="2" charset="0"/>
            </a:endParaRPr>
          </a:p>
          <a:p>
            <a:pPr algn="just"/>
            <a:r>
              <a:rPr lang="es-ES" sz="2200" dirty="0">
                <a:latin typeface="Helvetica" pitchFamily="2" charset="0"/>
              </a:rPr>
              <a:t>	1. Introducción</a:t>
            </a:r>
            <a:endParaRPr lang="es-CL" sz="2200">
              <a:latin typeface="Helvetica" pitchFamily="2" charset="0"/>
            </a:endParaRPr>
          </a:p>
          <a:p>
            <a:pPr algn="just"/>
            <a:r>
              <a:rPr lang="es-ES" sz="2200" dirty="0">
                <a:latin typeface="Helvetica" pitchFamily="2" charset="0"/>
              </a:rPr>
              <a:t>  </a:t>
            </a:r>
            <a:endParaRPr lang="es-CL" sz="2200">
              <a:latin typeface="Helvetica" pitchFamily="2" charset="0"/>
            </a:endParaRPr>
          </a:p>
          <a:p>
            <a:pPr algn="just"/>
            <a:r>
              <a:rPr lang="es-ES" sz="2200" dirty="0">
                <a:latin typeface="Helvetica" pitchFamily="2" charset="0"/>
              </a:rPr>
              <a:t>	2. Potestad emisora y valor liberatorio</a:t>
            </a:r>
          </a:p>
          <a:p>
            <a:pPr algn="just"/>
            <a:endParaRPr lang="es-ES" sz="2200" dirty="0">
              <a:latin typeface="Helvetica" pitchFamily="2" charset="0"/>
            </a:endParaRPr>
          </a:p>
          <a:p>
            <a:pPr algn="just"/>
            <a:r>
              <a:rPr lang="es-ES" sz="2200" dirty="0">
                <a:latin typeface="Helvetica" pitchFamily="2" charset="0"/>
              </a:rPr>
              <a:t>	3.</a:t>
            </a:r>
            <a:r>
              <a:rPr lang="es-ES" sz="2200" b="1" dirty="0">
                <a:latin typeface="Helvetica" pitchFamily="2" charset="0"/>
              </a:rPr>
              <a:t> </a:t>
            </a:r>
            <a:r>
              <a:rPr lang="es-ES" sz="2200" dirty="0">
                <a:latin typeface="Helvetica" pitchFamily="2" charset="0"/>
              </a:rPr>
              <a:t>Instrumentos análogos al dinero</a:t>
            </a:r>
          </a:p>
          <a:p>
            <a:pPr algn="just"/>
            <a:endParaRPr lang="es-ES" sz="2200" dirty="0">
              <a:latin typeface="Helvetica" pitchFamily="2" charset="0"/>
            </a:endParaRPr>
          </a:p>
          <a:p>
            <a:pPr algn="just"/>
            <a:r>
              <a:rPr lang="es-ES" sz="2200" dirty="0">
                <a:latin typeface="Helvetica" pitchFamily="2" charset="0"/>
              </a:rPr>
              <a:t>	4.</a:t>
            </a:r>
            <a:r>
              <a:rPr lang="es-ES" sz="2200" b="1" dirty="0">
                <a:latin typeface="Helvetica" pitchFamily="2" charset="0"/>
              </a:rPr>
              <a:t> </a:t>
            </a:r>
            <a:r>
              <a:rPr lang="es-ES" sz="2200" dirty="0">
                <a:latin typeface="Helvetica" pitchFamily="2" charset="0"/>
              </a:rPr>
              <a:t>El dinero como unidad monetaria</a:t>
            </a:r>
          </a:p>
          <a:p>
            <a:pPr algn="just"/>
            <a:endParaRPr lang="es-CL" sz="2200">
              <a:latin typeface="Helvetica" pitchFamily="2" charset="0"/>
            </a:endParaRPr>
          </a:p>
          <a:p>
            <a:pPr algn="just"/>
            <a:r>
              <a:rPr lang="es-ES" sz="2200" dirty="0">
                <a:latin typeface="Helvetica" pitchFamily="2" charset="0"/>
              </a:rPr>
              <a:t>	5.</a:t>
            </a:r>
            <a:r>
              <a:rPr lang="es-ES" sz="2200" b="1" dirty="0">
                <a:latin typeface="Helvetica" pitchFamily="2" charset="0"/>
              </a:rPr>
              <a:t> </a:t>
            </a:r>
            <a:r>
              <a:rPr lang="es-ES" sz="2200" dirty="0">
                <a:latin typeface="Helvetica" pitchFamily="2" charset="0"/>
              </a:rPr>
              <a:t>Naturaleza jurídica del dinero</a:t>
            </a:r>
          </a:p>
          <a:p>
            <a:pPr algn="just"/>
            <a:endParaRPr lang="es-ES" sz="2200" dirty="0">
              <a:latin typeface="Helvetica" pitchFamily="2" charset="0"/>
            </a:endParaRPr>
          </a:p>
          <a:p>
            <a:pPr algn="just"/>
            <a:r>
              <a:rPr lang="es-ES" sz="2200" dirty="0">
                <a:latin typeface="Helvetica" pitchFamily="2" charset="0"/>
              </a:rPr>
              <a:t>	6.</a:t>
            </a:r>
            <a:r>
              <a:rPr lang="es-ES" sz="2200" b="1" dirty="0">
                <a:latin typeface="Helvetica" pitchFamily="2" charset="0"/>
              </a:rPr>
              <a:t> </a:t>
            </a:r>
            <a:r>
              <a:rPr lang="es-ES" sz="2200" dirty="0">
                <a:latin typeface="Helvetica" pitchFamily="2" charset="0"/>
              </a:rPr>
              <a:t>Función jurídica del dinero</a:t>
            </a:r>
          </a:p>
          <a:p>
            <a:pPr algn="just"/>
            <a:endParaRPr lang="es-CL" sz="2200">
              <a:latin typeface="Helvetica" pitchFamily="2" charset="0"/>
            </a:endParaRPr>
          </a:p>
          <a:p>
            <a:pPr algn="just"/>
            <a:r>
              <a:rPr lang="es-ES" sz="2200" dirty="0">
                <a:latin typeface="Helvetica" pitchFamily="2" charset="0"/>
              </a:rPr>
              <a:t>	7.</a:t>
            </a:r>
            <a:r>
              <a:rPr lang="es-ES" sz="2200" b="1" dirty="0">
                <a:latin typeface="Helvetica" pitchFamily="2" charset="0"/>
              </a:rPr>
              <a:t> </a:t>
            </a:r>
            <a:r>
              <a:rPr lang="es-ES" sz="2200" dirty="0">
                <a:latin typeface="Helvetica" pitchFamily="2" charset="0"/>
              </a:rPr>
              <a:t>Los Intereses</a:t>
            </a:r>
          </a:p>
          <a:p>
            <a:pPr algn="just"/>
            <a:endParaRPr lang="es-ES" sz="2200" dirty="0">
              <a:latin typeface="Helvetica" pitchFamily="2" charset="0"/>
            </a:endParaRPr>
          </a:p>
          <a:p>
            <a:pPr algn="just"/>
            <a:r>
              <a:rPr lang="es-ES" sz="2200" dirty="0">
                <a:latin typeface="Helvetica" pitchFamily="2" charset="0"/>
              </a:rPr>
              <a:t>	8. Las operaciones de crédito de dinero</a:t>
            </a:r>
            <a:endParaRPr lang="es-CL" sz="2200">
              <a:latin typeface="Helvetica" pitchFamily="2" charset="0"/>
            </a:endParaRPr>
          </a:p>
          <a:p>
            <a:pPr algn="just"/>
            <a:endParaRPr lang="es-CL" sz="2400"/>
          </a:p>
          <a:p>
            <a:pPr algn="just"/>
            <a:endParaRPr lang="es-CL" sz="2200">
              <a:latin typeface="Helvetica" pitchFamily="2" charset="0"/>
            </a:endParaRPr>
          </a:p>
          <a:p>
            <a:pPr algn="just"/>
            <a:endParaRPr lang="es-CL" sz="2200">
              <a:latin typeface="Helvetica" pitchFamily="2" charset="0"/>
            </a:endParaRPr>
          </a:p>
          <a:p>
            <a:pPr algn="just"/>
            <a:endParaRPr lang="es-CL" sz="2200">
              <a:latin typeface="Helvetica" pitchFamily="2" charset="0"/>
            </a:endParaRPr>
          </a:p>
          <a:p>
            <a:pPr algn="just"/>
            <a:endParaRPr lang="es-ES" sz="2200" dirty="0">
              <a:latin typeface="Helvetica" pitchFamily="2" charset="0"/>
            </a:endParaRPr>
          </a:p>
          <a:p>
            <a:pPr algn="just"/>
            <a:endParaRPr lang="es-CL" sz="2200">
              <a:latin typeface="Helvetica" pitchFamily="2" charset="0"/>
            </a:endParaRPr>
          </a:p>
          <a:p>
            <a:pPr algn="just"/>
            <a:endParaRPr lang="es-ES" sz="2200" dirty="0">
              <a:latin typeface="Helvetica" pitchFamily="2" charset="0"/>
            </a:endParaRPr>
          </a:p>
          <a:p>
            <a:pPr algn="just"/>
            <a:endParaRPr lang="es-ES" sz="2200" dirty="0">
              <a:latin typeface="Helvetica" pitchFamily="2" charset="0"/>
            </a:endParaRPr>
          </a:p>
          <a:p>
            <a:pPr algn="just"/>
            <a:endParaRPr lang="es-CL" sz="2200">
              <a:latin typeface="Helvetica" pitchFamily="2" charset="0"/>
            </a:endParaRPr>
          </a:p>
          <a:p>
            <a:endParaRPr lang="es-CL" sz="2200">
              <a:latin typeface="Helvetica" pitchFamily="2" charset="0"/>
            </a:endParaRPr>
          </a:p>
          <a:p>
            <a:endParaRPr lang="es-CL">
              <a:latin typeface="Helvetica" pitchFamily="2" charset="0"/>
            </a:endParaRPr>
          </a:p>
          <a:p>
            <a:endParaRPr lang="es-CL">
              <a:latin typeface="Helvetica" pitchFamily="2" charset="0"/>
            </a:endParaRPr>
          </a:p>
          <a:p>
            <a:endParaRPr lang="es-CL">
              <a:latin typeface="Helvetica" pitchFamily="2" charset="0"/>
            </a:endParaRPr>
          </a:p>
          <a:p>
            <a:endParaRPr lang="es-CL">
              <a:latin typeface="Helvetica" pitchFamily="2" charset="0"/>
            </a:endParaRPr>
          </a:p>
          <a:p>
            <a:endParaRPr lang="es-CL">
              <a:latin typeface="Helvetica" pitchFamily="2" charset="0"/>
            </a:endParaRPr>
          </a:p>
          <a:p>
            <a:endParaRPr lang="es-CL">
              <a:latin typeface="Helvetica" pitchFamily="2" charset="0"/>
            </a:endParaRPr>
          </a:p>
          <a:p>
            <a:endParaRPr lang="es-CL">
              <a:latin typeface="Helvetica" pitchFamily="2" charset="0"/>
            </a:endParaRPr>
          </a:p>
          <a:p>
            <a:endParaRPr lang="es-CL">
              <a:latin typeface="Helvetica" pitchFamily="2" charset="0"/>
            </a:endParaRPr>
          </a:p>
          <a:p>
            <a:endParaRPr lang="es-CL">
              <a:latin typeface="Helvetica" pitchFamily="2" charset="0"/>
            </a:endParaRPr>
          </a:p>
          <a:p>
            <a:endParaRPr lang="es-CL">
              <a:latin typeface="Helvetica" pitchFamily="2" charset="0"/>
            </a:endParaRPr>
          </a:p>
          <a:p>
            <a:endParaRPr lang="es-CL">
              <a:latin typeface="Helvetica" pitchFamily="2" charset="0"/>
            </a:endParaRPr>
          </a:p>
          <a:p>
            <a:endParaRPr lang="es-CL">
              <a:latin typeface="Helvetica" pitchFamily="2" charset="0"/>
            </a:endParaRPr>
          </a:p>
          <a:p>
            <a:endParaRPr lang="es-CL">
              <a:latin typeface="Helvetica" pitchFamily="2" charset="0"/>
            </a:endParaRPr>
          </a:p>
          <a:p>
            <a:endParaRPr lang="es-CL">
              <a:latin typeface="Helvetica" pitchFamily="2" charset="0"/>
            </a:endParaRPr>
          </a:p>
          <a:p>
            <a:endParaRPr lang="es-CL">
              <a:latin typeface="Helvetica" pitchFamily="2" charset="0"/>
            </a:endParaRPr>
          </a:p>
          <a:p>
            <a:endParaRPr lang="es-CL">
              <a:latin typeface="Helvetica" pitchFamily="2" charset="0"/>
            </a:endParaRPr>
          </a:p>
          <a:p>
            <a:endParaRPr lang="es-CL">
              <a:latin typeface="Helvetica" pitchFamily="2" charset="0"/>
            </a:endParaRPr>
          </a:p>
          <a:p>
            <a:endParaRPr lang="es-CL"/>
          </a:p>
          <a:p>
            <a:endParaRPr lang="es-CL"/>
          </a:p>
          <a:p>
            <a:endParaRPr lang="es-CL"/>
          </a:p>
          <a:p>
            <a:endParaRPr lang="es-CL"/>
          </a:p>
          <a:p>
            <a:endParaRPr lang="es-CL"/>
          </a:p>
          <a:p>
            <a:endParaRPr lang="es-CL"/>
          </a:p>
          <a:p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3226003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09369D1F-7A40-E440-80C1-DFBFB4090CFC}"/>
              </a:ext>
            </a:extLst>
          </p:cNvPr>
          <p:cNvSpPr txBox="1"/>
          <p:nvPr/>
        </p:nvSpPr>
        <p:spPr>
          <a:xfrm>
            <a:off x="0" y="0"/>
            <a:ext cx="12191999" cy="140346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400" b="1" dirty="0">
                <a:solidFill>
                  <a:srgbClr val="00B0F0"/>
                </a:solidFill>
              </a:rPr>
              <a:t>DINERO</a:t>
            </a:r>
          </a:p>
          <a:p>
            <a:pPr algn="just"/>
            <a:r>
              <a:rPr lang="es-ES" dirty="0"/>
              <a:t>	</a:t>
            </a:r>
            <a:r>
              <a:rPr lang="es-ES" sz="1750" dirty="0">
                <a:latin typeface="Helvetica" pitchFamily="2" charset="0"/>
              </a:rPr>
              <a:t>1. </a:t>
            </a:r>
            <a:r>
              <a:rPr lang="es-ES" sz="1750" u="sng" dirty="0">
                <a:latin typeface="Helvetica" pitchFamily="2" charset="0"/>
              </a:rPr>
              <a:t>Introducción</a:t>
            </a:r>
            <a:endParaRPr lang="es-CL" sz="1750" dirty="0">
              <a:latin typeface="Helvetica" pitchFamily="2" charset="0"/>
            </a:endParaRPr>
          </a:p>
          <a:p>
            <a:pPr algn="just"/>
            <a:r>
              <a:rPr lang="es-ES" sz="1750" dirty="0">
                <a:latin typeface="Helvetica" pitchFamily="2" charset="0"/>
              </a:rPr>
              <a:t> </a:t>
            </a:r>
            <a:endParaRPr lang="es-CL" sz="1750" dirty="0">
              <a:latin typeface="Helvetica" pitchFamily="2" charset="0"/>
            </a:endParaRPr>
          </a:p>
          <a:p>
            <a:pPr algn="just"/>
            <a:r>
              <a:rPr lang="es-ES" sz="1750" dirty="0">
                <a:latin typeface="Helvetica" pitchFamily="2" charset="0"/>
              </a:rPr>
              <a:t>	El dinero es la </a:t>
            </a:r>
            <a:r>
              <a:rPr lang="es-ES" sz="1750" b="1" dirty="0">
                <a:latin typeface="Helvetica" pitchFamily="2" charset="0"/>
              </a:rPr>
              <a:t>unidad de medida del derecho patrimonial</a:t>
            </a:r>
            <a:r>
              <a:rPr lang="es-ES" sz="1750" dirty="0">
                <a:latin typeface="Helvetica" pitchFamily="2" charset="0"/>
              </a:rPr>
              <a:t>, constituyendo así el </a:t>
            </a:r>
            <a:r>
              <a:rPr lang="es-ES" sz="1750" b="1" dirty="0">
                <a:latin typeface="Helvetica" pitchFamily="2" charset="0"/>
              </a:rPr>
              <a:t>lenguaje de la economía</a:t>
            </a:r>
            <a:r>
              <a:rPr lang="es-ES" sz="1750" dirty="0">
                <a:latin typeface="Helvetica" pitchFamily="2" charset="0"/>
              </a:rPr>
              <a:t>. En este sentido, todo aquello que tiene valoración económica puede, en definitiva, </a:t>
            </a:r>
            <a:r>
              <a:rPr lang="es-ES" sz="1750" b="1" dirty="0">
                <a:latin typeface="Helvetica" pitchFamily="2" charset="0"/>
              </a:rPr>
              <a:t>expresarse en dine</a:t>
            </a:r>
            <a:r>
              <a:rPr lang="es-ES" sz="1750" dirty="0">
                <a:latin typeface="Helvetica" pitchFamily="2" charset="0"/>
              </a:rPr>
              <a:t>ro.</a:t>
            </a:r>
            <a:endParaRPr lang="es-CL" sz="1750" dirty="0">
              <a:latin typeface="Helvetica" pitchFamily="2" charset="0"/>
            </a:endParaRPr>
          </a:p>
          <a:p>
            <a:pPr algn="just"/>
            <a:r>
              <a:rPr lang="es-ES" sz="1750" dirty="0">
                <a:latin typeface="Helvetica" pitchFamily="2" charset="0"/>
              </a:rPr>
              <a:t> </a:t>
            </a:r>
            <a:endParaRPr lang="es-CL" sz="1750" dirty="0">
              <a:latin typeface="Helvetica" pitchFamily="2" charset="0"/>
            </a:endParaRPr>
          </a:p>
          <a:p>
            <a:pPr algn="just"/>
            <a:r>
              <a:rPr lang="es-ES" sz="1750" dirty="0">
                <a:latin typeface="Helvetica" pitchFamily="2" charset="0"/>
              </a:rPr>
              <a:t>	En sus orígenes el dinero tuvo un </a:t>
            </a:r>
            <a:r>
              <a:rPr lang="es-ES" sz="1750" b="1" dirty="0">
                <a:latin typeface="Helvetica" pitchFamily="2" charset="0"/>
              </a:rPr>
              <a:t>valor intrínseco</a:t>
            </a:r>
            <a:r>
              <a:rPr lang="es-ES" sz="1750" dirty="0">
                <a:latin typeface="Helvetica" pitchFamily="2" charset="0"/>
              </a:rPr>
              <a:t>, valía en la medida que valía el material de que estaba constituido. Sin embargo, con el correr del tiempo, fue transformado en </a:t>
            </a:r>
            <a:r>
              <a:rPr lang="es-ES" sz="1750" b="1" dirty="0">
                <a:latin typeface="Helvetica" pitchFamily="2" charset="0"/>
              </a:rPr>
              <a:t>papel moneda </a:t>
            </a:r>
            <a:r>
              <a:rPr lang="es-ES" sz="1750" dirty="0">
                <a:latin typeface="Helvetica" pitchFamily="2" charset="0"/>
              </a:rPr>
              <a:t>valedero como título al portador </a:t>
            </a:r>
            <a:r>
              <a:rPr lang="es-ES" sz="1750" b="1" dirty="0">
                <a:latin typeface="Helvetica" pitchFamily="2" charset="0"/>
              </a:rPr>
              <a:t>convertible en oro</a:t>
            </a:r>
            <a:r>
              <a:rPr lang="es-ES" sz="1750" dirty="0">
                <a:latin typeface="Helvetica" pitchFamily="2" charset="0"/>
              </a:rPr>
              <a:t>.</a:t>
            </a:r>
            <a:r>
              <a:rPr lang="es-CL" sz="1750" dirty="0">
                <a:latin typeface="Helvetica" pitchFamily="2" charset="0"/>
              </a:rPr>
              <a:t> </a:t>
            </a:r>
            <a:r>
              <a:rPr lang="es-ES" sz="1750" dirty="0">
                <a:latin typeface="Helvetica" pitchFamily="2" charset="0"/>
              </a:rPr>
              <a:t>Se ha abandonado el régimen de la convertibilidad, careciendo el papel moneda de un respaldo en oro, y asignándosele </a:t>
            </a:r>
            <a:r>
              <a:rPr lang="es-ES" sz="1750" b="1" dirty="0">
                <a:latin typeface="Helvetica" pitchFamily="2" charset="0"/>
              </a:rPr>
              <a:t>un valor nominal basado en la confianza</a:t>
            </a:r>
            <a:r>
              <a:rPr lang="es-ES" sz="1750" dirty="0">
                <a:latin typeface="Helvetica" pitchFamily="2" charset="0"/>
              </a:rPr>
              <a:t>.</a:t>
            </a:r>
            <a:endParaRPr lang="es-CL" sz="1750" dirty="0">
              <a:latin typeface="Helvetica" pitchFamily="2" charset="0"/>
            </a:endParaRPr>
          </a:p>
          <a:p>
            <a:pPr algn="just"/>
            <a:r>
              <a:rPr lang="es-ES" sz="1750" dirty="0">
                <a:latin typeface="Helvetica" pitchFamily="2" charset="0"/>
              </a:rPr>
              <a:t> </a:t>
            </a:r>
            <a:endParaRPr lang="es-CL" sz="1750" dirty="0">
              <a:latin typeface="Helvetica" pitchFamily="2" charset="0"/>
            </a:endParaRPr>
          </a:p>
          <a:p>
            <a:pPr algn="just"/>
            <a:r>
              <a:rPr lang="es-ES" sz="1750" dirty="0">
                <a:latin typeface="Helvetica" pitchFamily="2" charset="0"/>
              </a:rPr>
              <a:t> 	El gran problema de la convertibilidad en estos tiempos, no se relaciona con el respaldo en metal que el dinero tenga, sino en </a:t>
            </a:r>
            <a:r>
              <a:rPr lang="es-ES" sz="1750" b="1" dirty="0">
                <a:latin typeface="Helvetica" pitchFamily="2" charset="0"/>
              </a:rPr>
              <a:t>el valor que adquiere la moneda nacional con relación a la moneda extranjera</a:t>
            </a:r>
            <a:r>
              <a:rPr lang="es-ES" sz="1750" dirty="0">
                <a:latin typeface="Helvetica" pitchFamily="2" charset="0"/>
              </a:rPr>
              <a:t>.</a:t>
            </a:r>
            <a:endParaRPr lang="es-CL" sz="1750" dirty="0">
              <a:latin typeface="Helvetica" pitchFamily="2" charset="0"/>
            </a:endParaRPr>
          </a:p>
          <a:p>
            <a:pPr algn="just"/>
            <a:r>
              <a:rPr lang="es-ES" sz="1750" dirty="0">
                <a:latin typeface="Helvetica" pitchFamily="2" charset="0"/>
              </a:rPr>
              <a:t> </a:t>
            </a:r>
            <a:endParaRPr lang="es-CL" sz="1750" dirty="0">
              <a:latin typeface="Helvetica" pitchFamily="2" charset="0"/>
            </a:endParaRPr>
          </a:p>
          <a:p>
            <a:pPr algn="just"/>
            <a:r>
              <a:rPr lang="es-ES" sz="1750" dirty="0">
                <a:latin typeface="Helvetica" pitchFamily="2" charset="0"/>
              </a:rPr>
              <a:t>	2. </a:t>
            </a:r>
            <a:r>
              <a:rPr lang="es-ES" sz="1750" u="sng" dirty="0">
                <a:latin typeface="Helvetica" pitchFamily="2" charset="0"/>
              </a:rPr>
              <a:t>Potestad emisora y valor liberatorio</a:t>
            </a:r>
            <a:endParaRPr lang="es-CL" sz="1750" dirty="0">
              <a:latin typeface="Helvetica" pitchFamily="2" charset="0"/>
            </a:endParaRPr>
          </a:p>
          <a:p>
            <a:pPr algn="just"/>
            <a:r>
              <a:rPr lang="es-ES" sz="1750" dirty="0">
                <a:latin typeface="Helvetica" pitchFamily="2" charset="0"/>
              </a:rPr>
              <a:t> </a:t>
            </a:r>
            <a:endParaRPr lang="es-CL" sz="1750" dirty="0">
              <a:latin typeface="Helvetica" pitchFamily="2" charset="0"/>
            </a:endParaRPr>
          </a:p>
          <a:p>
            <a:pPr algn="just"/>
            <a:r>
              <a:rPr lang="es-ES" sz="1750" b="1" dirty="0">
                <a:latin typeface="Helvetica" pitchFamily="2" charset="0"/>
              </a:rPr>
              <a:t>2.</a:t>
            </a:r>
            <a:r>
              <a:rPr lang="es-ES" sz="1750" dirty="0">
                <a:latin typeface="Helvetica" pitchFamily="2" charset="0"/>
              </a:rPr>
              <a:t>	La legislación chilena referente al dinero se encuentra en la Ley Orgánica Constitucional Nº 18.840 (Banco Central)</a:t>
            </a:r>
            <a:r>
              <a:rPr lang="es-CL" sz="1750" dirty="0">
                <a:latin typeface="Helvetica" pitchFamily="2" charset="0"/>
              </a:rPr>
              <a:t>. </a:t>
            </a:r>
            <a:r>
              <a:rPr lang="es-ES" sz="1750" dirty="0">
                <a:latin typeface="Helvetica" pitchFamily="2" charset="0"/>
              </a:rPr>
              <a:t>Jurídicamente hoy el único dinero con </a:t>
            </a:r>
            <a:r>
              <a:rPr lang="es-ES" sz="1750" b="1" dirty="0">
                <a:latin typeface="Helvetica" pitchFamily="2" charset="0"/>
              </a:rPr>
              <a:t>poder liberatorio obligatori</a:t>
            </a:r>
            <a:r>
              <a:rPr lang="es-ES" sz="1750" dirty="0">
                <a:latin typeface="Helvetica" pitchFamily="2" charset="0"/>
              </a:rPr>
              <a:t>o y circulación </a:t>
            </a:r>
            <a:r>
              <a:rPr lang="es-ES" sz="1750" b="1" dirty="0">
                <a:latin typeface="Helvetica" pitchFamily="2" charset="0"/>
              </a:rPr>
              <a:t>ilimitada </a:t>
            </a:r>
            <a:r>
              <a:rPr lang="es-ES" sz="1750" dirty="0">
                <a:latin typeface="Helvetica" pitchFamily="2" charset="0"/>
              </a:rPr>
              <a:t>es aquel emitido por el </a:t>
            </a:r>
            <a:r>
              <a:rPr lang="es-ES" sz="1750" b="1" dirty="0">
                <a:latin typeface="Helvetica" pitchFamily="2" charset="0"/>
              </a:rPr>
              <a:t>Banco Central</a:t>
            </a:r>
            <a:r>
              <a:rPr lang="es-ES" sz="1750" dirty="0">
                <a:latin typeface="Helvetica" pitchFamily="2" charset="0"/>
              </a:rPr>
              <a:t>: monedas y los billetes (artículo 31, LOC 18.840). Esta entidad tiene la </a:t>
            </a:r>
            <a:r>
              <a:rPr lang="es-ES" sz="1750" b="1" dirty="0">
                <a:latin typeface="Helvetica" pitchFamily="2" charset="0"/>
              </a:rPr>
              <a:t>potestad exclusiva </a:t>
            </a:r>
            <a:r>
              <a:rPr lang="es-ES" sz="1750" dirty="0">
                <a:latin typeface="Helvetica" pitchFamily="2" charset="0"/>
              </a:rPr>
              <a:t>de emitir billetes y acuñar moneda (artículo 28, LOC 18.840).</a:t>
            </a:r>
            <a:endParaRPr lang="es-CL" sz="1750" dirty="0">
              <a:latin typeface="Helvetica" pitchFamily="2" charset="0"/>
            </a:endParaRPr>
          </a:p>
          <a:p>
            <a:pPr algn="just"/>
            <a:r>
              <a:rPr lang="es-ES" sz="1750" dirty="0">
                <a:latin typeface="Helvetica" pitchFamily="2" charset="0"/>
              </a:rPr>
              <a:t> </a:t>
            </a:r>
            <a:endParaRPr lang="es-CL" sz="1750" dirty="0">
              <a:latin typeface="Helvetica" pitchFamily="2" charset="0"/>
            </a:endParaRPr>
          </a:p>
          <a:p>
            <a:pPr algn="just"/>
            <a:r>
              <a:rPr lang="es-ES" sz="1750" dirty="0">
                <a:latin typeface="Helvetica" pitchFamily="2" charset="0"/>
              </a:rPr>
              <a:t>	El </a:t>
            </a:r>
            <a:r>
              <a:rPr lang="es-ES" sz="1750" b="1" dirty="0">
                <a:latin typeface="Helvetica" pitchFamily="2" charset="0"/>
              </a:rPr>
              <a:t>poder liberatorio obligatorio </a:t>
            </a:r>
            <a:r>
              <a:rPr lang="es-ES" sz="1750" dirty="0">
                <a:latin typeface="Helvetica" pitchFamily="2" charset="0"/>
              </a:rPr>
              <a:t>implica que es un </a:t>
            </a:r>
            <a:r>
              <a:rPr lang="es-ES" sz="1750" b="1" dirty="0">
                <a:latin typeface="Helvetica" pitchFamily="2" charset="0"/>
              </a:rPr>
              <a:t>atributo del deudor pagar las obligaciones de dinero </a:t>
            </a:r>
            <a:r>
              <a:rPr lang="es-ES" sz="1750" dirty="0">
                <a:latin typeface="Helvetica" pitchFamily="2" charset="0"/>
              </a:rPr>
              <a:t>con las monedas o billetes que desee (individualmente consideradas), y una </a:t>
            </a:r>
            <a:r>
              <a:rPr lang="es-ES" sz="1750" b="1" dirty="0">
                <a:latin typeface="Helvetica" pitchFamily="2" charset="0"/>
              </a:rPr>
              <a:t>obligación del acreedor recibir ese dinero</a:t>
            </a:r>
            <a:r>
              <a:rPr lang="es-ES" sz="1750" dirty="0">
                <a:latin typeface="Helvetica" pitchFamily="2" charset="0"/>
              </a:rPr>
              <a:t>. Esta cualidad es la que </a:t>
            </a:r>
            <a:r>
              <a:rPr lang="es-ES" sz="1750" b="1" dirty="0">
                <a:latin typeface="Helvetica" pitchFamily="2" charset="0"/>
              </a:rPr>
              <a:t>marca la distinción </a:t>
            </a:r>
            <a:r>
              <a:rPr lang="es-ES" sz="1750" dirty="0">
                <a:latin typeface="Helvetica" pitchFamily="2" charset="0"/>
              </a:rPr>
              <a:t>entre el concepto económico del dinero, y el concepto jurídico del dinero. Es así que, para efectos jurídicos, sólo las monedas y los billetes (el circulante) constituyen dinero. El resto, son sólo instrumentos análogos.</a:t>
            </a:r>
          </a:p>
          <a:p>
            <a:pPr algn="just"/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97290445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D5C3BAD4-5ED5-0C4D-B29D-CD734B81178F}"/>
              </a:ext>
            </a:extLst>
          </p:cNvPr>
          <p:cNvSpPr txBox="1"/>
          <p:nvPr/>
        </p:nvSpPr>
        <p:spPr>
          <a:xfrm>
            <a:off x="0" y="0"/>
            <a:ext cx="12192000" cy="618630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/>
              <a:t>  </a:t>
            </a:r>
            <a:endParaRPr lang="es-CL" dirty="0"/>
          </a:p>
          <a:p>
            <a:pPr algn="just"/>
            <a:r>
              <a:rPr lang="es-ES" dirty="0"/>
              <a:t>	3.</a:t>
            </a:r>
            <a:r>
              <a:rPr lang="es-ES" b="1" dirty="0"/>
              <a:t> </a:t>
            </a:r>
            <a:r>
              <a:rPr lang="es-ES" u="sng" dirty="0">
                <a:latin typeface="Helvetica" pitchFamily="2" charset="0"/>
              </a:rPr>
              <a:t>Instrumentos análogos al dinero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</a:t>
            </a:r>
            <a:r>
              <a:rPr lang="es-ES" dirty="0">
                <a:latin typeface="Helvetica" pitchFamily="2" charset="0"/>
              </a:rPr>
              <a:t>En términos j</a:t>
            </a:r>
            <a:r>
              <a:rPr lang="es-ES" u="sng" dirty="0">
                <a:latin typeface="Helvetica" pitchFamily="2" charset="0"/>
              </a:rPr>
              <a:t>urídicos</a:t>
            </a:r>
            <a:r>
              <a:rPr lang="es-ES" dirty="0">
                <a:latin typeface="Helvetica" pitchFamily="2" charset="0"/>
              </a:rPr>
              <a:t>, los </a:t>
            </a:r>
            <a:r>
              <a:rPr lang="es-ES" b="1" dirty="0">
                <a:latin typeface="Helvetica" pitchFamily="2" charset="0"/>
              </a:rPr>
              <a:t>pagarés y las letras de cambio son </a:t>
            </a:r>
            <a:r>
              <a:rPr lang="es-ES" b="1" i="1" dirty="0">
                <a:latin typeface="Helvetica" pitchFamily="2" charset="0"/>
              </a:rPr>
              <a:t>títulos de crédito</a:t>
            </a:r>
            <a:r>
              <a:rPr lang="es-ES" dirty="0">
                <a:latin typeface="Helvetica" pitchFamily="2" charset="0"/>
              </a:rPr>
              <a:t>, expresan una obligación de dinero, pero </a:t>
            </a:r>
            <a:r>
              <a:rPr lang="es-ES" b="1" dirty="0">
                <a:latin typeface="Helvetica" pitchFamily="2" charset="0"/>
              </a:rPr>
              <a:t>no constituyen dinero </a:t>
            </a:r>
            <a:r>
              <a:rPr lang="es-ES" b="1" u="sng" dirty="0">
                <a:latin typeface="Helvetica" pitchFamily="2" charset="0"/>
              </a:rPr>
              <a:t>jurídico</a:t>
            </a:r>
            <a:r>
              <a:rPr lang="es-ES" dirty="0">
                <a:latin typeface="Helvetica" pitchFamily="2" charset="0"/>
              </a:rPr>
              <a:t>. Son además </a:t>
            </a:r>
            <a:r>
              <a:rPr lang="es-ES" b="1" dirty="0">
                <a:latin typeface="Helvetica" pitchFamily="2" charset="0"/>
              </a:rPr>
              <a:t>documentos abstractos, </a:t>
            </a:r>
            <a:r>
              <a:rPr lang="es-ES" dirty="0">
                <a:latin typeface="Helvetica" pitchFamily="2" charset="0"/>
              </a:rPr>
              <a:t>al considerarse que no pueden ser impugnados por vía de la causa.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 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	El cheque es un </a:t>
            </a:r>
            <a:r>
              <a:rPr lang="es-ES" b="1" i="1" dirty="0">
                <a:latin typeface="Helvetica" pitchFamily="2" charset="0"/>
              </a:rPr>
              <a:t>instrumento de pago</a:t>
            </a:r>
            <a:r>
              <a:rPr lang="es-ES" dirty="0">
                <a:latin typeface="Helvetica" pitchFamily="2" charset="0"/>
              </a:rPr>
              <a:t>. Técnicamente es un </a:t>
            </a:r>
            <a:r>
              <a:rPr lang="es-ES" b="1" i="1" dirty="0">
                <a:latin typeface="Helvetica" pitchFamily="2" charset="0"/>
              </a:rPr>
              <a:t>mandato</a:t>
            </a:r>
            <a:r>
              <a:rPr lang="es-ES" b="1" dirty="0">
                <a:latin typeface="Helvetica" pitchFamily="2" charset="0"/>
              </a:rPr>
              <a:t> </a:t>
            </a:r>
            <a:r>
              <a:rPr lang="es-ES" dirty="0">
                <a:latin typeface="Helvetica" pitchFamily="2" charset="0"/>
              </a:rPr>
              <a:t>que el girador da al banco para que pague al beneficiario.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 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	La </a:t>
            </a:r>
            <a:r>
              <a:rPr lang="es-ES" b="1" dirty="0">
                <a:latin typeface="Helvetica" pitchFamily="2" charset="0"/>
              </a:rPr>
              <a:t>moneda extranjera no es un instrumento liberatorio, tampoco se considera dinero jurídico</a:t>
            </a:r>
            <a:r>
              <a:rPr lang="es-ES" dirty="0">
                <a:latin typeface="Helvetica" pitchFamily="2" charset="0"/>
              </a:rPr>
              <a:t>. La moneda extranjera simplemente es una </a:t>
            </a:r>
            <a:r>
              <a:rPr lang="es-ES" i="1" dirty="0">
                <a:latin typeface="Helvetica" pitchFamily="2" charset="0"/>
              </a:rPr>
              <a:t>cosa corporal</a:t>
            </a:r>
            <a:r>
              <a:rPr lang="es-ES" dirty="0">
                <a:latin typeface="Helvetica" pitchFamily="2" charset="0"/>
              </a:rPr>
              <a:t>, susceptible de apropiación, que se adquiere a través de la compraventa (acto que ha sido objeto de numerosas regulaciones).</a:t>
            </a:r>
            <a:r>
              <a:rPr lang="es-CL" dirty="0">
                <a:latin typeface="Helvetica" pitchFamily="2" charset="0"/>
              </a:rPr>
              <a:t> </a:t>
            </a:r>
          </a:p>
          <a:p>
            <a:pPr algn="just"/>
            <a:endParaRPr lang="es-CL" dirty="0">
              <a:latin typeface="Helvetica" pitchFamily="2" charset="0"/>
            </a:endParaRPr>
          </a:p>
          <a:p>
            <a:pPr algn="just"/>
            <a:r>
              <a:rPr lang="es-CL" dirty="0">
                <a:latin typeface="Helvetica" pitchFamily="2" charset="0"/>
              </a:rPr>
              <a:t>	</a:t>
            </a:r>
            <a:r>
              <a:rPr lang="es-ES" dirty="0">
                <a:latin typeface="Helvetica" pitchFamily="2" charset="0"/>
              </a:rPr>
              <a:t>Con todo, </a:t>
            </a:r>
            <a:r>
              <a:rPr lang="es-ES" b="1" dirty="0">
                <a:latin typeface="Helvetica" pitchFamily="2" charset="0"/>
              </a:rPr>
              <a:t>es esencial para el comercio internacional la convertibilidad</a:t>
            </a:r>
            <a:r>
              <a:rPr lang="es-ES" dirty="0">
                <a:latin typeface="Helvetica" pitchFamily="2" charset="0"/>
              </a:rPr>
              <a:t>, esto es, </a:t>
            </a:r>
            <a:r>
              <a:rPr lang="es-ES" b="1" dirty="0">
                <a:latin typeface="Helvetica" pitchFamily="2" charset="0"/>
              </a:rPr>
              <a:t>si se autoriza a comprar y vender moneda extranjera a cambio de dinero chileno</a:t>
            </a:r>
            <a:r>
              <a:rPr lang="es-ES" dirty="0">
                <a:latin typeface="Helvetica" pitchFamily="2" charset="0"/>
              </a:rPr>
              <a:t>. Durante mucho tiempo rigió el principio de que las operaciones de cambio internacional </a:t>
            </a:r>
            <a:r>
              <a:rPr lang="es-ES" b="1" dirty="0">
                <a:latin typeface="Helvetica" pitchFamily="2" charset="0"/>
              </a:rPr>
              <a:t>sólo </a:t>
            </a:r>
            <a:r>
              <a:rPr lang="es-ES" dirty="0">
                <a:latin typeface="Helvetica" pitchFamily="2" charset="0"/>
              </a:rPr>
              <a:t>podían realizarse previa autorización del Banco Central. Actualmente, la compraventa de moneda extranjera </a:t>
            </a:r>
            <a:r>
              <a:rPr lang="es-ES" b="1" dirty="0">
                <a:latin typeface="Helvetica" pitchFamily="2" charset="0"/>
              </a:rPr>
              <a:t>está autorizada</a:t>
            </a:r>
            <a:r>
              <a:rPr lang="es-ES" dirty="0">
                <a:latin typeface="Helvetica" pitchFamily="2" charset="0"/>
              </a:rPr>
              <a:t>, hecho que no obsta la conservación por parte del Banco Central de facultades para regularla.</a:t>
            </a:r>
            <a:endParaRPr lang="es-CL" dirty="0">
              <a:latin typeface="Helvetica" pitchFamily="2" charset="0"/>
            </a:endParaRPr>
          </a:p>
          <a:p>
            <a:r>
              <a:rPr lang="es-ES" dirty="0">
                <a:latin typeface="Helvetica" pitchFamily="2" charset="0"/>
              </a:rPr>
              <a:t> </a:t>
            </a:r>
          </a:p>
          <a:p>
            <a:endParaRPr lang="es-ES" dirty="0">
              <a:latin typeface="Helvetica" pitchFamily="2" charset="0"/>
            </a:endParaRPr>
          </a:p>
          <a:p>
            <a:endParaRPr lang="es-ES" dirty="0">
              <a:latin typeface="Helvetica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58628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249D99B9-EA49-A947-92E3-CDD6B732FF8C}"/>
              </a:ext>
            </a:extLst>
          </p:cNvPr>
          <p:cNvSpPr txBox="1"/>
          <p:nvPr/>
        </p:nvSpPr>
        <p:spPr>
          <a:xfrm>
            <a:off x="0" y="0"/>
            <a:ext cx="12192000" cy="125572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 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	4.</a:t>
            </a:r>
            <a:r>
              <a:rPr lang="es-ES" b="1" dirty="0">
                <a:latin typeface="Helvetica" pitchFamily="2" charset="0"/>
              </a:rPr>
              <a:t> </a:t>
            </a:r>
            <a:r>
              <a:rPr lang="es-ES" u="sng" dirty="0">
                <a:latin typeface="Helvetica" pitchFamily="2" charset="0"/>
              </a:rPr>
              <a:t>El dinero como unidad monetaria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 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	La unidad monetaria en Chile actualmente es el </a:t>
            </a:r>
            <a:r>
              <a:rPr lang="es-ES" b="1" dirty="0">
                <a:latin typeface="Helvetica" pitchFamily="2" charset="0"/>
              </a:rPr>
              <a:t>peso</a:t>
            </a:r>
            <a:r>
              <a:rPr lang="es-ES" dirty="0">
                <a:latin typeface="Helvetica" pitchFamily="2" charset="0"/>
              </a:rPr>
              <a:t> (DL Nº 1.123, 1975). Toda la moneda que se emite en el país por el Banco Central, lo hace bajo esta unidad (artículo 30, LOC. 18.840).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 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	Además, en Chile, las obligaciones se pagan acorde a un </a:t>
            </a:r>
            <a:r>
              <a:rPr lang="es-ES" b="1" dirty="0">
                <a:latin typeface="Helvetica" pitchFamily="2" charset="0"/>
              </a:rPr>
              <a:t>valor nominal</a:t>
            </a:r>
            <a:r>
              <a:rPr lang="es-ES" dirty="0">
                <a:latin typeface="Helvetica" pitchFamily="2" charset="0"/>
              </a:rPr>
              <a:t>, hecho que no excluye la posibilidad de </a:t>
            </a:r>
            <a:r>
              <a:rPr lang="es-ES" b="1" dirty="0">
                <a:latin typeface="Helvetica" pitchFamily="2" charset="0"/>
              </a:rPr>
              <a:t>pactar su reajustabilidad.</a:t>
            </a:r>
            <a:r>
              <a:rPr lang="es-ES" dirty="0">
                <a:latin typeface="Helvetica" pitchFamily="2" charset="0"/>
              </a:rPr>
              <a:t> Para dichos fines, una de las unidades de reajustabilidad es la </a:t>
            </a:r>
            <a:r>
              <a:rPr lang="es-ES" b="1" dirty="0">
                <a:latin typeface="Helvetica" pitchFamily="2" charset="0"/>
              </a:rPr>
              <a:t>unidad de fomento (U.F.).</a:t>
            </a:r>
            <a:r>
              <a:rPr lang="es-CL" b="1" dirty="0">
                <a:latin typeface="Helvetica" pitchFamily="2" charset="0"/>
              </a:rPr>
              <a:t> </a:t>
            </a:r>
          </a:p>
          <a:p>
            <a:pPr algn="just"/>
            <a:endParaRPr lang="es-CL" b="1" dirty="0">
              <a:latin typeface="Helvetica" pitchFamily="2" charset="0"/>
            </a:endParaRPr>
          </a:p>
          <a:p>
            <a:pPr algn="just"/>
            <a:r>
              <a:rPr lang="es-CL" b="1" dirty="0">
                <a:latin typeface="Helvetica" pitchFamily="2" charset="0"/>
              </a:rPr>
              <a:t>	</a:t>
            </a:r>
            <a:r>
              <a:rPr lang="es-ES" b="1" dirty="0">
                <a:latin typeface="Helvetica" pitchFamily="2" charset="0"/>
              </a:rPr>
              <a:t>La reajustabilidad es de derecho estricto</a:t>
            </a:r>
            <a:r>
              <a:rPr lang="es-ES" dirty="0">
                <a:latin typeface="Helvetica" pitchFamily="2" charset="0"/>
              </a:rPr>
              <a:t>, por lo que para que una obligación se considere reajustable, ello debe constar en un pacto. Sin embargo, hay casos en que la jurisprudencia ha </a:t>
            </a:r>
            <a:r>
              <a:rPr lang="es-ES" b="1" dirty="0">
                <a:latin typeface="Helvetica" pitchFamily="2" charset="0"/>
              </a:rPr>
              <a:t>presumido la reajustabilidad</a:t>
            </a:r>
            <a:r>
              <a:rPr lang="es-ES" dirty="0">
                <a:latin typeface="Helvetica" pitchFamily="2" charset="0"/>
              </a:rPr>
              <a:t>, aun cuando no exista en inicio pacto de reajustabilidad, siempre que esta omisión haya acaecido porque no hubo posibilidad de pactarla. Así sucede, por ejemplo, con las </a:t>
            </a:r>
            <a:r>
              <a:rPr lang="es-ES" b="1" dirty="0">
                <a:latin typeface="Helvetica" pitchFamily="2" charset="0"/>
              </a:rPr>
              <a:t>obligaciones indemnizatorias</a:t>
            </a:r>
            <a:r>
              <a:rPr lang="es-ES" dirty="0">
                <a:latin typeface="Helvetica" pitchFamily="2" charset="0"/>
              </a:rPr>
              <a:t>.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 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	5.</a:t>
            </a:r>
            <a:r>
              <a:rPr lang="es-ES" b="1" dirty="0">
                <a:latin typeface="Helvetica" pitchFamily="2" charset="0"/>
              </a:rPr>
              <a:t> </a:t>
            </a:r>
            <a:r>
              <a:rPr lang="es-ES" u="sng" dirty="0">
                <a:latin typeface="Helvetica" pitchFamily="2" charset="0"/>
              </a:rPr>
              <a:t>Naturaleza jurídica del dinero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 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	</a:t>
            </a:r>
            <a:r>
              <a:rPr lang="es-ES" b="1" dirty="0">
                <a:latin typeface="Helvetica" pitchFamily="2" charset="0"/>
              </a:rPr>
              <a:t>El dinero es una cosa corporal, consumible o fungible </a:t>
            </a:r>
            <a:r>
              <a:rPr lang="es-ES" dirty="0">
                <a:latin typeface="Helvetica" pitchFamily="2" charset="0"/>
              </a:rPr>
              <a:t>(artículo 575), y - por lo general - da lugar a </a:t>
            </a:r>
            <a:r>
              <a:rPr lang="es-ES" b="1" dirty="0">
                <a:latin typeface="Helvetica" pitchFamily="2" charset="0"/>
              </a:rPr>
              <a:t>obligaciones de género</a:t>
            </a:r>
            <a:r>
              <a:rPr lang="es-ES" dirty="0">
                <a:latin typeface="Helvetica" pitchFamily="2" charset="0"/>
              </a:rPr>
              <a:t>. Sólo de manera excepcional (por convención de las partes), puede transformarse en cuerpo cierto. Además, el dinero sólo puede ser determinado en su </a:t>
            </a:r>
            <a:r>
              <a:rPr lang="es-ES" b="1" dirty="0">
                <a:latin typeface="Helvetica" pitchFamily="2" charset="0"/>
              </a:rPr>
              <a:t>número</a:t>
            </a:r>
            <a:r>
              <a:rPr lang="es-ES" dirty="0">
                <a:latin typeface="Helvetica" pitchFamily="2" charset="0"/>
              </a:rPr>
              <a:t>, no en su calidad (artículo 1.508).</a:t>
            </a:r>
          </a:p>
          <a:p>
            <a:endParaRPr lang="es-ES" dirty="0"/>
          </a:p>
          <a:p>
            <a:endParaRPr lang="es-CL" dirty="0"/>
          </a:p>
          <a:p>
            <a:r>
              <a:rPr lang="es-ES" dirty="0"/>
              <a:t> </a:t>
            </a:r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5587776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6921DA69-FE17-C942-82B9-60D18211E6DC}"/>
              </a:ext>
            </a:extLst>
          </p:cNvPr>
          <p:cNvSpPr txBox="1"/>
          <p:nvPr/>
        </p:nvSpPr>
        <p:spPr>
          <a:xfrm>
            <a:off x="0" y="0"/>
            <a:ext cx="12192000" cy="142192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>
                <a:latin typeface="Helvetica" pitchFamily="2" charset="0"/>
              </a:rPr>
              <a:t>	6.</a:t>
            </a:r>
            <a:r>
              <a:rPr lang="es-ES" b="1" dirty="0">
                <a:latin typeface="Helvetica" pitchFamily="2" charset="0"/>
              </a:rPr>
              <a:t> </a:t>
            </a:r>
            <a:r>
              <a:rPr lang="es-ES" u="sng" dirty="0">
                <a:latin typeface="Helvetica" pitchFamily="2" charset="0"/>
              </a:rPr>
              <a:t>Función jurídica del dinero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 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	La función del dinero es (1) la de </a:t>
            </a:r>
            <a:r>
              <a:rPr lang="es-ES" b="1" dirty="0">
                <a:latin typeface="Helvetica" pitchFamily="2" charset="0"/>
              </a:rPr>
              <a:t>servir como </a:t>
            </a:r>
            <a:r>
              <a:rPr lang="es-ES" b="1" i="1" dirty="0">
                <a:latin typeface="Helvetica" pitchFamily="2" charset="0"/>
              </a:rPr>
              <a:t>medio de pago</a:t>
            </a:r>
            <a:r>
              <a:rPr lang="es-ES" dirty="0">
                <a:latin typeface="Helvetica" pitchFamily="2" charset="0"/>
              </a:rPr>
              <a:t>, lo que se conoce como </a:t>
            </a:r>
            <a:r>
              <a:rPr lang="es-ES" b="1" dirty="0">
                <a:latin typeface="Helvetica" pitchFamily="2" charset="0"/>
              </a:rPr>
              <a:t>poder liberatorio general</a:t>
            </a:r>
            <a:r>
              <a:rPr lang="es-ES" dirty="0">
                <a:latin typeface="Helvetica" pitchFamily="2" charset="0"/>
              </a:rPr>
              <a:t>. </a:t>
            </a:r>
            <a:r>
              <a:rPr lang="es-CL" dirty="0">
                <a:latin typeface="Helvetica" pitchFamily="2" charset="0"/>
              </a:rPr>
              <a:t>(2) </a:t>
            </a:r>
            <a:r>
              <a:rPr lang="es-ES" dirty="0">
                <a:latin typeface="Helvetica" pitchFamily="2" charset="0"/>
              </a:rPr>
              <a:t>es una </a:t>
            </a:r>
            <a:r>
              <a:rPr lang="es-ES" b="1" i="1" dirty="0">
                <a:latin typeface="Helvetica" pitchFamily="2" charset="0"/>
              </a:rPr>
              <a:t>unidad de medida</a:t>
            </a:r>
            <a:r>
              <a:rPr lang="es-ES" dirty="0">
                <a:latin typeface="Helvetica" pitchFamily="2" charset="0"/>
              </a:rPr>
              <a:t>, ya que todo aquello que tiene valoración económica -en definitiva- puede expresarse en una avaluación pecuniaria.</a:t>
            </a:r>
            <a:r>
              <a:rPr lang="es-CL" dirty="0">
                <a:latin typeface="Helvetica" pitchFamily="2" charset="0"/>
              </a:rPr>
              <a:t> (3) </a:t>
            </a:r>
            <a:r>
              <a:rPr lang="es-ES" b="1" i="1" dirty="0">
                <a:latin typeface="Helvetica" pitchFamily="2" charset="0"/>
              </a:rPr>
              <a:t>es cosa apropiable </a:t>
            </a:r>
            <a:r>
              <a:rPr lang="es-ES" dirty="0">
                <a:latin typeface="Helvetica" pitchFamily="2" charset="0"/>
              </a:rPr>
              <a:t>y, como tal, </a:t>
            </a:r>
            <a:r>
              <a:rPr lang="es-ES" b="1" i="1" dirty="0">
                <a:latin typeface="Helvetica" pitchFamily="2" charset="0"/>
              </a:rPr>
              <a:t>genera frutos</a:t>
            </a:r>
            <a:r>
              <a:rPr lang="es-ES" b="1" dirty="0">
                <a:latin typeface="Helvetica" pitchFamily="2" charset="0"/>
              </a:rPr>
              <a:t>: los intereses</a:t>
            </a:r>
            <a:r>
              <a:rPr lang="es-ES" dirty="0">
                <a:latin typeface="Helvetica" pitchFamily="2" charset="0"/>
              </a:rPr>
              <a:t>.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 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	7.</a:t>
            </a:r>
            <a:r>
              <a:rPr lang="es-ES" b="1" dirty="0">
                <a:latin typeface="Helvetica" pitchFamily="2" charset="0"/>
              </a:rPr>
              <a:t> </a:t>
            </a:r>
            <a:r>
              <a:rPr lang="es-ES" u="sng" dirty="0">
                <a:latin typeface="Helvetica" pitchFamily="2" charset="0"/>
              </a:rPr>
              <a:t>Los intereses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b="1" dirty="0">
                <a:latin typeface="Helvetica" pitchFamily="2" charset="0"/>
              </a:rPr>
              <a:t> 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	La </a:t>
            </a:r>
            <a:r>
              <a:rPr lang="es-ES" b="1" dirty="0">
                <a:latin typeface="Helvetica" pitchFamily="2" charset="0"/>
              </a:rPr>
              <a:t>accesión</a:t>
            </a:r>
            <a:r>
              <a:rPr lang="es-ES" dirty="0">
                <a:latin typeface="Helvetica" pitchFamily="2" charset="0"/>
              </a:rPr>
              <a:t> es el </a:t>
            </a:r>
            <a:r>
              <a:rPr lang="es-ES" b="1" dirty="0">
                <a:latin typeface="Helvetica" pitchFamily="2" charset="0"/>
              </a:rPr>
              <a:t>modo de adquirir </a:t>
            </a:r>
            <a:r>
              <a:rPr lang="es-ES" dirty="0">
                <a:latin typeface="Helvetica" pitchFamily="2" charset="0"/>
              </a:rPr>
              <a:t>a través del cual el propietario de la cosa </a:t>
            </a:r>
            <a:r>
              <a:rPr lang="es-ES" b="1" dirty="0">
                <a:latin typeface="Helvetica" pitchFamily="2" charset="0"/>
              </a:rPr>
              <a:t>se hace dueño de los frutos </a:t>
            </a:r>
            <a:r>
              <a:rPr lang="es-ES" dirty="0">
                <a:latin typeface="Helvetica" pitchFamily="2" charset="0"/>
              </a:rPr>
              <a:t>que ésta genera. Así, el propietario del dinero </a:t>
            </a:r>
            <a:r>
              <a:rPr lang="es-ES" b="1" dirty="0">
                <a:latin typeface="Helvetica" pitchFamily="2" charset="0"/>
              </a:rPr>
              <a:t>adquiere por accesión los intereses: sus frutos civiles </a:t>
            </a:r>
            <a:r>
              <a:rPr lang="es-ES" dirty="0">
                <a:latin typeface="Helvetica" pitchFamily="2" charset="0"/>
              </a:rPr>
              <a:t>(arts. 643 y 647 CC). 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 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	En la </a:t>
            </a:r>
            <a:r>
              <a:rPr lang="es-ES" b="1" dirty="0">
                <a:latin typeface="Helvetica" pitchFamily="2" charset="0"/>
              </a:rPr>
              <a:t>antigüedad</a:t>
            </a:r>
            <a:r>
              <a:rPr lang="es-ES" dirty="0">
                <a:latin typeface="Helvetica" pitchFamily="2" charset="0"/>
              </a:rPr>
              <a:t>, el tema relativo a los intereses se trató con gran </a:t>
            </a:r>
            <a:r>
              <a:rPr lang="es-ES" b="1" dirty="0">
                <a:latin typeface="Helvetica" pitchFamily="2" charset="0"/>
              </a:rPr>
              <a:t>escepticismo</a:t>
            </a:r>
            <a:r>
              <a:rPr lang="es-ES" dirty="0">
                <a:latin typeface="Helvetica" pitchFamily="2" charset="0"/>
              </a:rPr>
              <a:t>, mirando con reticencia su cobro. La </a:t>
            </a:r>
            <a:r>
              <a:rPr lang="es-ES" b="1" dirty="0">
                <a:latin typeface="Helvetica" pitchFamily="2" charset="0"/>
              </a:rPr>
              <a:t>repulsión hacia el préstamo de dinero </a:t>
            </a:r>
            <a:r>
              <a:rPr lang="es-ES" dirty="0">
                <a:latin typeface="Helvetica" pitchFamily="2" charset="0"/>
              </a:rPr>
              <a:t>con cobro de intereses persistió incluso durante la tradición medieval. Sólo en la </a:t>
            </a:r>
            <a:r>
              <a:rPr lang="es-ES" b="1" dirty="0">
                <a:latin typeface="Helvetica" pitchFamily="2" charset="0"/>
              </a:rPr>
              <a:t>Edad Moderna se produce un cambio en las percepciones</a:t>
            </a:r>
            <a:r>
              <a:rPr lang="es-ES" dirty="0">
                <a:latin typeface="Helvetica" pitchFamily="2" charset="0"/>
              </a:rPr>
              <a:t>, desapareciendo el recelo hacia el cobro de intereses y más aún, teniendo esta actividad una posición digna, cuya buena administración conduce a tener una postura prevalente en la sociedad.</a:t>
            </a:r>
          </a:p>
          <a:p>
            <a:pPr algn="just"/>
            <a:endParaRPr lang="es-ES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	Este cambio puede justificarse a la luz de </a:t>
            </a:r>
            <a:r>
              <a:rPr lang="es-ES" b="1" dirty="0">
                <a:latin typeface="Helvetica" pitchFamily="2" charset="0"/>
              </a:rPr>
              <a:t>dos factores</a:t>
            </a:r>
            <a:r>
              <a:rPr lang="es-ES" dirty="0">
                <a:latin typeface="Helvetica" pitchFamily="2" charset="0"/>
              </a:rPr>
              <a:t>: (i) </a:t>
            </a:r>
            <a:r>
              <a:rPr lang="es-ES" b="1" dirty="0">
                <a:latin typeface="Helvetica" pitchFamily="2" charset="0"/>
              </a:rPr>
              <a:t>Principio de Justicia:</a:t>
            </a:r>
            <a:r>
              <a:rPr lang="es-ES" dirty="0">
                <a:latin typeface="Helvetica" pitchFamily="2" charset="0"/>
              </a:rPr>
              <a:t> Quien presta dinero </a:t>
            </a:r>
            <a:r>
              <a:rPr lang="es-ES" b="1" dirty="0">
                <a:latin typeface="Helvetica" pitchFamily="2" charset="0"/>
              </a:rPr>
              <a:t>se priva de su uso, postergándolo</a:t>
            </a:r>
            <a:r>
              <a:rPr lang="es-ES" dirty="0">
                <a:latin typeface="Helvetica" pitchFamily="2" charset="0"/>
              </a:rPr>
              <a:t>. Ese </a:t>
            </a:r>
            <a:r>
              <a:rPr lang="es-ES" b="1" dirty="0">
                <a:latin typeface="Helvetica" pitchFamily="2" charset="0"/>
              </a:rPr>
              <a:t>tiempo </a:t>
            </a:r>
            <a:r>
              <a:rPr lang="es-ES" dirty="0">
                <a:latin typeface="Helvetica" pitchFamily="2" charset="0"/>
              </a:rPr>
              <a:t>en que el dinero deja de usarse tiene </a:t>
            </a:r>
            <a:r>
              <a:rPr lang="es-ES" b="1" dirty="0">
                <a:latin typeface="Helvetica" pitchFamily="2" charset="0"/>
              </a:rPr>
              <a:t>un valor económico </a:t>
            </a:r>
            <a:r>
              <a:rPr lang="es-ES" dirty="0">
                <a:latin typeface="Helvetica" pitchFamily="2" charset="0"/>
              </a:rPr>
              <a:t>que no puede ser ignorado.</a:t>
            </a:r>
            <a:r>
              <a:rPr lang="es-CL" dirty="0">
                <a:latin typeface="Helvetica" pitchFamily="2" charset="0"/>
              </a:rPr>
              <a:t> (ii) </a:t>
            </a:r>
            <a:r>
              <a:rPr lang="es-ES" b="1" dirty="0">
                <a:latin typeface="Helvetica" pitchFamily="2" charset="0"/>
              </a:rPr>
              <a:t>Enfoque económico-utilitarista:</a:t>
            </a:r>
            <a:r>
              <a:rPr lang="es-ES" dirty="0">
                <a:latin typeface="Helvetica" pitchFamily="2" charset="0"/>
              </a:rPr>
              <a:t> En un aspecto macroeconómico, el cobro de intereses </a:t>
            </a:r>
            <a:r>
              <a:rPr lang="es-ES" b="1" dirty="0">
                <a:latin typeface="Helvetica" pitchFamily="2" charset="0"/>
              </a:rPr>
              <a:t>fomenta la producción</a:t>
            </a:r>
            <a:r>
              <a:rPr lang="es-ES" dirty="0">
                <a:latin typeface="Helvetica" pitchFamily="2" charset="0"/>
              </a:rPr>
              <a:t>, ya que antes de iniciar un proyecto, se considera si el beneficio que reportará el proceso productivo es mayor de lo que se percibiría prestando ese dinero a interés. Esta consideración permite que los </a:t>
            </a:r>
            <a:r>
              <a:rPr lang="es-ES" b="1" dirty="0">
                <a:latin typeface="Helvetica" pitchFamily="2" charset="0"/>
              </a:rPr>
              <a:t>recursos de capital sean orientados a financiar sólo los procesos productivos más seguros </a:t>
            </a:r>
            <a:r>
              <a:rPr lang="es-ES" dirty="0">
                <a:latin typeface="Helvetica" pitchFamily="2" charset="0"/>
              </a:rPr>
              <a:t>(mejor asignación de los recursos de capital).</a:t>
            </a:r>
            <a:endParaRPr lang="es-CL" dirty="0">
              <a:latin typeface="Helvetica" pitchFamily="2" charset="0"/>
            </a:endParaRPr>
          </a:p>
          <a:p>
            <a:pPr algn="just"/>
            <a:endParaRPr lang="es-CL" dirty="0"/>
          </a:p>
          <a:p>
            <a:pPr algn="just"/>
            <a:r>
              <a:rPr lang="es-ES" dirty="0"/>
              <a:t> </a:t>
            </a:r>
            <a:endParaRPr lang="es-CL" dirty="0"/>
          </a:p>
          <a:p>
            <a:pPr algn="just"/>
            <a:r>
              <a:rPr lang="es-ES" dirty="0"/>
              <a:t>	</a:t>
            </a:r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r>
              <a:rPr lang="es-CL" dirty="0"/>
              <a:t>F</a:t>
            </a:r>
          </a:p>
        </p:txBody>
      </p:sp>
    </p:spTree>
    <p:extLst>
      <p:ext uri="{BB962C8B-B14F-4D97-AF65-F5344CB8AC3E}">
        <p14:creationId xmlns:p14="http://schemas.microsoft.com/office/powerpoint/2010/main" val="27057438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394047F5-68F5-D34F-92E8-1901AF0C9FF8}"/>
              </a:ext>
            </a:extLst>
          </p:cNvPr>
          <p:cNvSpPr txBox="1"/>
          <p:nvPr/>
        </p:nvSpPr>
        <p:spPr>
          <a:xfrm>
            <a:off x="0" y="0"/>
            <a:ext cx="12192000" cy="139422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dirty="0">
                <a:latin typeface="Helvetica" pitchFamily="2" charset="0"/>
              </a:rPr>
              <a:t>	8. </a:t>
            </a:r>
            <a:r>
              <a:rPr lang="es-ES" u="sng" dirty="0">
                <a:latin typeface="Helvetica" pitchFamily="2" charset="0"/>
              </a:rPr>
              <a:t>Las operaciones de crédito de dinero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 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b="1" dirty="0">
                <a:latin typeface="Helvetica" pitchFamily="2" charset="0"/>
              </a:rPr>
              <a:t>24.</a:t>
            </a:r>
            <a:r>
              <a:rPr lang="es-ES" dirty="0">
                <a:latin typeface="Helvetica" pitchFamily="2" charset="0"/>
              </a:rPr>
              <a:t>	En el derecho chileno, la regla general es que las operaciones de crédito de dinero </a:t>
            </a:r>
            <a:r>
              <a:rPr lang="es-ES" b="1" dirty="0">
                <a:latin typeface="Helvetica" pitchFamily="2" charset="0"/>
              </a:rPr>
              <a:t>devenguen intereses</a:t>
            </a:r>
            <a:r>
              <a:rPr lang="es-ES" dirty="0">
                <a:latin typeface="Helvetica" pitchFamily="2" charset="0"/>
              </a:rPr>
              <a:t>, la onerosidad es la regla general.</a:t>
            </a:r>
            <a:r>
              <a:rPr lang="es-CL" dirty="0">
                <a:latin typeface="Helvetica" pitchFamily="2" charset="0"/>
              </a:rPr>
              <a:t> </a:t>
            </a:r>
            <a:r>
              <a:rPr lang="es-ES" dirty="0">
                <a:latin typeface="Helvetica" pitchFamily="2" charset="0"/>
              </a:rPr>
              <a:t>Las operaciones de crédito de dinero están reguladas por la </a:t>
            </a:r>
            <a:r>
              <a:rPr lang="es-ES" b="1" dirty="0">
                <a:latin typeface="Helvetica" pitchFamily="2" charset="0"/>
              </a:rPr>
              <a:t>Ley 18.010 </a:t>
            </a:r>
            <a:r>
              <a:rPr lang="es-ES" dirty="0">
                <a:latin typeface="Helvetica" pitchFamily="2" charset="0"/>
              </a:rPr>
              <a:t>contenida en el Apéndice del Código Civil. La gratuidad no se presume en operaciones de crédito de dinero, muy por el contrario, </a:t>
            </a:r>
            <a:r>
              <a:rPr lang="es-ES" b="1" dirty="0">
                <a:latin typeface="Helvetica" pitchFamily="2" charset="0"/>
              </a:rPr>
              <a:t>se presumen los intereses corrientes</a:t>
            </a:r>
            <a:r>
              <a:rPr lang="es-ES" dirty="0">
                <a:latin typeface="Helvetica" pitchFamily="2" charset="0"/>
              </a:rPr>
              <a:t> (el promedio de los intereses que se cobran en el mercado).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 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b="1" dirty="0">
                <a:latin typeface="Helvetica" pitchFamily="2" charset="0"/>
              </a:rPr>
              <a:t>25.</a:t>
            </a:r>
            <a:r>
              <a:rPr lang="es-ES" dirty="0">
                <a:latin typeface="Helvetica" pitchFamily="2" charset="0"/>
              </a:rPr>
              <a:t>	Esta ley también establece un </a:t>
            </a:r>
            <a:r>
              <a:rPr lang="es-ES" b="1" dirty="0">
                <a:latin typeface="Helvetica" pitchFamily="2" charset="0"/>
              </a:rPr>
              <a:t>máximo de interés autorizado </a:t>
            </a:r>
            <a:r>
              <a:rPr lang="es-ES" dirty="0">
                <a:latin typeface="Helvetica" pitchFamily="2" charset="0"/>
              </a:rPr>
              <a:t>para las operaciones de crédito de dinero. Este es el interés corriente más su cincuenta por ciento. Cobrar más allá del máximo convencional implica </a:t>
            </a:r>
            <a:r>
              <a:rPr lang="es-ES" b="1" dirty="0">
                <a:latin typeface="Helvetica" pitchFamily="2" charset="0"/>
              </a:rPr>
              <a:t>usura,</a:t>
            </a:r>
            <a:r>
              <a:rPr lang="es-ES" dirty="0">
                <a:latin typeface="Helvetica" pitchFamily="2" charset="0"/>
              </a:rPr>
              <a:t> cuya sanción civil es la </a:t>
            </a:r>
            <a:r>
              <a:rPr lang="es-ES" b="1" dirty="0">
                <a:latin typeface="Helvetica" pitchFamily="2" charset="0"/>
              </a:rPr>
              <a:t>reducción del interés pactado </a:t>
            </a:r>
            <a:r>
              <a:rPr lang="es-ES" dirty="0">
                <a:latin typeface="Helvetica" pitchFamily="2" charset="0"/>
              </a:rPr>
              <a:t>al monto corriente (no al máximo, como resultaría de aplicar a los intereses penales la regla del artículo 1.544-III del Código Civil). Cabe destacar que las únicas operaciones de crédito de dinero en las que se presume implícitamente el cobro de intereses, son aquéllas enumeradas por la ley.</a:t>
            </a:r>
          </a:p>
          <a:p>
            <a:pPr algn="just"/>
            <a:endParaRPr lang="es-ES" dirty="0">
              <a:latin typeface="Helvetica" pitchFamily="2" charset="0"/>
            </a:endParaRPr>
          </a:p>
          <a:p>
            <a:pPr algn="just"/>
            <a:r>
              <a:rPr lang="es-ES" b="1" dirty="0">
                <a:latin typeface="Helvetica" pitchFamily="2" charset="0"/>
              </a:rPr>
              <a:t>26.</a:t>
            </a:r>
            <a:r>
              <a:rPr lang="es-ES" dirty="0">
                <a:latin typeface="Helvetica" pitchFamily="2" charset="0"/>
              </a:rPr>
              <a:t>	</a:t>
            </a:r>
            <a:r>
              <a:rPr lang="es-ES" b="1" dirty="0">
                <a:latin typeface="Helvetica" pitchFamily="2" charset="0"/>
              </a:rPr>
              <a:t>El anatocismo </a:t>
            </a:r>
            <a:r>
              <a:rPr lang="es-ES" dirty="0">
                <a:latin typeface="Helvetica" pitchFamily="2" charset="0"/>
              </a:rPr>
              <a:t>(cobro de intereses por sobre los intereses), </a:t>
            </a:r>
            <a:r>
              <a:rPr lang="es-ES" b="1" dirty="0">
                <a:latin typeface="Helvetica" pitchFamily="2" charset="0"/>
              </a:rPr>
              <a:t>está permitido </a:t>
            </a:r>
            <a:r>
              <a:rPr lang="es-ES" dirty="0">
                <a:latin typeface="Helvetica" pitchFamily="2" charset="0"/>
              </a:rPr>
              <a:t>y regulado expresamente por la legislación chilena (artículo 9, Ley 18.010), no obstante lo dispuesto por el artículo 1.559 N°3 del Código Civil.</a:t>
            </a:r>
            <a:endParaRPr lang="es-CL" dirty="0">
              <a:latin typeface="Helvetica" pitchFamily="2" charset="0"/>
            </a:endParaRPr>
          </a:p>
          <a:p>
            <a:pPr algn="just"/>
            <a:endParaRPr lang="es-ES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	</a:t>
            </a:r>
            <a:r>
              <a:rPr lang="es-ES" b="1" dirty="0">
                <a:latin typeface="Helvetica" pitchFamily="2" charset="0"/>
              </a:rPr>
              <a:t>En economía el concepto de dinero se extiende</a:t>
            </a:r>
            <a:r>
              <a:rPr lang="es-ES" dirty="0">
                <a:latin typeface="Helvetica" pitchFamily="2" charset="0"/>
              </a:rPr>
              <a:t>, además del dinero propiamente tal (circulante), a los </a:t>
            </a:r>
            <a:r>
              <a:rPr lang="es-ES" b="1" dirty="0">
                <a:latin typeface="Helvetica" pitchFamily="2" charset="0"/>
              </a:rPr>
              <a:t>depósitos bancarios (M1</a:t>
            </a:r>
            <a:r>
              <a:rPr lang="es-ES" dirty="0">
                <a:latin typeface="Helvetica" pitchFamily="2" charset="0"/>
              </a:rPr>
              <a:t>), e incluso a documentos que acreditan obligaciones pagaderas en dinero, como los </a:t>
            </a:r>
            <a:r>
              <a:rPr lang="es-ES" b="1" dirty="0">
                <a:latin typeface="Helvetica" pitchFamily="2" charset="0"/>
              </a:rPr>
              <a:t>pagarés y las letras de cambio (M2) (esto es, </a:t>
            </a:r>
            <a:r>
              <a:rPr lang="es-ES" dirty="0">
                <a:latin typeface="Helvetica" pitchFamily="2" charset="0"/>
              </a:rPr>
              <a:t>títulos de crédito a corto plazo que pueden ser endosados y utilizados como dinero). 			  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 </a:t>
            </a:r>
            <a:endParaRPr lang="es-CL" dirty="0">
              <a:latin typeface="Helvetica" pitchFamily="2" charset="0"/>
            </a:endParaRPr>
          </a:p>
          <a:p>
            <a:pPr algn="just"/>
            <a:r>
              <a:rPr lang="es-ES" dirty="0">
                <a:latin typeface="Helvetica" pitchFamily="2" charset="0"/>
              </a:rPr>
              <a:t>	Además de presumir la reajustabilidad en estos casos, la jurisprudencia ha resuelto que </a:t>
            </a:r>
            <a:r>
              <a:rPr lang="es-ES" b="1" dirty="0">
                <a:latin typeface="Helvetica" pitchFamily="2" charset="0"/>
              </a:rPr>
              <a:t>el deudor de la obligación indemnizatoria está constituido en mora, y empieza a deber intereses moratorios corrientes </a:t>
            </a:r>
            <a:r>
              <a:rPr lang="es-ES" dirty="0">
                <a:latin typeface="Helvetica" pitchFamily="2" charset="0"/>
              </a:rPr>
              <a:t>(art. 1.559 N°1), </a:t>
            </a:r>
            <a:r>
              <a:rPr lang="es-ES" b="1" dirty="0">
                <a:latin typeface="Helvetica" pitchFamily="2" charset="0"/>
              </a:rPr>
              <a:t>desde la notificación de la demanda </a:t>
            </a:r>
            <a:r>
              <a:rPr lang="es-ES" dirty="0">
                <a:latin typeface="Helvetica" pitchFamily="2" charset="0"/>
              </a:rPr>
              <a:t>de indemnización, no obstante que su obligación es </a:t>
            </a:r>
            <a:r>
              <a:rPr lang="es-ES" b="1" dirty="0">
                <a:latin typeface="Helvetica" pitchFamily="2" charset="0"/>
              </a:rPr>
              <a:t>líquida sólo después de la sentencia </a:t>
            </a:r>
            <a:r>
              <a:rPr lang="es-ES" dirty="0">
                <a:latin typeface="Helvetica" pitchFamily="2" charset="0"/>
              </a:rPr>
              <a:t>condenatoria.</a:t>
            </a:r>
            <a:endParaRPr lang="es-CL" dirty="0">
              <a:latin typeface="Helvetica" pitchFamily="2" charset="0"/>
            </a:endParaRPr>
          </a:p>
          <a:p>
            <a:pPr algn="just"/>
            <a:endParaRPr lang="es-CL" dirty="0"/>
          </a:p>
          <a:p>
            <a:pPr algn="just"/>
            <a:endParaRPr lang="es-CL" dirty="0"/>
          </a:p>
          <a:p>
            <a:r>
              <a:rPr lang="es-ES" dirty="0"/>
              <a:t> </a:t>
            </a:r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10781146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5727</TotalTime>
  <Words>1756</Words>
  <Application>Microsoft Macintosh PowerPoint</Application>
  <PresentationFormat>Panorámica</PresentationFormat>
  <Paragraphs>250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4" baseType="lpstr">
      <vt:lpstr>Arial</vt:lpstr>
      <vt:lpstr>Book Antiqua</vt:lpstr>
      <vt:lpstr>Calibri</vt:lpstr>
      <vt:lpstr>Calibri Light</vt:lpstr>
      <vt:lpstr>Helvetica</vt:lpstr>
      <vt:lpstr>Tema de Office</vt:lpstr>
      <vt:lpstr>        Contratos  Clase 11: Viernes 16 Abril, 2021  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      Contratos  Clase 8: Viernes 9 Abril, 2021  </dc:title>
  <dc:creator>Microsoft Office User</dc:creator>
  <cp:lastModifiedBy>Microsoft Office User</cp:lastModifiedBy>
  <cp:revision>92</cp:revision>
  <cp:lastPrinted>2021-04-16T12:37:57Z</cp:lastPrinted>
  <dcterms:created xsi:type="dcterms:W3CDTF">2021-04-08T13:36:14Z</dcterms:created>
  <dcterms:modified xsi:type="dcterms:W3CDTF">2021-04-20T04:01:58Z</dcterms:modified>
</cp:coreProperties>
</file>