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281" r:id="rId4"/>
    <p:sldId id="282" r:id="rId5"/>
    <p:sldId id="262" r:id="rId6"/>
    <p:sldId id="272" r:id="rId7"/>
    <p:sldId id="273" r:id="rId8"/>
    <p:sldId id="274" r:id="rId9"/>
    <p:sldId id="275" r:id="rId10"/>
    <p:sldId id="277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87"/>
  </p:normalViewPr>
  <p:slideViewPr>
    <p:cSldViewPr snapToGrid="0" snapToObjects="1">
      <p:cViewPr varScale="1">
        <p:scale>
          <a:sx n="116" d="100"/>
          <a:sy n="116" d="100"/>
        </p:scale>
        <p:origin x="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3908-4AB8-B34B-BA8F-03230A6F474A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73EE-2074-CD46-986C-76EAD43616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3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CB495-7D62-804F-A1A1-67F10DFFC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7E033D-B2C5-3641-A264-E2F5F90D9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C41F1-7B84-1E4F-B3F8-96FAE9EC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FF3F6F-A0D0-BB47-94ED-1B4795F6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F3113D-FA79-6749-8A8E-CBE4CB1E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94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B2E20-8673-374B-9B59-44EA29275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29D982-149D-A04B-AAA7-3197C1AC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B404E-01F2-8B41-A91E-2B58407E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B5532A-5CB9-3D47-B179-52D2539B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8EDF0-6657-4C49-9F35-B0737E1F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72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00041-8984-8545-8585-167C4039F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8D4479-275A-7F4D-AEE2-67B7E0437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E7A62-89E5-4843-A550-C93D0F45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BCCE04-D57E-3F47-81B9-71B2FEA6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440BB-8318-2649-BF24-57C6C01F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187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6A3B-7F37-A949-90FA-0EA756FE6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07E12-1A88-9842-971E-98E1A1E71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14B183-1E73-F249-876E-2EAD5CCC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2DD0F-3B01-6A41-B4F1-B124C560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A968F-E89F-1F4B-9AA9-7839B4EA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4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12777-5A64-3F40-B925-FB82F7C4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6C0FA3-B4E6-4B41-A975-B89C00432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7E015-B6C3-B741-B634-157BFEC0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4A267D-236E-2F4A-B614-986082C5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AD45D0-62AC-194C-8CAF-B24302FE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135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C4722-6123-8E4E-83B4-5AD4A4BB1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9FB6A-4A23-ED41-BECB-C122841E9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4E515C-BD7B-A343-B9B0-C5783728B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161D97-3E07-F74D-A203-F1DF366C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F250A5-E1B2-FC4A-A4A7-282D5530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42F379-9EAE-DE46-A4FD-142815AE3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2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2C482-770C-014A-808A-C436DAA6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9895F9-5EED-9146-A649-A4A1E942C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0E8F38-E162-3440-83ED-8883257D8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2AAC1F-4347-0144-97BC-440E15D46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4D71A0-7853-5F47-AAA1-0E92B4EED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8BEAD4-F063-EF4E-B6F9-DBF00909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A236F7-6F42-2C47-A4F5-FEA6F19E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2BDEBC-3D93-5641-85D4-1F28B35C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6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FAD38-EC3B-394E-8BD9-834BEAB9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9F5343-6096-0A46-B724-0A8CB99D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1623AC-B28B-F84C-AECD-69B0CBA3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FB7C42-1246-854E-A67F-D2CDEEE0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9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255722-5DBE-D146-A987-CEEF7373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2ACBE3-8F86-CA42-A900-F6F758BC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5F10E8-30E9-A844-820C-917D7846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177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41B94-0A91-0243-9EBF-E3C144017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72F981-6308-B542-AED0-2629B16F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91A9B3-4DB3-B143-98AA-4869F38F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F3036B-DF1E-6343-8AD1-0BC0074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7E8A45-25C2-A747-88B9-FAD6AAB9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BE4FB3-A344-EE40-8FEA-7E9892A4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40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9F52E-51F0-674F-9654-87BDB3EB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8AF806-5181-9A48-B8BC-E9E4F2AAD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A9881A-FC3D-BE4A-983A-CCF69F596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4B217-4381-B04C-98CE-D404DFC1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8623C3-FB86-1B4F-BE9B-10961F7A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917B92-F392-6B4D-B0B7-79A4630E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624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DD1F75-6027-EA4E-AF6D-E4F8BD82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BF350-6F4E-B443-A33B-610EF9CFB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4E4BE5-E904-A441-A8DA-8044BE770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4B22-CB1B-1F48-B699-8864B271CD85}" type="datetimeFigureOut">
              <a:rPr lang="es-CL" smtClean="0"/>
              <a:t>01-04-21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7AC89-17E2-5044-9D4C-8D146CAF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5BE1B4-F0AB-6D42-B5DD-93838B644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8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4: Martes 30 Marzo,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37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9476C24-57E5-EF46-8BEB-4B7DF99C7FCF}"/>
              </a:ext>
            </a:extLst>
          </p:cNvPr>
          <p:cNvSpPr txBox="1"/>
          <p:nvPr/>
        </p:nvSpPr>
        <p:spPr>
          <a:xfrm>
            <a:off x="0" y="0"/>
            <a:ext cx="1219200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u="sng" dirty="0"/>
              <a:t>Desde 1980: ¿retorno a los valores clásicos?</a:t>
            </a:r>
          </a:p>
          <a:p>
            <a:r>
              <a:rPr lang="es-CL" dirty="0"/>
              <a:t>Péndulo se está inclinando hacia la </a:t>
            </a:r>
            <a:r>
              <a:rPr lang="es-CL" u="sng" dirty="0"/>
              <a:t>libre elección</a:t>
            </a:r>
          </a:p>
          <a:p>
            <a:r>
              <a:rPr lang="es-CL" dirty="0"/>
              <a:t>Benevolencia estatal y paternalismo menos aceptados</a:t>
            </a:r>
          </a:p>
          <a:p>
            <a:r>
              <a:rPr lang="es-CL" dirty="0"/>
              <a:t>Privatización de muchas actividades: incremento del contrato</a:t>
            </a:r>
          </a:p>
          <a:p>
            <a:r>
              <a:rPr lang="es-CL" dirty="0"/>
              <a:t>Libertad contractual elemento para la eficiencia económica</a:t>
            </a:r>
          </a:p>
          <a:p>
            <a:r>
              <a:rPr lang="es-CL" dirty="0"/>
              <a:t>En un mercado competitivo no hay desigualdad de contratar (salvo monopolio)</a:t>
            </a:r>
          </a:p>
          <a:p>
            <a:r>
              <a:rPr lang="es-CL" dirty="0"/>
              <a:t>Distinción entre justicia procedimental (libertad) y sustantiva (resultado; precio)</a:t>
            </a:r>
          </a:p>
          <a:p>
            <a:r>
              <a:rPr lang="es-CL" dirty="0"/>
              <a:t>Dos grandes tendencias: (a) resurgimiento de los principios de libertad contractual (retroceso a los principios del siglo XIX); y, (b) alejada de la libertad contractual.</a:t>
            </a:r>
          </a:p>
          <a:p>
            <a:r>
              <a:rPr lang="es-CL" dirty="0"/>
              <a:t>Notable paralelo entre el libre mercado, a nivel político, y la libertad contractual</a:t>
            </a:r>
          </a:p>
          <a:p>
            <a:r>
              <a:rPr lang="es-CL" dirty="0"/>
              <a:t>Propósitos del derecho de contratos: (a) Facilita y fomenta el intercambio libre y voluntario, al dar efecto legal al funcionamiento del mercado y hacer cumplir los acuerdos para efectuar esos intercambios; (b) Facilita y fomenta la planificación privada de los individuos, al dar efecto a las intenciones con las que hacen sus transacciones y planes.</a:t>
            </a:r>
          </a:p>
          <a:p>
            <a:r>
              <a:rPr lang="es-CL" dirty="0"/>
              <a:t>El derecho de contratos tiene tres aspiraciones centrales:</a:t>
            </a:r>
          </a:p>
          <a:p>
            <a:endParaRPr lang="es-CL" dirty="0"/>
          </a:p>
          <a:p>
            <a:r>
              <a:rPr lang="es-CL" dirty="0"/>
              <a:t>(1)	Deseo de hacer cumplir las promesas y proteger las expectativas razonables que son generadas por las promesas (pero 	muchas veces es la ley, y no las partes, quien decide qué expectativas son razonables y qué acciones se conceden.</a:t>
            </a:r>
          </a:p>
          <a:p>
            <a:r>
              <a:rPr lang="es-CL" dirty="0"/>
              <a:t>(2)	Fuertemente influenciado por el derecho de bienes: transferencia de propiedad a través de intercambios (en ppio. si no 	hay intercambio no se da fuerza al contrato y se presume enriquecimiento injusto)</a:t>
            </a:r>
          </a:p>
          <a:p>
            <a:r>
              <a:rPr lang="es-CL" dirty="0"/>
              <a:t>(3)	Prevenir o compensar daños de naturaleza económica. </a:t>
            </a:r>
          </a:p>
          <a:p>
            <a:endParaRPr lang="es-CL" dirty="0"/>
          </a:p>
          <a:p>
            <a:r>
              <a:rPr lang="es-CL" dirty="0"/>
              <a:t>Segundo y tercer propósito requieren una intervención fuerte de los valores de la comunidad: cuándo hay enriquecimiento injusto y qué tipo de confianza es razonable).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274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A914226-EC26-1B4C-B763-0D9500BE6BE6}"/>
              </a:ext>
            </a:extLst>
          </p:cNvPr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000" b="1" dirty="0"/>
              <a:t>Plan de Trabajo</a:t>
            </a:r>
          </a:p>
          <a:p>
            <a:endParaRPr lang="es-CL" sz="2600" dirty="0"/>
          </a:p>
          <a:p>
            <a:r>
              <a:rPr lang="es-CL" sz="2600" dirty="0"/>
              <a:t>I. 1 Concepto de Contrato en el CC y en la dogmática y jurisprudencia</a:t>
            </a:r>
          </a:p>
          <a:p>
            <a:r>
              <a:rPr lang="es-CL" sz="2600" dirty="0"/>
              <a:t>2. Clasificación de los Contratos</a:t>
            </a:r>
          </a:p>
          <a:p>
            <a:r>
              <a:rPr lang="es-CL" sz="2600" dirty="0"/>
              <a:t>3. Fundamento de obligatoriedad del Contrato</a:t>
            </a:r>
          </a:p>
          <a:p>
            <a:r>
              <a:rPr lang="es-CL" sz="2600" dirty="0"/>
              <a:t>4. Evolución histórica del concepto de contrato</a:t>
            </a:r>
          </a:p>
          <a:p>
            <a:r>
              <a:rPr lang="es-CL" sz="2600" dirty="0"/>
              <a:t>5. Funciones económicas del Contrato.</a:t>
            </a:r>
          </a:p>
          <a:p>
            <a:endParaRPr lang="es-CL" sz="2600" dirty="0"/>
          </a:p>
          <a:p>
            <a:pPr algn="just"/>
            <a:r>
              <a:rPr lang="es-CL" sz="2600" dirty="0"/>
              <a:t>II. Formación del contrato, negociaciones preliminares y contratos preliminares (contratos de promesa y opción), contratos de adhesión y otros. (*; al final))</a:t>
            </a:r>
          </a:p>
          <a:p>
            <a:pPr algn="just"/>
            <a:endParaRPr lang="es-CL" sz="2600" dirty="0"/>
          </a:p>
          <a:p>
            <a:pPr algn="just"/>
            <a:r>
              <a:rPr lang="es-CL" sz="2600" dirty="0"/>
              <a:t>III.   Tres contratos particulares estudiados en mayor detalle:</a:t>
            </a:r>
          </a:p>
          <a:p>
            <a:pPr algn="just"/>
            <a:endParaRPr lang="es-CL" sz="2600" dirty="0"/>
          </a:p>
          <a:p>
            <a:pPr algn="just"/>
            <a:r>
              <a:rPr lang="es-CL" sz="2600" dirty="0"/>
              <a:t>1: Compraventa: intercambio económico clásico</a:t>
            </a:r>
          </a:p>
          <a:p>
            <a:pPr algn="just"/>
            <a:r>
              <a:rPr lang="es-CL" sz="2600" dirty="0"/>
              <a:t>2. Mandato: fuente de contratos de servicios</a:t>
            </a:r>
          </a:p>
          <a:p>
            <a:pPr algn="just"/>
            <a:r>
              <a:rPr lang="es-CL" sz="2600" dirty="0"/>
              <a:t>3. Hipoteca (garantía real)</a:t>
            </a:r>
          </a:p>
        </p:txBody>
      </p:sp>
    </p:spTree>
    <p:extLst>
      <p:ext uri="{BB962C8B-B14F-4D97-AF65-F5344CB8AC3E}">
        <p14:creationId xmlns:p14="http://schemas.microsoft.com/office/powerpoint/2010/main" val="4022745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FE6F6D6-B0F4-1C45-AD8E-CF78DB99F3BF}"/>
              </a:ext>
            </a:extLst>
          </p:cNvPr>
          <p:cNvSpPr txBox="1"/>
          <p:nvPr/>
        </p:nvSpPr>
        <p:spPr>
          <a:xfrm>
            <a:off x="0" y="-1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1.  Concepto de contrato en el Código Civil y en la Doctrina Dogmática y Jurisprudencia Chilena</a:t>
            </a:r>
          </a:p>
          <a:p>
            <a:endParaRPr lang="es-CL" dirty="0"/>
          </a:p>
          <a:p>
            <a:r>
              <a:rPr lang="es-CL" dirty="0"/>
              <a:t>Fuente de obligaciones</a:t>
            </a:r>
          </a:p>
          <a:p>
            <a:r>
              <a:rPr lang="es-CL" dirty="0"/>
              <a:t>Acto de Voluntad</a:t>
            </a:r>
          </a:p>
          <a:p>
            <a:r>
              <a:rPr lang="es-CL" dirty="0"/>
              <a:t>Carácter bilateral: encuentro de voluntades (“</a:t>
            </a:r>
            <a:r>
              <a:rPr lang="es-CL" i="1" dirty="0"/>
              <a:t>meeting of the minds</a:t>
            </a:r>
            <a:r>
              <a:rPr lang="es-CL" dirty="0"/>
              <a:t>”)</a:t>
            </a:r>
          </a:p>
          <a:p>
            <a:r>
              <a:rPr lang="es-CL" dirty="0"/>
              <a:t>Tradición del derecho civil: origen en el siglo XVIII: contrato como acuerdo de voluntades</a:t>
            </a:r>
          </a:p>
          <a:p>
            <a:r>
              <a:rPr lang="es-CL" dirty="0"/>
              <a:t>Antes acciones particulares (Inglaterra), después todo acuerdo obliga</a:t>
            </a:r>
          </a:p>
          <a:p>
            <a:r>
              <a:rPr lang="es-CL" dirty="0"/>
              <a:t>Voluntad y libre voluntad</a:t>
            </a:r>
          </a:p>
          <a:p>
            <a:r>
              <a:rPr lang="es-CL" dirty="0"/>
              <a:t>1437: fuentes: Gayo: “concurso real de voluntades”</a:t>
            </a:r>
          </a:p>
          <a:p>
            <a:r>
              <a:rPr lang="es-CL" dirty="0"/>
              <a:t>1438: voluntad de obligarse</a:t>
            </a:r>
          </a:p>
          <a:p>
            <a:r>
              <a:rPr lang="es-CL" dirty="0"/>
              <a:t>1445: acto o declaración de voluntad obliga: (a) voluntad libre: capacidad y consentimiento exento de vicios; (b) objeto y causa (requisito de seriedad) y que sea lícitos (se respeten límites fijados por el orden jurídico)</a:t>
            </a:r>
          </a:p>
          <a:p>
            <a:r>
              <a:rPr lang="es-CL" dirty="0"/>
              <a:t>1560:contenido del contrato es determinado por la voluntad.</a:t>
            </a:r>
          </a:p>
          <a:p>
            <a:r>
              <a:rPr lang="es-CL" dirty="0"/>
              <a:t>1545: norma contractual es obligatoria; regla potestativa; regla genérica de competencia que atribuye a los particulares el derecho de crear obligaciones por sí mismos.</a:t>
            </a:r>
          </a:p>
          <a:p>
            <a:r>
              <a:rPr lang="es-CL" dirty="0"/>
              <a:t>Funciones de la ley respecto del contrato: (a) requisitos de un contrato válido; (b) ámbitos dentro de los cuales los contratantes se pueden desempeñar: límites del contenido (buenas costumbres, objeto y causa lícita).</a:t>
            </a:r>
          </a:p>
          <a:p>
            <a:r>
              <a:rPr lang="es-CL" dirty="0"/>
              <a:t>1545: problema básico del contrato es su eficacia</a:t>
            </a:r>
          </a:p>
          <a:p>
            <a:r>
              <a:rPr lang="es-CL" dirty="0"/>
              <a:t>Completado por desarrollo constitucional: derechos personales son cosas incorporales sobre los que se tiene propiedad (19 24)</a:t>
            </a:r>
          </a:p>
          <a:p>
            <a:r>
              <a:rPr lang="es-CL" dirty="0"/>
              <a:t>Principios del s. XIX: (a partir de lecturas de Kant): ppio. jurídico (no moral): “autonomía de la voluntad”: concepto técnico-instrumental.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934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ED0367B-3B1F-E94C-8192-2979B83D8B0C}"/>
              </a:ext>
            </a:extLst>
          </p:cNvPr>
          <p:cNvSpPr txBox="1"/>
          <p:nvPr/>
        </p:nvSpPr>
        <p:spPr>
          <a:xfrm>
            <a:off x="152400" y="152400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b="1" dirty="0"/>
              <a:t>2.  Bases Históricas e Intelectuales se esta noción de Contrato. 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En el derecho romano no existe esta noción genérica del Contrato, sino que hay formas particulares de contratos a los que se les</a:t>
            </a:r>
          </a:p>
          <a:p>
            <a:pPr algn="just"/>
            <a:r>
              <a:rPr lang="es-CL" dirty="0"/>
              <a:t>reconoce acción.El nudo pacto (innominado) no se conoce como contrato.</a:t>
            </a:r>
          </a:p>
          <a:p>
            <a:pPr algn="just"/>
            <a:endParaRPr lang="es-CL" dirty="0"/>
          </a:p>
          <a:p>
            <a:pPr marL="11113" indent="-11113" algn="just">
              <a:buAutoNum type="arabicParenR"/>
            </a:pPr>
            <a:r>
              <a:rPr lang="es-CL" dirty="0"/>
              <a:t>   Esta noción de contrato tuvo una función revolucionaria en su época: ruptura de relaciones de puro status, en que la sociedad es aún cerrada (Popper). Nuevo orden: concreción desde el punto de vista jurídico de un nuevo orden; buena parte de los principios de la Ilustración. Kant produce un cambio copernicano en la ética: radica la ética en el individuo: paso del status al contrato (Summer). Se da a la voluntad individual como fuente de obligaciones un nuevo impulso. 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2) Esta noción de contrato en que todo pacto de voluntad es obligatorio tiene además fuerte influencia cristiana. Rdescubrimiento del derecho romano en el siglo XI (Irnerio, Bologna) en conventos. A los canonistas les parece moralmente deficiente que los romanos reconocieran acción a solo ciertas relaciones. Introdujeron el aspecto moral en el análisis jurídico (los romanos no, son prácticos). Introducen el pincipio pacta sunt servanda. Cristianización de fuentes romanas.</a:t>
            </a:r>
          </a:p>
          <a:p>
            <a:pPr algn="just"/>
            <a:r>
              <a:rPr lang="es-CL" dirty="0"/>
              <a:t>Filiación intelectual de códigos modenos: escolástica tardía o Escuela de Salamanca en España siglo XVI (Vitoria, Suárez, Soto)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3) Además una razón económica: la modernidad trae un dinamismo en las relaciones económicas antes deconocido, que requiere un contrato simple y seguro: asegurados a través del principio de autonomía de la voluntad.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4) Además, todos los estatutos de protección que existían desde la Edad Media (inquilinaje, encomienda) tienden a desaparecer por motivos económicos e intelectuales (igualdad, libertad). Se transforma el contrato en un instrumento abierto, cuyos únicos límites son las buenas costumbres, orden público, ley. </a:t>
            </a:r>
          </a:p>
          <a:p>
            <a:pPr algn="just"/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0855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F4F8A3-53B0-794E-AC9E-F7EE8A6A127C}"/>
              </a:ext>
            </a:extLst>
          </p:cNvPr>
          <p:cNvSpPr txBox="1"/>
          <p:nvPr/>
        </p:nvSpPr>
        <p:spPr>
          <a:xfrm>
            <a:off x="146304" y="0"/>
            <a:ext cx="1141029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Enfoques del Contrato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Antropológica: Ej. Malinowski / Gehlen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Económica: Ej. Cooter y Ulen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Histórica: Ej. Zimmermann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Comparada: Ej.: Zweigert &amp; Kötz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Jurídica: Ej.: Díez-Picazo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9709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8BA72B3-07B6-C340-B81C-1E567D688EC8}"/>
              </a:ext>
            </a:extLst>
          </p:cNvPr>
          <p:cNvSpPr/>
          <p:nvPr/>
        </p:nvSpPr>
        <p:spPr>
          <a:xfrm>
            <a:off x="0" y="197346"/>
            <a:ext cx="12101688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1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Malinowski</a:t>
            </a:r>
            <a:endParaRPr lang="es-CL" sz="2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Kula</a:t>
            </a: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Intercambio tribal, ritual y ceremonial (circular)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“Forma de comercio” (y otros sistemas de trueque)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Junto con comercio normal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Navegación y actividades asociadas (construcción de balsas)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círculos de navegación: collares y brazaletes (carecen de importancia práctica, más bien simbólica y ornamental)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Normas y convenciones tradicionales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 institución social organizada; pero ningún indígena la comprende en plenitud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Etnógrafo: descubrir los significados (y leyes y normas)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Entramado de relaciones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Propiedad temporal: 2 a 10 años en dar la vuelta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Entrega de un regalo ceremonial y contra-entrega (hasta 1 año después)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Equivalencia del regalo de retribución a discreción del que lo hace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 sistema de poder es la riqueza, y el de la riqueza es la generosidad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Principio más importante del código moral: ser equitativos en sus transacciones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612265" algn="l"/>
              </a:tabLst>
            </a:pPr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Mitos, leyendas, elementos mágicos y ceremoniales</a:t>
            </a:r>
            <a:endParaRPr lang="es-CL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Institución social humana</a:t>
            </a:r>
            <a:r>
              <a:rPr lang="es-C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412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82DB386-3493-0844-9FDB-D6AEFF3552F0}"/>
              </a:ext>
            </a:extLst>
          </p:cNvPr>
          <p:cNvSpPr/>
          <p:nvPr/>
        </p:nvSpPr>
        <p:spPr>
          <a:xfrm>
            <a:off x="1207007" y="889843"/>
            <a:ext cx="923715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 </a:t>
            </a:r>
          </a:p>
          <a:p>
            <a:endParaRPr lang="es-CL" dirty="0"/>
          </a:p>
          <a:p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257D95-FD1F-A344-8FA5-C184E5A7CF3C}"/>
              </a:ext>
            </a:extLst>
          </p:cNvPr>
          <p:cNvSpPr txBox="1"/>
          <p:nvPr/>
        </p:nvSpPr>
        <p:spPr>
          <a:xfrm>
            <a:off x="158496" y="0"/>
            <a:ext cx="12033504" cy="9587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100" b="1" dirty="0"/>
              <a:t>Fried </a:t>
            </a:r>
          </a:p>
          <a:p>
            <a:endParaRPr lang="es-CL" sz="2100" dirty="0"/>
          </a:p>
          <a:p>
            <a:r>
              <a:rPr lang="es-CL" sz="2100" dirty="0"/>
              <a:t>El contrato como </a:t>
            </a:r>
            <a:r>
              <a:rPr lang="es-CL" sz="2100" u="sng" dirty="0"/>
              <a:t>promesa</a:t>
            </a:r>
          </a:p>
          <a:p>
            <a:r>
              <a:rPr lang="es-CL" sz="2100" dirty="0"/>
              <a:t>La </a:t>
            </a:r>
            <a:r>
              <a:rPr lang="es-CL" sz="2100" u="sng" dirty="0"/>
              <a:t>moral</a:t>
            </a:r>
            <a:r>
              <a:rPr lang="es-CL" sz="2100" dirty="0"/>
              <a:t> exige respetar la persona y propiedad de otros, dejándolos libres para perseguir sus propios fines.</a:t>
            </a:r>
          </a:p>
          <a:p>
            <a:r>
              <a:rPr lang="es-CL" sz="2100" dirty="0"/>
              <a:t>Descubrimiento moral crucial que los hombres libres pudieran servir a los </a:t>
            </a:r>
            <a:r>
              <a:rPr lang="es-CL" sz="2100" u="sng" dirty="0"/>
              <a:t>propósitos de otros. </a:t>
            </a:r>
          </a:p>
          <a:p>
            <a:r>
              <a:rPr lang="es-CL" sz="2100" dirty="0"/>
              <a:t>La moral asegura no solo que los demás me respeten a mí y a mi propiedad, sino que sirvan activamente a mis propósitos. </a:t>
            </a:r>
          </a:p>
          <a:p>
            <a:r>
              <a:rPr lang="es-CL" sz="2100" u="sng" dirty="0"/>
              <a:t>Confianza </a:t>
            </a:r>
            <a:r>
              <a:rPr lang="es-CL" sz="2100" dirty="0"/>
              <a:t>que el otro me asistirá activamente es una herramienta para desarrollar nuestras mutuas voluntades en el mundo. </a:t>
            </a:r>
          </a:p>
          <a:p>
            <a:r>
              <a:rPr lang="es-CL" sz="2100" u="sng" dirty="0"/>
              <a:t>Cooperación</a:t>
            </a:r>
            <a:r>
              <a:rPr lang="es-CL" sz="2100" dirty="0"/>
              <a:t>.</a:t>
            </a:r>
          </a:p>
          <a:p>
            <a:r>
              <a:rPr lang="es-CL" sz="2100" dirty="0"/>
              <a:t>La promesa es el instrumento que da a la confianza su </a:t>
            </a:r>
            <a:r>
              <a:rPr lang="es-CL" sz="2100" u="sng" dirty="0"/>
              <a:t>fuerza</a:t>
            </a:r>
            <a:r>
              <a:rPr lang="es-CL" sz="2100" dirty="0"/>
              <a:t>. Con ella ponemos en manos de otra persona un nuevo poder: lo que pensaba hacer solo ahora tiene la </a:t>
            </a:r>
            <a:r>
              <a:rPr lang="es-CL" sz="2100" u="sng" dirty="0"/>
              <a:t>expectativa de contar con la cooperación de otro</a:t>
            </a:r>
            <a:r>
              <a:rPr lang="es-CL" sz="2100" dirty="0"/>
              <a:t>.  </a:t>
            </a:r>
          </a:p>
          <a:p>
            <a:r>
              <a:rPr lang="es-CL" sz="2100" dirty="0"/>
              <a:t>Al prometer transformamos una elección moralmente neutra en </a:t>
            </a:r>
            <a:r>
              <a:rPr lang="es-CL" sz="2100" u="sng" dirty="0"/>
              <a:t>moralmente apremiante</a:t>
            </a:r>
            <a:r>
              <a:rPr lang="es-CL" sz="2100" dirty="0"/>
              <a:t>.</a:t>
            </a:r>
          </a:p>
          <a:p>
            <a:r>
              <a:rPr lang="es-CL" sz="2100" dirty="0"/>
              <a:t>Promesa puede hacer que el enriquecimiento a expensas de otro sea injusto y de lugar a restitución. Engaño sobre mis intenciones futuras en una negociación de la venta de una casa y digo que construiré una casa en el terreno adyacente (y engaño mintiendo sobre mis intenciones; vendo para una gasolinera).</a:t>
            </a:r>
          </a:p>
          <a:p>
            <a:r>
              <a:rPr lang="es-CL" sz="2100" dirty="0"/>
              <a:t>Qué es una </a:t>
            </a:r>
            <a:r>
              <a:rPr lang="es-CL" sz="2100" u="sng" dirty="0"/>
              <a:t>convención</a:t>
            </a:r>
            <a:r>
              <a:rPr lang="es-CL" sz="2100" dirty="0"/>
              <a:t>: se aplica a reglas del juego, instituciones, prácticas y lenguaje.</a:t>
            </a:r>
          </a:p>
          <a:p>
            <a:r>
              <a:rPr lang="es-CL" sz="2100" dirty="0"/>
              <a:t>Promesa: herramienta que permite </a:t>
            </a:r>
            <a:r>
              <a:rPr lang="es-CL" sz="2100" u="sng" dirty="0"/>
              <a:t>comerciar en el tiempo</a:t>
            </a:r>
            <a:r>
              <a:rPr lang="es-CL" sz="2100" dirty="0"/>
              <a:t>.</a:t>
            </a:r>
          </a:p>
          <a:p>
            <a:r>
              <a:rPr lang="es-CL" sz="2100" u="sng" dirty="0"/>
              <a:t>Aumento de la autonomía</a:t>
            </a:r>
            <a:r>
              <a:rPr lang="es-CL" sz="2100" dirty="0"/>
              <a:t> se produce mediante su </a:t>
            </a:r>
            <a:r>
              <a:rPr lang="es-CL" sz="2100" u="sng" dirty="0"/>
              <a:t>restricción. </a:t>
            </a:r>
          </a:p>
          <a:p>
            <a:endParaRPr lang="es-CL" sz="2000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312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56BA103-3E46-6649-9768-8C0B384C8A00}"/>
              </a:ext>
            </a:extLst>
          </p:cNvPr>
          <p:cNvSpPr txBox="1"/>
          <p:nvPr/>
        </p:nvSpPr>
        <p:spPr>
          <a:xfrm>
            <a:off x="0" y="0"/>
            <a:ext cx="12192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2200" dirty="0"/>
          </a:p>
          <a:p>
            <a:r>
              <a:rPr lang="es-CL" sz="2200" dirty="0"/>
              <a:t>Obligación de mantener una promesa: se funda en el </a:t>
            </a:r>
            <a:r>
              <a:rPr lang="es-CL" sz="2200" u="sng" dirty="0"/>
              <a:t>respeto a la autonomía individual y a la confianza</a:t>
            </a:r>
            <a:r>
              <a:rPr lang="es-CL" sz="2200" dirty="0"/>
              <a:t>.</a:t>
            </a:r>
          </a:p>
          <a:p>
            <a:r>
              <a:rPr lang="es-CL" sz="2200" dirty="0">
                <a:highlight>
                  <a:srgbClr val="00FFFF"/>
                </a:highlight>
              </a:rPr>
              <a:t>Una persona está moralmente obligada a mantener su promesa porque </a:t>
            </a:r>
            <a:r>
              <a:rPr lang="es-CL" sz="2200" u="sng" dirty="0">
                <a:highlight>
                  <a:srgbClr val="00FFFF"/>
                </a:highlight>
              </a:rPr>
              <a:t>ha invocado intencionalmente una convención </a:t>
            </a:r>
            <a:r>
              <a:rPr lang="es-CL" sz="2200" dirty="0">
                <a:highlight>
                  <a:srgbClr val="00FFFF"/>
                </a:highlight>
              </a:rPr>
              <a:t>cuya función es dar fundamentos -morales-para que otro tenga la expectativa de que será cumplida.</a:t>
            </a:r>
          </a:p>
          <a:p>
            <a:r>
              <a:rPr lang="es-CL" sz="2200" dirty="0"/>
              <a:t>Quien reniega de ella, abusa de la confianza que libre e intencionalmente invitó a depositar. </a:t>
            </a:r>
          </a:p>
          <a:p>
            <a:r>
              <a:rPr lang="es-CL" sz="2200" dirty="0"/>
              <a:t>Abusar de esa confianza es aprovecharse de una </a:t>
            </a:r>
            <a:r>
              <a:rPr lang="es-CL" sz="2200" u="sng" dirty="0"/>
              <a:t>institución social compartida </a:t>
            </a:r>
            <a:r>
              <a:rPr lang="es-CL" sz="2200" dirty="0"/>
              <a:t>que tiene por objeto apelar a los lazos de confianza. </a:t>
            </a:r>
          </a:p>
          <a:p>
            <a:r>
              <a:rPr lang="es-CL" sz="2200" dirty="0"/>
              <a:t>Quien rompe una promesa está </a:t>
            </a:r>
            <a:r>
              <a:rPr lang="es-CL" sz="2200" u="sng" dirty="0"/>
              <a:t>usando a otro </a:t>
            </a:r>
            <a:r>
              <a:rPr lang="es-CL" sz="2200" dirty="0"/>
              <a:t>(como quien miente).</a:t>
            </a:r>
          </a:p>
          <a:p>
            <a:r>
              <a:rPr lang="es-CL" sz="2200" dirty="0"/>
              <a:t>Moral del deber. </a:t>
            </a:r>
          </a:p>
          <a:p>
            <a:r>
              <a:rPr lang="es-CL" sz="2200" u="sng" dirty="0"/>
              <a:t>Resumen</a:t>
            </a:r>
            <a:r>
              <a:rPr lang="es-CL" sz="2200" dirty="0"/>
              <a:t>: </a:t>
            </a:r>
            <a:r>
              <a:rPr lang="es-CL" sz="2200" dirty="0">
                <a:highlight>
                  <a:srgbClr val="00FFFF"/>
                </a:highlight>
              </a:rPr>
              <a:t>Existe una convención que define la práctica de prometer y sus efectos. Ella provee una modalidad en que una persona puede crear expectativas en otras. En virtud de los principios kantianos de </a:t>
            </a:r>
            <a:r>
              <a:rPr lang="es-CL" sz="2200" u="sng" dirty="0">
                <a:highlight>
                  <a:srgbClr val="00FFFF"/>
                </a:highlight>
              </a:rPr>
              <a:t>confianza y respeto</a:t>
            </a:r>
            <a:r>
              <a:rPr lang="es-CL" sz="2200" dirty="0">
                <a:highlight>
                  <a:srgbClr val="00FFFF"/>
                </a:highlight>
              </a:rPr>
              <a:t>, es incorrecto invocar esta convención para hacer una promesa y luego romperla</a:t>
            </a:r>
            <a:r>
              <a:rPr lang="es-CL" sz="2200" dirty="0"/>
              <a:t>.</a:t>
            </a:r>
          </a:p>
          <a:p>
            <a:r>
              <a:rPr lang="es-CL" sz="2200" dirty="0"/>
              <a:t>La expectativa es la forma general de indemnizar por incumplimiento de promesa/contrato.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3298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52F1D7B-90E2-E34F-A81B-26D0F523C55D}"/>
              </a:ext>
            </a:extLst>
          </p:cNvPr>
          <p:cNvSpPr txBox="1"/>
          <p:nvPr/>
        </p:nvSpPr>
        <p:spPr>
          <a:xfrm>
            <a:off x="0" y="0"/>
            <a:ext cx="12192000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Atiyah</a:t>
            </a:r>
          </a:p>
          <a:p>
            <a:endParaRPr lang="es-CL" dirty="0"/>
          </a:p>
          <a:p>
            <a:r>
              <a:rPr lang="es-CL" dirty="0"/>
              <a:t>Al menos se puede decir que la idea de la </a:t>
            </a:r>
            <a:r>
              <a:rPr lang="es-CL" u="sng" dirty="0"/>
              <a:t>libertad contractual </a:t>
            </a:r>
            <a:r>
              <a:rPr lang="es-CL" dirty="0"/>
              <a:t>abrazó dos conceptos aunque distintos cercanamente conectados . </a:t>
            </a:r>
          </a:p>
          <a:p>
            <a:r>
              <a:rPr lang="es-CL" dirty="0"/>
              <a:t>En primer lugar, enfatizó que los contratos se basaban en el </a:t>
            </a:r>
            <a:r>
              <a:rPr lang="es-CL" u="sng" dirty="0"/>
              <a:t>mutuo acuerdo</a:t>
            </a:r>
            <a:r>
              <a:rPr lang="es-CL" dirty="0"/>
              <a:t>, </a:t>
            </a:r>
          </a:p>
          <a:p>
            <a:r>
              <a:rPr lang="es-CL" dirty="0"/>
              <a:t>En segundo lugar, acentuó la idea de que !a creación de un contrato era el resultado de </a:t>
            </a:r>
            <a:r>
              <a:rPr lang="es-CL" u="sng" dirty="0"/>
              <a:t>la libre elección </a:t>
            </a:r>
            <a:r>
              <a:rPr lang="es-CL" dirty="0"/>
              <a:t>desembarazada de control externo, tales como la interferencia gubernamental o legislativa.</a:t>
            </a:r>
          </a:p>
          <a:p>
            <a:r>
              <a:rPr lang="es-CL" dirty="0"/>
              <a:t>Era libertad en el sentido de que (1) nadie estaba obligado a ser parte de un contrato si no elegía serio, (2) libertad en el sentido de que en una sociedad competitiva todos tenian la opción de elegir con quien contratar, y (3) libertad en el sentido de que ias personas virtualmente pueden realizar cualquier contrato y en los términos que elias elijan.</a:t>
            </a:r>
          </a:p>
          <a:p>
            <a:endParaRPr lang="es-CL" dirty="0"/>
          </a:p>
          <a:p>
            <a:r>
              <a:rPr lang="es-CL" dirty="0"/>
              <a:t>Decadencia del rol de la libre elección entre 1870 y 1980</a:t>
            </a:r>
          </a:p>
          <a:p>
            <a:r>
              <a:rPr lang="es-CL" dirty="0"/>
              <a:t>Decadencia de la libertad contractual: incremento de la responsabilidad extracontractual y el derecho de restitución. Imponen obligaciones a quienes no las han aceptado voluntariamente.</a:t>
            </a:r>
          </a:p>
          <a:p>
            <a:r>
              <a:rPr lang="es-CL" dirty="0"/>
              <a:t>Tres factores especificos deben ser mencionados por haber tenido la mayor influencia en ayudar a ta destrucción de la coherencia del derecho contractual clásico. </a:t>
            </a:r>
          </a:p>
          <a:p>
            <a:r>
              <a:rPr lang="es-CL" dirty="0"/>
              <a:t>El primero fue la aparición y el uso generalizado del contrato tipo, el segundo fue la decreciente importancia asignada a la libre elección e intención como fundamentos de la obligación legal, y ei tercero fue el surgimiento del consumidor como parte contratante ( y quizás también como litigante). Estos tres factores están, por supuesto. interrelacionados.</a:t>
            </a:r>
          </a:p>
          <a:p>
            <a:r>
              <a:rPr lang="es-CL" dirty="0"/>
              <a:t>Consumidores (siglo XX), Legislación laboral, Arrendatarios, Ofensas criminales (publicidad engañosa), Deberes de información del vendedor, Restricción a cláusulas de exención</a:t>
            </a:r>
          </a:p>
          <a:p>
            <a:r>
              <a:rPr lang="es-CL" dirty="0"/>
              <a:t>Interferencia legislativa: (a) protección del más débil; (b) promoción de intereses públicos: agricultura, control de la inflación, salarios.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268755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6112</TotalTime>
  <Words>1981</Words>
  <Application>Microsoft Macintosh PowerPoint</Application>
  <PresentationFormat>Panorámica</PresentationFormat>
  <Paragraphs>175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4: Martes 30 Marzo,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- 2021</dc:title>
  <dc:subject/>
  <dc:creator>Francisco González Hoch</dc:creator>
  <cp:keywords/>
  <dc:description/>
  <cp:lastModifiedBy>Francisco González</cp:lastModifiedBy>
  <cp:revision>186</cp:revision>
  <cp:lastPrinted>2021-03-31T17:12:36Z</cp:lastPrinted>
  <dcterms:created xsi:type="dcterms:W3CDTF">2020-08-23T20:39:14Z</dcterms:created>
  <dcterms:modified xsi:type="dcterms:W3CDTF">2021-04-01T18:17:40Z</dcterms:modified>
  <cp:category/>
</cp:coreProperties>
</file>