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56" r:id="rId2"/>
    <p:sldId id="295" r:id="rId3"/>
    <p:sldId id="288" r:id="rId4"/>
    <p:sldId id="289" r:id="rId5"/>
    <p:sldId id="290" r:id="rId6"/>
    <p:sldId id="291" r:id="rId7"/>
    <p:sldId id="292" r:id="rId8"/>
    <p:sldId id="293" r:id="rId9"/>
    <p:sldId id="294" r:id="rId10"/>
    <p:sldId id="297" r:id="rId11"/>
    <p:sldId id="296" r:id="rId12"/>
    <p:sldId id="298" r:id="rId13"/>
    <p:sldId id="299" r:id="rId14"/>
  </p:sldIdLst>
  <p:sldSz cx="12192000" cy="6858000"/>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807"/>
  </p:normalViewPr>
  <p:slideViewPr>
    <p:cSldViewPr snapToGrid="0" snapToObjects="1">
      <p:cViewPr varScale="1">
        <p:scale>
          <a:sx n="119" d="100"/>
          <a:sy n="119" d="100"/>
        </p:scale>
        <p:origin x="216" y="2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L"/>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6E45D2A-2D27-2642-A7D5-1494CF7FDBF4}" type="datetimeFigureOut">
              <a:rPr lang="es-CL" smtClean="0"/>
              <a:t>06-04-21</a:t>
            </a:fld>
            <a:endParaRPr lang="es-CL"/>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L"/>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L"/>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300795-7621-6D48-B01C-5EF6E6AFA827}" type="slidenum">
              <a:rPr lang="es-CL" smtClean="0"/>
              <a:t>‹Nº›</a:t>
            </a:fld>
            <a:endParaRPr lang="es-CL"/>
          </a:p>
        </p:txBody>
      </p:sp>
    </p:spTree>
    <p:extLst>
      <p:ext uri="{BB962C8B-B14F-4D97-AF65-F5344CB8AC3E}">
        <p14:creationId xmlns:p14="http://schemas.microsoft.com/office/powerpoint/2010/main" val="42191834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1136C3A-7824-DA41-B34A-006C47F3E3DD}"/>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L"/>
          </a:p>
        </p:txBody>
      </p:sp>
      <p:sp>
        <p:nvSpPr>
          <p:cNvPr id="3" name="Subtítulo 2">
            <a:extLst>
              <a:ext uri="{FF2B5EF4-FFF2-40B4-BE49-F238E27FC236}">
                <a16:creationId xmlns:a16="http://schemas.microsoft.com/office/drawing/2014/main" id="{132F2DB4-627B-7F44-9C64-CBAE7666F21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L"/>
          </a:p>
        </p:txBody>
      </p:sp>
      <p:sp>
        <p:nvSpPr>
          <p:cNvPr id="4" name="Marcador de fecha 3">
            <a:extLst>
              <a:ext uri="{FF2B5EF4-FFF2-40B4-BE49-F238E27FC236}">
                <a16:creationId xmlns:a16="http://schemas.microsoft.com/office/drawing/2014/main" id="{F63CD2EB-2F67-DB4C-B3EA-5F7C8B8AF52F}"/>
              </a:ext>
            </a:extLst>
          </p:cNvPr>
          <p:cNvSpPr>
            <a:spLocks noGrp="1"/>
          </p:cNvSpPr>
          <p:nvPr>
            <p:ph type="dt" sz="half" idx="10"/>
          </p:nvPr>
        </p:nvSpPr>
        <p:spPr/>
        <p:txBody>
          <a:bodyPr/>
          <a:lstStyle/>
          <a:p>
            <a:fld id="{1A206619-31D7-A64E-A70B-6600D8AABFDD}" type="datetimeFigureOut">
              <a:rPr lang="es-CL" smtClean="0"/>
              <a:t>06-04-21</a:t>
            </a:fld>
            <a:endParaRPr lang="es-CL"/>
          </a:p>
        </p:txBody>
      </p:sp>
      <p:sp>
        <p:nvSpPr>
          <p:cNvPr id="5" name="Marcador de pie de página 4">
            <a:extLst>
              <a:ext uri="{FF2B5EF4-FFF2-40B4-BE49-F238E27FC236}">
                <a16:creationId xmlns:a16="http://schemas.microsoft.com/office/drawing/2014/main" id="{B37DBF37-5775-924C-AE98-DADC811F577D}"/>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5D190D97-EC0F-7042-B01F-812217DD33BE}"/>
              </a:ext>
            </a:extLst>
          </p:cNvPr>
          <p:cNvSpPr>
            <a:spLocks noGrp="1"/>
          </p:cNvSpPr>
          <p:nvPr>
            <p:ph type="sldNum" sz="quarter" idx="12"/>
          </p:nvPr>
        </p:nvSpPr>
        <p:spPr/>
        <p:txBody>
          <a:bodyPr/>
          <a:lstStyle/>
          <a:p>
            <a:fld id="{E8D0F014-902D-0548-8D06-6A1851F5EC92}" type="slidenum">
              <a:rPr lang="es-CL" smtClean="0"/>
              <a:t>‹Nº›</a:t>
            </a:fld>
            <a:endParaRPr lang="es-CL"/>
          </a:p>
        </p:txBody>
      </p:sp>
    </p:spTree>
    <p:extLst>
      <p:ext uri="{BB962C8B-B14F-4D97-AF65-F5344CB8AC3E}">
        <p14:creationId xmlns:p14="http://schemas.microsoft.com/office/powerpoint/2010/main" val="32991268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9EA0D9F-9EB0-344E-8932-6D6C8EE9ACE2}"/>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50F5C0EC-7D8A-D245-8A4C-8F9E8BFC30CA}"/>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6FCF8125-3022-1B4F-B0A5-C4A5BC7653CF}"/>
              </a:ext>
            </a:extLst>
          </p:cNvPr>
          <p:cNvSpPr>
            <a:spLocks noGrp="1"/>
          </p:cNvSpPr>
          <p:nvPr>
            <p:ph type="dt" sz="half" idx="10"/>
          </p:nvPr>
        </p:nvSpPr>
        <p:spPr/>
        <p:txBody>
          <a:bodyPr/>
          <a:lstStyle/>
          <a:p>
            <a:fld id="{1A206619-31D7-A64E-A70B-6600D8AABFDD}" type="datetimeFigureOut">
              <a:rPr lang="es-CL" smtClean="0"/>
              <a:t>06-04-21</a:t>
            </a:fld>
            <a:endParaRPr lang="es-CL"/>
          </a:p>
        </p:txBody>
      </p:sp>
      <p:sp>
        <p:nvSpPr>
          <p:cNvPr id="5" name="Marcador de pie de página 4">
            <a:extLst>
              <a:ext uri="{FF2B5EF4-FFF2-40B4-BE49-F238E27FC236}">
                <a16:creationId xmlns:a16="http://schemas.microsoft.com/office/drawing/2014/main" id="{279C8146-1527-824F-83D8-0656C8B947B8}"/>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69A59D12-40EC-C348-80D6-AEA7ECBD094F}"/>
              </a:ext>
            </a:extLst>
          </p:cNvPr>
          <p:cNvSpPr>
            <a:spLocks noGrp="1"/>
          </p:cNvSpPr>
          <p:nvPr>
            <p:ph type="sldNum" sz="quarter" idx="12"/>
          </p:nvPr>
        </p:nvSpPr>
        <p:spPr/>
        <p:txBody>
          <a:bodyPr/>
          <a:lstStyle/>
          <a:p>
            <a:fld id="{E8D0F014-902D-0548-8D06-6A1851F5EC92}" type="slidenum">
              <a:rPr lang="es-CL" smtClean="0"/>
              <a:t>‹Nº›</a:t>
            </a:fld>
            <a:endParaRPr lang="es-CL"/>
          </a:p>
        </p:txBody>
      </p:sp>
    </p:spTree>
    <p:extLst>
      <p:ext uri="{BB962C8B-B14F-4D97-AF65-F5344CB8AC3E}">
        <p14:creationId xmlns:p14="http://schemas.microsoft.com/office/powerpoint/2010/main" val="34166224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61B77A06-D73A-9941-A082-DC87453EAF6B}"/>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B177C2BE-46B8-884F-8460-1140118C5B1D}"/>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88DBFFB1-F93D-CD49-BC5F-FA721D131102}"/>
              </a:ext>
            </a:extLst>
          </p:cNvPr>
          <p:cNvSpPr>
            <a:spLocks noGrp="1"/>
          </p:cNvSpPr>
          <p:nvPr>
            <p:ph type="dt" sz="half" idx="10"/>
          </p:nvPr>
        </p:nvSpPr>
        <p:spPr/>
        <p:txBody>
          <a:bodyPr/>
          <a:lstStyle/>
          <a:p>
            <a:fld id="{1A206619-31D7-A64E-A70B-6600D8AABFDD}" type="datetimeFigureOut">
              <a:rPr lang="es-CL" smtClean="0"/>
              <a:t>06-04-21</a:t>
            </a:fld>
            <a:endParaRPr lang="es-CL"/>
          </a:p>
        </p:txBody>
      </p:sp>
      <p:sp>
        <p:nvSpPr>
          <p:cNvPr id="5" name="Marcador de pie de página 4">
            <a:extLst>
              <a:ext uri="{FF2B5EF4-FFF2-40B4-BE49-F238E27FC236}">
                <a16:creationId xmlns:a16="http://schemas.microsoft.com/office/drawing/2014/main" id="{C0DF5160-7AC3-B246-9953-80F5A8C698CE}"/>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566456CB-A581-FB43-ABF1-15EB4EF49E53}"/>
              </a:ext>
            </a:extLst>
          </p:cNvPr>
          <p:cNvSpPr>
            <a:spLocks noGrp="1"/>
          </p:cNvSpPr>
          <p:nvPr>
            <p:ph type="sldNum" sz="quarter" idx="12"/>
          </p:nvPr>
        </p:nvSpPr>
        <p:spPr/>
        <p:txBody>
          <a:bodyPr/>
          <a:lstStyle/>
          <a:p>
            <a:fld id="{E8D0F014-902D-0548-8D06-6A1851F5EC92}" type="slidenum">
              <a:rPr lang="es-CL" smtClean="0"/>
              <a:t>‹Nº›</a:t>
            </a:fld>
            <a:endParaRPr lang="es-CL"/>
          </a:p>
        </p:txBody>
      </p:sp>
    </p:spTree>
    <p:extLst>
      <p:ext uri="{BB962C8B-B14F-4D97-AF65-F5344CB8AC3E}">
        <p14:creationId xmlns:p14="http://schemas.microsoft.com/office/powerpoint/2010/main" val="29424724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5CA9863-517A-2247-AB6B-131A439A51F2}"/>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E11F3E73-C171-BF45-B6F2-BE1685D40824}"/>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DFD43B09-0CCE-B04C-828A-D505D128B330}"/>
              </a:ext>
            </a:extLst>
          </p:cNvPr>
          <p:cNvSpPr>
            <a:spLocks noGrp="1"/>
          </p:cNvSpPr>
          <p:nvPr>
            <p:ph type="dt" sz="half" idx="10"/>
          </p:nvPr>
        </p:nvSpPr>
        <p:spPr/>
        <p:txBody>
          <a:bodyPr/>
          <a:lstStyle/>
          <a:p>
            <a:fld id="{1A206619-31D7-A64E-A70B-6600D8AABFDD}" type="datetimeFigureOut">
              <a:rPr lang="es-CL" smtClean="0"/>
              <a:t>06-04-21</a:t>
            </a:fld>
            <a:endParaRPr lang="es-CL"/>
          </a:p>
        </p:txBody>
      </p:sp>
      <p:sp>
        <p:nvSpPr>
          <p:cNvPr id="5" name="Marcador de pie de página 4">
            <a:extLst>
              <a:ext uri="{FF2B5EF4-FFF2-40B4-BE49-F238E27FC236}">
                <a16:creationId xmlns:a16="http://schemas.microsoft.com/office/drawing/2014/main" id="{4893AB58-37F6-404E-8057-DECCDEB1A659}"/>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C175443E-6B5B-FF43-B7A9-68C18F1D72FB}"/>
              </a:ext>
            </a:extLst>
          </p:cNvPr>
          <p:cNvSpPr>
            <a:spLocks noGrp="1"/>
          </p:cNvSpPr>
          <p:nvPr>
            <p:ph type="sldNum" sz="quarter" idx="12"/>
          </p:nvPr>
        </p:nvSpPr>
        <p:spPr/>
        <p:txBody>
          <a:bodyPr/>
          <a:lstStyle/>
          <a:p>
            <a:fld id="{E8D0F014-902D-0548-8D06-6A1851F5EC92}" type="slidenum">
              <a:rPr lang="es-CL" smtClean="0"/>
              <a:t>‹Nº›</a:t>
            </a:fld>
            <a:endParaRPr lang="es-CL"/>
          </a:p>
        </p:txBody>
      </p:sp>
    </p:spTree>
    <p:extLst>
      <p:ext uri="{BB962C8B-B14F-4D97-AF65-F5344CB8AC3E}">
        <p14:creationId xmlns:p14="http://schemas.microsoft.com/office/powerpoint/2010/main" val="35117338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C8D1481-8E65-AB48-B80E-A9ABBB264A67}"/>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6171E570-8516-2744-9F72-151CD2366D1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B4D4F9EC-3B57-654D-8531-94C047AF669F}"/>
              </a:ext>
            </a:extLst>
          </p:cNvPr>
          <p:cNvSpPr>
            <a:spLocks noGrp="1"/>
          </p:cNvSpPr>
          <p:nvPr>
            <p:ph type="dt" sz="half" idx="10"/>
          </p:nvPr>
        </p:nvSpPr>
        <p:spPr/>
        <p:txBody>
          <a:bodyPr/>
          <a:lstStyle/>
          <a:p>
            <a:fld id="{1A206619-31D7-A64E-A70B-6600D8AABFDD}" type="datetimeFigureOut">
              <a:rPr lang="es-CL" smtClean="0"/>
              <a:t>06-04-21</a:t>
            </a:fld>
            <a:endParaRPr lang="es-CL"/>
          </a:p>
        </p:txBody>
      </p:sp>
      <p:sp>
        <p:nvSpPr>
          <p:cNvPr id="5" name="Marcador de pie de página 4">
            <a:extLst>
              <a:ext uri="{FF2B5EF4-FFF2-40B4-BE49-F238E27FC236}">
                <a16:creationId xmlns:a16="http://schemas.microsoft.com/office/drawing/2014/main" id="{AA1D39B8-307D-1E46-93AA-C98EC4482221}"/>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83F802D1-FBBA-7347-9A55-75DFCDC79851}"/>
              </a:ext>
            </a:extLst>
          </p:cNvPr>
          <p:cNvSpPr>
            <a:spLocks noGrp="1"/>
          </p:cNvSpPr>
          <p:nvPr>
            <p:ph type="sldNum" sz="quarter" idx="12"/>
          </p:nvPr>
        </p:nvSpPr>
        <p:spPr/>
        <p:txBody>
          <a:bodyPr/>
          <a:lstStyle/>
          <a:p>
            <a:fld id="{E8D0F014-902D-0548-8D06-6A1851F5EC92}" type="slidenum">
              <a:rPr lang="es-CL" smtClean="0"/>
              <a:t>‹Nº›</a:t>
            </a:fld>
            <a:endParaRPr lang="es-CL"/>
          </a:p>
        </p:txBody>
      </p:sp>
    </p:spTree>
    <p:extLst>
      <p:ext uri="{BB962C8B-B14F-4D97-AF65-F5344CB8AC3E}">
        <p14:creationId xmlns:p14="http://schemas.microsoft.com/office/powerpoint/2010/main" val="19255495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586A322-393F-AB46-B2DD-D895AAC163B0}"/>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556B84D8-015C-7747-A98E-B9683DF3285F}"/>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contenido 3">
            <a:extLst>
              <a:ext uri="{FF2B5EF4-FFF2-40B4-BE49-F238E27FC236}">
                <a16:creationId xmlns:a16="http://schemas.microsoft.com/office/drawing/2014/main" id="{466B7D0A-DCCD-7242-A268-DEF8ABF6F381}"/>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fecha 4">
            <a:extLst>
              <a:ext uri="{FF2B5EF4-FFF2-40B4-BE49-F238E27FC236}">
                <a16:creationId xmlns:a16="http://schemas.microsoft.com/office/drawing/2014/main" id="{49DBAC0D-E89E-464F-AD77-B117A869F830}"/>
              </a:ext>
            </a:extLst>
          </p:cNvPr>
          <p:cNvSpPr>
            <a:spLocks noGrp="1"/>
          </p:cNvSpPr>
          <p:nvPr>
            <p:ph type="dt" sz="half" idx="10"/>
          </p:nvPr>
        </p:nvSpPr>
        <p:spPr/>
        <p:txBody>
          <a:bodyPr/>
          <a:lstStyle/>
          <a:p>
            <a:fld id="{1A206619-31D7-A64E-A70B-6600D8AABFDD}" type="datetimeFigureOut">
              <a:rPr lang="es-CL" smtClean="0"/>
              <a:t>06-04-21</a:t>
            </a:fld>
            <a:endParaRPr lang="es-CL"/>
          </a:p>
        </p:txBody>
      </p:sp>
      <p:sp>
        <p:nvSpPr>
          <p:cNvPr id="6" name="Marcador de pie de página 5">
            <a:extLst>
              <a:ext uri="{FF2B5EF4-FFF2-40B4-BE49-F238E27FC236}">
                <a16:creationId xmlns:a16="http://schemas.microsoft.com/office/drawing/2014/main" id="{4DB8FDB7-0FFE-C44D-BEE6-71D98E7B543E}"/>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9707CE17-A7BA-B440-8A05-2F8F98500EAF}"/>
              </a:ext>
            </a:extLst>
          </p:cNvPr>
          <p:cNvSpPr>
            <a:spLocks noGrp="1"/>
          </p:cNvSpPr>
          <p:nvPr>
            <p:ph type="sldNum" sz="quarter" idx="12"/>
          </p:nvPr>
        </p:nvSpPr>
        <p:spPr/>
        <p:txBody>
          <a:bodyPr/>
          <a:lstStyle/>
          <a:p>
            <a:fld id="{E8D0F014-902D-0548-8D06-6A1851F5EC92}" type="slidenum">
              <a:rPr lang="es-CL" smtClean="0"/>
              <a:t>‹Nº›</a:t>
            </a:fld>
            <a:endParaRPr lang="es-CL"/>
          </a:p>
        </p:txBody>
      </p:sp>
    </p:spTree>
    <p:extLst>
      <p:ext uri="{BB962C8B-B14F-4D97-AF65-F5344CB8AC3E}">
        <p14:creationId xmlns:p14="http://schemas.microsoft.com/office/powerpoint/2010/main" val="29935127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2E2A700-21FC-5A4F-8D0C-CEA47F6953DA}"/>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2604880A-4759-6441-B8E3-846D9A3349C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DA38DD95-95A2-5B4C-BA86-EDAFACE953E1}"/>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texto 4">
            <a:extLst>
              <a:ext uri="{FF2B5EF4-FFF2-40B4-BE49-F238E27FC236}">
                <a16:creationId xmlns:a16="http://schemas.microsoft.com/office/drawing/2014/main" id="{101538D8-97D9-DB4B-924E-6A53F20D4A1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F8F14D55-33D2-1941-AFA4-D684D6B7027A}"/>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Marcador de fecha 6">
            <a:extLst>
              <a:ext uri="{FF2B5EF4-FFF2-40B4-BE49-F238E27FC236}">
                <a16:creationId xmlns:a16="http://schemas.microsoft.com/office/drawing/2014/main" id="{F9869059-6CF0-FD43-BFEC-4C7787664D3E}"/>
              </a:ext>
            </a:extLst>
          </p:cNvPr>
          <p:cNvSpPr>
            <a:spLocks noGrp="1"/>
          </p:cNvSpPr>
          <p:nvPr>
            <p:ph type="dt" sz="half" idx="10"/>
          </p:nvPr>
        </p:nvSpPr>
        <p:spPr/>
        <p:txBody>
          <a:bodyPr/>
          <a:lstStyle/>
          <a:p>
            <a:fld id="{1A206619-31D7-A64E-A70B-6600D8AABFDD}" type="datetimeFigureOut">
              <a:rPr lang="es-CL" smtClean="0"/>
              <a:t>06-04-21</a:t>
            </a:fld>
            <a:endParaRPr lang="es-CL"/>
          </a:p>
        </p:txBody>
      </p:sp>
      <p:sp>
        <p:nvSpPr>
          <p:cNvPr id="8" name="Marcador de pie de página 7">
            <a:extLst>
              <a:ext uri="{FF2B5EF4-FFF2-40B4-BE49-F238E27FC236}">
                <a16:creationId xmlns:a16="http://schemas.microsoft.com/office/drawing/2014/main" id="{A8FEB86E-61EA-8349-9748-82BF2654C75E}"/>
              </a:ext>
            </a:extLst>
          </p:cNvPr>
          <p:cNvSpPr>
            <a:spLocks noGrp="1"/>
          </p:cNvSpPr>
          <p:nvPr>
            <p:ph type="ftr" sz="quarter" idx="11"/>
          </p:nvPr>
        </p:nvSpPr>
        <p:spPr/>
        <p:txBody>
          <a:bodyPr/>
          <a:lstStyle/>
          <a:p>
            <a:endParaRPr lang="es-CL"/>
          </a:p>
        </p:txBody>
      </p:sp>
      <p:sp>
        <p:nvSpPr>
          <p:cNvPr id="9" name="Marcador de número de diapositiva 8">
            <a:extLst>
              <a:ext uri="{FF2B5EF4-FFF2-40B4-BE49-F238E27FC236}">
                <a16:creationId xmlns:a16="http://schemas.microsoft.com/office/drawing/2014/main" id="{063F3723-F5AF-BF44-AC08-5E98DBC2C8C1}"/>
              </a:ext>
            </a:extLst>
          </p:cNvPr>
          <p:cNvSpPr>
            <a:spLocks noGrp="1"/>
          </p:cNvSpPr>
          <p:nvPr>
            <p:ph type="sldNum" sz="quarter" idx="12"/>
          </p:nvPr>
        </p:nvSpPr>
        <p:spPr/>
        <p:txBody>
          <a:bodyPr/>
          <a:lstStyle/>
          <a:p>
            <a:fld id="{E8D0F014-902D-0548-8D06-6A1851F5EC92}" type="slidenum">
              <a:rPr lang="es-CL" smtClean="0"/>
              <a:t>‹Nº›</a:t>
            </a:fld>
            <a:endParaRPr lang="es-CL"/>
          </a:p>
        </p:txBody>
      </p:sp>
    </p:spTree>
    <p:extLst>
      <p:ext uri="{BB962C8B-B14F-4D97-AF65-F5344CB8AC3E}">
        <p14:creationId xmlns:p14="http://schemas.microsoft.com/office/powerpoint/2010/main" val="6825589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13EFB98-2588-0445-A318-4753EBFBF83E}"/>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fecha 2">
            <a:extLst>
              <a:ext uri="{FF2B5EF4-FFF2-40B4-BE49-F238E27FC236}">
                <a16:creationId xmlns:a16="http://schemas.microsoft.com/office/drawing/2014/main" id="{8159A3E4-6C2F-4F4B-9E2D-6FB29FBA38FB}"/>
              </a:ext>
            </a:extLst>
          </p:cNvPr>
          <p:cNvSpPr>
            <a:spLocks noGrp="1"/>
          </p:cNvSpPr>
          <p:nvPr>
            <p:ph type="dt" sz="half" idx="10"/>
          </p:nvPr>
        </p:nvSpPr>
        <p:spPr/>
        <p:txBody>
          <a:bodyPr/>
          <a:lstStyle/>
          <a:p>
            <a:fld id="{1A206619-31D7-A64E-A70B-6600D8AABFDD}" type="datetimeFigureOut">
              <a:rPr lang="es-CL" smtClean="0"/>
              <a:t>06-04-21</a:t>
            </a:fld>
            <a:endParaRPr lang="es-CL"/>
          </a:p>
        </p:txBody>
      </p:sp>
      <p:sp>
        <p:nvSpPr>
          <p:cNvPr id="4" name="Marcador de pie de página 3">
            <a:extLst>
              <a:ext uri="{FF2B5EF4-FFF2-40B4-BE49-F238E27FC236}">
                <a16:creationId xmlns:a16="http://schemas.microsoft.com/office/drawing/2014/main" id="{CA641204-58B7-AA49-9CD4-B88D9F40F7F2}"/>
              </a:ext>
            </a:extLst>
          </p:cNvPr>
          <p:cNvSpPr>
            <a:spLocks noGrp="1"/>
          </p:cNvSpPr>
          <p:nvPr>
            <p:ph type="ftr" sz="quarter" idx="11"/>
          </p:nvPr>
        </p:nvSpPr>
        <p:spPr/>
        <p:txBody>
          <a:bodyPr/>
          <a:lstStyle/>
          <a:p>
            <a:endParaRPr lang="es-CL"/>
          </a:p>
        </p:txBody>
      </p:sp>
      <p:sp>
        <p:nvSpPr>
          <p:cNvPr id="5" name="Marcador de número de diapositiva 4">
            <a:extLst>
              <a:ext uri="{FF2B5EF4-FFF2-40B4-BE49-F238E27FC236}">
                <a16:creationId xmlns:a16="http://schemas.microsoft.com/office/drawing/2014/main" id="{63B7359F-75A7-3B47-B4A1-D065AF1749EF}"/>
              </a:ext>
            </a:extLst>
          </p:cNvPr>
          <p:cNvSpPr>
            <a:spLocks noGrp="1"/>
          </p:cNvSpPr>
          <p:nvPr>
            <p:ph type="sldNum" sz="quarter" idx="12"/>
          </p:nvPr>
        </p:nvSpPr>
        <p:spPr/>
        <p:txBody>
          <a:bodyPr/>
          <a:lstStyle/>
          <a:p>
            <a:fld id="{E8D0F014-902D-0548-8D06-6A1851F5EC92}" type="slidenum">
              <a:rPr lang="es-CL" smtClean="0"/>
              <a:t>‹Nº›</a:t>
            </a:fld>
            <a:endParaRPr lang="es-CL"/>
          </a:p>
        </p:txBody>
      </p:sp>
    </p:spTree>
    <p:extLst>
      <p:ext uri="{BB962C8B-B14F-4D97-AF65-F5344CB8AC3E}">
        <p14:creationId xmlns:p14="http://schemas.microsoft.com/office/powerpoint/2010/main" val="10747223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F78ECD2E-E24F-1D44-B767-9296BA31FF84}"/>
              </a:ext>
            </a:extLst>
          </p:cNvPr>
          <p:cNvSpPr>
            <a:spLocks noGrp="1"/>
          </p:cNvSpPr>
          <p:nvPr>
            <p:ph type="dt" sz="half" idx="10"/>
          </p:nvPr>
        </p:nvSpPr>
        <p:spPr/>
        <p:txBody>
          <a:bodyPr/>
          <a:lstStyle/>
          <a:p>
            <a:fld id="{1A206619-31D7-A64E-A70B-6600D8AABFDD}" type="datetimeFigureOut">
              <a:rPr lang="es-CL" smtClean="0"/>
              <a:t>06-04-21</a:t>
            </a:fld>
            <a:endParaRPr lang="es-CL"/>
          </a:p>
        </p:txBody>
      </p:sp>
      <p:sp>
        <p:nvSpPr>
          <p:cNvPr id="3" name="Marcador de pie de página 2">
            <a:extLst>
              <a:ext uri="{FF2B5EF4-FFF2-40B4-BE49-F238E27FC236}">
                <a16:creationId xmlns:a16="http://schemas.microsoft.com/office/drawing/2014/main" id="{5A22FB68-CB21-AF4C-A169-187FD42A6E02}"/>
              </a:ext>
            </a:extLst>
          </p:cNvPr>
          <p:cNvSpPr>
            <a:spLocks noGrp="1"/>
          </p:cNvSpPr>
          <p:nvPr>
            <p:ph type="ftr" sz="quarter" idx="11"/>
          </p:nvPr>
        </p:nvSpPr>
        <p:spPr/>
        <p:txBody>
          <a:bodyPr/>
          <a:lstStyle/>
          <a:p>
            <a:endParaRPr lang="es-CL"/>
          </a:p>
        </p:txBody>
      </p:sp>
      <p:sp>
        <p:nvSpPr>
          <p:cNvPr id="4" name="Marcador de número de diapositiva 3">
            <a:extLst>
              <a:ext uri="{FF2B5EF4-FFF2-40B4-BE49-F238E27FC236}">
                <a16:creationId xmlns:a16="http://schemas.microsoft.com/office/drawing/2014/main" id="{384706E6-AE17-4044-95C4-683201ADD200}"/>
              </a:ext>
            </a:extLst>
          </p:cNvPr>
          <p:cNvSpPr>
            <a:spLocks noGrp="1"/>
          </p:cNvSpPr>
          <p:nvPr>
            <p:ph type="sldNum" sz="quarter" idx="12"/>
          </p:nvPr>
        </p:nvSpPr>
        <p:spPr/>
        <p:txBody>
          <a:bodyPr/>
          <a:lstStyle/>
          <a:p>
            <a:fld id="{E8D0F014-902D-0548-8D06-6A1851F5EC92}" type="slidenum">
              <a:rPr lang="es-CL" smtClean="0"/>
              <a:t>‹Nº›</a:t>
            </a:fld>
            <a:endParaRPr lang="es-CL"/>
          </a:p>
        </p:txBody>
      </p:sp>
    </p:spTree>
    <p:extLst>
      <p:ext uri="{BB962C8B-B14F-4D97-AF65-F5344CB8AC3E}">
        <p14:creationId xmlns:p14="http://schemas.microsoft.com/office/powerpoint/2010/main" val="16063583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6847440-D505-9549-B348-B43F2658255E}"/>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ED5B57D7-310D-A347-A7BD-A2E390790C9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texto 3">
            <a:extLst>
              <a:ext uri="{FF2B5EF4-FFF2-40B4-BE49-F238E27FC236}">
                <a16:creationId xmlns:a16="http://schemas.microsoft.com/office/drawing/2014/main" id="{94BC7D05-80E1-254A-ACD5-A0C1805E41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D9B86D59-D735-F244-9F81-057B82093D2D}"/>
              </a:ext>
            </a:extLst>
          </p:cNvPr>
          <p:cNvSpPr>
            <a:spLocks noGrp="1"/>
          </p:cNvSpPr>
          <p:nvPr>
            <p:ph type="dt" sz="half" idx="10"/>
          </p:nvPr>
        </p:nvSpPr>
        <p:spPr/>
        <p:txBody>
          <a:bodyPr/>
          <a:lstStyle/>
          <a:p>
            <a:fld id="{1A206619-31D7-A64E-A70B-6600D8AABFDD}" type="datetimeFigureOut">
              <a:rPr lang="es-CL" smtClean="0"/>
              <a:t>06-04-21</a:t>
            </a:fld>
            <a:endParaRPr lang="es-CL"/>
          </a:p>
        </p:txBody>
      </p:sp>
      <p:sp>
        <p:nvSpPr>
          <p:cNvPr id="6" name="Marcador de pie de página 5">
            <a:extLst>
              <a:ext uri="{FF2B5EF4-FFF2-40B4-BE49-F238E27FC236}">
                <a16:creationId xmlns:a16="http://schemas.microsoft.com/office/drawing/2014/main" id="{9CC5D3B2-548C-6F4F-806E-F7ECD2D40553}"/>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0FD20DC4-546E-B345-A53C-F770BC3DADA0}"/>
              </a:ext>
            </a:extLst>
          </p:cNvPr>
          <p:cNvSpPr>
            <a:spLocks noGrp="1"/>
          </p:cNvSpPr>
          <p:nvPr>
            <p:ph type="sldNum" sz="quarter" idx="12"/>
          </p:nvPr>
        </p:nvSpPr>
        <p:spPr/>
        <p:txBody>
          <a:bodyPr/>
          <a:lstStyle/>
          <a:p>
            <a:fld id="{E8D0F014-902D-0548-8D06-6A1851F5EC92}" type="slidenum">
              <a:rPr lang="es-CL" smtClean="0"/>
              <a:t>‹Nº›</a:t>
            </a:fld>
            <a:endParaRPr lang="es-CL"/>
          </a:p>
        </p:txBody>
      </p:sp>
    </p:spTree>
    <p:extLst>
      <p:ext uri="{BB962C8B-B14F-4D97-AF65-F5344CB8AC3E}">
        <p14:creationId xmlns:p14="http://schemas.microsoft.com/office/powerpoint/2010/main" val="28372211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D677E89-F99A-F24C-B4C7-99B36F70F74F}"/>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posición de imagen 2">
            <a:extLst>
              <a:ext uri="{FF2B5EF4-FFF2-40B4-BE49-F238E27FC236}">
                <a16:creationId xmlns:a16="http://schemas.microsoft.com/office/drawing/2014/main" id="{8E77D2C0-20ED-D84F-B480-0AD555BDB21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Marcador de texto 3">
            <a:extLst>
              <a:ext uri="{FF2B5EF4-FFF2-40B4-BE49-F238E27FC236}">
                <a16:creationId xmlns:a16="http://schemas.microsoft.com/office/drawing/2014/main" id="{60B8688D-48FB-6341-98CB-3E728E94D91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6DB178E2-0475-D943-BAC9-5C269F554E45}"/>
              </a:ext>
            </a:extLst>
          </p:cNvPr>
          <p:cNvSpPr>
            <a:spLocks noGrp="1"/>
          </p:cNvSpPr>
          <p:nvPr>
            <p:ph type="dt" sz="half" idx="10"/>
          </p:nvPr>
        </p:nvSpPr>
        <p:spPr/>
        <p:txBody>
          <a:bodyPr/>
          <a:lstStyle/>
          <a:p>
            <a:fld id="{1A206619-31D7-A64E-A70B-6600D8AABFDD}" type="datetimeFigureOut">
              <a:rPr lang="es-CL" smtClean="0"/>
              <a:t>06-04-21</a:t>
            </a:fld>
            <a:endParaRPr lang="es-CL"/>
          </a:p>
        </p:txBody>
      </p:sp>
      <p:sp>
        <p:nvSpPr>
          <p:cNvPr id="6" name="Marcador de pie de página 5">
            <a:extLst>
              <a:ext uri="{FF2B5EF4-FFF2-40B4-BE49-F238E27FC236}">
                <a16:creationId xmlns:a16="http://schemas.microsoft.com/office/drawing/2014/main" id="{EF7E6575-DFFB-7D45-B0BC-B422E0DB7061}"/>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894F3416-DE71-3442-8374-478717990701}"/>
              </a:ext>
            </a:extLst>
          </p:cNvPr>
          <p:cNvSpPr>
            <a:spLocks noGrp="1"/>
          </p:cNvSpPr>
          <p:nvPr>
            <p:ph type="sldNum" sz="quarter" idx="12"/>
          </p:nvPr>
        </p:nvSpPr>
        <p:spPr/>
        <p:txBody>
          <a:bodyPr/>
          <a:lstStyle/>
          <a:p>
            <a:fld id="{E8D0F014-902D-0548-8D06-6A1851F5EC92}" type="slidenum">
              <a:rPr lang="es-CL" smtClean="0"/>
              <a:t>‹Nº›</a:t>
            </a:fld>
            <a:endParaRPr lang="es-CL"/>
          </a:p>
        </p:txBody>
      </p:sp>
    </p:spTree>
    <p:extLst>
      <p:ext uri="{BB962C8B-B14F-4D97-AF65-F5344CB8AC3E}">
        <p14:creationId xmlns:p14="http://schemas.microsoft.com/office/powerpoint/2010/main" val="26075315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5E34D40D-4049-3C4B-A255-3D1A2A6373B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CE7CB025-3F6A-134A-9848-0E71B67E5D8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048012FD-3AEB-E640-8CFA-355807A508D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206619-31D7-A64E-A70B-6600D8AABFDD}" type="datetimeFigureOut">
              <a:rPr lang="es-CL" smtClean="0"/>
              <a:t>06-04-21</a:t>
            </a:fld>
            <a:endParaRPr lang="es-CL"/>
          </a:p>
        </p:txBody>
      </p:sp>
      <p:sp>
        <p:nvSpPr>
          <p:cNvPr id="5" name="Marcador de pie de página 4">
            <a:extLst>
              <a:ext uri="{FF2B5EF4-FFF2-40B4-BE49-F238E27FC236}">
                <a16:creationId xmlns:a16="http://schemas.microsoft.com/office/drawing/2014/main" id="{B8CF7E0A-7522-E54B-90E8-6515448192E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L"/>
          </a:p>
        </p:txBody>
      </p:sp>
      <p:sp>
        <p:nvSpPr>
          <p:cNvPr id="6" name="Marcador de número de diapositiva 5">
            <a:extLst>
              <a:ext uri="{FF2B5EF4-FFF2-40B4-BE49-F238E27FC236}">
                <a16:creationId xmlns:a16="http://schemas.microsoft.com/office/drawing/2014/main" id="{58DFC54C-006C-2C47-9864-704B3B9E593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D0F014-902D-0548-8D06-6A1851F5EC92}" type="slidenum">
              <a:rPr lang="es-CL" smtClean="0"/>
              <a:t>‹Nº›</a:t>
            </a:fld>
            <a:endParaRPr lang="es-CL"/>
          </a:p>
        </p:txBody>
      </p:sp>
    </p:spTree>
    <p:extLst>
      <p:ext uri="{BB962C8B-B14F-4D97-AF65-F5344CB8AC3E}">
        <p14:creationId xmlns:p14="http://schemas.microsoft.com/office/powerpoint/2010/main" val="36610944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8A7549-49A9-744A-8F61-72B2DC6F179C}"/>
              </a:ext>
            </a:extLst>
          </p:cNvPr>
          <p:cNvSpPr>
            <a:spLocks noGrp="1"/>
          </p:cNvSpPr>
          <p:nvPr>
            <p:ph type="ctrTitle"/>
          </p:nvPr>
        </p:nvSpPr>
        <p:spPr>
          <a:xfrm>
            <a:off x="1524000" y="1122362"/>
            <a:ext cx="9144000" cy="4089718"/>
          </a:xfrm>
        </p:spPr>
        <p:txBody>
          <a:bodyPr>
            <a:normAutofit fontScale="90000"/>
          </a:bodyPr>
          <a:lstStyle/>
          <a:p>
            <a:br>
              <a:rPr lang="es-CL" dirty="0">
                <a:latin typeface="Book Antiqua" panose="02040602050305030304" pitchFamily="18" charset="0"/>
              </a:rPr>
            </a:br>
            <a:br>
              <a:rPr lang="es-CL" dirty="0">
                <a:latin typeface="Book Antiqua" panose="02040602050305030304" pitchFamily="18" charset="0"/>
              </a:rPr>
            </a:br>
            <a:br>
              <a:rPr lang="es-CL" dirty="0">
                <a:latin typeface="Book Antiqua" panose="02040602050305030304" pitchFamily="18" charset="0"/>
              </a:rPr>
            </a:br>
            <a:br>
              <a:rPr lang="es-CL" dirty="0">
                <a:latin typeface="Book Antiqua" panose="02040602050305030304" pitchFamily="18" charset="0"/>
              </a:rPr>
            </a:br>
            <a:br>
              <a:rPr lang="es-CL" dirty="0">
                <a:latin typeface="Book Antiqua" panose="02040602050305030304" pitchFamily="18" charset="0"/>
              </a:rPr>
            </a:br>
            <a:br>
              <a:rPr lang="es-CL" dirty="0">
                <a:latin typeface="Book Antiqua" panose="02040602050305030304" pitchFamily="18" charset="0"/>
              </a:rPr>
            </a:br>
            <a:br>
              <a:rPr lang="es-CL" dirty="0">
                <a:latin typeface="Book Antiqua" panose="02040602050305030304" pitchFamily="18" charset="0"/>
              </a:rPr>
            </a:br>
            <a:br>
              <a:rPr lang="es-CL" sz="6700" b="1" dirty="0">
                <a:latin typeface="Book Antiqua" panose="02040602050305030304" pitchFamily="18" charset="0"/>
              </a:rPr>
            </a:br>
            <a:r>
              <a:rPr lang="es-CL" sz="5600" b="1" dirty="0">
                <a:solidFill>
                  <a:srgbClr val="0070C0"/>
                </a:solidFill>
                <a:latin typeface="Helvetica" pitchFamily="2" charset="0"/>
                <a:cs typeface="Arial" panose="020B0604020202020204" pitchFamily="34" charset="0"/>
              </a:rPr>
              <a:t>Contratos</a:t>
            </a:r>
            <a:br>
              <a:rPr lang="es-CL" sz="5600" b="1" dirty="0">
                <a:solidFill>
                  <a:srgbClr val="0070C0"/>
                </a:solidFill>
                <a:latin typeface="Helvetica" pitchFamily="2" charset="0"/>
                <a:cs typeface="Arial" panose="020B0604020202020204" pitchFamily="34" charset="0"/>
              </a:rPr>
            </a:br>
            <a:r>
              <a:rPr lang="es-CL" sz="5600" b="1" dirty="0">
                <a:solidFill>
                  <a:srgbClr val="0070C0"/>
                </a:solidFill>
                <a:latin typeface="Helvetica" pitchFamily="2" charset="0"/>
                <a:cs typeface="Arial" panose="020B0604020202020204" pitchFamily="34" charset="0"/>
              </a:rPr>
              <a:t> </a:t>
            </a:r>
            <a:r>
              <a:rPr lang="es-CL" sz="3300" b="1" dirty="0">
                <a:solidFill>
                  <a:srgbClr val="0070C0"/>
                </a:solidFill>
                <a:latin typeface="Helvetica" pitchFamily="2" charset="0"/>
                <a:cs typeface="Arial" panose="020B0604020202020204" pitchFamily="34" charset="0"/>
              </a:rPr>
              <a:t>Clase 6: Martes 6 Abril, 2021</a:t>
            </a:r>
            <a:br>
              <a:rPr lang="es-CL" sz="6700" b="1" dirty="0">
                <a:solidFill>
                  <a:srgbClr val="0070C0"/>
                </a:solidFill>
                <a:latin typeface="Book Antiqua" panose="02040602050305030304" pitchFamily="18" charset="0"/>
              </a:rPr>
            </a:br>
            <a:br>
              <a:rPr lang="es-CL" sz="6700" b="1" dirty="0">
                <a:solidFill>
                  <a:srgbClr val="0070C0"/>
                </a:solidFill>
                <a:latin typeface="Book Antiqua" panose="02040602050305030304" pitchFamily="18" charset="0"/>
              </a:rPr>
            </a:br>
            <a:endParaRPr lang="es-CL" sz="6700" b="1" dirty="0">
              <a:solidFill>
                <a:srgbClr val="0070C0"/>
              </a:solidFill>
              <a:latin typeface="Book Antiqua" panose="02040602050305030304" pitchFamily="18" charset="0"/>
            </a:endParaRPr>
          </a:p>
        </p:txBody>
      </p:sp>
    </p:spTree>
    <p:extLst>
      <p:ext uri="{BB962C8B-B14F-4D97-AF65-F5344CB8AC3E}">
        <p14:creationId xmlns:p14="http://schemas.microsoft.com/office/powerpoint/2010/main" val="15977385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C60D2308-8384-4945-A862-46AEE8D5117F}"/>
              </a:ext>
            </a:extLst>
          </p:cNvPr>
          <p:cNvSpPr txBox="1"/>
          <p:nvPr/>
        </p:nvSpPr>
        <p:spPr>
          <a:xfrm>
            <a:off x="0" y="0"/>
            <a:ext cx="12192000" cy="5909310"/>
          </a:xfrm>
          <a:prstGeom prst="rect">
            <a:avLst/>
          </a:prstGeom>
          <a:noFill/>
        </p:spPr>
        <p:txBody>
          <a:bodyPr wrap="square" rtlCol="0">
            <a:spAutoFit/>
          </a:bodyPr>
          <a:lstStyle/>
          <a:p>
            <a:endParaRPr lang="es-CL" dirty="0"/>
          </a:p>
          <a:p>
            <a:pPr algn="just"/>
            <a:r>
              <a:rPr lang="es-CL" u="sng" dirty="0"/>
              <a:t>Resumen</a:t>
            </a:r>
            <a:r>
              <a:rPr lang="es-CL" dirty="0"/>
              <a:t>:  (1) contribuye a aumentar la riqueza (suma de intercambios no es igual a cero); (2) crea un orden espontáneo de relaciones (ventajas orden espontáneo vs. orden dirigido); (3) da orientaciones para la asignación de recursos. </a:t>
            </a:r>
          </a:p>
          <a:p>
            <a:pPr algn="just"/>
            <a:endParaRPr lang="es-CL" u="sng" dirty="0"/>
          </a:p>
          <a:p>
            <a:pPr algn="just"/>
            <a:r>
              <a:rPr lang="es-CL" dirty="0"/>
              <a:t>El enfoque económico busca además encontrar dentro del derecho de los contratos cuáles son las </a:t>
            </a:r>
            <a:r>
              <a:rPr lang="es-CL" u="sng" dirty="0"/>
              <a:t>reglas más eficaces para lograr estos fines sociales globales</a:t>
            </a:r>
            <a:r>
              <a:rPr lang="es-CL" dirty="0"/>
              <a:t> (Tb. En Resp. Extracontractual: “El Costo de los Accidentes”, G. Calabresi). Ej: </a:t>
            </a:r>
            <a:r>
              <a:rPr lang="es-CL" u="sng" dirty="0"/>
              <a:t>Art. 1550 (riesgo): </a:t>
            </a:r>
            <a:r>
              <a:rPr lang="es-CL" dirty="0"/>
              <a:t>desde la perspectiva económica es más útil la regla contraria: desde la perspectiva económica es más útil la regla contraria: que el riesgo del cuerpo cierto cuya entrega se debe sea a cargo del deudor: se evitan juicios, costos de transacción (en nuestro derecho esta es una copia del derecho francés en que es aplicación del principio de que “la cosa perece para su dueño”)</a:t>
            </a:r>
          </a:p>
          <a:p>
            <a:endParaRPr lang="es-CL" dirty="0"/>
          </a:p>
          <a:p>
            <a:r>
              <a:rPr lang="es-CL" dirty="0"/>
              <a:t>Deberes de información: la información sería un bien que se da gratuitamente: no habría incentivos para la creación privada de información; la información sería una especie de bien público.</a:t>
            </a:r>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p:txBody>
      </p:sp>
    </p:spTree>
    <p:extLst>
      <p:ext uri="{BB962C8B-B14F-4D97-AF65-F5344CB8AC3E}">
        <p14:creationId xmlns:p14="http://schemas.microsoft.com/office/powerpoint/2010/main" val="8603397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4A362447-3E6B-3044-8D9F-5900A3A0859A}"/>
              </a:ext>
            </a:extLst>
          </p:cNvPr>
          <p:cNvSpPr txBox="1"/>
          <p:nvPr/>
        </p:nvSpPr>
        <p:spPr>
          <a:xfrm>
            <a:off x="0" y="0"/>
            <a:ext cx="12192000" cy="16335241"/>
          </a:xfrm>
          <a:prstGeom prst="rect">
            <a:avLst/>
          </a:prstGeom>
          <a:noFill/>
        </p:spPr>
        <p:txBody>
          <a:bodyPr wrap="square" rtlCol="0">
            <a:spAutoFit/>
          </a:bodyPr>
          <a:lstStyle/>
          <a:p>
            <a:pPr algn="ctr"/>
            <a:r>
              <a:rPr lang="es-CL" sz="2800" dirty="0">
                <a:solidFill>
                  <a:srgbClr val="00B0F0"/>
                </a:solidFill>
              </a:rPr>
              <a:t>COMPRAVENTA (1793 – 1896; 1897)</a:t>
            </a:r>
          </a:p>
          <a:p>
            <a:endParaRPr lang="es-CL" sz="2800" dirty="0"/>
          </a:p>
          <a:p>
            <a:r>
              <a:rPr lang="es-CL" sz="1850" dirty="0"/>
              <a:t>“En un principio era el trueque”: forma básica de intercambio. Creación del “dinero”. </a:t>
            </a:r>
          </a:p>
          <a:p>
            <a:endParaRPr lang="es-CL" sz="1850" dirty="0"/>
          </a:p>
          <a:p>
            <a:r>
              <a:rPr lang="es-CL" sz="1850" dirty="0"/>
              <a:t>Contrato más regulado en el Código Civil: modelo de economía en esa época. </a:t>
            </a:r>
            <a:r>
              <a:rPr lang="es-CL" sz="1850" dirty="0">
                <a:solidFill>
                  <a:srgbClr val="FF0000"/>
                </a:solidFill>
              </a:rPr>
              <a:t>¿Quién tiene más riesgos? Caveat emptor!</a:t>
            </a:r>
          </a:p>
          <a:p>
            <a:endParaRPr lang="es-CL" sz="1850" dirty="0"/>
          </a:p>
          <a:p>
            <a:pPr algn="just"/>
            <a:r>
              <a:rPr lang="es-CL" sz="1850" dirty="0"/>
              <a:t>Compraventa moderna: CISJ: Convención de Viena sobre Compraventa Internacional de Mercaderías (conformidad; Vis Moot). Antonia, Trinidad, Vicente y  Pepe, </a:t>
            </a:r>
          </a:p>
          <a:p>
            <a:endParaRPr lang="es-CL" sz="1850" dirty="0"/>
          </a:p>
          <a:p>
            <a:r>
              <a:rPr lang="es-CL" sz="1850" dirty="0"/>
              <a:t>Modelo de contrato: 1) Bilateral (AJB vs. C.B.); 2) Oneroso (vs. Gratuito).</a:t>
            </a:r>
          </a:p>
          <a:p>
            <a:endParaRPr lang="es-CL" sz="1850" dirty="0"/>
          </a:p>
          <a:p>
            <a:pPr algn="just"/>
            <a:r>
              <a:rPr lang="es-CL" sz="1850" dirty="0"/>
              <a:t>Obligaciones de dar: tradición. Roles 1) MEO: Pago (art. ____); 2. MAD: art. (____)</a:t>
            </a:r>
          </a:p>
          <a:p>
            <a:pPr algn="just"/>
            <a:endParaRPr lang="es-CL" sz="1850" dirty="0"/>
          </a:p>
          <a:p>
            <a:pPr algn="just"/>
            <a:r>
              <a:rPr lang="es-CL" sz="1850" dirty="0"/>
              <a:t>Elementos de la esencia (cosa y precio; 1444); elementos de la naturaleza (todo </a:t>
            </a:r>
            <a:r>
              <a:rPr lang="es-CL" sz="1850"/>
              <a:t>el resto; función: “economía de esfuerzo”). </a:t>
            </a:r>
            <a:r>
              <a:rPr lang="es-CL" sz="1850" dirty="0"/>
              <a:t>Enumere todos los elementos accidentales que puedan existir en la compraventa (modalidades del plazo; condición)</a:t>
            </a:r>
          </a:p>
          <a:p>
            <a:pPr algn="just"/>
            <a:endParaRPr lang="es-CL" sz="1850" dirty="0"/>
          </a:p>
          <a:p>
            <a:pPr algn="just"/>
            <a:r>
              <a:rPr lang="es-CL" sz="1850" u="sng" dirty="0"/>
              <a:t>Típicos elementos de la naturaleza</a:t>
            </a:r>
            <a:r>
              <a:rPr lang="es-CL" sz="1850" dirty="0"/>
              <a:t>: (1) Saneamiento de la evicción; (2) Vicios redhibitorios; (3) Resolución; (4) Distribuciónde riesgos; (5) Otras propias de obligaciones. </a:t>
            </a:r>
            <a:r>
              <a:rPr lang="es-CL" sz="1850" u="sng" dirty="0"/>
              <a:t>Función elementos de la naturaleza</a:t>
            </a:r>
            <a:r>
              <a:rPr lang="es-CL" sz="1850" dirty="0"/>
              <a:t>: 1) ahorrar costos de transacción; 2) fortalecer la confianza (expectativas)</a:t>
            </a:r>
          </a:p>
          <a:p>
            <a:pPr algn="just"/>
            <a:endParaRPr lang="es-CL" sz="1850" b="1" dirty="0">
              <a:solidFill>
                <a:srgbClr val="FF0000"/>
              </a:solidFill>
            </a:endParaRPr>
          </a:p>
          <a:p>
            <a:pPr algn="just"/>
            <a:r>
              <a:rPr lang="es-CL" sz="1850" b="1" dirty="0">
                <a:solidFill>
                  <a:srgbClr val="FF0000"/>
                </a:solidFill>
              </a:rPr>
              <a:t>Naturaleza y alcance de la obligación del vendedor? </a:t>
            </a:r>
            <a:r>
              <a:rPr lang="es-CL" sz="1850" dirty="0">
                <a:solidFill>
                  <a:srgbClr val="FF0000"/>
                </a:solidFill>
              </a:rPr>
              <a:t>Transferir el dominio? Poner en posición pacífica de la cosa?</a:t>
            </a:r>
          </a:p>
          <a:p>
            <a:pPr algn="just"/>
            <a:endParaRPr lang="es-CL" sz="1850" b="1" dirty="0">
              <a:solidFill>
                <a:srgbClr val="FF0000"/>
              </a:solidFill>
            </a:endParaRPr>
          </a:p>
          <a:p>
            <a:pPr algn="just"/>
            <a:r>
              <a:rPr lang="es-CL" sz="1850" b="1" dirty="0">
                <a:solidFill>
                  <a:srgbClr val="FF0000"/>
                </a:solidFill>
              </a:rPr>
              <a:t>¿Cómo se vende/compra una empresa?</a:t>
            </a:r>
          </a:p>
          <a:p>
            <a:pPr algn="just"/>
            <a:endParaRPr lang="es-CL" sz="2000" dirty="0"/>
          </a:p>
          <a:p>
            <a:pPr algn="just"/>
            <a:endParaRPr lang="es-CL" sz="2000" dirty="0"/>
          </a:p>
          <a:p>
            <a:endParaRPr lang="es-CL" sz="2000" dirty="0"/>
          </a:p>
          <a:p>
            <a:endParaRPr lang="es-CL" sz="2000" dirty="0"/>
          </a:p>
          <a:p>
            <a:endParaRPr lang="es-CL" sz="2000" dirty="0"/>
          </a:p>
          <a:p>
            <a:endParaRPr lang="es-CL" sz="2000" dirty="0"/>
          </a:p>
          <a:p>
            <a:endParaRPr lang="es-CL" sz="2000" dirty="0"/>
          </a:p>
          <a:p>
            <a:endParaRPr lang="es-CL" sz="2000" dirty="0"/>
          </a:p>
          <a:p>
            <a:pPr algn="ctr"/>
            <a:endParaRPr lang="es-CL" dirty="0"/>
          </a:p>
          <a:p>
            <a:pPr algn="ctr"/>
            <a:endParaRPr lang="es-CL" dirty="0"/>
          </a:p>
          <a:p>
            <a:pPr algn="ctr"/>
            <a:endParaRPr lang="es-CL" dirty="0"/>
          </a:p>
          <a:p>
            <a:pPr algn="ctr"/>
            <a:endParaRPr lang="es-CL" dirty="0"/>
          </a:p>
          <a:p>
            <a:pPr algn="ctr"/>
            <a:endParaRPr lang="es-CL" dirty="0"/>
          </a:p>
          <a:p>
            <a:pPr algn="ctr"/>
            <a:endParaRPr lang="es-CL" dirty="0"/>
          </a:p>
          <a:p>
            <a:pPr algn="ctr"/>
            <a:endParaRPr lang="es-CL" dirty="0"/>
          </a:p>
          <a:p>
            <a:pPr algn="ctr"/>
            <a:endParaRPr lang="es-CL" dirty="0"/>
          </a:p>
          <a:p>
            <a:pPr algn="ctr"/>
            <a:endParaRPr lang="es-CL" dirty="0"/>
          </a:p>
          <a:p>
            <a:pPr algn="ctr"/>
            <a:endParaRPr lang="es-CL" dirty="0"/>
          </a:p>
          <a:p>
            <a:pPr algn="ctr"/>
            <a:endParaRPr lang="es-CL" dirty="0"/>
          </a:p>
          <a:p>
            <a:pPr algn="ctr"/>
            <a:endParaRPr lang="es-CL" dirty="0"/>
          </a:p>
          <a:p>
            <a:pPr algn="ctr"/>
            <a:endParaRPr lang="es-CL" dirty="0"/>
          </a:p>
          <a:p>
            <a:pPr algn="ctr"/>
            <a:endParaRPr lang="es-CL" dirty="0"/>
          </a:p>
          <a:p>
            <a:pPr algn="ctr"/>
            <a:endParaRPr lang="es-CL" dirty="0"/>
          </a:p>
          <a:p>
            <a:pPr algn="ctr"/>
            <a:endParaRPr lang="es-CL" dirty="0"/>
          </a:p>
          <a:p>
            <a:pPr algn="ctr"/>
            <a:endParaRPr lang="es-CL" dirty="0"/>
          </a:p>
          <a:p>
            <a:pPr algn="ctr"/>
            <a:endParaRPr lang="es-CL" dirty="0"/>
          </a:p>
          <a:p>
            <a:pPr algn="ctr"/>
            <a:endParaRPr lang="es-CL" dirty="0"/>
          </a:p>
          <a:p>
            <a:pPr algn="ctr"/>
            <a:endParaRPr lang="es-CL" dirty="0"/>
          </a:p>
          <a:p>
            <a:pPr algn="ctr"/>
            <a:endParaRPr lang="es-CL" dirty="0"/>
          </a:p>
          <a:p>
            <a:pPr algn="ctr"/>
            <a:endParaRPr lang="es-CL" dirty="0"/>
          </a:p>
          <a:p>
            <a:pPr algn="ctr"/>
            <a:endParaRPr lang="es-CL" dirty="0"/>
          </a:p>
        </p:txBody>
      </p:sp>
    </p:spTree>
    <p:extLst>
      <p:ext uri="{BB962C8B-B14F-4D97-AF65-F5344CB8AC3E}">
        <p14:creationId xmlns:p14="http://schemas.microsoft.com/office/powerpoint/2010/main" val="6195268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29146EB7-4EA4-8148-A4A8-0289F8F4918D}"/>
              </a:ext>
            </a:extLst>
          </p:cNvPr>
          <p:cNvSpPr txBox="1"/>
          <p:nvPr/>
        </p:nvSpPr>
        <p:spPr>
          <a:xfrm>
            <a:off x="273133" y="0"/>
            <a:ext cx="12192000" cy="8263801"/>
          </a:xfrm>
          <a:prstGeom prst="rect">
            <a:avLst/>
          </a:prstGeom>
          <a:noFill/>
        </p:spPr>
        <p:txBody>
          <a:bodyPr wrap="square" rtlCol="0">
            <a:spAutoFit/>
          </a:bodyPr>
          <a:lstStyle/>
          <a:p>
            <a:pPr algn="ctr"/>
            <a:r>
              <a:rPr lang="es-CL" sz="2500" dirty="0">
                <a:solidFill>
                  <a:srgbClr val="00B0F0"/>
                </a:solidFill>
              </a:rPr>
              <a:t>Regulación del contrato de compraventa en el Código Civil</a:t>
            </a:r>
          </a:p>
          <a:p>
            <a:endParaRPr lang="es-CL" sz="1750" dirty="0"/>
          </a:p>
          <a:p>
            <a:endParaRPr lang="es-CL" sz="1750" dirty="0"/>
          </a:p>
          <a:p>
            <a:pPr marL="342900" indent="-342900">
              <a:buAutoNum type="arabicPeriod"/>
            </a:pPr>
            <a:r>
              <a:rPr lang="es-CL" sz="2500" dirty="0"/>
              <a:t>Capacidad para el contrato de venta (1795)</a:t>
            </a:r>
          </a:p>
          <a:p>
            <a:pPr marL="342900" indent="-342900">
              <a:buAutoNum type="arabicPeriod"/>
            </a:pPr>
            <a:endParaRPr lang="es-CL" sz="2500" dirty="0"/>
          </a:p>
          <a:p>
            <a:pPr marL="342900" indent="-342900">
              <a:buAutoNum type="arabicPeriod"/>
            </a:pPr>
            <a:r>
              <a:rPr lang="es-CL" sz="2500" dirty="0"/>
              <a:t>Forma y requisitos del contrato de venta (1801)</a:t>
            </a:r>
          </a:p>
          <a:p>
            <a:pPr marL="342900" indent="-342900">
              <a:buAutoNum type="arabicPeriod"/>
            </a:pPr>
            <a:endParaRPr lang="es-CL" sz="2500" dirty="0"/>
          </a:p>
          <a:p>
            <a:pPr marL="342900" indent="-342900">
              <a:buAutoNum type="arabicPeriod"/>
            </a:pPr>
            <a:r>
              <a:rPr lang="es-CL" sz="2500" dirty="0"/>
              <a:t>Del precio (1808)</a:t>
            </a:r>
          </a:p>
          <a:p>
            <a:pPr marL="342900" indent="-342900">
              <a:buAutoNum type="arabicPeriod"/>
            </a:pPr>
            <a:endParaRPr lang="es-CL" sz="2500" dirty="0"/>
          </a:p>
          <a:p>
            <a:pPr marL="342900" indent="-342900">
              <a:buAutoNum type="arabicPeriod"/>
            </a:pPr>
            <a:r>
              <a:rPr lang="es-CL" sz="2500" dirty="0"/>
              <a:t>De la cosa vendida (1810)</a:t>
            </a:r>
          </a:p>
          <a:p>
            <a:pPr marL="342900" indent="-342900">
              <a:buAutoNum type="arabicPeriod"/>
            </a:pPr>
            <a:endParaRPr lang="es-CL" sz="2500" dirty="0"/>
          </a:p>
          <a:p>
            <a:pPr marL="342900" indent="-342900">
              <a:buAutoNum type="arabicPeriod"/>
            </a:pPr>
            <a:r>
              <a:rPr lang="es-CL" sz="2500" dirty="0"/>
              <a:t>De los efectos inmediatos del contrato de venta (1817)</a:t>
            </a:r>
          </a:p>
          <a:p>
            <a:pPr marL="342900" indent="-342900">
              <a:buAutoNum type="arabicPeriod"/>
            </a:pPr>
            <a:endParaRPr lang="es-CL" sz="2500" dirty="0"/>
          </a:p>
          <a:p>
            <a:pPr marL="342900" indent="-342900">
              <a:buAutoNum type="arabicPeriod"/>
            </a:pPr>
            <a:r>
              <a:rPr lang="es-CL" sz="2500" dirty="0"/>
              <a:t>De las obligaciones del vendedor y primeramente de la obligación de entregar (1824</a:t>
            </a:r>
            <a:r>
              <a:rPr lang="es-CL" sz="2400" dirty="0"/>
              <a:t>)</a:t>
            </a:r>
          </a:p>
          <a:p>
            <a:pPr marL="342900" indent="-342900">
              <a:buAutoNum type="arabicPeriod"/>
            </a:pPr>
            <a:endParaRPr lang="es-CL" sz="1750" dirty="0"/>
          </a:p>
          <a:p>
            <a:pPr marL="342900" indent="-342900">
              <a:buAutoNum type="arabicPeriod"/>
            </a:pPr>
            <a:endParaRPr lang="es-CL" sz="1750" dirty="0"/>
          </a:p>
          <a:p>
            <a:pPr marL="342900" indent="-342900">
              <a:buAutoNum type="arabicPeriod"/>
            </a:pPr>
            <a:endParaRPr lang="es-CL" dirty="0"/>
          </a:p>
          <a:p>
            <a:pPr marL="342900" indent="-342900">
              <a:buAutoNum type="arabicPeriod"/>
            </a:pPr>
            <a:endParaRPr lang="es-CL" dirty="0"/>
          </a:p>
          <a:p>
            <a:endParaRPr lang="es-CL" dirty="0"/>
          </a:p>
          <a:p>
            <a:endParaRPr lang="es-CL" dirty="0"/>
          </a:p>
          <a:p>
            <a:endParaRPr lang="es-CL" dirty="0"/>
          </a:p>
          <a:p>
            <a:endParaRPr lang="es-CL" dirty="0"/>
          </a:p>
          <a:p>
            <a:endParaRPr lang="es-CL" dirty="0"/>
          </a:p>
          <a:p>
            <a:endParaRPr lang="es-CL" dirty="0"/>
          </a:p>
          <a:p>
            <a:r>
              <a:rPr lang="es-CL" dirty="0"/>
              <a:t> </a:t>
            </a:r>
          </a:p>
        </p:txBody>
      </p:sp>
    </p:spTree>
    <p:extLst>
      <p:ext uri="{BB962C8B-B14F-4D97-AF65-F5344CB8AC3E}">
        <p14:creationId xmlns:p14="http://schemas.microsoft.com/office/powerpoint/2010/main" val="27483476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4FC1BD39-8D6C-BD4A-A210-662D27A84531}"/>
              </a:ext>
            </a:extLst>
          </p:cNvPr>
          <p:cNvSpPr txBox="1"/>
          <p:nvPr/>
        </p:nvSpPr>
        <p:spPr>
          <a:xfrm>
            <a:off x="0" y="0"/>
            <a:ext cx="12192000" cy="11464677"/>
          </a:xfrm>
          <a:prstGeom prst="rect">
            <a:avLst/>
          </a:prstGeom>
          <a:noFill/>
        </p:spPr>
        <p:txBody>
          <a:bodyPr wrap="square" rtlCol="0">
            <a:spAutoFit/>
          </a:bodyPr>
          <a:lstStyle/>
          <a:p>
            <a:r>
              <a:rPr lang="es-CL" sz="2500" dirty="0"/>
              <a:t>7. De la obligación de saneamiento y primeramente del saneamiento por evicción (1837)</a:t>
            </a:r>
          </a:p>
          <a:p>
            <a:pPr marL="342900" indent="-342900">
              <a:buAutoNum type="arabicPeriod"/>
            </a:pPr>
            <a:endParaRPr lang="es-CL" sz="2500" dirty="0"/>
          </a:p>
          <a:p>
            <a:r>
              <a:rPr lang="es-CL" sz="2500" dirty="0"/>
              <a:t>8. Del saneamiento por vicios redhibitorios (1857)</a:t>
            </a:r>
          </a:p>
          <a:p>
            <a:pPr marL="342900" indent="-342900">
              <a:buAutoNum type="arabicPeriod"/>
            </a:pPr>
            <a:endParaRPr lang="es-CL" sz="2500" dirty="0"/>
          </a:p>
          <a:p>
            <a:r>
              <a:rPr lang="es-CL" sz="2500" dirty="0"/>
              <a:t>9. De las obligaciones del comprador (1871)</a:t>
            </a:r>
          </a:p>
          <a:p>
            <a:pPr marL="342900" indent="-342900">
              <a:buAutoNum type="arabicPeriod"/>
            </a:pPr>
            <a:endParaRPr lang="es-CL" sz="2500" dirty="0"/>
          </a:p>
          <a:p>
            <a:r>
              <a:rPr lang="es-CL" sz="2500" dirty="0"/>
              <a:t>10. Del pacto comisorio (1877)</a:t>
            </a:r>
          </a:p>
          <a:p>
            <a:pPr marL="342900" indent="-342900">
              <a:buAutoNum type="arabicPeriod"/>
            </a:pPr>
            <a:endParaRPr lang="es-CL" sz="2500" dirty="0"/>
          </a:p>
          <a:p>
            <a:r>
              <a:rPr lang="es-CL" sz="2500" dirty="0"/>
              <a:t>11. Del pacto de retroventa (1881)</a:t>
            </a:r>
          </a:p>
          <a:p>
            <a:pPr marL="342900" indent="-342900">
              <a:buAutoNum type="arabicPeriod"/>
            </a:pPr>
            <a:endParaRPr lang="es-CL" sz="2500" dirty="0"/>
          </a:p>
          <a:p>
            <a:r>
              <a:rPr lang="es-CL" sz="2500" dirty="0"/>
              <a:t>12. De otros pactos accesorios al contrato de venta (1886)</a:t>
            </a:r>
          </a:p>
          <a:p>
            <a:endParaRPr lang="es-CL" sz="2500" dirty="0"/>
          </a:p>
          <a:p>
            <a:r>
              <a:rPr lang="es-CL" sz="2500" dirty="0"/>
              <a:t>13. De la rescisión de la venta por lesión enorme (1888)</a:t>
            </a:r>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p:txBody>
      </p:sp>
    </p:spTree>
    <p:extLst>
      <p:ext uri="{BB962C8B-B14F-4D97-AF65-F5344CB8AC3E}">
        <p14:creationId xmlns:p14="http://schemas.microsoft.com/office/powerpoint/2010/main" val="19868455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824AC4E8-C879-E746-BA67-A0B760D13B66}"/>
              </a:ext>
            </a:extLst>
          </p:cNvPr>
          <p:cNvSpPr txBox="1"/>
          <p:nvPr/>
        </p:nvSpPr>
        <p:spPr>
          <a:xfrm>
            <a:off x="0" y="0"/>
            <a:ext cx="12192000" cy="10464403"/>
          </a:xfrm>
          <a:prstGeom prst="rect">
            <a:avLst/>
          </a:prstGeom>
          <a:noFill/>
        </p:spPr>
        <p:txBody>
          <a:bodyPr wrap="square" rtlCol="0">
            <a:spAutoFit/>
          </a:bodyPr>
          <a:lstStyle/>
          <a:p>
            <a:pPr algn="ctr"/>
            <a:r>
              <a:rPr lang="es-CL" sz="2800" b="1" dirty="0">
                <a:solidFill>
                  <a:srgbClr val="00B0F0"/>
                </a:solidFill>
                <a:latin typeface="Helvetica" pitchFamily="2" charset="0"/>
              </a:rPr>
              <a:t>FELICITACIONES POR EL CONTROL 1: </a:t>
            </a:r>
          </a:p>
          <a:p>
            <a:endParaRPr lang="es-CL" b="1" dirty="0">
              <a:solidFill>
                <a:srgbClr val="00B0F0"/>
              </a:solidFill>
              <a:latin typeface="Helvetica" pitchFamily="2" charset="0"/>
            </a:endParaRPr>
          </a:p>
          <a:p>
            <a:endParaRPr lang="es-CL" dirty="0">
              <a:latin typeface="Helvetica" pitchFamily="2" charset="0"/>
            </a:endParaRPr>
          </a:p>
          <a:p>
            <a:r>
              <a:rPr lang="es-CL" sz="2400" dirty="0">
                <a:latin typeface="Helvetica" pitchFamily="2" charset="0"/>
              </a:rPr>
              <a:t>A TODOS QUIENES OBTUVIERON NOTAS SOBRE 6 (11 ALUMNOS)</a:t>
            </a:r>
          </a:p>
          <a:p>
            <a:endParaRPr lang="es-CL" sz="2400" dirty="0">
              <a:latin typeface="Helvetica" pitchFamily="2" charset="0"/>
            </a:endParaRPr>
          </a:p>
          <a:p>
            <a:r>
              <a:rPr lang="es-CL" sz="2400" dirty="0">
                <a:latin typeface="Helvetica" pitchFamily="2" charset="0"/>
              </a:rPr>
              <a:t>Abuhadba Ruiz-Tagle, Sofía Constan  </a:t>
            </a:r>
            <a:r>
              <a:rPr lang="es-CL" sz="2400" dirty="0">
                <a:highlight>
                  <a:srgbClr val="00FFFF"/>
                </a:highlight>
                <a:latin typeface="Helvetica" pitchFamily="2" charset="0"/>
              </a:rPr>
              <a:t>7</a:t>
            </a:r>
          </a:p>
          <a:p>
            <a:r>
              <a:rPr lang="es-CL" sz="2400" dirty="0">
                <a:latin typeface="Helvetica" pitchFamily="2" charset="0"/>
              </a:rPr>
              <a:t>Belcredi Lagos, Antonia Catalina	        6,1</a:t>
            </a:r>
          </a:p>
          <a:p>
            <a:r>
              <a:rPr lang="es-CL" sz="2400" dirty="0">
                <a:latin typeface="Helvetica" pitchFamily="2" charset="0"/>
              </a:rPr>
              <a:t>Bizarro Bizarro, Victoria Valentina.       6,6</a:t>
            </a:r>
          </a:p>
          <a:p>
            <a:r>
              <a:rPr lang="es-CL" sz="2400" dirty="0">
                <a:latin typeface="Helvetica" pitchFamily="2" charset="0"/>
              </a:rPr>
              <a:t>Borax Muñoz, Danae Shaganne	        6,3</a:t>
            </a:r>
          </a:p>
          <a:p>
            <a:r>
              <a:rPr lang="es-CL" sz="2400" dirty="0">
                <a:latin typeface="Helvetica" pitchFamily="2" charset="0"/>
              </a:rPr>
              <a:t>Caputo Sanhueza, Vicente Antonia       </a:t>
            </a:r>
            <a:r>
              <a:rPr lang="es-CL" sz="2400" dirty="0">
                <a:highlight>
                  <a:srgbClr val="00FFFF"/>
                </a:highlight>
                <a:latin typeface="Helvetica" pitchFamily="2" charset="0"/>
              </a:rPr>
              <a:t>7</a:t>
            </a:r>
          </a:p>
          <a:p>
            <a:r>
              <a:rPr lang="es-CL" sz="2400" dirty="0">
                <a:latin typeface="Helvetica" pitchFamily="2" charset="0"/>
              </a:rPr>
              <a:t>Droguett Núñez, Francisca Alejandra.   6,3</a:t>
            </a:r>
          </a:p>
          <a:p>
            <a:r>
              <a:rPr lang="es-CL" sz="2400" dirty="0">
                <a:latin typeface="Helvetica" pitchFamily="2" charset="0"/>
              </a:rPr>
              <a:t>Edwards Vial, Daniel Agustín	         </a:t>
            </a:r>
            <a:r>
              <a:rPr lang="es-CL" sz="2400" dirty="0">
                <a:highlight>
                  <a:srgbClr val="00FFFF"/>
                </a:highlight>
                <a:latin typeface="Helvetica" pitchFamily="2" charset="0"/>
              </a:rPr>
              <a:t>7</a:t>
            </a:r>
          </a:p>
          <a:p>
            <a:r>
              <a:rPr lang="es-CL" sz="2400" dirty="0">
                <a:latin typeface="Helvetica" pitchFamily="2" charset="0"/>
              </a:rPr>
              <a:t>Liquitay Isla, Sophie Alejandra	         6,4</a:t>
            </a:r>
          </a:p>
          <a:p>
            <a:r>
              <a:rPr lang="es-CL" sz="2400" dirty="0">
                <a:latin typeface="Helvetica" pitchFamily="2" charset="0"/>
              </a:rPr>
              <a:t>Ortiz González, Matías Ignacio	         6,4</a:t>
            </a:r>
          </a:p>
          <a:p>
            <a:r>
              <a:rPr lang="es-CL" sz="2400" dirty="0">
                <a:latin typeface="Helvetica" pitchFamily="2" charset="0"/>
              </a:rPr>
              <a:t>Puga González, Sebastián Alejandro.   6,4</a:t>
            </a:r>
          </a:p>
          <a:p>
            <a:r>
              <a:rPr lang="es-CL" sz="2400" dirty="0">
                <a:latin typeface="Helvetica" pitchFamily="2" charset="0"/>
              </a:rPr>
              <a:t>Vignolo Chellew, Franco Andrés	         6,1</a:t>
            </a:r>
          </a:p>
          <a:p>
            <a:endParaRPr lang="es-CL" sz="1000" dirty="0">
              <a:latin typeface="Helvetica" pitchFamily="2" charset="0"/>
            </a:endParaRPr>
          </a:p>
          <a:p>
            <a:endParaRPr lang="es-CL" dirty="0">
              <a:latin typeface="Helvetica" pitchFamily="2" charset="0"/>
            </a:endParaRPr>
          </a:p>
          <a:p>
            <a:endParaRPr lang="es-CL" dirty="0">
              <a:latin typeface="Helvetica" pitchFamily="2" charset="0"/>
            </a:endParaRPr>
          </a:p>
          <a:p>
            <a:endParaRPr lang="es-CL" dirty="0">
              <a:latin typeface="Helvetica" pitchFamily="2" charset="0"/>
            </a:endParaRPr>
          </a:p>
          <a:p>
            <a:endParaRPr lang="es-CL" dirty="0">
              <a:latin typeface="Helvetica" pitchFamily="2" charset="0"/>
            </a:endParaRPr>
          </a:p>
          <a:p>
            <a:endParaRPr lang="es-CL" dirty="0">
              <a:latin typeface="Helvetica" pitchFamily="2" charset="0"/>
            </a:endParaRPr>
          </a:p>
          <a:p>
            <a:endParaRPr lang="es-CL" dirty="0">
              <a:latin typeface="Helvetica" pitchFamily="2" charset="0"/>
            </a:endParaRPr>
          </a:p>
          <a:p>
            <a:endParaRPr lang="es-CL" dirty="0">
              <a:latin typeface="Helvetica" pitchFamily="2" charset="0"/>
            </a:endParaRPr>
          </a:p>
          <a:p>
            <a:endParaRPr lang="es-CL" dirty="0">
              <a:latin typeface="Helvetica" pitchFamily="2" charset="0"/>
            </a:endParaRPr>
          </a:p>
          <a:p>
            <a:endParaRPr lang="es-CL" dirty="0">
              <a:latin typeface="Helvetica" pitchFamily="2" charset="0"/>
            </a:endParaRPr>
          </a:p>
          <a:p>
            <a:endParaRPr lang="es-CL" dirty="0">
              <a:latin typeface="Helvetica" pitchFamily="2" charset="0"/>
            </a:endParaRPr>
          </a:p>
          <a:p>
            <a:endParaRPr lang="es-CL" dirty="0">
              <a:latin typeface="Helvetica" pitchFamily="2" charset="0"/>
            </a:endParaRPr>
          </a:p>
          <a:p>
            <a:endParaRPr lang="es-CL" dirty="0">
              <a:latin typeface="Helvetica" pitchFamily="2" charset="0"/>
            </a:endParaRPr>
          </a:p>
          <a:p>
            <a:endParaRPr lang="es-CL" dirty="0">
              <a:latin typeface="Helvetica" pitchFamily="2" charset="0"/>
            </a:endParaRPr>
          </a:p>
          <a:p>
            <a:endParaRPr lang="es-CL" dirty="0">
              <a:latin typeface="Helvetica" pitchFamily="2" charset="0"/>
            </a:endParaRPr>
          </a:p>
          <a:p>
            <a:endParaRPr lang="es-CL" dirty="0">
              <a:latin typeface="Helvetica" pitchFamily="2" charset="0"/>
            </a:endParaRPr>
          </a:p>
          <a:p>
            <a:endParaRPr lang="es-CL" dirty="0">
              <a:latin typeface="Helvetica" pitchFamily="2" charset="0"/>
            </a:endParaRPr>
          </a:p>
        </p:txBody>
      </p:sp>
    </p:spTree>
    <p:extLst>
      <p:ext uri="{BB962C8B-B14F-4D97-AF65-F5344CB8AC3E}">
        <p14:creationId xmlns:p14="http://schemas.microsoft.com/office/powerpoint/2010/main" val="41694784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17337F9D-F0B1-7A47-9AE8-483D511740CC}"/>
              </a:ext>
            </a:extLst>
          </p:cNvPr>
          <p:cNvSpPr txBox="1"/>
          <p:nvPr/>
        </p:nvSpPr>
        <p:spPr>
          <a:xfrm>
            <a:off x="0" y="0"/>
            <a:ext cx="12192000" cy="6832640"/>
          </a:xfrm>
          <a:prstGeom prst="rect">
            <a:avLst/>
          </a:prstGeom>
          <a:noFill/>
        </p:spPr>
        <p:txBody>
          <a:bodyPr wrap="square" rtlCol="0">
            <a:spAutoFit/>
          </a:bodyPr>
          <a:lstStyle/>
          <a:p>
            <a:pPr algn="ctr"/>
            <a:r>
              <a:rPr lang="es-CL" sz="2400" b="1" dirty="0">
                <a:solidFill>
                  <a:srgbClr val="00B0F0"/>
                </a:solidFill>
                <a:latin typeface="Helvetica" pitchFamily="2" charset="0"/>
              </a:rPr>
              <a:t>Razones de la fuerza obligatoria del Contrato.</a:t>
            </a:r>
          </a:p>
          <a:p>
            <a:pPr algn="just"/>
            <a:endParaRPr lang="es-CL" dirty="0">
              <a:latin typeface="Helvetica" pitchFamily="2" charset="0"/>
            </a:endParaRPr>
          </a:p>
          <a:p>
            <a:pPr algn="just"/>
            <a:r>
              <a:rPr lang="es-CL" dirty="0">
                <a:latin typeface="Helvetica" pitchFamily="2" charset="0"/>
              </a:rPr>
              <a:t>Desde el punto de vista valórico puede juzgarse el Contrato desde tres orientaciones: </a:t>
            </a:r>
          </a:p>
          <a:p>
            <a:pPr algn="just"/>
            <a:endParaRPr lang="es-CL" dirty="0">
              <a:latin typeface="Helvetica" pitchFamily="2" charset="0"/>
            </a:endParaRPr>
          </a:p>
          <a:p>
            <a:pPr marL="342900" indent="-342900" algn="just">
              <a:buAutoNum type="arabicPeriod"/>
            </a:pPr>
            <a:r>
              <a:rPr lang="es-CL" dirty="0">
                <a:latin typeface="Helvetica" pitchFamily="2" charset="0"/>
              </a:rPr>
              <a:t>Libertad, valor de las promesas, vinculación de la voluntad en tanto promesa</a:t>
            </a:r>
          </a:p>
          <a:p>
            <a:pPr marL="342900" indent="-342900" algn="just">
              <a:buAutoNum type="arabicPeriod"/>
            </a:pPr>
            <a:r>
              <a:rPr lang="es-CL" dirty="0">
                <a:latin typeface="Helvetica" pitchFamily="2" charset="0"/>
              </a:rPr>
              <a:t>Justicia conmutativa; </a:t>
            </a:r>
          </a:p>
          <a:p>
            <a:pPr marL="342900" indent="-342900" algn="just">
              <a:buAutoNum type="arabicPeriod"/>
            </a:pPr>
            <a:r>
              <a:rPr lang="es-CL" dirty="0">
                <a:latin typeface="Helvetica" pitchFamily="2" charset="0"/>
              </a:rPr>
              <a:t>Eficacia.</a:t>
            </a:r>
            <a:endParaRPr lang="es-CL" b="1" dirty="0">
              <a:latin typeface="Helvetica" pitchFamily="2" charset="0"/>
            </a:endParaRPr>
          </a:p>
          <a:p>
            <a:pPr algn="just"/>
            <a:endParaRPr lang="es-CL" b="1" dirty="0">
              <a:latin typeface="Helvetica" pitchFamily="2" charset="0"/>
            </a:endParaRPr>
          </a:p>
          <a:p>
            <a:pPr algn="just"/>
            <a:r>
              <a:rPr lang="es-CL" dirty="0">
                <a:solidFill>
                  <a:srgbClr val="00B0F0"/>
                </a:solidFill>
                <a:latin typeface="Helvetica" pitchFamily="2" charset="0"/>
              </a:rPr>
              <a:t>1. Fuerza obligatoria del Contrato desde el punto de vista </a:t>
            </a:r>
            <a:r>
              <a:rPr lang="es-CL" u="sng" dirty="0">
                <a:solidFill>
                  <a:srgbClr val="00B0F0"/>
                </a:solidFill>
                <a:latin typeface="Helvetica" pitchFamily="2" charset="0"/>
              </a:rPr>
              <a:t>de la LIBERTAD / valor de la PROMESA </a:t>
            </a:r>
            <a:r>
              <a:rPr lang="es-CL" dirty="0">
                <a:solidFill>
                  <a:srgbClr val="00B0F0"/>
                </a:solidFill>
                <a:latin typeface="Helvetica" pitchFamily="2" charset="0"/>
              </a:rPr>
              <a:t>: contrato anclado en un Acto de Voluntad, que es equivalente a lo que en moral es la promesa, se traduce en “yo me obligo”.</a:t>
            </a:r>
          </a:p>
          <a:p>
            <a:pPr algn="just"/>
            <a:endParaRPr lang="es-CL" dirty="0">
              <a:latin typeface="Helvetica" pitchFamily="2" charset="0"/>
            </a:endParaRPr>
          </a:p>
          <a:p>
            <a:pPr algn="just"/>
            <a:r>
              <a:rPr lang="es-CL" dirty="0">
                <a:latin typeface="Helvetica" pitchFamily="2" charset="0"/>
              </a:rPr>
              <a:t>Dos preguntas: </a:t>
            </a:r>
          </a:p>
          <a:p>
            <a:pPr algn="just"/>
            <a:endParaRPr lang="es-CL" dirty="0">
              <a:latin typeface="Helvetica" pitchFamily="2" charset="0"/>
            </a:endParaRPr>
          </a:p>
          <a:p>
            <a:pPr marL="342900" indent="-342900" algn="just">
              <a:buAutoNum type="arabicParenBoth"/>
            </a:pPr>
            <a:r>
              <a:rPr lang="es-CL" dirty="0">
                <a:latin typeface="Helvetica" pitchFamily="2" charset="0"/>
              </a:rPr>
              <a:t>¿Por qué tengo que cumplir el contrato?: valor ético de la promesa: tradición kantiana. </a:t>
            </a:r>
          </a:p>
          <a:p>
            <a:pPr marL="342900" indent="-342900" algn="just">
              <a:buAutoNum type="arabicParenBoth"/>
            </a:pPr>
            <a:r>
              <a:rPr lang="es-CL" dirty="0">
                <a:latin typeface="Helvetica" pitchFamily="2" charset="0"/>
              </a:rPr>
              <a:t>¿Por qué la institución del Contrato resulta obligatoria? (¿por qué el derecho puede dar acción en caso de incumplimiento?): el derecho reconoce valor vinculante, de manera análoga a la moral, a las obligaciones que se contraen cumpliendo ciertos requisitos mínimos.</a:t>
            </a:r>
          </a:p>
          <a:p>
            <a:pPr algn="just"/>
            <a:endParaRPr lang="es-CL" dirty="0">
              <a:latin typeface="Helvetica" pitchFamily="2" charset="0"/>
            </a:endParaRPr>
          </a:p>
          <a:p>
            <a:pPr algn="just"/>
            <a:r>
              <a:rPr lang="es-CL" dirty="0">
                <a:latin typeface="Helvetica" pitchFamily="2" charset="0"/>
              </a:rPr>
              <a:t>La institución del contrato como promesa </a:t>
            </a:r>
            <a:r>
              <a:rPr lang="es-CL" u="sng" dirty="0">
                <a:latin typeface="Helvetica" pitchFamily="2" charset="0"/>
              </a:rPr>
              <a:t>se justifica por dos razones</a:t>
            </a:r>
            <a:r>
              <a:rPr lang="es-CL" dirty="0">
                <a:latin typeface="Helvetica" pitchFamily="2" charset="0"/>
              </a:rPr>
              <a:t>: </a:t>
            </a:r>
          </a:p>
          <a:p>
            <a:pPr algn="just"/>
            <a:endParaRPr lang="es-CL" dirty="0">
              <a:latin typeface="Helvetica" pitchFamily="2" charset="0"/>
            </a:endParaRPr>
          </a:p>
          <a:p>
            <a:pPr marL="342900" indent="-342900" algn="just">
              <a:buAutoNum type="alphaLcParenBoth"/>
            </a:pPr>
            <a:r>
              <a:rPr lang="es-CL" dirty="0">
                <a:latin typeface="Helvetica" pitchFamily="2" charset="0"/>
              </a:rPr>
              <a:t>reconocimiento de la </a:t>
            </a:r>
            <a:r>
              <a:rPr lang="es-CL" u="sng" dirty="0">
                <a:latin typeface="Helvetica" pitchFamily="2" charset="0"/>
              </a:rPr>
              <a:t>autodeterminación</a:t>
            </a:r>
            <a:r>
              <a:rPr lang="es-CL" dirty="0">
                <a:latin typeface="Helvetica" pitchFamily="2" charset="0"/>
              </a:rPr>
              <a:t>, de la subjetividad como criterio de apreciación del valor de las cosas; </a:t>
            </a:r>
          </a:p>
          <a:p>
            <a:pPr marL="342900" indent="-342900" algn="just">
              <a:buAutoNum type="alphaLcParenBoth"/>
            </a:pPr>
            <a:r>
              <a:rPr lang="es-CL" u="sng" dirty="0">
                <a:latin typeface="Helvetica" pitchFamily="2" charset="0"/>
              </a:rPr>
              <a:t>relación de confianza </a:t>
            </a:r>
            <a:r>
              <a:rPr lang="es-CL" dirty="0">
                <a:latin typeface="Helvetica" pitchFamily="2" charset="0"/>
              </a:rPr>
              <a:t>que crean las promesas al crear expectativas en la otra parte. Esta expectativa es cautelada por el derecho. </a:t>
            </a:r>
          </a:p>
          <a:p>
            <a:endParaRPr lang="es-CL" dirty="0"/>
          </a:p>
        </p:txBody>
      </p:sp>
    </p:spTree>
    <p:extLst>
      <p:ext uri="{BB962C8B-B14F-4D97-AF65-F5344CB8AC3E}">
        <p14:creationId xmlns:p14="http://schemas.microsoft.com/office/powerpoint/2010/main" val="3944010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5AAE1DE8-568E-2C4A-AE17-DB64681895D5}"/>
              </a:ext>
            </a:extLst>
          </p:cNvPr>
          <p:cNvSpPr txBox="1"/>
          <p:nvPr/>
        </p:nvSpPr>
        <p:spPr>
          <a:xfrm>
            <a:off x="0" y="0"/>
            <a:ext cx="12192000" cy="8533105"/>
          </a:xfrm>
          <a:prstGeom prst="rect">
            <a:avLst/>
          </a:prstGeom>
          <a:noFill/>
        </p:spPr>
        <p:txBody>
          <a:bodyPr wrap="square" rtlCol="0">
            <a:spAutoFit/>
          </a:bodyPr>
          <a:lstStyle/>
          <a:p>
            <a:pPr algn="just"/>
            <a:r>
              <a:rPr lang="es-CL" sz="1750" dirty="0">
                <a:latin typeface="Helvetica" pitchFamily="2" charset="0"/>
              </a:rPr>
              <a:t>Existen dos líneas clásicas de justificación del contrato: </a:t>
            </a:r>
          </a:p>
          <a:p>
            <a:pPr algn="just"/>
            <a:endParaRPr lang="es-CL" sz="1750" dirty="0">
              <a:latin typeface="Helvetica" pitchFamily="2" charset="0"/>
            </a:endParaRPr>
          </a:p>
          <a:p>
            <a:pPr marL="342900" indent="-342900" algn="just">
              <a:buAutoNum type="alphaLcParenBoth"/>
            </a:pPr>
            <a:r>
              <a:rPr lang="es-CL" sz="1750" dirty="0">
                <a:latin typeface="Helvetica" pitchFamily="2" charset="0"/>
              </a:rPr>
              <a:t>resguardo a la obligación moral emanada de la promesa (Kant);</a:t>
            </a:r>
          </a:p>
          <a:p>
            <a:pPr marL="342900" indent="-342900" algn="just">
              <a:buAutoNum type="alphaLcParenBoth"/>
            </a:pPr>
            <a:r>
              <a:rPr lang="es-CL" sz="1750" dirty="0">
                <a:latin typeface="Helvetica" pitchFamily="2" charset="0"/>
              </a:rPr>
              <a:t>institución social basada en una convención comunmente seguida por todos, que crea una relación de confianza, expectativas. Tradición de Hume (empirista, liberal) A. Smith, Escuela Austríaca (Hayek).</a:t>
            </a:r>
          </a:p>
          <a:p>
            <a:pPr marL="342900" indent="-342900" algn="just">
              <a:buAutoNum type="alphaLcParenBoth"/>
            </a:pPr>
            <a:endParaRPr lang="es-CL" sz="1750" dirty="0">
              <a:latin typeface="Helvetica" pitchFamily="2" charset="0"/>
            </a:endParaRPr>
          </a:p>
          <a:p>
            <a:pPr algn="just"/>
            <a:r>
              <a:rPr lang="es-CL" sz="1750" dirty="0">
                <a:latin typeface="Helvetica" pitchFamily="2" charset="0"/>
              </a:rPr>
              <a:t>Entendido como </a:t>
            </a:r>
            <a:r>
              <a:rPr lang="es-CL" sz="1750" u="sng" dirty="0">
                <a:latin typeface="Helvetica" pitchFamily="2" charset="0"/>
              </a:rPr>
              <a:t>convención</a:t>
            </a:r>
            <a:r>
              <a:rPr lang="es-CL" sz="1750" dirty="0">
                <a:latin typeface="Helvetica" pitchFamily="2" charset="0"/>
              </a:rPr>
              <a:t>,el contrato como promesa se vincula a la idea que cuando uno celebra un contrato voluntariamente con una persona, este reconocimiento que se da al contrato significa incorporar a las otras personas en nuestros propios proyectos de vida: recibir colaboración de otros a través del contrato (forma de colaboración espontánea); importancia de considerar los dos aspectos vinculados a la idea de promesa :</a:t>
            </a:r>
          </a:p>
          <a:p>
            <a:pPr algn="just"/>
            <a:endParaRPr lang="es-CL" sz="1750" dirty="0">
              <a:latin typeface="Helvetica" pitchFamily="2" charset="0"/>
            </a:endParaRPr>
          </a:p>
          <a:p>
            <a:pPr marL="342900" indent="-342900" algn="just">
              <a:buAutoNum type="alphaLcParenBoth"/>
            </a:pPr>
            <a:r>
              <a:rPr lang="es-CL" sz="1750" dirty="0">
                <a:latin typeface="Helvetica" pitchFamily="2" charset="0"/>
              </a:rPr>
              <a:t>Valor que se atribuye al acto de voluntad propiamente tal, la palabra: justificación INDIVIDUALISTA.</a:t>
            </a:r>
          </a:p>
          <a:p>
            <a:pPr marL="342900" indent="-342900" algn="just">
              <a:buAutoNum type="alphaLcParenBoth"/>
            </a:pPr>
            <a:r>
              <a:rPr lang="es-CL" sz="1750" dirty="0">
                <a:latin typeface="Helvetica" pitchFamily="2" charset="0"/>
              </a:rPr>
              <a:t>Confianza que crea en la otra persona la palabra empeñada, existencia del principio de buena fe: justificación SOCIAL.</a:t>
            </a:r>
          </a:p>
          <a:p>
            <a:pPr algn="just"/>
            <a:endParaRPr lang="es-CL" sz="1750" dirty="0">
              <a:latin typeface="Helvetica" pitchFamily="2" charset="0"/>
            </a:endParaRPr>
          </a:p>
          <a:p>
            <a:pPr algn="just"/>
            <a:r>
              <a:rPr lang="es-CL" sz="1750" dirty="0">
                <a:latin typeface="Helvetica" pitchFamily="2" charset="0"/>
              </a:rPr>
              <a:t>El Contrato es una manera de orientarse hacia el futuro, es un instrumento de planificación personal, especialmente en el modo moderno en que la planificación de la empresa se realiza a través del Contrato: se puede orientar hacia el futuro en la medida en que la confianza esté cautelada por el Derecho.</a:t>
            </a:r>
          </a:p>
          <a:p>
            <a:pPr algn="just"/>
            <a:endParaRPr lang="es-CL" sz="1750" dirty="0">
              <a:latin typeface="Helvetica" pitchFamily="2" charset="0"/>
            </a:endParaRPr>
          </a:p>
          <a:p>
            <a:pPr algn="just"/>
            <a:r>
              <a:rPr lang="es-CL" sz="1750" b="1" dirty="0">
                <a:latin typeface="Helvetica" pitchFamily="2" charset="0"/>
              </a:rPr>
              <a:t>Arts. 1545 y 1546</a:t>
            </a:r>
            <a:r>
              <a:rPr lang="es-CL" sz="1750" dirty="0">
                <a:latin typeface="Helvetica" pitchFamily="2" charset="0"/>
              </a:rPr>
              <a:t>:  El art. </a:t>
            </a:r>
            <a:r>
              <a:rPr lang="es-CL" sz="1750" b="1" dirty="0">
                <a:latin typeface="Helvetica" pitchFamily="2" charset="0"/>
              </a:rPr>
              <a:t>1545</a:t>
            </a:r>
            <a:r>
              <a:rPr lang="es-CL" sz="1750" dirty="0">
                <a:latin typeface="Helvetica" pitchFamily="2" charset="0"/>
              </a:rPr>
              <a:t> dispone que aquello a lo cual </a:t>
            </a:r>
            <a:r>
              <a:rPr lang="es-CL" dirty="0">
                <a:latin typeface="Helvetica" pitchFamily="2" charset="0"/>
              </a:rPr>
              <a:t>nos hemos obligado es obligatorio no sólo desde el punto de vista moral sino también jurídico (el contrato es Ley). El art. 1546 señala que a lo que nos obligamos no es sólo a lo que hemos dicho sino también a lo que de buena fe puede esperarse: confianza que no debe verse defraudada. Al determinar el alcance de la obligación no atenderemos solo a lo el que se obligó quiso sino que también a lo que la contraparte de buena fe puede esperar. 1545: Responsabilidad del obligado. 1546: Responsabilidad del acreedor: contrato como convención llena de implícitos (lo que atendidas las circunstancias puede esperarse). </a:t>
            </a:r>
          </a:p>
          <a:p>
            <a:pPr algn="just"/>
            <a:endParaRPr lang="es-CL" dirty="0">
              <a:latin typeface="Helvetica" pitchFamily="2" charset="0"/>
            </a:endParaRPr>
          </a:p>
          <a:p>
            <a:pPr algn="just"/>
            <a:endParaRPr lang="es-CL" dirty="0">
              <a:latin typeface="Helvetica" pitchFamily="2" charset="0"/>
            </a:endParaRPr>
          </a:p>
          <a:p>
            <a:pPr marL="342900" indent="-342900" algn="just">
              <a:buAutoNum type="alphaLcParenBoth"/>
            </a:pPr>
            <a:endParaRPr lang="es-CL" dirty="0">
              <a:latin typeface="Helvetica" pitchFamily="2" charset="0"/>
            </a:endParaRPr>
          </a:p>
          <a:p>
            <a:pPr marL="342900" indent="-342900" algn="just">
              <a:buAutoNum type="alphaLcParenBoth"/>
            </a:pPr>
            <a:endParaRPr lang="es-CL" dirty="0">
              <a:latin typeface="Helvetica" pitchFamily="2" charset="0"/>
            </a:endParaRPr>
          </a:p>
          <a:p>
            <a:pPr marL="342900" indent="-342900" algn="just">
              <a:buAutoNum type="alphaLcParenBoth"/>
            </a:pPr>
            <a:endParaRPr lang="es-CL" dirty="0">
              <a:latin typeface="Helvetica" pitchFamily="2" charset="0"/>
            </a:endParaRPr>
          </a:p>
          <a:p>
            <a:endParaRPr lang="es-CL" dirty="0"/>
          </a:p>
        </p:txBody>
      </p:sp>
    </p:spTree>
    <p:extLst>
      <p:ext uri="{BB962C8B-B14F-4D97-AF65-F5344CB8AC3E}">
        <p14:creationId xmlns:p14="http://schemas.microsoft.com/office/powerpoint/2010/main" val="20341983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D0301BCD-AE5B-C148-8390-37AFD1F34E88}"/>
              </a:ext>
            </a:extLst>
          </p:cNvPr>
          <p:cNvSpPr txBox="1"/>
          <p:nvPr/>
        </p:nvSpPr>
        <p:spPr>
          <a:xfrm>
            <a:off x="0" y="0"/>
            <a:ext cx="12279086" cy="7571303"/>
          </a:xfrm>
          <a:prstGeom prst="rect">
            <a:avLst/>
          </a:prstGeom>
          <a:noFill/>
        </p:spPr>
        <p:txBody>
          <a:bodyPr wrap="square" rtlCol="0">
            <a:spAutoFit/>
          </a:bodyPr>
          <a:lstStyle/>
          <a:p>
            <a:pPr algn="just"/>
            <a:r>
              <a:rPr lang="es-CL" b="1" dirty="0">
                <a:solidFill>
                  <a:srgbClr val="00B0F0"/>
                </a:solidFill>
                <a:latin typeface="Helvetica" pitchFamily="2" charset="0"/>
              </a:rPr>
              <a:t>2. Fundamentación del contrato como institución de JUSTICIA CONMUTATIVA.</a:t>
            </a:r>
          </a:p>
          <a:p>
            <a:pPr algn="just"/>
            <a:endParaRPr lang="es-CL" b="1" dirty="0">
              <a:latin typeface="Helvetica" pitchFamily="2" charset="0"/>
            </a:endParaRPr>
          </a:p>
          <a:p>
            <a:pPr algn="just"/>
            <a:r>
              <a:rPr lang="es-CL" dirty="0">
                <a:latin typeface="Helvetica" pitchFamily="2" charset="0"/>
              </a:rPr>
              <a:t>Se justifica en la medida que el contrato lleva implícita una presunción de justicia conmutativa. En toda la tradición contractual antigua predomina la idea de justicia: contrato como </a:t>
            </a:r>
            <a:r>
              <a:rPr lang="es-CL" u="sng" dirty="0">
                <a:latin typeface="Helvetica" pitchFamily="2" charset="0"/>
              </a:rPr>
              <a:t>equivalencia de prestaciones </a:t>
            </a:r>
            <a:r>
              <a:rPr lang="es-CL" dirty="0">
                <a:latin typeface="Helvetica" pitchFamily="2" charset="0"/>
              </a:rPr>
              <a:t>(Santo Tomás). </a:t>
            </a:r>
          </a:p>
          <a:p>
            <a:pPr algn="just"/>
            <a:endParaRPr lang="es-CL" dirty="0">
              <a:latin typeface="Helvetica" pitchFamily="2" charset="0"/>
            </a:endParaRPr>
          </a:p>
          <a:p>
            <a:pPr algn="just"/>
            <a:r>
              <a:rPr lang="es-CL" dirty="0">
                <a:latin typeface="Helvetica" pitchFamily="2" charset="0"/>
              </a:rPr>
              <a:t>Justicia como elemento constitutivo del contrato: en la medida que no hubiera </a:t>
            </a:r>
            <a:r>
              <a:rPr lang="es-CL" u="sng" dirty="0">
                <a:latin typeface="Helvetica" pitchFamily="2" charset="0"/>
              </a:rPr>
              <a:t>justicia material </a:t>
            </a:r>
            <a:r>
              <a:rPr lang="es-CL" dirty="0">
                <a:latin typeface="Helvetica" pitchFamily="2" charset="0"/>
              </a:rPr>
              <a:t>(equivalencia de prestaciones),  no podía haber contrato.</a:t>
            </a:r>
          </a:p>
          <a:p>
            <a:pPr algn="just"/>
            <a:endParaRPr lang="es-CL" dirty="0">
              <a:latin typeface="Helvetica" pitchFamily="2" charset="0"/>
            </a:endParaRPr>
          </a:p>
          <a:p>
            <a:pPr algn="just"/>
            <a:r>
              <a:rPr lang="es-CL" dirty="0">
                <a:latin typeface="Helvetica" pitchFamily="2" charset="0"/>
              </a:rPr>
              <a:t>En la tradición nominalista (Okam, después de la muerte de Santo Tomás), en que las cosas no son por esencia como son sino que es la convención la que va creando el valor de las cosas; esta idea de justicia va cambiando de cara:</a:t>
            </a:r>
          </a:p>
          <a:p>
            <a:pPr algn="just"/>
            <a:endParaRPr lang="es-CL" dirty="0">
              <a:latin typeface="Helvetica" pitchFamily="2" charset="0"/>
            </a:endParaRPr>
          </a:p>
          <a:p>
            <a:pPr marL="342900" indent="-342900" algn="just">
              <a:buAutoNum type="alphaLcParenBoth"/>
            </a:pPr>
            <a:r>
              <a:rPr lang="es-CL" dirty="0">
                <a:latin typeface="Helvetica" pitchFamily="2" charset="0"/>
              </a:rPr>
              <a:t>No hay patrón objetivo para medir justicia;</a:t>
            </a:r>
          </a:p>
          <a:p>
            <a:pPr marL="342900" indent="-342900" algn="just">
              <a:buAutoNum type="alphaLcParenBoth"/>
            </a:pPr>
            <a:r>
              <a:rPr lang="es-CL" dirty="0">
                <a:latin typeface="Helvetica" pitchFamily="2" charset="0"/>
              </a:rPr>
              <a:t>Acentuación del individualismo: se atribuye a cada uno la libertad de decidir lo que quiere.</a:t>
            </a:r>
          </a:p>
          <a:p>
            <a:pPr marL="342900" indent="-342900" algn="just">
              <a:buAutoNum type="alphaLcParenBoth"/>
            </a:pPr>
            <a:endParaRPr lang="es-CL" dirty="0">
              <a:latin typeface="Helvetica" pitchFamily="2" charset="0"/>
            </a:endParaRPr>
          </a:p>
          <a:p>
            <a:pPr algn="just"/>
            <a:r>
              <a:rPr lang="es-CL" dirty="0">
                <a:latin typeface="Helvetica" pitchFamily="2" charset="0"/>
              </a:rPr>
              <a:t>De acuerdo a este </a:t>
            </a:r>
            <a:r>
              <a:rPr lang="es-CL" u="sng" dirty="0">
                <a:latin typeface="Helvetica" pitchFamily="2" charset="0"/>
              </a:rPr>
              <a:t>nuevo concepto de justicia de la modernidad </a:t>
            </a:r>
            <a:r>
              <a:rPr lang="es-CL" dirty="0">
                <a:latin typeface="Helvetica" pitchFamily="2" charset="0"/>
              </a:rPr>
              <a:t>porque alguien se obliga a aceptar un intercambio el contrato se presume justo: el que haya una voluntad expresada es la mejor garantía de justicia.</a:t>
            </a:r>
          </a:p>
          <a:p>
            <a:pPr algn="just"/>
            <a:endParaRPr lang="es-CL" dirty="0">
              <a:latin typeface="Helvetica" pitchFamily="2" charset="0"/>
            </a:endParaRPr>
          </a:p>
          <a:p>
            <a:pPr algn="just"/>
            <a:r>
              <a:rPr lang="es-CL" dirty="0">
                <a:latin typeface="Helvetica" pitchFamily="2" charset="0"/>
              </a:rPr>
              <a:t>La justicia deja de ser un resultado y pasa a ser un RESULTADO (contrato es justicia). </a:t>
            </a:r>
          </a:p>
          <a:p>
            <a:pPr algn="just"/>
            <a:endParaRPr lang="es-CL" dirty="0">
              <a:latin typeface="Helvetica" pitchFamily="2" charset="0"/>
            </a:endParaRPr>
          </a:p>
          <a:p>
            <a:pPr algn="just"/>
            <a:r>
              <a:rPr lang="es-CL" dirty="0">
                <a:latin typeface="Helvetica" pitchFamily="2" charset="0"/>
              </a:rPr>
              <a:t>La idea de justicia material de desaparece del contrato (noción de contrato en el Código Civil “se mira como equivalente” y no “sea equivalente”).</a:t>
            </a:r>
          </a:p>
          <a:p>
            <a:pPr algn="just"/>
            <a:endParaRPr lang="es-CL" dirty="0">
              <a:latin typeface="Helvetica" pitchFamily="2" charset="0"/>
            </a:endParaRPr>
          </a:p>
          <a:p>
            <a:pPr algn="just"/>
            <a:r>
              <a:rPr lang="es-CL" u="sng" dirty="0">
                <a:latin typeface="Helvetica" pitchFamily="2" charset="0"/>
              </a:rPr>
              <a:t>Sentido de justicia</a:t>
            </a:r>
            <a:r>
              <a:rPr lang="es-CL" dirty="0">
                <a:latin typeface="Helvetica" pitchFamily="2" charset="0"/>
              </a:rPr>
              <a:t>: que haya utilidad que cada uno mide: la causa deja de ser el contrapeso equilibrado de las prestaciones y pasa a ser un elemento formal de control externo; que haya pacto serio, que haya contraprestación (algo semejante ocurre con la consideration anglosajona, que pasa a ser eminentemente abstracta: formal).</a:t>
            </a:r>
          </a:p>
          <a:p>
            <a:pPr algn="just"/>
            <a:r>
              <a:rPr lang="es-CL" dirty="0">
                <a:latin typeface="Helvetica" pitchFamily="2" charset="0"/>
              </a:rPr>
              <a:t>  </a:t>
            </a:r>
          </a:p>
          <a:p>
            <a:endParaRPr lang="es-CL" dirty="0"/>
          </a:p>
        </p:txBody>
      </p:sp>
    </p:spTree>
    <p:extLst>
      <p:ext uri="{BB962C8B-B14F-4D97-AF65-F5344CB8AC3E}">
        <p14:creationId xmlns:p14="http://schemas.microsoft.com/office/powerpoint/2010/main" val="22359441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07923FFF-9EAB-594A-A8DB-1723442D11F5}"/>
              </a:ext>
            </a:extLst>
          </p:cNvPr>
          <p:cNvSpPr txBox="1"/>
          <p:nvPr/>
        </p:nvSpPr>
        <p:spPr>
          <a:xfrm>
            <a:off x="0" y="0"/>
            <a:ext cx="12192000" cy="7294305"/>
          </a:xfrm>
          <a:prstGeom prst="rect">
            <a:avLst/>
          </a:prstGeom>
          <a:noFill/>
        </p:spPr>
        <p:txBody>
          <a:bodyPr wrap="square" rtlCol="0">
            <a:spAutoFit/>
          </a:bodyPr>
          <a:lstStyle/>
          <a:p>
            <a:r>
              <a:rPr lang="es-CL" dirty="0"/>
              <a:t>La </a:t>
            </a:r>
            <a:r>
              <a:rPr lang="es-CL" u="sng" dirty="0"/>
              <a:t>justicia material </a:t>
            </a:r>
            <a:r>
              <a:rPr lang="es-CL" dirty="0"/>
              <a:t>(equivalencia de las prestaciones) pasa a ser objeto de instituciones excepcionales:</a:t>
            </a:r>
          </a:p>
          <a:p>
            <a:endParaRPr lang="es-CL" dirty="0"/>
          </a:p>
          <a:p>
            <a:pPr marL="342900" indent="-342900">
              <a:buAutoNum type="alphaLcParenBoth"/>
            </a:pPr>
            <a:r>
              <a:rPr lang="es-CL" dirty="0"/>
              <a:t>Lesión enorme en compraventa de inmuebles (y en permuta)</a:t>
            </a:r>
          </a:p>
          <a:p>
            <a:pPr marL="342900" indent="-342900">
              <a:buAutoNum type="alphaLcParenBoth"/>
            </a:pPr>
            <a:r>
              <a:rPr lang="es-CL" dirty="0"/>
              <a:t>Cláusula penal enorme</a:t>
            </a:r>
          </a:p>
          <a:p>
            <a:pPr marL="342900" indent="-342900">
              <a:buAutoNum type="alphaLcParenBoth"/>
            </a:pPr>
            <a:r>
              <a:rPr lang="es-CL" dirty="0"/>
              <a:t>Intereses excesivos en mutuo; anticresis</a:t>
            </a:r>
          </a:p>
          <a:p>
            <a:pPr marL="342900" indent="-342900">
              <a:buAutoNum type="alphaLcParenBoth"/>
            </a:pPr>
            <a:endParaRPr lang="es-CL" dirty="0"/>
          </a:p>
          <a:p>
            <a:r>
              <a:rPr lang="es-CL" dirty="0"/>
              <a:t>Pero usualmente en el contrato hay un fundamento de JUSTICIA PROCESAL: el derecho cautela que se llegue a una voluntad libre, de modo que pueda presumirse un resultado justo: la mejor garantía de justicia es que </a:t>
            </a:r>
            <a:r>
              <a:rPr lang="es-CL" u="sng" dirty="0"/>
              <a:t>no exista </a:t>
            </a:r>
            <a:r>
              <a:rPr lang="es-CL" dirty="0"/>
              <a:t>(a) error, (b) fuerza, o (c) dolo.</a:t>
            </a:r>
          </a:p>
          <a:p>
            <a:endParaRPr lang="es-CL" dirty="0"/>
          </a:p>
          <a:p>
            <a:r>
              <a:rPr lang="es-CL" dirty="0"/>
              <a:t>Sin embargo, el punto crítico de la evolución moderna de contrato es poner énfasis en </a:t>
            </a:r>
            <a:r>
              <a:rPr lang="es-CL" u="sng" dirty="0"/>
              <a:t>las dificultades de esta justicia procesa</a:t>
            </a:r>
            <a:r>
              <a:rPr lang="es-CL" dirty="0"/>
              <a:t>l; se va agudizando la comprensión acerca de las CONDICIONES en que un contrato puede presumirse justo (voluntad libre):</a:t>
            </a:r>
          </a:p>
          <a:p>
            <a:endParaRPr lang="es-CL" dirty="0"/>
          </a:p>
          <a:p>
            <a:pPr marL="342900" indent="-342900">
              <a:buAutoNum type="alphaLcParenBoth"/>
            </a:pPr>
            <a:r>
              <a:rPr lang="es-CL" dirty="0"/>
              <a:t>Desigualdad entre las partes.</a:t>
            </a:r>
          </a:p>
          <a:p>
            <a:pPr marL="342900" indent="-342900">
              <a:buAutoNum type="alphaLcParenBoth"/>
            </a:pPr>
            <a:r>
              <a:rPr lang="es-CL" dirty="0"/>
              <a:t>Mercado cerrado.</a:t>
            </a:r>
          </a:p>
          <a:p>
            <a:pPr marL="342900" indent="-342900">
              <a:buAutoNum type="alphaLcParenBoth"/>
            </a:pPr>
            <a:r>
              <a:rPr lang="es-CL" dirty="0"/>
              <a:t>Problemas de información.</a:t>
            </a:r>
          </a:p>
          <a:p>
            <a:pPr marL="342900" indent="-342900">
              <a:buAutoNum type="alphaLcParenBoth"/>
            </a:pPr>
            <a:r>
              <a:rPr lang="es-CL" dirty="0"/>
              <a:t>Contratos masivos (adhesión; tipo).</a:t>
            </a:r>
          </a:p>
          <a:p>
            <a:pPr marL="342900" indent="-342900">
              <a:buAutoNum type="alphaLcParenBoth"/>
            </a:pPr>
            <a:endParaRPr lang="es-CL" dirty="0"/>
          </a:p>
          <a:p>
            <a:pPr algn="just"/>
            <a:r>
              <a:rPr lang="es-CL" dirty="0"/>
              <a:t>(a) </a:t>
            </a:r>
            <a:r>
              <a:rPr lang="es-CL" i="1" u="sng" dirty="0"/>
              <a:t>Desigualdad entre las partes</a:t>
            </a:r>
            <a:r>
              <a:rPr lang="es-CL" dirty="0"/>
              <a:t>: estado de necesidad de una de las partes y otras situaciones de diferente posición entre las partes en cuanto al valor que para cada una tiene el contrato (ej. Ruptura de arrendamiento puede ser gravosa para el arrendatario. Surgen derechos de protección en materia contractual: (i) </a:t>
            </a:r>
            <a:r>
              <a:rPr lang="es-CL" i="1" u="sng" dirty="0"/>
              <a:t>Derecho del trabajo</a:t>
            </a:r>
            <a:r>
              <a:rPr lang="es-CL" b="1" dirty="0"/>
              <a:t>: i) </a:t>
            </a:r>
            <a:r>
              <a:rPr lang="es-CL" dirty="0"/>
              <a:t>Posibilidad de celebrar contratos colectivos; </a:t>
            </a:r>
            <a:r>
              <a:rPr lang="es-CL" b="1" dirty="0"/>
              <a:t>ii) </a:t>
            </a:r>
            <a:r>
              <a:rPr lang="es-CL" dirty="0"/>
              <a:t>Reglas mínimas del contrato, especialmente sobre terminación del contrato (ej. Seguros de cesantía; pensión por años de servicio). El límite está en que el precio del trabajo sea fijado (efectos sociales indeseables): lo que se ha hecho es fijar un piso inferior : salario mínimo: el contrato empieza a cumplir una función de justicia DISTRIBUTIVA y no conmutativa; duda en cuanto en cuánjusto sea (costo privado): si no será mejor pensar en mecanismos de distribución (subsidios). (ii</a:t>
            </a:r>
            <a:r>
              <a:rPr lang="es-CL" i="1" u="sng" dirty="0"/>
              <a:t>) Arrendamiento</a:t>
            </a:r>
            <a:r>
              <a:rPr lang="es-CL" dirty="0"/>
              <a:t>: en casi todo el derecho comparado y en el derecho chileno no existen reglas que fijen rentas máximas de arrendamiento</a:t>
            </a:r>
            <a:endParaRPr lang="es-CL" i="1" u="sng" dirty="0"/>
          </a:p>
        </p:txBody>
      </p:sp>
    </p:spTree>
    <p:extLst>
      <p:ext uri="{BB962C8B-B14F-4D97-AF65-F5344CB8AC3E}">
        <p14:creationId xmlns:p14="http://schemas.microsoft.com/office/powerpoint/2010/main" val="1160575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88CF5530-3AEA-D646-BC6E-DB0A2E40011A}"/>
              </a:ext>
            </a:extLst>
          </p:cNvPr>
          <p:cNvSpPr txBox="1"/>
          <p:nvPr/>
        </p:nvSpPr>
        <p:spPr>
          <a:xfrm>
            <a:off x="0" y="0"/>
            <a:ext cx="12191999" cy="8402300"/>
          </a:xfrm>
          <a:prstGeom prst="rect">
            <a:avLst/>
          </a:prstGeom>
          <a:noFill/>
        </p:spPr>
        <p:txBody>
          <a:bodyPr wrap="square" rtlCol="0">
            <a:spAutoFit/>
          </a:bodyPr>
          <a:lstStyle/>
          <a:p>
            <a:pPr algn="just"/>
            <a:r>
              <a:rPr lang="es-CL"/>
              <a:t>(excepción: Cambridge, USA), pero sí existen mecanismos de protección del arrendatario cuando la posición de las dos partes es diferente (término del arrendamiento; derecho de retención.</a:t>
            </a:r>
          </a:p>
          <a:p>
            <a:pPr algn="just"/>
            <a:endParaRPr lang="es-CL"/>
          </a:p>
          <a:p>
            <a:pPr algn="just"/>
            <a:r>
              <a:rPr lang="es-CL"/>
              <a:t> (b) </a:t>
            </a:r>
            <a:r>
              <a:rPr lang="es-CL" i="1" u="sng"/>
              <a:t>Mercado anticompetitivo o monopolio</a:t>
            </a:r>
            <a:r>
              <a:rPr lang="es-CL"/>
              <a:t>. El contrato es garantía de justicia mientras haya una situación de intercambio relativamente abierta, no un mercado cerrado. Desarrollo las condiciones del mercado competitivo: ej. Chile, Tribunal de Defensa de la Libre Competencia. Existen, sin embargo, monopolios naturales (agua, obras sanitarias) en que el contrato no es garantía de justicia, y se llega a contratos forzosos y dirigidos (el derecho nos e puede apartar de las condiciones económicas que hacen viable un sistema de contratos libremente negociados).  </a:t>
            </a:r>
          </a:p>
          <a:p>
            <a:pPr algn="just"/>
            <a:endParaRPr lang="es-CL"/>
          </a:p>
          <a:p>
            <a:pPr algn="just"/>
            <a:r>
              <a:rPr lang="es-CL"/>
              <a:t>(c) </a:t>
            </a:r>
            <a:r>
              <a:rPr lang="es-CL" i="1" u="sng"/>
              <a:t>Problemas de información</a:t>
            </a:r>
            <a:r>
              <a:rPr lang="es-CL"/>
              <a:t>: alguien anclado en la doctrina clásica diría que cada uno debe proveerse su propia información; sin embargo dada la gran diferencia entre la información de un lego y de un profesional, el costo para un lego de proveerse información es enorme: gran costo de transacción. Además en los contratos masivos comprar información es imposible. Existen dos procesos para preocuparse del derecho a la información: i) </a:t>
            </a:r>
            <a:r>
              <a:rPr lang="es-CL" u="sng"/>
              <a:t>Establecimiento de regulaciones administrativas o legales</a:t>
            </a:r>
            <a:r>
              <a:rPr lang="es-CL"/>
              <a:t> que obliguen a las partes a dar información a la otra, o hacer públicas información sobre el producto que es objeto del contrato. Ej: rotulación, normas de información en los mercados (bancario, de valores, de sociedades anónimas). La información pasa a ser un bien público: nueva forma de intervenir en los contratos: no suplantar la voluntad, sino intervención antes del consentimiento. ii) </a:t>
            </a:r>
            <a:r>
              <a:rPr lang="es-CL" u="sng"/>
              <a:t>Dolo por omisión</a:t>
            </a:r>
            <a:r>
              <a:rPr lang="es-CL"/>
              <a:t>: Reticencia del profesional frente al que tiene menos información se considera dolosa (niveles tácitos de información). El contrato comienza a cambiar de cariz: carácter de cooperación. Incluso hay una institución en el Código Civil que viene del derecho romano vinculada a la información: vicios redhibitorios, art. 1857-art.1858. La lógica de los vicios redhibitorios constituye hoy un principio general del derecho de los contratos a través de la extensión del dolo por reticencia.</a:t>
            </a:r>
          </a:p>
          <a:p>
            <a:pPr algn="just"/>
            <a:endParaRPr lang="es-CL"/>
          </a:p>
          <a:p>
            <a:pPr algn="just"/>
            <a:r>
              <a:rPr lang="es-CL"/>
              <a:t>(d) </a:t>
            </a:r>
            <a:r>
              <a:rPr lang="es-CL" u="sng"/>
              <a:t>Condiciones generales/ contratos masivos</a:t>
            </a:r>
            <a:r>
              <a:rPr lang="es-CL"/>
              <a:t>:   la velocidad y riqueza de la vida moderna hace que la cantidad y velocidad de los contratos sea vertiginosa: en muchos contratos no se discuten los términos, estos vienen dados por las condiciones generales establecidas por una de las partes.  Los contratos negociados pasan a ser los menos. En general se trata de contratos masivos en que propiamente tal no hay una declaración de volunta, sino un comportamiento social típico en virtud del cual surge una </a:t>
            </a:r>
          </a:p>
          <a:p>
            <a:pPr algn="just"/>
            <a:endParaRPr lang="es-CL"/>
          </a:p>
          <a:p>
            <a:pPr algn="just"/>
            <a:endParaRPr lang="es-CL"/>
          </a:p>
          <a:p>
            <a:pPr algn="just"/>
            <a:endParaRPr lang="es-CL"/>
          </a:p>
          <a:p>
            <a:pPr algn="just"/>
            <a:endParaRPr lang="es-CL"/>
          </a:p>
        </p:txBody>
      </p:sp>
    </p:spTree>
    <p:extLst>
      <p:ext uri="{BB962C8B-B14F-4D97-AF65-F5344CB8AC3E}">
        <p14:creationId xmlns:p14="http://schemas.microsoft.com/office/powerpoint/2010/main" val="24006492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E36552E4-25E0-1945-ACB5-B803E8B2945F}"/>
              </a:ext>
            </a:extLst>
          </p:cNvPr>
          <p:cNvSpPr txBox="1"/>
          <p:nvPr/>
        </p:nvSpPr>
        <p:spPr>
          <a:xfrm>
            <a:off x="0" y="0"/>
            <a:ext cx="12192000" cy="4247317"/>
          </a:xfrm>
          <a:prstGeom prst="rect">
            <a:avLst/>
          </a:prstGeom>
          <a:noFill/>
        </p:spPr>
        <p:txBody>
          <a:bodyPr wrap="square" rtlCol="0">
            <a:spAutoFit/>
          </a:bodyPr>
          <a:lstStyle/>
          <a:p>
            <a:pPr algn="just"/>
            <a:r>
              <a:rPr lang="es-CL" dirty="0"/>
              <a:t>relación contractual. Son situaciones típicas a las que el derecho da una interpretación contractual. Con ello ocurre que las prestaciones en ciertos contratos son instantáneas: no hay promesa sino intercambio basado en comportamientos típicos (implícitos).  Hay voluntad de realizar un acto pero no negociación de un contrato. Hay además otra figura típica del tráfico jurídico contemporánea que pretende evitar costos de negociación: contratos de ADHESIÓN, basados en condiciones generales de contratación: una parte ofrece a otra que puede dejarlo o tomarlo.  Artículo 1560: Para interpretar el contrato hay que atender a la </a:t>
            </a:r>
            <a:r>
              <a:rPr lang="es-CL" u="sng" dirty="0"/>
              <a:t>intención de las partes </a:t>
            </a:r>
            <a:r>
              <a:rPr lang="es-CL" dirty="0"/>
              <a:t>(principio subjetivista). </a:t>
            </a:r>
          </a:p>
          <a:p>
            <a:pPr algn="just"/>
            <a:endParaRPr lang="es-CL" dirty="0"/>
          </a:p>
          <a:p>
            <a:pPr algn="just"/>
            <a:r>
              <a:rPr lang="es-CL" dirty="0"/>
              <a:t>En estas formas de contratación moderna, típicas, en que no hay voluntad que sea resultado de negociación y en que prácticamente no hay contactos personales: desplazamiento en interpretación de contratos  a </a:t>
            </a:r>
            <a:r>
              <a:rPr lang="es-CL" u="sng" dirty="0"/>
              <a:t>un concepto objetivo, fundado en la DECLARACION</a:t>
            </a:r>
            <a:r>
              <a:rPr lang="es-CL" dirty="0"/>
              <a:t>): qué puede esperarse dada la declaración y el comportamiento, más que en la intención. La intención importa en tanto sea </a:t>
            </a:r>
            <a:r>
              <a:rPr lang="es-CL" u="sng" dirty="0"/>
              <a:t>exteriorización</a:t>
            </a:r>
            <a:r>
              <a:rPr lang="es-CL" dirty="0"/>
              <a:t>; es interpretación de SIGNOS más que de interioridad (valor creciente del art. 1546); importancia de actos externos (límites cada vez más difusos entre contratos y responsabilidad extracontractual: “Aténgase a lo que hizo y no a lo que quiso” (relación de confianza, expectativas). </a:t>
            </a:r>
          </a:p>
          <a:p>
            <a:pPr algn="just"/>
            <a:endParaRPr lang="es-CL" dirty="0"/>
          </a:p>
          <a:p>
            <a:pPr algn="just"/>
            <a:endParaRPr lang="es-CL" dirty="0"/>
          </a:p>
        </p:txBody>
      </p:sp>
    </p:spTree>
    <p:extLst>
      <p:ext uri="{BB962C8B-B14F-4D97-AF65-F5344CB8AC3E}">
        <p14:creationId xmlns:p14="http://schemas.microsoft.com/office/powerpoint/2010/main" val="29784040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BE02BB16-4ECA-D147-8C4B-4EA5F1597D7A}"/>
              </a:ext>
            </a:extLst>
          </p:cNvPr>
          <p:cNvSpPr txBox="1"/>
          <p:nvPr/>
        </p:nvSpPr>
        <p:spPr>
          <a:xfrm>
            <a:off x="95004" y="0"/>
            <a:ext cx="12096996" cy="8956298"/>
          </a:xfrm>
          <a:prstGeom prst="rect">
            <a:avLst/>
          </a:prstGeom>
          <a:noFill/>
        </p:spPr>
        <p:txBody>
          <a:bodyPr wrap="square" rtlCol="0">
            <a:spAutoFit/>
          </a:bodyPr>
          <a:lstStyle/>
          <a:p>
            <a:r>
              <a:rPr lang="es-CL" b="1" dirty="0">
                <a:solidFill>
                  <a:srgbClr val="00B0F0"/>
                </a:solidFill>
              </a:rPr>
              <a:t>3. Justificación del Contrato desde el punto de vista de la eficacia: Análisis Económico del Derecho (Posner, Shavell)</a:t>
            </a:r>
            <a:endParaRPr lang="es-CL" dirty="0"/>
          </a:p>
          <a:p>
            <a:endParaRPr lang="es-CL" b="1" dirty="0">
              <a:solidFill>
                <a:srgbClr val="00B0F0"/>
              </a:solidFill>
            </a:endParaRPr>
          </a:p>
          <a:p>
            <a:pPr algn="just"/>
            <a:r>
              <a:rPr lang="es-CL" dirty="0"/>
              <a:t>La función del Contrato es la UTILIDAD para las partes y para la sociedad (el economista piensa en términos de utilidad social y global). En este enfoque la libertad del contrato es un instrumento de maximización del bienestar social. Tecnocracia de la libertad: no es un valor en sí mismo, sino una variable independiente. </a:t>
            </a:r>
          </a:p>
          <a:p>
            <a:pPr algn="just"/>
            <a:endParaRPr lang="es-CL" dirty="0"/>
          </a:p>
          <a:p>
            <a:pPr algn="just"/>
            <a:r>
              <a:rPr lang="es-CL" dirty="0"/>
              <a:t>Desde el punto de vista de la eficacia el contrato también se justifica por la utilidad de las partes: puede presumirse que un contrato se celebra para la utilidad de ambas partes (lo que entregan tiene menos valor que lo que reciben: no suma cero). </a:t>
            </a:r>
          </a:p>
          <a:p>
            <a:pPr algn="just"/>
            <a:endParaRPr lang="es-CL" dirty="0"/>
          </a:p>
          <a:p>
            <a:pPr algn="just"/>
            <a:r>
              <a:rPr lang="es-CL" dirty="0"/>
              <a:t>Pero desde el punto de vista social el contrato como institución </a:t>
            </a:r>
          </a:p>
          <a:p>
            <a:pPr algn="just"/>
            <a:endParaRPr lang="es-CL" dirty="0"/>
          </a:p>
          <a:p>
            <a:pPr marL="342900" indent="-342900" algn="just">
              <a:buAutoNum type="arabicParenBoth"/>
            </a:pPr>
            <a:r>
              <a:rPr lang="es-CL" u="sng" dirty="0"/>
              <a:t>contribuye a aumentar la riqueza</a:t>
            </a:r>
            <a:r>
              <a:rPr lang="es-CL" dirty="0"/>
              <a:t>: el aumento de la riqueza en los últimos dos siglos se debe a la multiplicación exponencial del número de contratos (predicción de Alan Smith). También el contrato cumple otra función vinculada a la anterior; </a:t>
            </a:r>
          </a:p>
          <a:p>
            <a:pPr marL="342900" indent="-342900" algn="just">
              <a:buAutoNum type="arabicParenBoth"/>
            </a:pPr>
            <a:endParaRPr lang="es-CL" dirty="0"/>
          </a:p>
          <a:p>
            <a:pPr marL="342900" indent="-342900" algn="just">
              <a:buAutoNum type="arabicParenBoth"/>
            </a:pPr>
            <a:r>
              <a:rPr lang="es-CL" u="sng" dirty="0"/>
              <a:t>crea un orden espontáneo de relaciones,</a:t>
            </a:r>
            <a:r>
              <a:rPr lang="es-CL" dirty="0"/>
              <a:t> un mecanismo de cooperación extraordinariamente sensible (señales de todos lados que conducen a resultados imprevistos: ventaja del sistema de contratos sobre la planificación: sensibilidad para reaccionar ante señales; mecanismo autorregulado; </a:t>
            </a:r>
          </a:p>
          <a:p>
            <a:pPr marL="342900" indent="-342900" algn="just">
              <a:buAutoNum type="arabicParenBoth"/>
            </a:pPr>
            <a:endParaRPr lang="es-CL" dirty="0"/>
          </a:p>
          <a:p>
            <a:pPr marL="342900" indent="-342900" algn="just">
              <a:buAutoNum type="arabicParenBoth"/>
            </a:pPr>
            <a:r>
              <a:rPr lang="es-CL" dirty="0"/>
              <a:t>(3) </a:t>
            </a:r>
            <a:r>
              <a:rPr lang="es-CL" u="sng" dirty="0"/>
              <a:t>mecanismo a través del cual se dan instrucciones para la asignación de recursos económicos:</a:t>
            </a:r>
            <a:r>
              <a:rPr lang="es-CL" dirty="0"/>
              <a:t> toda decisión económica supone usos alternativos (ESCASEZ). El contrato da señales sobre cómo distribuir esos recursos escasos según las PREFERENCIAS.</a:t>
            </a:r>
          </a:p>
          <a:p>
            <a:pPr algn="just"/>
            <a:endParaRPr lang="es-CL" u="sng" dirty="0"/>
          </a:p>
          <a:p>
            <a:pPr algn="just"/>
            <a:r>
              <a:rPr lang="es-CL" dirty="0"/>
              <a:t>Estas tres perspectivas de justificación del contrato desde el punto de vista de la EFICACIA se vinculan al carácter de la época moderna: UNIVERSALIZACIÓN Y MASIFICACIÓN DE LA ECONOMÍA: la economía en su conjunto debe incorporarse al Derecho.</a:t>
            </a:r>
          </a:p>
          <a:p>
            <a:pPr algn="just"/>
            <a:endParaRPr lang="es-CL" dirty="0"/>
          </a:p>
          <a:p>
            <a:pPr algn="just"/>
            <a:endParaRPr lang="es-CL" dirty="0"/>
          </a:p>
          <a:p>
            <a:pPr algn="just"/>
            <a:endParaRPr lang="es-CL" dirty="0"/>
          </a:p>
          <a:p>
            <a:pPr algn="just"/>
            <a:endParaRPr lang="es-CL" dirty="0"/>
          </a:p>
          <a:p>
            <a:endParaRPr lang="es-CL" dirty="0"/>
          </a:p>
          <a:p>
            <a:endParaRPr lang="es-CL" dirty="0"/>
          </a:p>
          <a:p>
            <a:r>
              <a:rPr lang="es-CL" dirty="0"/>
              <a:t>  </a:t>
            </a:r>
            <a:r>
              <a:rPr lang="es-CL" b="1" dirty="0"/>
              <a:t>  </a:t>
            </a:r>
          </a:p>
        </p:txBody>
      </p:sp>
    </p:spTree>
    <p:extLst>
      <p:ext uri="{BB962C8B-B14F-4D97-AF65-F5344CB8AC3E}">
        <p14:creationId xmlns:p14="http://schemas.microsoft.com/office/powerpoint/2010/main" val="508936315"/>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4532</TotalTime>
  <Words>2943</Words>
  <Application>Microsoft Macintosh PowerPoint</Application>
  <PresentationFormat>Panorámica</PresentationFormat>
  <Paragraphs>257</Paragraphs>
  <Slides>13</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13</vt:i4>
      </vt:variant>
    </vt:vector>
  </HeadingPairs>
  <TitlesOfParts>
    <vt:vector size="19" baseType="lpstr">
      <vt:lpstr>Arial</vt:lpstr>
      <vt:lpstr>Book Antiqua</vt:lpstr>
      <vt:lpstr>Calibri</vt:lpstr>
      <vt:lpstr>Calibri Light</vt:lpstr>
      <vt:lpstr>Helvetica</vt:lpstr>
      <vt:lpstr>Tema de Office</vt:lpstr>
      <vt:lpstr>        Contratos  Clase 6: Martes 6 Abril, 2021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Francisco González</dc:creator>
  <cp:lastModifiedBy>Microsoft Office User</cp:lastModifiedBy>
  <cp:revision>75</cp:revision>
  <cp:lastPrinted>2021-04-06T12:26:59Z</cp:lastPrinted>
  <dcterms:created xsi:type="dcterms:W3CDTF">2021-03-31T18:34:06Z</dcterms:created>
  <dcterms:modified xsi:type="dcterms:W3CDTF">2021-04-06T15:08:14Z</dcterms:modified>
</cp:coreProperties>
</file>