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5952"/>
  </p:normalViewPr>
  <p:slideViewPr>
    <p:cSldViewPr snapToGrid="0" snapToObjects="1">
      <p:cViewPr varScale="1">
        <p:scale>
          <a:sx n="111" d="100"/>
          <a:sy n="111" d="100"/>
        </p:scale>
        <p:origin x="53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063D44-12BB-E642-888A-BBAC213303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B92CB6A-4E10-3E47-95D3-668E2DBFD2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E5555E6-0DC5-3043-8FD8-3DCA809BF1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4F7DC-904D-B144-BB52-29054617C785}" type="datetimeFigureOut">
              <a:rPr lang="es-CL" smtClean="0"/>
              <a:t>22-04-21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621F71A-E22C-1646-BEEC-9D4AA2E41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201225E-1649-5D4D-8427-16FB95F70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5F795-F372-7241-907B-4E34FB734E6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67261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5597D3-8153-A14D-B622-721F1AC992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3FE8E7D-893E-2D49-84EA-AFA7EC6119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0ED13E6-06A9-504E-A5AE-5EA2665853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4F7DC-904D-B144-BB52-29054617C785}" type="datetimeFigureOut">
              <a:rPr lang="es-CL" smtClean="0"/>
              <a:t>22-04-21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71CECC3-B7B2-6142-8248-AE7D731FC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611FA15-3A54-0E4A-8BC4-A81EAF2E9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5F795-F372-7241-907B-4E34FB734E6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55942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9F5DB05-DE6E-DB4D-9FDA-145A6FA304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17CE59A-AA9C-6B4D-AD11-442E91B301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0B9BD50-7FD8-D048-93C0-945E3DBCC9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4F7DC-904D-B144-BB52-29054617C785}" type="datetimeFigureOut">
              <a:rPr lang="es-CL" smtClean="0"/>
              <a:t>22-04-21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15A1CB5-6164-6D4F-9885-3F698BF2B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341EDD8-4752-4A4C-A918-873643178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5F795-F372-7241-907B-4E34FB734E6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97141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2E944C-CC30-AA4C-937A-C6772920F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FCF4E1F-1BF4-8A42-A905-C977F93025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C310E40-A3DD-F44C-8B8C-706BE5D56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4F7DC-904D-B144-BB52-29054617C785}" type="datetimeFigureOut">
              <a:rPr lang="es-CL" smtClean="0"/>
              <a:t>22-04-21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F5E1547-7BD3-DF45-B6E6-A1D2FB781F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C3BCC8A-0F6A-1E44-9DA0-EF7442BF8E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5F795-F372-7241-907B-4E34FB734E6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88419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9E76FFF-3968-7A48-AA12-567352BBE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D12ED49-B053-2844-889F-80C11FCA28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C6814AB-9EC4-D342-A666-918755B41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4F7DC-904D-B144-BB52-29054617C785}" type="datetimeFigureOut">
              <a:rPr lang="es-CL" smtClean="0"/>
              <a:t>22-04-21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DD0E8D6-B7DA-C541-8FB0-4972581F92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154C880-A480-3C42-A7C2-43623C9FF7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5F795-F372-7241-907B-4E34FB734E6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84298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3F560A-C40F-8641-AFCB-FC7C988B5D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ADBCB44-FF56-D047-A0BC-B1D913A4BB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60BD6F5-FA66-E24A-A2BE-4632097DC7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C6C4E35-AB0E-D947-BD4B-A871E5A0E0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4F7DC-904D-B144-BB52-29054617C785}" type="datetimeFigureOut">
              <a:rPr lang="es-CL" smtClean="0"/>
              <a:t>22-04-21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E312A10-2201-FF48-B219-80AF043A9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ABE2E99-377F-0342-8A88-BC0117E6EB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5F795-F372-7241-907B-4E34FB734E6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79042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7FE319-429F-5040-9620-3C04AEF096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54A39D4-C033-2842-8627-8824640CC5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60C6BD8-BD5D-CE49-9AD2-38D3D91E3F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0F1DA39-556B-3541-8B11-E562983D0B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124071F9-B4A4-3D40-AC90-B7D9D28B9D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AAFB3740-EB94-6D4B-8606-BE89B086CA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4F7DC-904D-B144-BB52-29054617C785}" type="datetimeFigureOut">
              <a:rPr lang="es-CL" smtClean="0"/>
              <a:t>22-04-21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A9DDF5AA-75FB-874A-B435-922B078B48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FDCF4DAC-0997-5F40-9F35-BDA7E39062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5F795-F372-7241-907B-4E34FB734E6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54371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A0EC36A-3684-7948-B19D-CE5503A048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52F166C-C001-7E47-9EEF-5486BBA852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4F7DC-904D-B144-BB52-29054617C785}" type="datetimeFigureOut">
              <a:rPr lang="es-CL" smtClean="0"/>
              <a:t>22-04-21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BE3D58C-BF01-B14A-8E9E-D07B9FAD9F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BD9ADD8-CBAE-BC43-88F5-FCD02E97F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5F795-F372-7241-907B-4E34FB734E6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09822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9C032B8-03FC-1F4C-84D8-0892F433A1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4F7DC-904D-B144-BB52-29054617C785}" type="datetimeFigureOut">
              <a:rPr lang="es-CL" smtClean="0"/>
              <a:t>22-04-21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A0CAE80-1E70-6A4A-B2B3-F5E8815B6B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89DF0FA-A78F-1D4E-99E6-AC38ED3A0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5F795-F372-7241-907B-4E34FB734E6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29665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947F8CA-A04D-BD44-AE31-985ABF2FBE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03FAE62-7651-CE45-BFA1-0EBB26FAD2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D9C2C79-1445-954D-A417-7A2C602EC1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76F5842-794B-5340-8C09-6BC11DC0CA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4F7DC-904D-B144-BB52-29054617C785}" type="datetimeFigureOut">
              <a:rPr lang="es-CL" smtClean="0"/>
              <a:t>22-04-21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A370DBD-6A98-984E-8510-FEFF584F7F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9E934CD-F46C-9549-B9D2-E6B8C969A1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5F795-F372-7241-907B-4E34FB734E6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52675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C338CC-2CFC-3A4B-A958-BCB164EA2C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1074C253-ED46-E94B-AD1D-691B190BA5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34602F7-E23E-9340-8612-E0CEA2D71B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217BA7A-516D-B04C-AA17-4A6CE7270C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4F7DC-904D-B144-BB52-29054617C785}" type="datetimeFigureOut">
              <a:rPr lang="es-CL" smtClean="0"/>
              <a:t>22-04-21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45C5EF6-6F34-0146-B9F7-C8BB98E5C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1BD98F3-1610-B443-B7DB-6F8A1442A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5F795-F372-7241-907B-4E34FB734E6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98958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A922628-6F04-0140-B32A-5EE2DA7344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DE2AC9C-66AB-2D44-B129-C9008B1914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722D55B-1DE8-B545-82FD-2F464F5FAA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24F7DC-904D-B144-BB52-29054617C785}" type="datetimeFigureOut">
              <a:rPr lang="es-CL" smtClean="0"/>
              <a:t>22-04-21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B617903-5935-A04A-B792-26D0903A0A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8515854-2A19-7247-A3D9-5B7E6B7D23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E5F795-F372-7241-907B-4E34FB734E6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39425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3A229BB3-90F9-584A-A835-0812A350E081}"/>
              </a:ext>
            </a:extLst>
          </p:cNvPr>
          <p:cNvSpPr txBox="1"/>
          <p:nvPr/>
        </p:nvSpPr>
        <p:spPr>
          <a:xfrm>
            <a:off x="0" y="0"/>
            <a:ext cx="12192000" cy="164352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b="1" dirty="0">
                <a:latin typeface="Helvetica" pitchFamily="2" charset="0"/>
              </a:rPr>
              <a:t>OBLIGACIÓN DEL VENDEDOR: ENTREGAR Y DAR LA COSA</a:t>
            </a:r>
          </a:p>
          <a:p>
            <a:endParaRPr lang="es-CL" dirty="0">
              <a:latin typeface="Helvetica" pitchFamily="2" charset="0"/>
            </a:endParaRPr>
          </a:p>
          <a:p>
            <a:pPr algn="just"/>
            <a:r>
              <a:rPr lang="es-CL" dirty="0">
                <a:latin typeface="Helvetica" pitchFamily="2" charset="0"/>
              </a:rPr>
              <a:t>1.Para que el vendedor extinga/pague su obligación de dar/entregar, ¿es necesario que sea dueño de la cosa y, luego, transfiera el dominio al comprador?</a:t>
            </a:r>
          </a:p>
          <a:p>
            <a:pPr algn="just"/>
            <a:r>
              <a:rPr lang="es-CL" dirty="0">
                <a:latin typeface="Helvetica" pitchFamily="2" charset="0"/>
              </a:rPr>
              <a:t>2. ¿Puede haber nulidad del contrato o incumplimiento de su obligación, si el vendedor no es dueño de la cosa?</a:t>
            </a:r>
          </a:p>
          <a:p>
            <a:pPr algn="just"/>
            <a:r>
              <a:rPr lang="es-CL" dirty="0">
                <a:latin typeface="Helvetica" pitchFamily="2" charset="0"/>
              </a:rPr>
              <a:t>3. </a:t>
            </a:r>
            <a:r>
              <a:rPr lang="es-CL" u="sng" dirty="0">
                <a:latin typeface="Helvetica" pitchFamily="2" charset="0"/>
              </a:rPr>
              <a:t>Respuesta: </a:t>
            </a:r>
            <a:r>
              <a:rPr lang="es-CL" dirty="0">
                <a:latin typeface="Helvetica" pitchFamily="2" charset="0"/>
              </a:rPr>
              <a:t>Basta que el vendedor entregue la cosa y constituya al comprador en poseedor útil de la cosa (para que adquiera por prescripción): si el vendedor no es dueño de la cosa, no hay nulidad del contrato ni incumplimiento de su obligación.</a:t>
            </a:r>
          </a:p>
          <a:p>
            <a:pPr algn="just"/>
            <a:endParaRPr lang="es-CL" dirty="0">
              <a:latin typeface="Helvetica" pitchFamily="2" charset="0"/>
            </a:endParaRPr>
          </a:p>
          <a:p>
            <a:pPr algn="just"/>
            <a:r>
              <a:rPr lang="es-CL" dirty="0">
                <a:latin typeface="Helvetica" pitchFamily="2" charset="0"/>
              </a:rPr>
              <a:t>1. </a:t>
            </a:r>
            <a:r>
              <a:rPr lang="es-CL" u="sng" dirty="0">
                <a:latin typeface="Helvetica" pitchFamily="2" charset="0"/>
              </a:rPr>
              <a:t>Venta de cosa ajena</a:t>
            </a:r>
            <a:r>
              <a:rPr lang="es-CL" dirty="0">
                <a:latin typeface="Helvetica" pitchFamily="2" charset="0"/>
              </a:rPr>
              <a:t>: válida, “sin perjuicio de los derechos del dueño”.</a:t>
            </a:r>
          </a:p>
          <a:p>
            <a:pPr algn="just"/>
            <a:r>
              <a:rPr lang="es-CL" dirty="0">
                <a:latin typeface="Helvetica" pitchFamily="2" charset="0"/>
              </a:rPr>
              <a:t>2. Subordinación de la responsabilidad del vendedor a la protección que tiene el comprador en la venta de cosa ajena. Hay dos rasgos clave en el CC:</a:t>
            </a:r>
            <a:r>
              <a:rPr lang="es-CL" b="1" dirty="0">
                <a:latin typeface="Helvetica" pitchFamily="2" charset="0"/>
              </a:rPr>
              <a:t> (a) </a:t>
            </a:r>
            <a:r>
              <a:rPr lang="es-CL" dirty="0">
                <a:latin typeface="Helvetica" pitchFamily="2" charset="0"/>
              </a:rPr>
              <a:t>inexistencia de un régimen general de </a:t>
            </a:r>
            <a:r>
              <a:rPr lang="es-CL" i="1" dirty="0">
                <a:latin typeface="Helvetica" pitchFamily="2" charset="0"/>
              </a:rPr>
              <a:t>adquisición a non domino</a:t>
            </a:r>
            <a:r>
              <a:rPr lang="es-CL" dirty="0">
                <a:latin typeface="Helvetica" pitchFamily="2" charset="0"/>
              </a:rPr>
              <a:t>, y,</a:t>
            </a:r>
            <a:r>
              <a:rPr lang="es-CL" b="1" dirty="0">
                <a:latin typeface="Helvetica" pitchFamily="2" charset="0"/>
              </a:rPr>
              <a:t> (b)  </a:t>
            </a:r>
            <a:r>
              <a:rPr lang="es-CL" dirty="0">
                <a:latin typeface="Helvetica" pitchFamily="2" charset="0"/>
              </a:rPr>
              <a:t>carga del comprador de defenderse, en colaboración con el vendedor, como requisito para reclamar su responsabilidad.</a:t>
            </a:r>
          </a:p>
          <a:p>
            <a:pPr algn="just"/>
            <a:r>
              <a:rPr lang="es-CL" dirty="0">
                <a:latin typeface="Helvetica" pitchFamily="2" charset="0"/>
              </a:rPr>
              <a:t>3. ¿Mecanismos de protección del comprador? a) Prescripción adquisitiva; b) Presunción de dominio; c) Presunción de Buena Fe; d) Acción Publiciana; e) Acciones Posesorias.</a:t>
            </a:r>
          </a:p>
          <a:p>
            <a:pPr algn="just"/>
            <a:r>
              <a:rPr lang="es-CL" dirty="0">
                <a:latin typeface="Helvetica" pitchFamily="2" charset="0"/>
              </a:rPr>
              <a:t>4. Chile: la compraventa sólo tiene efectos obligacionales, no reales.</a:t>
            </a:r>
          </a:p>
          <a:p>
            <a:pPr algn="just"/>
            <a:r>
              <a:rPr lang="es-CL" dirty="0">
                <a:latin typeface="Helvetica" pitchFamily="2" charset="0"/>
              </a:rPr>
              <a:t>5. Saneamiento de la evicicón: colaboración provechosa con intereses coincidentes.   </a:t>
            </a:r>
          </a:p>
          <a:p>
            <a:pPr algn="just"/>
            <a:endParaRPr lang="es-CL" dirty="0">
              <a:latin typeface="Helvetica" pitchFamily="2" charset="0"/>
            </a:endParaRPr>
          </a:p>
          <a:p>
            <a:pPr algn="just"/>
            <a:r>
              <a:rPr lang="es-CL" u="sng" dirty="0">
                <a:latin typeface="Helvetica" pitchFamily="2" charset="0"/>
              </a:rPr>
              <a:t>Postulados doctrinales: obligación de transferir la propiedad</a:t>
            </a:r>
          </a:p>
          <a:p>
            <a:pPr algn="just"/>
            <a:endParaRPr lang="es-CL" dirty="0">
              <a:latin typeface="Helvetica" pitchFamily="2" charset="0"/>
            </a:endParaRPr>
          </a:p>
          <a:p>
            <a:pPr algn="just"/>
            <a:r>
              <a:rPr lang="es-CL" dirty="0">
                <a:latin typeface="Helvetica" pitchFamily="2" charset="0"/>
              </a:rPr>
              <a:t>1. Debería además implicar una modificación en el régimen general de evicción (suprimiendo la </a:t>
            </a:r>
            <a:r>
              <a:rPr lang="es-CL" b="1" dirty="0">
                <a:latin typeface="Helvetica" pitchFamily="2" charset="0"/>
              </a:rPr>
              <a:t>virilis defensio</a:t>
            </a:r>
            <a:r>
              <a:rPr lang="es-CL" dirty="0">
                <a:latin typeface="Helvetica" pitchFamily="2" charset="0"/>
              </a:rPr>
              <a:t>) y en materia de los derechos reales. Si no, la obligación del vendedor de transferir la propiedad sería discordante con la regulación en materia de derechos reales, imponiendo una carga excesivamente gravosa. </a:t>
            </a:r>
          </a:p>
          <a:p>
            <a:pPr algn="just"/>
            <a:r>
              <a:rPr lang="es-CL" dirty="0">
                <a:latin typeface="Helvetica" pitchFamily="2" charset="0"/>
              </a:rPr>
              <a:t>2. Chile: carece de los dos elementos que han influido al fijar la obligación del vendedor de transferir la propiedad: (1) un sistema consensual de transferencia del dominio y (2) reglas generales de adquisición a non domino.</a:t>
            </a:r>
          </a:p>
          <a:p>
            <a:pPr algn="just"/>
            <a:endParaRPr lang="es-CL" dirty="0">
              <a:latin typeface="Helvetica" pitchFamily="2" charset="0"/>
            </a:endParaRPr>
          </a:p>
          <a:p>
            <a:pPr algn="just"/>
            <a:r>
              <a:rPr lang="es-CL" dirty="0">
                <a:latin typeface="Helvetica" pitchFamily="2" charset="0"/>
              </a:rPr>
              <a:t>1.</a:t>
            </a:r>
            <a:r>
              <a:rPr lang="es-CL" u="sng" dirty="0">
                <a:latin typeface="Helvetica" pitchFamily="2" charset="0"/>
              </a:rPr>
              <a:t>Nulidad de la compraventa</a:t>
            </a:r>
            <a:r>
              <a:rPr lang="es-CL" dirty="0">
                <a:latin typeface="Helvetica" pitchFamily="2" charset="0"/>
              </a:rPr>
              <a:t>. Sistema francés: a) sistema consensual de transferencia de la propiedad (no título + MAD); b) venta de cosa ajena es </a:t>
            </a:r>
            <a:r>
              <a:rPr lang="es-CL">
                <a:latin typeface="Helvetica" pitchFamily="2" charset="0"/>
              </a:rPr>
              <a:t>nula;. </a:t>
            </a:r>
            <a:r>
              <a:rPr lang="es-CL" dirty="0">
                <a:latin typeface="Helvetica" pitchFamily="2" charset="0"/>
              </a:rPr>
              <a:t>c) ¿es una ventaja frente al sistema chileno, o lo distorsiona?; d) Incluso allí han debido hacerse distinciones, si nulidad: i) venta a dos personas (se protege al poseedor); ii) ¿nulidad absoluta o relativa?</a:t>
            </a:r>
          </a:p>
          <a:p>
            <a:pPr algn="just"/>
            <a:endParaRPr lang="es-CL" dirty="0">
              <a:latin typeface="Helvetica" pitchFamily="2" charset="0"/>
            </a:endParaRPr>
          </a:p>
          <a:p>
            <a:pPr algn="just"/>
            <a:r>
              <a:rPr lang="es-CL" dirty="0">
                <a:latin typeface="Helvetica" pitchFamily="2" charset="0"/>
              </a:rPr>
              <a:t>2.</a:t>
            </a:r>
            <a:r>
              <a:rPr lang="es-CL" u="sng" dirty="0">
                <a:latin typeface="Helvetica" pitchFamily="2" charset="0"/>
              </a:rPr>
              <a:t>Incumplimiento de la obligación del vendedor:</a:t>
            </a:r>
            <a:r>
              <a:rPr lang="es-CL" dirty="0">
                <a:latin typeface="Helvetica" pitchFamily="2" charset="0"/>
              </a:rPr>
              <a:t> como en CISG/CVCIM, obligación del vendedor de transferir el dominio de la cosa, y falta de “conformidad” de la cosa si el vendedor no es dueño (incumplimiento de su obligación).</a:t>
            </a:r>
          </a:p>
          <a:p>
            <a:pPr algn="just"/>
            <a:endParaRPr lang="es-CL" dirty="0">
              <a:latin typeface="Helvetica" pitchFamily="2" charset="0"/>
            </a:endParaRPr>
          </a:p>
          <a:p>
            <a:pPr algn="just"/>
            <a:r>
              <a:rPr lang="es-CL" dirty="0">
                <a:latin typeface="Helvetica" pitchFamily="2" charset="0"/>
              </a:rPr>
              <a:t> </a:t>
            </a:r>
          </a:p>
          <a:p>
            <a:pPr algn="just"/>
            <a:endParaRPr lang="es-CL" dirty="0">
              <a:latin typeface="Helvetica" pitchFamily="2" charset="0"/>
            </a:endParaRPr>
          </a:p>
          <a:p>
            <a:pPr algn="just"/>
            <a:endParaRPr lang="es-CL" dirty="0">
              <a:latin typeface="Helvetica" pitchFamily="2" charset="0"/>
            </a:endParaRPr>
          </a:p>
          <a:p>
            <a:endParaRPr lang="es-CL" dirty="0">
              <a:latin typeface="Helvetica" pitchFamily="2" charset="0"/>
            </a:endParaRPr>
          </a:p>
          <a:p>
            <a:endParaRPr lang="es-CL" dirty="0">
              <a:latin typeface="Helvetica" pitchFamily="2" charset="0"/>
            </a:endParaRPr>
          </a:p>
          <a:p>
            <a:endParaRPr lang="es-CL" dirty="0">
              <a:latin typeface="Helvetica" pitchFamily="2" charset="0"/>
            </a:endParaRPr>
          </a:p>
          <a:p>
            <a:endParaRPr lang="es-CL" dirty="0">
              <a:latin typeface="Helvetica" pitchFamily="2" charset="0"/>
            </a:endParaRPr>
          </a:p>
          <a:p>
            <a:endParaRPr lang="es-CL" dirty="0">
              <a:latin typeface="Helvetica" pitchFamily="2" charset="0"/>
            </a:endParaRPr>
          </a:p>
          <a:p>
            <a:endParaRPr lang="es-CL" dirty="0">
              <a:latin typeface="Helvetica" pitchFamily="2" charset="0"/>
            </a:endParaRPr>
          </a:p>
          <a:p>
            <a:endParaRPr lang="es-CL" dirty="0">
              <a:latin typeface="Helvetica" pitchFamily="2" charset="0"/>
            </a:endParaRPr>
          </a:p>
          <a:p>
            <a:endParaRPr lang="es-CL" dirty="0">
              <a:latin typeface="Helvetica" pitchFamily="2" charset="0"/>
            </a:endParaRPr>
          </a:p>
          <a:p>
            <a:endParaRPr lang="es-CL" dirty="0">
              <a:latin typeface="Helvetica" pitchFamily="2" charset="0"/>
            </a:endParaRPr>
          </a:p>
          <a:p>
            <a:endParaRPr lang="es-CL" dirty="0">
              <a:latin typeface="Helvetica" pitchFamily="2" charset="0"/>
            </a:endParaRPr>
          </a:p>
          <a:p>
            <a:endParaRPr lang="es-CL" dirty="0">
              <a:latin typeface="Helvetica" pitchFamily="2" charset="0"/>
            </a:endParaRPr>
          </a:p>
          <a:p>
            <a:endParaRPr lang="es-CL" dirty="0">
              <a:latin typeface="Helvetica" pitchFamily="2" charset="0"/>
            </a:endParaRPr>
          </a:p>
          <a:p>
            <a:endParaRPr lang="es-CL" dirty="0">
              <a:latin typeface="Helvetica" pitchFamily="2" charset="0"/>
            </a:endParaRPr>
          </a:p>
          <a:p>
            <a:endParaRPr lang="es-CL" dirty="0">
              <a:latin typeface="Helvetica" pitchFamily="2" charset="0"/>
            </a:endParaRPr>
          </a:p>
          <a:p>
            <a:endParaRPr lang="es-CL" dirty="0">
              <a:latin typeface="Helvetica" pitchFamily="2" charset="0"/>
            </a:endParaRPr>
          </a:p>
          <a:p>
            <a:endParaRPr lang="es-CL" dirty="0">
              <a:latin typeface="Helvetica" pitchFamily="2" charset="0"/>
            </a:endParaRPr>
          </a:p>
          <a:p>
            <a:endParaRPr lang="es-CL" dirty="0">
              <a:latin typeface="Helvetica" pitchFamily="2" charset="0"/>
            </a:endParaRPr>
          </a:p>
          <a:p>
            <a:endParaRPr lang="es-CL" dirty="0">
              <a:latin typeface="Helvetica" pitchFamily="2" charset="0"/>
            </a:endParaRPr>
          </a:p>
          <a:p>
            <a:endParaRPr lang="es-CL" dirty="0">
              <a:latin typeface="Helvetica" pitchFamily="2" charset="0"/>
            </a:endParaRPr>
          </a:p>
          <a:p>
            <a:endParaRPr lang="es-CL" dirty="0">
              <a:latin typeface="Helvetica" pitchFamily="2" charset="0"/>
            </a:endParaRPr>
          </a:p>
          <a:p>
            <a:endParaRPr lang="es-CL" dirty="0">
              <a:latin typeface="Helvetica" pitchFamily="2" charset="0"/>
            </a:endParaRPr>
          </a:p>
          <a:p>
            <a:endParaRPr lang="es-CL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015459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304</TotalTime>
  <Words>504</Words>
  <Application>Microsoft Macintosh PowerPoint</Application>
  <PresentationFormat>Panorámica</PresentationFormat>
  <Paragraphs>44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Helvetica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Microsoft Office User</cp:lastModifiedBy>
  <cp:revision>24</cp:revision>
  <dcterms:created xsi:type="dcterms:W3CDTF">2021-04-18T16:47:27Z</dcterms:created>
  <dcterms:modified xsi:type="dcterms:W3CDTF">2021-04-22T17:33:44Z</dcterms:modified>
</cp:coreProperties>
</file>