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98" r:id="rId3"/>
    <p:sldId id="299" r:id="rId4"/>
    <p:sldId id="296" r:id="rId5"/>
    <p:sldId id="301" r:id="rId6"/>
    <p:sldId id="302" r:id="rId7"/>
    <p:sldId id="304" r:id="rId8"/>
    <p:sldId id="303" r:id="rId9"/>
    <p:sldId id="306" r:id="rId10"/>
    <p:sldId id="305" r:id="rId11"/>
    <p:sldId id="307" r:id="rId12"/>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07"/>
  </p:normalViewPr>
  <p:slideViewPr>
    <p:cSldViewPr snapToGrid="0" snapToObjects="1">
      <p:cViewPr varScale="1">
        <p:scale>
          <a:sx n="119" d="100"/>
          <a:sy n="119" d="100"/>
        </p:scale>
        <p:origin x="216"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E45D2A-2D27-2642-A7D5-1494CF7FDBF4}" type="datetimeFigureOut">
              <a:rPr lang="es-CL" smtClean="0"/>
              <a:t>04-04-21</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300795-7621-6D48-B01C-5EF6E6AFA827}" type="slidenum">
              <a:rPr lang="es-CL" smtClean="0"/>
              <a:t>‹Nº›</a:t>
            </a:fld>
            <a:endParaRPr lang="es-CL"/>
          </a:p>
        </p:txBody>
      </p:sp>
    </p:spTree>
    <p:extLst>
      <p:ext uri="{BB962C8B-B14F-4D97-AF65-F5344CB8AC3E}">
        <p14:creationId xmlns:p14="http://schemas.microsoft.com/office/powerpoint/2010/main" val="4219183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136C3A-7824-DA41-B34A-006C47F3E3DD}"/>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132F2DB4-627B-7F44-9C64-CBAE7666F2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F63CD2EB-2F67-DB4C-B3EA-5F7C8B8AF52F}"/>
              </a:ext>
            </a:extLst>
          </p:cNvPr>
          <p:cNvSpPr>
            <a:spLocks noGrp="1"/>
          </p:cNvSpPr>
          <p:nvPr>
            <p:ph type="dt" sz="half" idx="10"/>
          </p:nvPr>
        </p:nvSpPr>
        <p:spPr/>
        <p:txBody>
          <a:bodyPr/>
          <a:lstStyle/>
          <a:p>
            <a:fld id="{1A206619-31D7-A64E-A70B-6600D8AABFDD}" type="datetimeFigureOut">
              <a:rPr lang="es-CL" smtClean="0"/>
              <a:t>04-04-21</a:t>
            </a:fld>
            <a:endParaRPr lang="es-CL"/>
          </a:p>
        </p:txBody>
      </p:sp>
      <p:sp>
        <p:nvSpPr>
          <p:cNvPr id="5" name="Marcador de pie de página 4">
            <a:extLst>
              <a:ext uri="{FF2B5EF4-FFF2-40B4-BE49-F238E27FC236}">
                <a16:creationId xmlns:a16="http://schemas.microsoft.com/office/drawing/2014/main" id="{B37DBF37-5775-924C-AE98-DADC811F577D}"/>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5D190D97-EC0F-7042-B01F-812217DD33BE}"/>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3299126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EA0D9F-9EB0-344E-8932-6D6C8EE9ACE2}"/>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50F5C0EC-7D8A-D245-8A4C-8F9E8BFC30CA}"/>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6FCF8125-3022-1B4F-B0A5-C4A5BC7653CF}"/>
              </a:ext>
            </a:extLst>
          </p:cNvPr>
          <p:cNvSpPr>
            <a:spLocks noGrp="1"/>
          </p:cNvSpPr>
          <p:nvPr>
            <p:ph type="dt" sz="half" idx="10"/>
          </p:nvPr>
        </p:nvSpPr>
        <p:spPr/>
        <p:txBody>
          <a:bodyPr/>
          <a:lstStyle/>
          <a:p>
            <a:fld id="{1A206619-31D7-A64E-A70B-6600D8AABFDD}" type="datetimeFigureOut">
              <a:rPr lang="es-CL" smtClean="0"/>
              <a:t>04-04-21</a:t>
            </a:fld>
            <a:endParaRPr lang="es-CL"/>
          </a:p>
        </p:txBody>
      </p:sp>
      <p:sp>
        <p:nvSpPr>
          <p:cNvPr id="5" name="Marcador de pie de página 4">
            <a:extLst>
              <a:ext uri="{FF2B5EF4-FFF2-40B4-BE49-F238E27FC236}">
                <a16:creationId xmlns:a16="http://schemas.microsoft.com/office/drawing/2014/main" id="{279C8146-1527-824F-83D8-0656C8B947B8}"/>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69A59D12-40EC-C348-80D6-AEA7ECBD094F}"/>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3416622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1B77A06-D73A-9941-A082-DC87453EAF6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B177C2BE-46B8-884F-8460-1140118C5B1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88DBFFB1-F93D-CD49-BC5F-FA721D131102}"/>
              </a:ext>
            </a:extLst>
          </p:cNvPr>
          <p:cNvSpPr>
            <a:spLocks noGrp="1"/>
          </p:cNvSpPr>
          <p:nvPr>
            <p:ph type="dt" sz="half" idx="10"/>
          </p:nvPr>
        </p:nvSpPr>
        <p:spPr/>
        <p:txBody>
          <a:bodyPr/>
          <a:lstStyle/>
          <a:p>
            <a:fld id="{1A206619-31D7-A64E-A70B-6600D8AABFDD}" type="datetimeFigureOut">
              <a:rPr lang="es-CL" smtClean="0"/>
              <a:t>04-04-21</a:t>
            </a:fld>
            <a:endParaRPr lang="es-CL"/>
          </a:p>
        </p:txBody>
      </p:sp>
      <p:sp>
        <p:nvSpPr>
          <p:cNvPr id="5" name="Marcador de pie de página 4">
            <a:extLst>
              <a:ext uri="{FF2B5EF4-FFF2-40B4-BE49-F238E27FC236}">
                <a16:creationId xmlns:a16="http://schemas.microsoft.com/office/drawing/2014/main" id="{C0DF5160-7AC3-B246-9953-80F5A8C698CE}"/>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566456CB-A581-FB43-ABF1-15EB4EF49E53}"/>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2942472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CA9863-517A-2247-AB6B-131A439A51F2}"/>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E11F3E73-C171-BF45-B6F2-BE1685D4082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DFD43B09-0CCE-B04C-828A-D505D128B330}"/>
              </a:ext>
            </a:extLst>
          </p:cNvPr>
          <p:cNvSpPr>
            <a:spLocks noGrp="1"/>
          </p:cNvSpPr>
          <p:nvPr>
            <p:ph type="dt" sz="half" idx="10"/>
          </p:nvPr>
        </p:nvSpPr>
        <p:spPr/>
        <p:txBody>
          <a:bodyPr/>
          <a:lstStyle/>
          <a:p>
            <a:fld id="{1A206619-31D7-A64E-A70B-6600D8AABFDD}" type="datetimeFigureOut">
              <a:rPr lang="es-CL" smtClean="0"/>
              <a:t>04-04-21</a:t>
            </a:fld>
            <a:endParaRPr lang="es-CL"/>
          </a:p>
        </p:txBody>
      </p:sp>
      <p:sp>
        <p:nvSpPr>
          <p:cNvPr id="5" name="Marcador de pie de página 4">
            <a:extLst>
              <a:ext uri="{FF2B5EF4-FFF2-40B4-BE49-F238E27FC236}">
                <a16:creationId xmlns:a16="http://schemas.microsoft.com/office/drawing/2014/main" id="{4893AB58-37F6-404E-8057-DECCDEB1A659}"/>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C175443E-6B5B-FF43-B7A9-68C18F1D72FB}"/>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3511733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8D1481-8E65-AB48-B80E-A9ABBB264A67}"/>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6171E570-8516-2744-9F72-151CD2366D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4D4F9EC-3B57-654D-8531-94C047AF669F}"/>
              </a:ext>
            </a:extLst>
          </p:cNvPr>
          <p:cNvSpPr>
            <a:spLocks noGrp="1"/>
          </p:cNvSpPr>
          <p:nvPr>
            <p:ph type="dt" sz="half" idx="10"/>
          </p:nvPr>
        </p:nvSpPr>
        <p:spPr/>
        <p:txBody>
          <a:bodyPr/>
          <a:lstStyle/>
          <a:p>
            <a:fld id="{1A206619-31D7-A64E-A70B-6600D8AABFDD}" type="datetimeFigureOut">
              <a:rPr lang="es-CL" smtClean="0"/>
              <a:t>04-04-21</a:t>
            </a:fld>
            <a:endParaRPr lang="es-CL"/>
          </a:p>
        </p:txBody>
      </p:sp>
      <p:sp>
        <p:nvSpPr>
          <p:cNvPr id="5" name="Marcador de pie de página 4">
            <a:extLst>
              <a:ext uri="{FF2B5EF4-FFF2-40B4-BE49-F238E27FC236}">
                <a16:creationId xmlns:a16="http://schemas.microsoft.com/office/drawing/2014/main" id="{AA1D39B8-307D-1E46-93AA-C98EC4482221}"/>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83F802D1-FBBA-7347-9A55-75DFCDC79851}"/>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1925549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86A322-393F-AB46-B2DD-D895AAC163B0}"/>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556B84D8-015C-7747-A98E-B9683DF3285F}"/>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466B7D0A-DCCD-7242-A268-DEF8ABF6F38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49DBAC0D-E89E-464F-AD77-B117A869F830}"/>
              </a:ext>
            </a:extLst>
          </p:cNvPr>
          <p:cNvSpPr>
            <a:spLocks noGrp="1"/>
          </p:cNvSpPr>
          <p:nvPr>
            <p:ph type="dt" sz="half" idx="10"/>
          </p:nvPr>
        </p:nvSpPr>
        <p:spPr/>
        <p:txBody>
          <a:bodyPr/>
          <a:lstStyle/>
          <a:p>
            <a:fld id="{1A206619-31D7-A64E-A70B-6600D8AABFDD}" type="datetimeFigureOut">
              <a:rPr lang="es-CL" smtClean="0"/>
              <a:t>04-04-21</a:t>
            </a:fld>
            <a:endParaRPr lang="es-CL"/>
          </a:p>
        </p:txBody>
      </p:sp>
      <p:sp>
        <p:nvSpPr>
          <p:cNvPr id="6" name="Marcador de pie de página 5">
            <a:extLst>
              <a:ext uri="{FF2B5EF4-FFF2-40B4-BE49-F238E27FC236}">
                <a16:creationId xmlns:a16="http://schemas.microsoft.com/office/drawing/2014/main" id="{4DB8FDB7-0FFE-C44D-BEE6-71D98E7B543E}"/>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9707CE17-A7BA-B440-8A05-2F8F98500EAF}"/>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2993512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E2A700-21FC-5A4F-8D0C-CEA47F6953DA}"/>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2604880A-4759-6441-B8E3-846D9A3349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DA38DD95-95A2-5B4C-BA86-EDAFACE953E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101538D8-97D9-DB4B-924E-6A53F20D4A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F8F14D55-33D2-1941-AFA4-D684D6B7027A}"/>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F9869059-6CF0-FD43-BFEC-4C7787664D3E}"/>
              </a:ext>
            </a:extLst>
          </p:cNvPr>
          <p:cNvSpPr>
            <a:spLocks noGrp="1"/>
          </p:cNvSpPr>
          <p:nvPr>
            <p:ph type="dt" sz="half" idx="10"/>
          </p:nvPr>
        </p:nvSpPr>
        <p:spPr/>
        <p:txBody>
          <a:bodyPr/>
          <a:lstStyle/>
          <a:p>
            <a:fld id="{1A206619-31D7-A64E-A70B-6600D8AABFDD}" type="datetimeFigureOut">
              <a:rPr lang="es-CL" smtClean="0"/>
              <a:t>04-04-21</a:t>
            </a:fld>
            <a:endParaRPr lang="es-CL"/>
          </a:p>
        </p:txBody>
      </p:sp>
      <p:sp>
        <p:nvSpPr>
          <p:cNvPr id="8" name="Marcador de pie de página 7">
            <a:extLst>
              <a:ext uri="{FF2B5EF4-FFF2-40B4-BE49-F238E27FC236}">
                <a16:creationId xmlns:a16="http://schemas.microsoft.com/office/drawing/2014/main" id="{A8FEB86E-61EA-8349-9748-82BF2654C75E}"/>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063F3723-F5AF-BF44-AC08-5E98DBC2C8C1}"/>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682558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3EFB98-2588-0445-A318-4753EBFBF83E}"/>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8159A3E4-6C2F-4F4B-9E2D-6FB29FBA38FB}"/>
              </a:ext>
            </a:extLst>
          </p:cNvPr>
          <p:cNvSpPr>
            <a:spLocks noGrp="1"/>
          </p:cNvSpPr>
          <p:nvPr>
            <p:ph type="dt" sz="half" idx="10"/>
          </p:nvPr>
        </p:nvSpPr>
        <p:spPr/>
        <p:txBody>
          <a:bodyPr/>
          <a:lstStyle/>
          <a:p>
            <a:fld id="{1A206619-31D7-A64E-A70B-6600D8AABFDD}" type="datetimeFigureOut">
              <a:rPr lang="es-CL" smtClean="0"/>
              <a:t>04-04-21</a:t>
            </a:fld>
            <a:endParaRPr lang="es-CL"/>
          </a:p>
        </p:txBody>
      </p:sp>
      <p:sp>
        <p:nvSpPr>
          <p:cNvPr id="4" name="Marcador de pie de página 3">
            <a:extLst>
              <a:ext uri="{FF2B5EF4-FFF2-40B4-BE49-F238E27FC236}">
                <a16:creationId xmlns:a16="http://schemas.microsoft.com/office/drawing/2014/main" id="{CA641204-58B7-AA49-9CD4-B88D9F40F7F2}"/>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63B7359F-75A7-3B47-B4A1-D065AF1749EF}"/>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1074722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F78ECD2E-E24F-1D44-B767-9296BA31FF84}"/>
              </a:ext>
            </a:extLst>
          </p:cNvPr>
          <p:cNvSpPr>
            <a:spLocks noGrp="1"/>
          </p:cNvSpPr>
          <p:nvPr>
            <p:ph type="dt" sz="half" idx="10"/>
          </p:nvPr>
        </p:nvSpPr>
        <p:spPr/>
        <p:txBody>
          <a:bodyPr/>
          <a:lstStyle/>
          <a:p>
            <a:fld id="{1A206619-31D7-A64E-A70B-6600D8AABFDD}" type="datetimeFigureOut">
              <a:rPr lang="es-CL" smtClean="0"/>
              <a:t>04-04-21</a:t>
            </a:fld>
            <a:endParaRPr lang="es-CL"/>
          </a:p>
        </p:txBody>
      </p:sp>
      <p:sp>
        <p:nvSpPr>
          <p:cNvPr id="3" name="Marcador de pie de página 2">
            <a:extLst>
              <a:ext uri="{FF2B5EF4-FFF2-40B4-BE49-F238E27FC236}">
                <a16:creationId xmlns:a16="http://schemas.microsoft.com/office/drawing/2014/main" id="{5A22FB68-CB21-AF4C-A169-187FD42A6E02}"/>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384706E6-AE17-4044-95C4-683201ADD200}"/>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1606358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847440-D505-9549-B348-B43F2658255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ED5B57D7-310D-A347-A7BD-A2E390790C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94BC7D05-80E1-254A-ACD5-A0C1805E41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9B86D59-D735-F244-9F81-057B82093D2D}"/>
              </a:ext>
            </a:extLst>
          </p:cNvPr>
          <p:cNvSpPr>
            <a:spLocks noGrp="1"/>
          </p:cNvSpPr>
          <p:nvPr>
            <p:ph type="dt" sz="half" idx="10"/>
          </p:nvPr>
        </p:nvSpPr>
        <p:spPr/>
        <p:txBody>
          <a:bodyPr/>
          <a:lstStyle/>
          <a:p>
            <a:fld id="{1A206619-31D7-A64E-A70B-6600D8AABFDD}" type="datetimeFigureOut">
              <a:rPr lang="es-CL" smtClean="0"/>
              <a:t>04-04-21</a:t>
            </a:fld>
            <a:endParaRPr lang="es-CL"/>
          </a:p>
        </p:txBody>
      </p:sp>
      <p:sp>
        <p:nvSpPr>
          <p:cNvPr id="6" name="Marcador de pie de página 5">
            <a:extLst>
              <a:ext uri="{FF2B5EF4-FFF2-40B4-BE49-F238E27FC236}">
                <a16:creationId xmlns:a16="http://schemas.microsoft.com/office/drawing/2014/main" id="{9CC5D3B2-548C-6F4F-806E-F7ECD2D40553}"/>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0FD20DC4-546E-B345-A53C-F770BC3DADA0}"/>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2837221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677E89-F99A-F24C-B4C7-99B36F70F74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8E77D2C0-20ED-D84F-B480-0AD555BDB2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60B8688D-48FB-6341-98CB-3E728E94D9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DB178E2-0475-D943-BAC9-5C269F554E45}"/>
              </a:ext>
            </a:extLst>
          </p:cNvPr>
          <p:cNvSpPr>
            <a:spLocks noGrp="1"/>
          </p:cNvSpPr>
          <p:nvPr>
            <p:ph type="dt" sz="half" idx="10"/>
          </p:nvPr>
        </p:nvSpPr>
        <p:spPr/>
        <p:txBody>
          <a:bodyPr/>
          <a:lstStyle/>
          <a:p>
            <a:fld id="{1A206619-31D7-A64E-A70B-6600D8AABFDD}" type="datetimeFigureOut">
              <a:rPr lang="es-CL" smtClean="0"/>
              <a:t>04-04-21</a:t>
            </a:fld>
            <a:endParaRPr lang="es-CL"/>
          </a:p>
        </p:txBody>
      </p:sp>
      <p:sp>
        <p:nvSpPr>
          <p:cNvPr id="6" name="Marcador de pie de página 5">
            <a:extLst>
              <a:ext uri="{FF2B5EF4-FFF2-40B4-BE49-F238E27FC236}">
                <a16:creationId xmlns:a16="http://schemas.microsoft.com/office/drawing/2014/main" id="{EF7E6575-DFFB-7D45-B0BC-B422E0DB7061}"/>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894F3416-DE71-3442-8374-478717990701}"/>
              </a:ext>
            </a:extLst>
          </p:cNvPr>
          <p:cNvSpPr>
            <a:spLocks noGrp="1"/>
          </p:cNvSpPr>
          <p:nvPr>
            <p:ph type="sldNum" sz="quarter" idx="12"/>
          </p:nvPr>
        </p:nvSpPr>
        <p:spPr/>
        <p:txBody>
          <a:bodyPr/>
          <a:lstStyle/>
          <a:p>
            <a:fld id="{E8D0F014-902D-0548-8D06-6A1851F5EC92}" type="slidenum">
              <a:rPr lang="es-CL" smtClean="0"/>
              <a:t>‹Nº›</a:t>
            </a:fld>
            <a:endParaRPr lang="es-CL"/>
          </a:p>
        </p:txBody>
      </p:sp>
    </p:spTree>
    <p:extLst>
      <p:ext uri="{BB962C8B-B14F-4D97-AF65-F5344CB8AC3E}">
        <p14:creationId xmlns:p14="http://schemas.microsoft.com/office/powerpoint/2010/main" val="2607531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E34D40D-4049-3C4B-A255-3D1A2A6373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CE7CB025-3F6A-134A-9848-0E71B67E5D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048012FD-3AEB-E640-8CFA-355807A508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206619-31D7-A64E-A70B-6600D8AABFDD}" type="datetimeFigureOut">
              <a:rPr lang="es-CL" smtClean="0"/>
              <a:t>04-04-21</a:t>
            </a:fld>
            <a:endParaRPr lang="es-CL"/>
          </a:p>
        </p:txBody>
      </p:sp>
      <p:sp>
        <p:nvSpPr>
          <p:cNvPr id="5" name="Marcador de pie de página 4">
            <a:extLst>
              <a:ext uri="{FF2B5EF4-FFF2-40B4-BE49-F238E27FC236}">
                <a16:creationId xmlns:a16="http://schemas.microsoft.com/office/drawing/2014/main" id="{B8CF7E0A-7522-E54B-90E8-6515448192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58DFC54C-006C-2C47-9864-704B3B9E59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D0F014-902D-0548-8D06-6A1851F5EC92}" type="slidenum">
              <a:rPr lang="es-CL" smtClean="0"/>
              <a:t>‹Nº›</a:t>
            </a:fld>
            <a:endParaRPr lang="es-CL"/>
          </a:p>
        </p:txBody>
      </p:sp>
    </p:spTree>
    <p:extLst>
      <p:ext uri="{BB962C8B-B14F-4D97-AF65-F5344CB8AC3E}">
        <p14:creationId xmlns:p14="http://schemas.microsoft.com/office/powerpoint/2010/main" val="3661094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8A7549-49A9-744A-8F61-72B2DC6F179C}"/>
              </a:ext>
            </a:extLst>
          </p:cNvPr>
          <p:cNvSpPr>
            <a:spLocks noGrp="1"/>
          </p:cNvSpPr>
          <p:nvPr>
            <p:ph type="ctrTitle"/>
          </p:nvPr>
        </p:nvSpPr>
        <p:spPr>
          <a:xfrm>
            <a:off x="1524000" y="1122362"/>
            <a:ext cx="9144000" cy="4089718"/>
          </a:xfrm>
        </p:spPr>
        <p:txBody>
          <a:bodyPr>
            <a:normAutofit fontScale="90000"/>
          </a:bodyPr>
          <a:lstStyle/>
          <a:p>
            <a:br>
              <a:rPr lang="es-CL" dirty="0">
                <a:latin typeface="Book Antiqua" panose="02040602050305030304" pitchFamily="18" charset="0"/>
              </a:rPr>
            </a:br>
            <a:br>
              <a:rPr lang="es-CL" dirty="0">
                <a:latin typeface="Book Antiqua" panose="02040602050305030304" pitchFamily="18" charset="0"/>
              </a:rPr>
            </a:br>
            <a:br>
              <a:rPr lang="es-CL" dirty="0">
                <a:latin typeface="Book Antiqua" panose="02040602050305030304" pitchFamily="18" charset="0"/>
              </a:rPr>
            </a:br>
            <a:br>
              <a:rPr lang="es-CL" dirty="0">
                <a:latin typeface="Book Antiqua" panose="02040602050305030304" pitchFamily="18" charset="0"/>
              </a:rPr>
            </a:br>
            <a:br>
              <a:rPr lang="es-CL" dirty="0">
                <a:latin typeface="Book Antiqua" panose="02040602050305030304" pitchFamily="18" charset="0"/>
              </a:rPr>
            </a:br>
            <a:br>
              <a:rPr lang="es-CL" dirty="0">
                <a:latin typeface="Book Antiqua" panose="02040602050305030304" pitchFamily="18" charset="0"/>
              </a:rPr>
            </a:br>
            <a:br>
              <a:rPr lang="es-CL" dirty="0">
                <a:latin typeface="Book Antiqua" panose="02040602050305030304" pitchFamily="18" charset="0"/>
              </a:rPr>
            </a:br>
            <a:br>
              <a:rPr lang="es-CL" sz="6700" b="1" dirty="0">
                <a:latin typeface="Book Antiqua" panose="02040602050305030304" pitchFamily="18" charset="0"/>
              </a:rPr>
            </a:br>
            <a:r>
              <a:rPr lang="es-CL" sz="5600" b="1" dirty="0">
                <a:solidFill>
                  <a:srgbClr val="0070C0"/>
                </a:solidFill>
                <a:latin typeface="Helvetica" pitchFamily="2" charset="0"/>
                <a:cs typeface="Arial" panose="020B0604020202020204" pitchFamily="34" charset="0"/>
              </a:rPr>
              <a:t>Contratos</a:t>
            </a:r>
            <a:br>
              <a:rPr lang="es-CL" sz="5600" b="1" dirty="0">
                <a:solidFill>
                  <a:srgbClr val="0070C0"/>
                </a:solidFill>
                <a:latin typeface="Helvetica" pitchFamily="2" charset="0"/>
                <a:cs typeface="Arial" panose="020B0604020202020204" pitchFamily="34" charset="0"/>
              </a:rPr>
            </a:br>
            <a:r>
              <a:rPr lang="es-CL" sz="5600" b="1" dirty="0">
                <a:solidFill>
                  <a:srgbClr val="0070C0"/>
                </a:solidFill>
                <a:latin typeface="Helvetica" pitchFamily="2" charset="0"/>
                <a:cs typeface="Arial" panose="020B0604020202020204" pitchFamily="34" charset="0"/>
              </a:rPr>
              <a:t> </a:t>
            </a:r>
            <a:r>
              <a:rPr lang="es-CL" sz="3300" b="1" dirty="0">
                <a:solidFill>
                  <a:srgbClr val="0070C0"/>
                </a:solidFill>
                <a:latin typeface="Helvetica" pitchFamily="2" charset="0"/>
                <a:cs typeface="Arial" panose="020B0604020202020204" pitchFamily="34" charset="0"/>
              </a:rPr>
              <a:t>Clase 7: </a:t>
            </a:r>
            <a:r>
              <a:rPr lang="es-CL" sz="3300" b="1">
                <a:solidFill>
                  <a:srgbClr val="0070C0"/>
                </a:solidFill>
                <a:latin typeface="Helvetica" pitchFamily="2" charset="0"/>
                <a:cs typeface="Arial" panose="020B0604020202020204" pitchFamily="34" charset="0"/>
              </a:rPr>
              <a:t>Jueves </a:t>
            </a:r>
            <a:r>
              <a:rPr lang="es-CL" sz="3300" b="1" dirty="0">
                <a:solidFill>
                  <a:srgbClr val="0070C0"/>
                </a:solidFill>
                <a:latin typeface="Helvetica" pitchFamily="2" charset="0"/>
                <a:cs typeface="Arial" panose="020B0604020202020204" pitchFamily="34" charset="0"/>
              </a:rPr>
              <a:t>8</a:t>
            </a:r>
            <a:r>
              <a:rPr lang="es-CL" sz="3300" b="1">
                <a:solidFill>
                  <a:srgbClr val="0070C0"/>
                </a:solidFill>
                <a:latin typeface="Helvetica" pitchFamily="2" charset="0"/>
                <a:cs typeface="Arial" panose="020B0604020202020204" pitchFamily="34" charset="0"/>
              </a:rPr>
              <a:t> </a:t>
            </a:r>
            <a:r>
              <a:rPr lang="es-CL" sz="3300" b="1" dirty="0">
                <a:solidFill>
                  <a:srgbClr val="0070C0"/>
                </a:solidFill>
                <a:latin typeface="Helvetica" pitchFamily="2" charset="0"/>
                <a:cs typeface="Arial" panose="020B0604020202020204" pitchFamily="34" charset="0"/>
              </a:rPr>
              <a:t>Abril, 2021</a:t>
            </a:r>
            <a:br>
              <a:rPr lang="es-CL" sz="6700" b="1" dirty="0">
                <a:solidFill>
                  <a:srgbClr val="0070C0"/>
                </a:solidFill>
                <a:latin typeface="Book Antiqua" panose="02040602050305030304" pitchFamily="18" charset="0"/>
              </a:rPr>
            </a:br>
            <a:br>
              <a:rPr lang="es-CL" sz="6700" b="1" dirty="0">
                <a:solidFill>
                  <a:srgbClr val="0070C0"/>
                </a:solidFill>
                <a:latin typeface="Book Antiqua" panose="02040602050305030304" pitchFamily="18" charset="0"/>
              </a:rPr>
            </a:br>
            <a:endParaRPr lang="es-CL" sz="6700" b="1" dirty="0">
              <a:solidFill>
                <a:srgbClr val="0070C0"/>
              </a:solidFill>
              <a:latin typeface="Book Antiqua" panose="02040602050305030304" pitchFamily="18" charset="0"/>
            </a:endParaRPr>
          </a:p>
        </p:txBody>
      </p:sp>
    </p:spTree>
    <p:extLst>
      <p:ext uri="{BB962C8B-B14F-4D97-AF65-F5344CB8AC3E}">
        <p14:creationId xmlns:p14="http://schemas.microsoft.com/office/powerpoint/2010/main" val="15977385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94047F5-68F5-D34F-92E8-1901AF0C9FF8}"/>
              </a:ext>
            </a:extLst>
          </p:cNvPr>
          <p:cNvSpPr txBox="1"/>
          <p:nvPr/>
        </p:nvSpPr>
        <p:spPr>
          <a:xfrm>
            <a:off x="0" y="0"/>
            <a:ext cx="12192000" cy="12834283"/>
          </a:xfrm>
          <a:prstGeom prst="rect">
            <a:avLst/>
          </a:prstGeom>
          <a:noFill/>
        </p:spPr>
        <p:txBody>
          <a:bodyPr wrap="square" rtlCol="0">
            <a:spAutoFit/>
          </a:bodyPr>
          <a:lstStyle/>
          <a:p>
            <a:pPr algn="just"/>
            <a:r>
              <a:rPr lang="es-ES" dirty="0"/>
              <a:t> </a:t>
            </a:r>
            <a:r>
              <a:rPr lang="es-ES" b="1" dirty="0"/>
              <a:t>(i) 	Principio de Justicia:</a:t>
            </a:r>
            <a:r>
              <a:rPr lang="es-ES" dirty="0"/>
              <a:t> Quien presta dinero se priva de su uso, postergándolo. Ese tiempo en que el dinero deja de usarse tiene un valor económico que no puede ser ignorado.</a:t>
            </a:r>
            <a:endParaRPr lang="es-CL" dirty="0"/>
          </a:p>
          <a:p>
            <a:pPr algn="just"/>
            <a:r>
              <a:rPr lang="es-ES" dirty="0"/>
              <a:t> </a:t>
            </a:r>
            <a:endParaRPr lang="es-CL" dirty="0"/>
          </a:p>
          <a:p>
            <a:pPr algn="just"/>
            <a:r>
              <a:rPr lang="es-ES" b="1" dirty="0"/>
              <a:t>(ii)	Enfoque económico-utilitarista:</a:t>
            </a:r>
            <a:r>
              <a:rPr lang="es-ES" dirty="0"/>
              <a:t> En un aspecto macroeconómico, el cobro de intereses fomenta la producción, ya que antes de iniciar un proyecto, se considera si el beneficio que reportará el proceso productivo es mayor de lo que se percibiría prestando ese dinero a interés. Esta consideración permite que los recursos de capital sean orientados a financiar sólo los procesos productivos más seguros (mejor asignación de los recursos de capital).</a:t>
            </a:r>
            <a:endParaRPr lang="es-CL" dirty="0"/>
          </a:p>
          <a:p>
            <a:pPr algn="just"/>
            <a:endParaRPr lang="es-CL" dirty="0"/>
          </a:p>
          <a:p>
            <a:pPr algn="just"/>
            <a:r>
              <a:rPr lang="es-ES" dirty="0"/>
              <a:t>	8. </a:t>
            </a:r>
            <a:r>
              <a:rPr lang="es-ES" u="sng" dirty="0"/>
              <a:t>Las operaciones de crédito de dinero</a:t>
            </a:r>
            <a:endParaRPr lang="es-CL" dirty="0"/>
          </a:p>
          <a:p>
            <a:pPr algn="just"/>
            <a:r>
              <a:rPr lang="es-ES" dirty="0"/>
              <a:t> </a:t>
            </a:r>
            <a:endParaRPr lang="es-CL" dirty="0"/>
          </a:p>
          <a:p>
            <a:pPr algn="just"/>
            <a:r>
              <a:rPr lang="es-ES" b="1" dirty="0"/>
              <a:t>24.</a:t>
            </a:r>
            <a:r>
              <a:rPr lang="es-ES" dirty="0"/>
              <a:t>	En el derecho chileno, la regla general es que las operaciones de crédito de dinero devenguen intereses, la onerosidad es la regla general.</a:t>
            </a:r>
            <a:endParaRPr lang="es-CL" dirty="0"/>
          </a:p>
          <a:p>
            <a:pPr algn="just"/>
            <a:r>
              <a:rPr lang="es-ES" dirty="0"/>
              <a:t>	</a:t>
            </a:r>
            <a:endParaRPr lang="es-CL" dirty="0"/>
          </a:p>
          <a:p>
            <a:pPr algn="just"/>
            <a:r>
              <a:rPr lang="es-ES" dirty="0"/>
              <a:t>	Las operaciones de crédito de dinero están reguladas por la Ley 18.010 contenida en el Apéndice del Código Civil. </a:t>
            </a:r>
            <a:endParaRPr lang="es-CL" dirty="0"/>
          </a:p>
          <a:p>
            <a:pPr algn="just"/>
            <a:r>
              <a:rPr lang="es-ES" dirty="0"/>
              <a:t> </a:t>
            </a:r>
            <a:endParaRPr lang="es-CL" dirty="0"/>
          </a:p>
          <a:p>
            <a:pPr algn="just"/>
            <a:r>
              <a:rPr lang="es-ES" dirty="0"/>
              <a:t>	La gratuidad no se presume en operaciones de crédito de dinero, muy por el contrario, se presumen los intereses corrientes (el promedio de los intereses que se cobran en el mercado).</a:t>
            </a:r>
            <a:endParaRPr lang="es-CL" dirty="0"/>
          </a:p>
          <a:p>
            <a:pPr algn="just"/>
            <a:r>
              <a:rPr lang="es-ES" dirty="0"/>
              <a:t> </a:t>
            </a:r>
            <a:endParaRPr lang="es-CL" dirty="0"/>
          </a:p>
          <a:p>
            <a:pPr algn="just"/>
            <a:r>
              <a:rPr lang="es-ES" b="1" dirty="0"/>
              <a:t>25.</a:t>
            </a:r>
            <a:r>
              <a:rPr lang="es-ES" dirty="0"/>
              <a:t>	Esta ley también establece un máximo de interés autorizado para las operaciones de crédito de dinero. Este es el interés corriente más su cincuenta por ciento. Cobrar más allá del máximo convencional implica usura, cuya sanción civil es la reducción del interés pactado al monto corriente (no al máximo, como resultaría de aplicar a los intereses penales la regla del artículo 1.544-III del Código Civil).</a:t>
            </a:r>
            <a:endParaRPr lang="es-CL" dirty="0"/>
          </a:p>
          <a:p>
            <a:r>
              <a:rPr lang="es-ES" dirty="0"/>
              <a:t> </a:t>
            </a:r>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p:txBody>
      </p:sp>
    </p:spTree>
    <p:extLst>
      <p:ext uri="{BB962C8B-B14F-4D97-AF65-F5344CB8AC3E}">
        <p14:creationId xmlns:p14="http://schemas.microsoft.com/office/powerpoint/2010/main" val="3470263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8EEBEDC-FDDF-C248-BDBA-F3BB337B1F88}"/>
              </a:ext>
            </a:extLst>
          </p:cNvPr>
          <p:cNvSpPr txBox="1"/>
          <p:nvPr/>
        </p:nvSpPr>
        <p:spPr>
          <a:xfrm>
            <a:off x="0" y="0"/>
            <a:ext cx="12191999" cy="4801314"/>
          </a:xfrm>
          <a:prstGeom prst="rect">
            <a:avLst/>
          </a:prstGeom>
          <a:noFill/>
        </p:spPr>
        <p:txBody>
          <a:bodyPr wrap="square" rtlCol="0">
            <a:spAutoFit/>
          </a:bodyPr>
          <a:lstStyle/>
          <a:p>
            <a:pPr algn="just"/>
            <a:r>
              <a:rPr lang="es-ES" dirty="0"/>
              <a:t>	Cabe destacar que las únicas operaciones de crédito de dinero en las que se presume implícitamente el cobro de intereses, son aquéllas enumeradas por la ley.</a:t>
            </a:r>
            <a:endParaRPr lang="es-CL" dirty="0"/>
          </a:p>
          <a:p>
            <a:pPr algn="just"/>
            <a:r>
              <a:rPr lang="es-ES" dirty="0"/>
              <a:t> </a:t>
            </a:r>
            <a:endParaRPr lang="es-CL" dirty="0"/>
          </a:p>
          <a:p>
            <a:pPr algn="just"/>
            <a:r>
              <a:rPr lang="es-ES" b="1" dirty="0"/>
              <a:t>26.</a:t>
            </a:r>
            <a:r>
              <a:rPr lang="es-ES" dirty="0"/>
              <a:t>	El anatocismo (cobro de intereses por sobre los intereses), está permitido y regulado expresamente por la legislación chilena (artículo 9, Ley 18.010), no obstante lo dispuesto por el artículo 1.559 N°3 del Código Civil.</a:t>
            </a:r>
            <a:endParaRPr lang="es-CL" dirty="0"/>
          </a:p>
          <a:p>
            <a:pPr algn="just"/>
            <a:r>
              <a:rPr lang="es-ES" dirty="0"/>
              <a:t>En economía el concepto de dinero se extiende, además del dinero propiamente tal, a los depósitos bancarios (M1), e incluso a documentos que acreditan obligaciones pagaderas en dinero, como los pagarés y las letras de cambio (M2). El concepto económico de dinero incluye el circulante (dinero en términos jurídicos), los depósitos a la vista, y los títulos de crédito a corto plazo que pueden ser endosados y utilizados como dinero, entre otros. 			  </a:t>
            </a:r>
            <a:endParaRPr lang="es-CL" dirty="0"/>
          </a:p>
          <a:p>
            <a:pPr algn="just"/>
            <a:r>
              <a:rPr lang="es-ES" dirty="0"/>
              <a:t> </a:t>
            </a:r>
            <a:endParaRPr lang="es-CL" dirty="0"/>
          </a:p>
          <a:p>
            <a:pPr algn="just"/>
            <a:r>
              <a:rPr lang="es-ES" dirty="0"/>
              <a:t>	Además de presumir la </a:t>
            </a:r>
            <a:r>
              <a:rPr lang="es-ES" dirty="0" err="1"/>
              <a:t>reajustabilidad</a:t>
            </a:r>
            <a:r>
              <a:rPr lang="es-ES" dirty="0"/>
              <a:t> en estos casos, la jurisprudencia ha resuelto que el deudor de la obligación indemnizatoria está constituido en mora, y por ende empieza a deber intereses moratorios corrientes (art. 1.559 N°1), desde la notificación de la demanda de indemnización, no obstante que su obligación es líquida sólo después de la sentencia condenatoria.</a:t>
            </a:r>
            <a:endParaRPr lang="es-CL" dirty="0"/>
          </a:p>
          <a:p>
            <a:pPr algn="just"/>
            <a:r>
              <a:rPr lang="es-ES" dirty="0"/>
              <a:t> </a:t>
            </a:r>
            <a:endParaRPr lang="es-CL" dirty="0"/>
          </a:p>
          <a:p>
            <a:pPr algn="just"/>
            <a:r>
              <a:rPr lang="es-ES" dirty="0"/>
              <a:t>Ver al respecto: Aristóteles, "La República", </a:t>
            </a:r>
            <a:r>
              <a:rPr lang="es-ES" dirty="0" err="1"/>
              <a:t>cap</a:t>
            </a:r>
            <a:r>
              <a:rPr lang="es-ES" dirty="0"/>
              <a:t> VIII; Platón, "La Política", cap. I.</a:t>
            </a:r>
            <a:endParaRPr lang="es-CL" dirty="0"/>
          </a:p>
          <a:p>
            <a:endParaRPr lang="es-CL" dirty="0"/>
          </a:p>
        </p:txBody>
      </p:sp>
    </p:spTree>
    <p:extLst>
      <p:ext uri="{BB962C8B-B14F-4D97-AF65-F5344CB8AC3E}">
        <p14:creationId xmlns:p14="http://schemas.microsoft.com/office/powerpoint/2010/main" val="2264885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9146EB7-4EA4-8148-A4A8-0289F8F4918D}"/>
              </a:ext>
            </a:extLst>
          </p:cNvPr>
          <p:cNvSpPr txBox="1"/>
          <p:nvPr/>
        </p:nvSpPr>
        <p:spPr>
          <a:xfrm>
            <a:off x="273133" y="0"/>
            <a:ext cx="12192000" cy="9910405"/>
          </a:xfrm>
          <a:prstGeom prst="rect">
            <a:avLst/>
          </a:prstGeom>
          <a:noFill/>
        </p:spPr>
        <p:txBody>
          <a:bodyPr wrap="square" rtlCol="0">
            <a:spAutoFit/>
          </a:bodyPr>
          <a:lstStyle/>
          <a:p>
            <a:pPr algn="ctr"/>
            <a:r>
              <a:rPr lang="es-CL" sz="2200" dirty="0">
                <a:solidFill>
                  <a:srgbClr val="00B0F0"/>
                </a:solidFill>
                <a:latin typeface="Helvetica" pitchFamily="2" charset="0"/>
              </a:rPr>
              <a:t>Regulación del contrato de compraventa en el Código Civil</a:t>
            </a:r>
          </a:p>
          <a:p>
            <a:endParaRPr lang="es-CL" sz="2200" dirty="0">
              <a:latin typeface="Helvetica" pitchFamily="2" charset="0"/>
            </a:endParaRPr>
          </a:p>
          <a:p>
            <a:endParaRPr lang="es-CL" sz="2200" dirty="0">
              <a:latin typeface="Helvetica" pitchFamily="2" charset="0"/>
            </a:endParaRPr>
          </a:p>
          <a:p>
            <a:pPr marL="342900" indent="-342900">
              <a:buAutoNum type="arabicPeriod"/>
            </a:pPr>
            <a:r>
              <a:rPr lang="es-CL" sz="2200" dirty="0">
                <a:latin typeface="Helvetica" pitchFamily="2" charset="0"/>
              </a:rPr>
              <a:t>Capacidad para el contrato de venta (</a:t>
            </a:r>
            <a:r>
              <a:rPr lang="es-CL" sz="2200" dirty="0">
                <a:highlight>
                  <a:srgbClr val="00FFFF"/>
                </a:highlight>
                <a:latin typeface="Helvetica" pitchFamily="2" charset="0"/>
              </a:rPr>
              <a:t>1795</a:t>
            </a:r>
            <a:r>
              <a:rPr lang="es-CL" sz="2200" dirty="0">
                <a:latin typeface="Helvetica" pitchFamily="2" charset="0"/>
              </a:rPr>
              <a:t>)</a:t>
            </a:r>
          </a:p>
          <a:p>
            <a:pPr marL="342900" indent="-342900">
              <a:buAutoNum type="arabicPeriod"/>
            </a:pPr>
            <a:endParaRPr lang="es-CL" sz="2200" dirty="0">
              <a:latin typeface="Helvetica" pitchFamily="2" charset="0"/>
            </a:endParaRPr>
          </a:p>
          <a:p>
            <a:pPr marL="342900" indent="-342900">
              <a:buAutoNum type="arabicPeriod"/>
            </a:pPr>
            <a:endParaRPr lang="es-CL" sz="2200" dirty="0">
              <a:latin typeface="Helvetica" pitchFamily="2" charset="0"/>
            </a:endParaRPr>
          </a:p>
          <a:p>
            <a:pPr marL="342900" indent="-342900">
              <a:buAutoNum type="arabicPeriod"/>
            </a:pPr>
            <a:r>
              <a:rPr lang="es-CL" sz="2200" dirty="0">
                <a:latin typeface="Helvetica" pitchFamily="2" charset="0"/>
              </a:rPr>
              <a:t>Forma y requisitos del contrato de venta (</a:t>
            </a:r>
            <a:r>
              <a:rPr lang="es-CL" sz="2200" dirty="0">
                <a:highlight>
                  <a:srgbClr val="00FFFF"/>
                </a:highlight>
                <a:latin typeface="Helvetica" pitchFamily="2" charset="0"/>
              </a:rPr>
              <a:t>1801</a:t>
            </a:r>
            <a:r>
              <a:rPr lang="es-CL" sz="2200" dirty="0">
                <a:latin typeface="Helvetica" pitchFamily="2" charset="0"/>
              </a:rPr>
              <a:t>)</a:t>
            </a:r>
          </a:p>
          <a:p>
            <a:pPr marL="342900" indent="-342900">
              <a:buAutoNum type="arabicPeriod"/>
            </a:pPr>
            <a:endParaRPr lang="es-CL" sz="2200" dirty="0">
              <a:latin typeface="Helvetica" pitchFamily="2" charset="0"/>
            </a:endParaRPr>
          </a:p>
          <a:p>
            <a:pPr marL="342900" indent="-342900">
              <a:buAutoNum type="arabicPeriod"/>
            </a:pPr>
            <a:endParaRPr lang="es-CL" sz="2200" dirty="0">
              <a:latin typeface="Helvetica" pitchFamily="2" charset="0"/>
            </a:endParaRPr>
          </a:p>
          <a:p>
            <a:pPr marL="342900" indent="-342900">
              <a:buAutoNum type="arabicPeriod"/>
            </a:pPr>
            <a:r>
              <a:rPr lang="es-CL" sz="2200" dirty="0">
                <a:latin typeface="Helvetica" pitchFamily="2" charset="0"/>
              </a:rPr>
              <a:t>Del precio (</a:t>
            </a:r>
            <a:r>
              <a:rPr lang="es-CL" sz="2200" dirty="0">
                <a:highlight>
                  <a:srgbClr val="00FFFF"/>
                </a:highlight>
                <a:latin typeface="Helvetica" pitchFamily="2" charset="0"/>
              </a:rPr>
              <a:t>1808</a:t>
            </a:r>
            <a:r>
              <a:rPr lang="es-CL" sz="2200" dirty="0">
                <a:latin typeface="Helvetica" pitchFamily="2" charset="0"/>
              </a:rPr>
              <a:t>)</a:t>
            </a:r>
          </a:p>
          <a:p>
            <a:pPr marL="342900" indent="-342900">
              <a:buAutoNum type="arabicPeriod"/>
            </a:pPr>
            <a:endParaRPr lang="es-CL" sz="2200" dirty="0">
              <a:latin typeface="Helvetica" pitchFamily="2" charset="0"/>
            </a:endParaRPr>
          </a:p>
          <a:p>
            <a:pPr marL="342900" indent="-342900">
              <a:buAutoNum type="arabicPeriod"/>
            </a:pPr>
            <a:endParaRPr lang="es-CL" sz="2200" dirty="0">
              <a:latin typeface="Helvetica" pitchFamily="2" charset="0"/>
            </a:endParaRPr>
          </a:p>
          <a:p>
            <a:pPr marL="342900" indent="-342900">
              <a:buAutoNum type="arabicPeriod"/>
            </a:pPr>
            <a:r>
              <a:rPr lang="es-CL" sz="2200" dirty="0">
                <a:latin typeface="Helvetica" pitchFamily="2" charset="0"/>
              </a:rPr>
              <a:t>De la cosa vendida (</a:t>
            </a:r>
            <a:r>
              <a:rPr lang="es-CL" sz="2200" dirty="0">
                <a:highlight>
                  <a:srgbClr val="00FFFF"/>
                </a:highlight>
                <a:latin typeface="Helvetica" pitchFamily="2" charset="0"/>
              </a:rPr>
              <a:t>1810</a:t>
            </a:r>
            <a:r>
              <a:rPr lang="es-CL" sz="2200" dirty="0">
                <a:latin typeface="Helvetica" pitchFamily="2" charset="0"/>
              </a:rPr>
              <a:t>)</a:t>
            </a:r>
          </a:p>
          <a:p>
            <a:pPr marL="342900" indent="-342900">
              <a:buAutoNum type="arabicPeriod"/>
            </a:pPr>
            <a:endParaRPr lang="es-CL" sz="2200" dirty="0">
              <a:latin typeface="Helvetica" pitchFamily="2" charset="0"/>
            </a:endParaRPr>
          </a:p>
          <a:p>
            <a:pPr marL="342900" indent="-342900">
              <a:buAutoNum type="arabicPeriod"/>
            </a:pPr>
            <a:endParaRPr lang="es-CL" sz="2200" dirty="0">
              <a:latin typeface="Helvetica" pitchFamily="2" charset="0"/>
            </a:endParaRPr>
          </a:p>
          <a:p>
            <a:pPr marL="342900" indent="-342900">
              <a:buAutoNum type="arabicPeriod"/>
            </a:pPr>
            <a:r>
              <a:rPr lang="es-CL" sz="2200" dirty="0">
                <a:latin typeface="Helvetica" pitchFamily="2" charset="0"/>
              </a:rPr>
              <a:t>De los efectos inmediatos del contrato de venta (</a:t>
            </a:r>
            <a:r>
              <a:rPr lang="es-CL" sz="2200" dirty="0">
                <a:highlight>
                  <a:srgbClr val="00FFFF"/>
                </a:highlight>
                <a:latin typeface="Helvetica" pitchFamily="2" charset="0"/>
              </a:rPr>
              <a:t>1817</a:t>
            </a:r>
            <a:r>
              <a:rPr lang="es-CL" sz="2200" dirty="0">
                <a:latin typeface="Helvetica" pitchFamily="2" charset="0"/>
              </a:rPr>
              <a:t>)</a:t>
            </a:r>
          </a:p>
          <a:p>
            <a:pPr marL="342900" indent="-342900">
              <a:buAutoNum type="arabicPeriod"/>
            </a:pPr>
            <a:endParaRPr lang="es-CL" sz="2200" dirty="0">
              <a:latin typeface="Helvetica" pitchFamily="2" charset="0"/>
            </a:endParaRPr>
          </a:p>
          <a:p>
            <a:endParaRPr lang="es-CL" sz="2200" dirty="0">
              <a:latin typeface="Helvetica" pitchFamily="2" charset="0"/>
            </a:endParaRPr>
          </a:p>
          <a:p>
            <a:pPr marL="342900" indent="-342900">
              <a:buAutoNum type="arabicPeriod"/>
            </a:pPr>
            <a:endParaRPr lang="es-CL" sz="2200" dirty="0">
              <a:latin typeface="Helvetica" pitchFamily="2" charset="0"/>
            </a:endParaRPr>
          </a:p>
          <a:p>
            <a:pPr marL="342900" indent="-342900">
              <a:buAutoNum type="arabicPeriod"/>
            </a:pPr>
            <a:endParaRPr lang="es-CL" sz="2200" dirty="0">
              <a:latin typeface="Helvetica" pitchFamily="2" charset="0"/>
            </a:endParaRPr>
          </a:p>
          <a:p>
            <a:pPr marL="342900" indent="-342900">
              <a:buAutoNum type="arabicPeriod"/>
            </a:pPr>
            <a:endParaRPr lang="es-CL" sz="2200" dirty="0">
              <a:latin typeface="Helvetica" pitchFamily="2" charset="0"/>
            </a:endParaRPr>
          </a:p>
          <a:p>
            <a:pPr marL="342900" indent="-342900">
              <a:buAutoNum type="arabicPeriod"/>
            </a:pPr>
            <a:endParaRPr lang="es-CL" sz="2200" dirty="0">
              <a:latin typeface="Helvetica" pitchFamily="2" charset="0"/>
            </a:endParaRPr>
          </a:p>
          <a:p>
            <a:endParaRPr lang="es-CL" sz="2200" dirty="0">
              <a:latin typeface="Helvetica" pitchFamily="2" charset="0"/>
            </a:endParaRPr>
          </a:p>
          <a:p>
            <a:endParaRPr lang="es-CL" sz="2200" dirty="0">
              <a:latin typeface="Helvetica" pitchFamily="2" charset="0"/>
            </a:endParaRPr>
          </a:p>
          <a:p>
            <a:endParaRPr lang="es-CL" sz="2200" dirty="0">
              <a:latin typeface="Helvetica" pitchFamily="2" charset="0"/>
            </a:endParaRPr>
          </a:p>
          <a:p>
            <a:endParaRPr lang="es-CL" sz="2200" dirty="0">
              <a:latin typeface="Helvetica" pitchFamily="2" charset="0"/>
            </a:endParaRPr>
          </a:p>
          <a:p>
            <a:endParaRPr lang="es-CL" sz="2200" dirty="0">
              <a:latin typeface="Helvetica" pitchFamily="2" charset="0"/>
            </a:endParaRPr>
          </a:p>
          <a:p>
            <a:endParaRPr lang="es-CL" sz="2200" dirty="0">
              <a:latin typeface="Helvetica" pitchFamily="2" charset="0"/>
            </a:endParaRPr>
          </a:p>
          <a:p>
            <a:r>
              <a:rPr lang="es-CL" sz="2200" dirty="0">
                <a:latin typeface="Helvetica" pitchFamily="2" charset="0"/>
              </a:rPr>
              <a:t> </a:t>
            </a:r>
          </a:p>
        </p:txBody>
      </p:sp>
    </p:spTree>
    <p:extLst>
      <p:ext uri="{BB962C8B-B14F-4D97-AF65-F5344CB8AC3E}">
        <p14:creationId xmlns:p14="http://schemas.microsoft.com/office/powerpoint/2010/main" val="2748347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FC1BD39-8D6C-BD4A-A210-662D27A84531}"/>
              </a:ext>
            </a:extLst>
          </p:cNvPr>
          <p:cNvSpPr txBox="1"/>
          <p:nvPr/>
        </p:nvSpPr>
        <p:spPr>
          <a:xfrm>
            <a:off x="0" y="0"/>
            <a:ext cx="12192000" cy="12218730"/>
          </a:xfrm>
          <a:prstGeom prst="rect">
            <a:avLst/>
          </a:prstGeom>
          <a:noFill/>
        </p:spPr>
        <p:txBody>
          <a:bodyPr wrap="square" rtlCol="0">
            <a:spAutoFit/>
          </a:bodyPr>
          <a:lstStyle/>
          <a:p>
            <a:r>
              <a:rPr lang="es-CL" sz="2200" u="sng" dirty="0">
                <a:latin typeface="Helvetica" pitchFamily="2" charset="0"/>
              </a:rPr>
              <a:t>De las obligaciones del vendedor</a:t>
            </a:r>
            <a:r>
              <a:rPr lang="es-CL" sz="2200" dirty="0">
                <a:latin typeface="Helvetica" pitchFamily="2" charset="0"/>
              </a:rPr>
              <a:t>: </a:t>
            </a:r>
          </a:p>
          <a:p>
            <a:endParaRPr lang="es-CL" sz="2200" dirty="0">
              <a:latin typeface="Helvetica" pitchFamily="2" charset="0"/>
            </a:endParaRPr>
          </a:p>
          <a:p>
            <a:r>
              <a:rPr lang="es-CL" sz="2200" dirty="0">
                <a:latin typeface="Helvetica" pitchFamily="2" charset="0"/>
              </a:rPr>
              <a:t>	6. Y primeramente de la obligación de </a:t>
            </a:r>
            <a:r>
              <a:rPr lang="es-CL" sz="2200" u="sng" dirty="0">
                <a:latin typeface="Helvetica" pitchFamily="2" charset="0"/>
              </a:rPr>
              <a:t>entregar</a:t>
            </a:r>
            <a:r>
              <a:rPr lang="es-CL" sz="2200" dirty="0">
                <a:latin typeface="Helvetica" pitchFamily="2" charset="0"/>
              </a:rPr>
              <a:t> (</a:t>
            </a:r>
            <a:r>
              <a:rPr lang="es-CL" sz="2200" dirty="0">
                <a:highlight>
                  <a:srgbClr val="00FFFF"/>
                </a:highlight>
                <a:latin typeface="Helvetica" pitchFamily="2" charset="0"/>
              </a:rPr>
              <a:t>1824</a:t>
            </a:r>
            <a:r>
              <a:rPr lang="es-CL" sz="2200" dirty="0">
                <a:latin typeface="Helvetica" pitchFamily="2" charset="0"/>
              </a:rPr>
              <a:t>) </a:t>
            </a:r>
          </a:p>
          <a:p>
            <a:r>
              <a:rPr lang="es-CL" sz="2200" dirty="0">
                <a:latin typeface="Helvetica" pitchFamily="2" charset="0"/>
              </a:rPr>
              <a:t>	7. De la obligación de </a:t>
            </a:r>
            <a:r>
              <a:rPr lang="es-CL" sz="2200" u="sng" dirty="0">
                <a:latin typeface="Helvetica" pitchFamily="2" charset="0"/>
              </a:rPr>
              <a:t>saneamiento</a:t>
            </a:r>
            <a:r>
              <a:rPr lang="es-CL" sz="2200" dirty="0">
                <a:latin typeface="Helvetica" pitchFamily="2" charset="0"/>
              </a:rPr>
              <a:t> y primeramente del saneamiento por evicción (</a:t>
            </a:r>
            <a:r>
              <a:rPr lang="es-CL" sz="2200" dirty="0">
                <a:highlight>
                  <a:srgbClr val="00FFFF"/>
                </a:highlight>
                <a:latin typeface="Helvetica" pitchFamily="2" charset="0"/>
              </a:rPr>
              <a:t>1837</a:t>
            </a:r>
            <a:r>
              <a:rPr lang="es-CL" sz="2200" dirty="0">
                <a:latin typeface="Helvetica" pitchFamily="2" charset="0"/>
              </a:rPr>
              <a:t>)</a:t>
            </a:r>
          </a:p>
          <a:p>
            <a:r>
              <a:rPr lang="es-CL" sz="2200" dirty="0">
                <a:latin typeface="Helvetica" pitchFamily="2" charset="0"/>
              </a:rPr>
              <a:t>	8. Del </a:t>
            </a:r>
            <a:r>
              <a:rPr lang="es-CL" sz="2200" u="sng" dirty="0">
                <a:latin typeface="Helvetica" pitchFamily="2" charset="0"/>
              </a:rPr>
              <a:t>saneamiento</a:t>
            </a:r>
            <a:r>
              <a:rPr lang="es-CL" sz="2200" dirty="0">
                <a:latin typeface="Helvetica" pitchFamily="2" charset="0"/>
              </a:rPr>
              <a:t> por vicios redhibitorios (1857)</a:t>
            </a:r>
          </a:p>
          <a:p>
            <a:pPr marL="342900" indent="-342900">
              <a:buAutoNum type="arabicPeriod"/>
            </a:pPr>
            <a:endParaRPr lang="es-CL" sz="2200" dirty="0">
              <a:latin typeface="Helvetica" pitchFamily="2" charset="0"/>
            </a:endParaRPr>
          </a:p>
          <a:p>
            <a:r>
              <a:rPr lang="es-CL" sz="2200" dirty="0">
                <a:latin typeface="Helvetica" pitchFamily="2" charset="0"/>
              </a:rPr>
              <a:t>9. </a:t>
            </a:r>
            <a:r>
              <a:rPr lang="es-CL" sz="2200" u="sng" dirty="0">
                <a:latin typeface="Helvetica" pitchFamily="2" charset="0"/>
              </a:rPr>
              <a:t>De las obligaciones del comprador</a:t>
            </a:r>
            <a:r>
              <a:rPr lang="es-CL" sz="2200" dirty="0">
                <a:latin typeface="Helvetica" pitchFamily="2" charset="0"/>
              </a:rPr>
              <a:t> (</a:t>
            </a:r>
            <a:r>
              <a:rPr lang="es-CL" sz="2200" dirty="0">
                <a:highlight>
                  <a:srgbClr val="00FFFF"/>
                </a:highlight>
                <a:latin typeface="Helvetica" pitchFamily="2" charset="0"/>
              </a:rPr>
              <a:t>1871</a:t>
            </a:r>
            <a:r>
              <a:rPr lang="es-CL" sz="2200" dirty="0">
                <a:latin typeface="Helvetica" pitchFamily="2" charset="0"/>
              </a:rPr>
              <a:t>)</a:t>
            </a:r>
          </a:p>
          <a:p>
            <a:endParaRPr lang="es-CL" sz="2200" dirty="0">
              <a:latin typeface="Helvetica" pitchFamily="2" charset="0"/>
            </a:endParaRPr>
          </a:p>
          <a:p>
            <a:r>
              <a:rPr lang="es-CL" sz="2200" u="sng" dirty="0">
                <a:latin typeface="Helvetica" pitchFamily="2" charset="0"/>
              </a:rPr>
              <a:t>Pactos:</a:t>
            </a:r>
          </a:p>
          <a:p>
            <a:endParaRPr lang="es-CL" sz="2200" dirty="0">
              <a:latin typeface="Helvetica" pitchFamily="2" charset="0"/>
            </a:endParaRPr>
          </a:p>
          <a:p>
            <a:r>
              <a:rPr lang="es-CL" sz="2200" dirty="0">
                <a:latin typeface="Helvetica" pitchFamily="2" charset="0"/>
              </a:rPr>
              <a:t>	10. Del pacto comisorio (</a:t>
            </a:r>
            <a:r>
              <a:rPr lang="es-CL" sz="2200" dirty="0">
                <a:highlight>
                  <a:srgbClr val="00FFFF"/>
                </a:highlight>
                <a:latin typeface="Helvetica" pitchFamily="2" charset="0"/>
              </a:rPr>
              <a:t>1877</a:t>
            </a:r>
            <a:r>
              <a:rPr lang="es-CL" sz="2200" dirty="0">
                <a:latin typeface="Helvetica" pitchFamily="2" charset="0"/>
              </a:rPr>
              <a:t>)</a:t>
            </a:r>
          </a:p>
          <a:p>
            <a:r>
              <a:rPr lang="es-CL" sz="2200" dirty="0">
                <a:latin typeface="Helvetica" pitchFamily="2" charset="0"/>
              </a:rPr>
              <a:t>	11. Del pacto de retroventa (</a:t>
            </a:r>
            <a:r>
              <a:rPr lang="es-CL" sz="2200" dirty="0">
                <a:highlight>
                  <a:srgbClr val="00FFFF"/>
                </a:highlight>
                <a:latin typeface="Helvetica" pitchFamily="2" charset="0"/>
              </a:rPr>
              <a:t>1881</a:t>
            </a:r>
            <a:r>
              <a:rPr lang="es-CL" sz="2200" dirty="0">
                <a:latin typeface="Helvetica" pitchFamily="2" charset="0"/>
              </a:rPr>
              <a:t>)</a:t>
            </a:r>
          </a:p>
          <a:p>
            <a:r>
              <a:rPr lang="es-CL" sz="2200" dirty="0">
                <a:latin typeface="Helvetica" pitchFamily="2" charset="0"/>
              </a:rPr>
              <a:t>	12. De otros pactos accesorios al contrato de venta (</a:t>
            </a:r>
            <a:r>
              <a:rPr lang="es-CL" sz="2200" dirty="0">
                <a:highlight>
                  <a:srgbClr val="00FFFF"/>
                </a:highlight>
                <a:latin typeface="Helvetica" pitchFamily="2" charset="0"/>
              </a:rPr>
              <a:t>1886</a:t>
            </a:r>
            <a:r>
              <a:rPr lang="es-CL" sz="2200" dirty="0">
                <a:latin typeface="Helvetica" pitchFamily="2" charset="0"/>
              </a:rPr>
              <a:t>)</a:t>
            </a:r>
          </a:p>
          <a:p>
            <a:endParaRPr lang="es-CL" sz="2200" dirty="0">
              <a:latin typeface="Helvetica" pitchFamily="2" charset="0"/>
            </a:endParaRPr>
          </a:p>
          <a:p>
            <a:r>
              <a:rPr lang="es-CL" sz="2200" u="sng" dirty="0">
                <a:latin typeface="Helvetica" pitchFamily="2" charset="0"/>
              </a:rPr>
              <a:t>Lesión</a:t>
            </a:r>
            <a:r>
              <a:rPr lang="es-CL" sz="2200" dirty="0">
                <a:latin typeface="Helvetica" pitchFamily="2" charset="0"/>
              </a:rPr>
              <a:t>:</a:t>
            </a:r>
          </a:p>
          <a:p>
            <a:endParaRPr lang="es-CL" sz="2200" dirty="0">
              <a:latin typeface="Helvetica" pitchFamily="2" charset="0"/>
            </a:endParaRPr>
          </a:p>
          <a:p>
            <a:r>
              <a:rPr lang="es-CL" sz="2200" dirty="0">
                <a:latin typeface="Helvetica" pitchFamily="2" charset="0"/>
              </a:rPr>
              <a:t>13. De la rescisión de la venta por lesión enorme (</a:t>
            </a:r>
            <a:r>
              <a:rPr lang="es-CL" sz="2200" dirty="0">
                <a:highlight>
                  <a:srgbClr val="00FFFF"/>
                </a:highlight>
                <a:latin typeface="Helvetica" pitchFamily="2" charset="0"/>
              </a:rPr>
              <a:t>1888-1896</a:t>
            </a:r>
            <a:r>
              <a:rPr lang="es-CL" sz="2200" dirty="0">
                <a:latin typeface="Helvetica" pitchFamily="2" charset="0"/>
              </a:rPr>
              <a:t>)</a:t>
            </a: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a:p>
            <a:endParaRPr lang="es-CL" dirty="0">
              <a:latin typeface="Helvetica" pitchFamily="2" charset="0"/>
            </a:endParaRPr>
          </a:p>
        </p:txBody>
      </p:sp>
    </p:spTree>
    <p:extLst>
      <p:ext uri="{BB962C8B-B14F-4D97-AF65-F5344CB8AC3E}">
        <p14:creationId xmlns:p14="http://schemas.microsoft.com/office/powerpoint/2010/main" val="1986845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A362447-3E6B-3044-8D9F-5900A3A0859A}"/>
              </a:ext>
            </a:extLst>
          </p:cNvPr>
          <p:cNvSpPr txBox="1"/>
          <p:nvPr/>
        </p:nvSpPr>
        <p:spPr>
          <a:xfrm>
            <a:off x="0" y="0"/>
            <a:ext cx="12192000" cy="16135186"/>
          </a:xfrm>
          <a:prstGeom prst="rect">
            <a:avLst/>
          </a:prstGeom>
          <a:noFill/>
        </p:spPr>
        <p:txBody>
          <a:bodyPr wrap="square" rtlCol="0">
            <a:spAutoFit/>
          </a:bodyPr>
          <a:lstStyle/>
          <a:p>
            <a:pPr algn="ctr"/>
            <a:r>
              <a:rPr lang="es-CL" sz="2600" dirty="0">
                <a:solidFill>
                  <a:srgbClr val="00B0F0"/>
                </a:solidFill>
              </a:rPr>
              <a:t>COMPRAVENTA (1793 – 1896; 1897)</a:t>
            </a:r>
          </a:p>
          <a:p>
            <a:endParaRPr lang="es-CL" sz="2800" dirty="0"/>
          </a:p>
          <a:p>
            <a:r>
              <a:rPr lang="es-CL" sz="2200" u="sng" dirty="0">
                <a:latin typeface="Helvetica" pitchFamily="2" charset="0"/>
              </a:rPr>
              <a:t>Textos:</a:t>
            </a:r>
            <a:endParaRPr lang="es-CL" sz="2200" dirty="0">
              <a:latin typeface="Helvetica" pitchFamily="2" charset="0"/>
            </a:endParaRPr>
          </a:p>
          <a:p>
            <a:endParaRPr lang="es-CL" sz="2200" dirty="0">
              <a:latin typeface="Helvetica" pitchFamily="2" charset="0"/>
            </a:endParaRPr>
          </a:p>
          <a:p>
            <a:pPr marL="457200" indent="-457200">
              <a:buAutoNum type="arabicPeriod"/>
            </a:pPr>
            <a:r>
              <a:rPr lang="es-CL" sz="2200" dirty="0">
                <a:latin typeface="Helvetica" pitchFamily="2" charset="0"/>
              </a:rPr>
              <a:t>Zimmermann (D</a:t>
            </a:r>
            <a:r>
              <a:rPr lang="es-CL" sz="2200" baseline="30000" dirty="0">
                <a:latin typeface="Helvetica" pitchFamily="2" charset="0"/>
              </a:rPr>
              <a:t>o</a:t>
            </a:r>
            <a:r>
              <a:rPr lang="es-CL" sz="2200" dirty="0">
                <a:latin typeface="Helvetica" pitchFamily="2" charset="0"/>
              </a:rPr>
              <a:t>. Romano; 1990).</a:t>
            </a:r>
          </a:p>
          <a:p>
            <a:pPr marL="457200" indent="-457200">
              <a:buAutoNum type="arabicPeriod"/>
            </a:pPr>
            <a:r>
              <a:rPr lang="es-CL" sz="2200" dirty="0">
                <a:latin typeface="Helvetica" pitchFamily="2" charset="0"/>
              </a:rPr>
              <a:t>Pothier  (D</a:t>
            </a:r>
            <a:r>
              <a:rPr lang="es-CL" sz="2200" baseline="30000" dirty="0">
                <a:latin typeface="Helvetica" pitchFamily="2" charset="0"/>
              </a:rPr>
              <a:t>o</a:t>
            </a:r>
            <a:r>
              <a:rPr lang="es-CL" sz="2200" dirty="0">
                <a:latin typeface="Helvetica" pitchFamily="2" charset="0"/>
              </a:rPr>
              <a:t>. Romano + Costumbres Orleans; 1772). </a:t>
            </a:r>
          </a:p>
          <a:p>
            <a:pPr marL="457200" indent="-457200">
              <a:buAutoNum type="arabicPeriod"/>
            </a:pPr>
            <a:r>
              <a:rPr lang="es-CL" sz="2200" dirty="0">
                <a:latin typeface="Helvetica" pitchFamily="2" charset="0"/>
              </a:rPr>
              <a:t>Alessandri (1917; 1.200 + 1.400 págs.)</a:t>
            </a:r>
          </a:p>
          <a:p>
            <a:endParaRPr lang="es-CL" sz="2200" dirty="0">
              <a:latin typeface="Helvetica" pitchFamily="2" charset="0"/>
            </a:endParaRPr>
          </a:p>
          <a:p>
            <a:r>
              <a:rPr lang="es-CL" sz="2200" dirty="0">
                <a:latin typeface="Helvetica" pitchFamily="2" charset="0"/>
              </a:rPr>
              <a:t>“</a:t>
            </a:r>
            <a:r>
              <a:rPr lang="es-CL" sz="2200" u="sng" dirty="0">
                <a:latin typeface="Helvetica" pitchFamily="2" charset="0"/>
              </a:rPr>
              <a:t>En un principio era el </a:t>
            </a:r>
            <a:r>
              <a:rPr lang="es-CL" sz="2200" b="1" u="sng" dirty="0">
                <a:latin typeface="Helvetica" pitchFamily="2" charset="0"/>
              </a:rPr>
              <a:t>trueque</a:t>
            </a:r>
            <a:r>
              <a:rPr lang="es-CL" sz="2200" dirty="0">
                <a:latin typeface="Helvetica" pitchFamily="2" charset="0"/>
              </a:rPr>
              <a:t>”: forma básica de intercambio. </a:t>
            </a:r>
          </a:p>
          <a:p>
            <a:endParaRPr lang="es-CL" sz="2200" dirty="0">
              <a:latin typeface="Helvetica" pitchFamily="2" charset="0"/>
            </a:endParaRPr>
          </a:p>
          <a:p>
            <a:r>
              <a:rPr lang="es-CL" sz="2200" dirty="0">
                <a:latin typeface="Helvetica" pitchFamily="2" charset="0"/>
              </a:rPr>
              <a:t>Después: </a:t>
            </a:r>
            <a:r>
              <a:rPr lang="es-CL" sz="2200" u="sng" dirty="0">
                <a:latin typeface="Helvetica" pitchFamily="2" charset="0"/>
              </a:rPr>
              <a:t>invención del </a:t>
            </a:r>
            <a:r>
              <a:rPr lang="es-CL" sz="2200" b="1" u="sng" dirty="0">
                <a:latin typeface="Helvetica" pitchFamily="2" charset="0"/>
              </a:rPr>
              <a:t>dinero</a:t>
            </a:r>
            <a:r>
              <a:rPr lang="es-CL" sz="2200" dirty="0">
                <a:latin typeface="Helvetica" pitchFamily="2" charset="0"/>
              </a:rPr>
              <a:t>. </a:t>
            </a:r>
          </a:p>
          <a:p>
            <a:endParaRPr lang="es-CL" sz="2200" dirty="0">
              <a:latin typeface="Helvetica" pitchFamily="2" charset="0"/>
            </a:endParaRPr>
          </a:p>
          <a:p>
            <a:r>
              <a:rPr lang="es-CL" sz="2200" dirty="0">
                <a:latin typeface="Helvetica" pitchFamily="2" charset="0"/>
              </a:rPr>
              <a:t>Contrato más regulado en el Código Civil: modelo de economía en esa época. </a:t>
            </a:r>
          </a:p>
          <a:p>
            <a:pPr algn="just"/>
            <a:endParaRPr lang="es-CL" sz="2200" dirty="0">
              <a:latin typeface="Helvetica" pitchFamily="2" charset="0"/>
            </a:endParaRPr>
          </a:p>
          <a:p>
            <a:pPr algn="just"/>
            <a:r>
              <a:rPr lang="es-CL" sz="2200" u="sng" dirty="0">
                <a:latin typeface="Helvetica" pitchFamily="2" charset="0"/>
              </a:rPr>
              <a:t>Compraventa moderna</a:t>
            </a:r>
            <a:r>
              <a:rPr lang="es-CL" sz="2200" dirty="0">
                <a:latin typeface="Helvetica" pitchFamily="2" charset="0"/>
              </a:rPr>
              <a:t>: CISJ: Convención de Viena sobre Compraventa Internacional de Mercaderías (“conformidad”; Vis Moot). Antonia, Trinidad, Vicente y  Pepe.</a:t>
            </a:r>
          </a:p>
          <a:p>
            <a:pPr algn="just"/>
            <a:endParaRPr lang="es-CL" sz="2200" dirty="0">
              <a:latin typeface="Helvetica" pitchFamily="2" charset="0"/>
            </a:endParaRPr>
          </a:p>
          <a:p>
            <a:pPr algn="just"/>
            <a:endParaRPr lang="es-CL" sz="2200" dirty="0">
              <a:latin typeface="Helvetica" pitchFamily="2" charset="0"/>
            </a:endParaRPr>
          </a:p>
          <a:p>
            <a:pPr algn="just"/>
            <a:endParaRPr lang="es-CL" sz="2200" dirty="0">
              <a:latin typeface="Helvetica" pitchFamily="2" charset="0"/>
            </a:endParaRPr>
          </a:p>
          <a:p>
            <a:pPr algn="just"/>
            <a:endParaRPr lang="es-CL" sz="2200" dirty="0">
              <a:latin typeface="Helvetica" pitchFamily="2" charset="0"/>
            </a:endParaRPr>
          </a:p>
          <a:p>
            <a:pPr algn="just"/>
            <a:endParaRPr lang="es-CL" sz="1850" dirty="0"/>
          </a:p>
          <a:p>
            <a:pPr algn="just"/>
            <a:endParaRPr lang="es-CL" sz="2000" dirty="0"/>
          </a:p>
          <a:p>
            <a:pPr algn="just"/>
            <a:endParaRPr lang="es-CL" sz="2000" dirty="0"/>
          </a:p>
          <a:p>
            <a:endParaRPr lang="es-CL" sz="2000" dirty="0"/>
          </a:p>
          <a:p>
            <a:endParaRPr lang="es-CL" sz="2000" dirty="0"/>
          </a:p>
          <a:p>
            <a:endParaRPr lang="es-CL" sz="2000" dirty="0"/>
          </a:p>
          <a:p>
            <a:endParaRPr lang="es-CL" sz="2000" dirty="0"/>
          </a:p>
          <a:p>
            <a:endParaRPr lang="es-CL" sz="2000" dirty="0"/>
          </a:p>
          <a:p>
            <a:endParaRPr lang="es-CL" sz="2000"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a:p>
            <a:pPr algn="ctr"/>
            <a:endParaRPr lang="es-CL" dirty="0"/>
          </a:p>
        </p:txBody>
      </p:sp>
    </p:spTree>
    <p:extLst>
      <p:ext uri="{BB962C8B-B14F-4D97-AF65-F5344CB8AC3E}">
        <p14:creationId xmlns:p14="http://schemas.microsoft.com/office/powerpoint/2010/main" val="619526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8A82455-45BB-1E46-ABD3-7B13A3C957B7}"/>
              </a:ext>
            </a:extLst>
          </p:cNvPr>
          <p:cNvSpPr txBox="1"/>
          <p:nvPr/>
        </p:nvSpPr>
        <p:spPr>
          <a:xfrm>
            <a:off x="0" y="0"/>
            <a:ext cx="12192000" cy="8556188"/>
          </a:xfrm>
          <a:prstGeom prst="rect">
            <a:avLst/>
          </a:prstGeom>
          <a:noFill/>
        </p:spPr>
        <p:txBody>
          <a:bodyPr wrap="square" rtlCol="0">
            <a:spAutoFit/>
          </a:bodyPr>
          <a:lstStyle/>
          <a:p>
            <a:pPr algn="just"/>
            <a:r>
              <a:rPr lang="es-CL" sz="2200" dirty="0">
                <a:latin typeface="Helvetica" pitchFamily="2" charset="0"/>
              </a:rPr>
              <a:t>¿Quién tiene más riesgos? Caveat emptor!</a:t>
            </a:r>
          </a:p>
          <a:p>
            <a:pPr algn="just"/>
            <a:endParaRPr lang="es-CL" sz="2200" dirty="0">
              <a:latin typeface="Helvetica" pitchFamily="2" charset="0"/>
            </a:endParaRPr>
          </a:p>
          <a:p>
            <a:pPr algn="just"/>
            <a:r>
              <a:rPr lang="es-CL" sz="2200" dirty="0">
                <a:latin typeface="Helvetica" pitchFamily="2" charset="0"/>
              </a:rPr>
              <a:t>Contrato: 1) Bilateral (AJB vs. CB); 2) Oneroso (vs. Gratuito). 3) Conmutativo</a:t>
            </a:r>
          </a:p>
          <a:p>
            <a:pPr algn="just"/>
            <a:endParaRPr lang="es-CL" sz="2200" dirty="0">
              <a:latin typeface="Helvetica" pitchFamily="2" charset="0"/>
            </a:endParaRPr>
          </a:p>
          <a:p>
            <a:pPr algn="just"/>
            <a:r>
              <a:rPr lang="es-CL" sz="2200" dirty="0">
                <a:latin typeface="Helvetica" pitchFamily="2" charset="0"/>
              </a:rPr>
              <a:t>Obligaciones de dar: tradición. Roles 1) MEO: Pago (art. ____); 2. MAD: art. (____). TB: AJB. “Título traslaticio”: 703; Validez CV --- Validez Tradición: 675</a:t>
            </a:r>
          </a:p>
          <a:p>
            <a:pPr algn="just"/>
            <a:endParaRPr lang="es-CL" sz="2200" dirty="0">
              <a:latin typeface="Helvetica" pitchFamily="2" charset="0"/>
            </a:endParaRPr>
          </a:p>
          <a:p>
            <a:pPr algn="just"/>
            <a:r>
              <a:rPr lang="es-CL" sz="2200" u="sng" dirty="0">
                <a:latin typeface="Helvetica" pitchFamily="2" charset="0"/>
              </a:rPr>
              <a:t>Elementos de la esencia </a:t>
            </a:r>
            <a:r>
              <a:rPr lang="es-CL" sz="2200" dirty="0">
                <a:latin typeface="Helvetica" pitchFamily="2" charset="0"/>
              </a:rPr>
              <a:t>(cosa y precio; 1444). </a:t>
            </a:r>
          </a:p>
          <a:p>
            <a:pPr algn="just"/>
            <a:endParaRPr lang="es-CL" sz="2200" u="sng" dirty="0">
              <a:latin typeface="Helvetica" pitchFamily="2" charset="0"/>
            </a:endParaRPr>
          </a:p>
          <a:p>
            <a:pPr algn="just"/>
            <a:r>
              <a:rPr lang="es-CL" sz="2200" u="sng" dirty="0">
                <a:latin typeface="Helvetica" pitchFamily="2" charset="0"/>
              </a:rPr>
              <a:t>Elementos de la naturaleza</a:t>
            </a:r>
            <a:r>
              <a:rPr lang="es-CL" sz="2200" dirty="0">
                <a:latin typeface="Helvetica" pitchFamily="2" charset="0"/>
              </a:rPr>
              <a:t>: Funciones: 1) “economía de esfuerzo”. 2) ahorrar costos de transacción; 3) fortalecer la confianza (expectativas). Enumere elementos de la naturaleza CV</a:t>
            </a:r>
          </a:p>
          <a:p>
            <a:pPr algn="just"/>
            <a:endParaRPr lang="es-CL" sz="2200" dirty="0">
              <a:latin typeface="Helvetica" pitchFamily="2" charset="0"/>
            </a:endParaRPr>
          </a:p>
          <a:p>
            <a:pPr algn="just"/>
            <a:r>
              <a:rPr lang="es-CL" sz="2200" dirty="0">
                <a:latin typeface="Helvetica" pitchFamily="2" charset="0"/>
              </a:rPr>
              <a:t>Típicos elementos de la naturaleza: 1. Saneamiento de la evicción; 2. Vicios redhibitorios; 3. Resolución; 4. Distribución de riesgos; 5. Otros propios de obligaciones. </a:t>
            </a:r>
          </a:p>
          <a:p>
            <a:pPr algn="just"/>
            <a:endParaRPr lang="es-CL" sz="2200" dirty="0">
              <a:latin typeface="Helvetica" pitchFamily="2" charset="0"/>
            </a:endParaRPr>
          </a:p>
          <a:p>
            <a:pPr algn="just"/>
            <a:r>
              <a:rPr lang="es-CL" sz="2200" u="sng" dirty="0">
                <a:latin typeface="Helvetica" pitchFamily="2" charset="0"/>
              </a:rPr>
              <a:t>Elementos accidentales </a:t>
            </a:r>
            <a:r>
              <a:rPr lang="es-CL" sz="2200" dirty="0">
                <a:latin typeface="Helvetica" pitchFamily="2" charset="0"/>
              </a:rPr>
              <a:t>que puedan existir en la compraventa (plazo; condición)</a:t>
            </a:r>
          </a:p>
          <a:p>
            <a:pPr algn="just"/>
            <a:endParaRPr lang="es-CL" sz="2200" dirty="0">
              <a:latin typeface="Helvetica" pitchFamily="2" charset="0"/>
            </a:endParaRPr>
          </a:p>
          <a:p>
            <a:pPr algn="just"/>
            <a:r>
              <a:rPr lang="es-CL" sz="2200" dirty="0">
                <a:highlight>
                  <a:srgbClr val="00FFFF"/>
                </a:highlight>
                <a:latin typeface="Helvetica" pitchFamily="2" charset="0"/>
              </a:rPr>
              <a:t>Naturaleza y alcance de la obligación del vendedor: </a:t>
            </a:r>
            <a:r>
              <a:rPr lang="es-CL" sz="2200" dirty="0">
                <a:latin typeface="Helvetica" pitchFamily="2" charset="0"/>
              </a:rPr>
              <a:t>¿Transferir el dominio? ¿Poner en posición pacífica de la cosa?</a:t>
            </a:r>
          </a:p>
          <a:p>
            <a:pPr algn="just"/>
            <a:endParaRPr lang="es-CL" sz="2200" dirty="0">
              <a:latin typeface="Helvetica" pitchFamily="2" charset="0"/>
            </a:endParaRPr>
          </a:p>
          <a:p>
            <a:pPr algn="just"/>
            <a:r>
              <a:rPr lang="es-CL" sz="2200" dirty="0">
                <a:latin typeface="Helvetica" pitchFamily="2" charset="0"/>
              </a:rPr>
              <a:t>¿Cómo se vende/compra una empresa?</a:t>
            </a:r>
          </a:p>
          <a:p>
            <a:pPr algn="just"/>
            <a:endParaRPr lang="es-CL" sz="2200" dirty="0"/>
          </a:p>
          <a:p>
            <a:pPr algn="just"/>
            <a:endParaRPr lang="es-CL" sz="2200" dirty="0"/>
          </a:p>
          <a:p>
            <a:pPr algn="just"/>
            <a:endParaRPr lang="es-CL" sz="2200" dirty="0"/>
          </a:p>
          <a:p>
            <a:pPr algn="just"/>
            <a:endParaRPr lang="es-CL" sz="2200" dirty="0"/>
          </a:p>
        </p:txBody>
      </p:sp>
    </p:spTree>
    <p:extLst>
      <p:ext uri="{BB962C8B-B14F-4D97-AF65-F5344CB8AC3E}">
        <p14:creationId xmlns:p14="http://schemas.microsoft.com/office/powerpoint/2010/main" val="1434438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9369D1F-7A40-E440-80C1-DFBFB4090CFC}"/>
              </a:ext>
            </a:extLst>
          </p:cNvPr>
          <p:cNvSpPr txBox="1"/>
          <p:nvPr/>
        </p:nvSpPr>
        <p:spPr>
          <a:xfrm>
            <a:off x="0" y="0"/>
            <a:ext cx="12191999" cy="13757612"/>
          </a:xfrm>
          <a:prstGeom prst="rect">
            <a:avLst/>
          </a:prstGeom>
          <a:noFill/>
        </p:spPr>
        <p:txBody>
          <a:bodyPr wrap="square" rtlCol="0">
            <a:spAutoFit/>
          </a:bodyPr>
          <a:lstStyle/>
          <a:p>
            <a:pPr algn="ctr"/>
            <a:r>
              <a:rPr lang="es-CL" sz="2400" b="1" dirty="0">
                <a:solidFill>
                  <a:srgbClr val="00B0F0"/>
                </a:solidFill>
              </a:rPr>
              <a:t>DINERO</a:t>
            </a:r>
          </a:p>
          <a:p>
            <a:pPr algn="just"/>
            <a:r>
              <a:rPr lang="es-ES" dirty="0"/>
              <a:t>	1. </a:t>
            </a:r>
            <a:r>
              <a:rPr lang="es-ES" u="sng" dirty="0"/>
              <a:t>Introducción</a:t>
            </a:r>
            <a:endParaRPr lang="es-CL" dirty="0"/>
          </a:p>
          <a:p>
            <a:pPr algn="just"/>
            <a:r>
              <a:rPr lang="es-ES" dirty="0"/>
              <a:t> </a:t>
            </a:r>
            <a:endParaRPr lang="es-CL" dirty="0"/>
          </a:p>
          <a:p>
            <a:pPr algn="just"/>
            <a:r>
              <a:rPr lang="es-ES" dirty="0"/>
              <a:t>	El dinero es la unidad de medida del derecho patrimonial, constituyendo así el lenguaje de la economía. En este sentido, todo aquello que tiene valoración económica puede, en definitiva, expresarse en dinero.</a:t>
            </a:r>
            <a:endParaRPr lang="es-CL" dirty="0"/>
          </a:p>
          <a:p>
            <a:pPr algn="just"/>
            <a:r>
              <a:rPr lang="es-ES" dirty="0"/>
              <a:t> </a:t>
            </a:r>
            <a:endParaRPr lang="es-CL" dirty="0"/>
          </a:p>
          <a:p>
            <a:pPr algn="just"/>
            <a:r>
              <a:rPr lang="es-ES" dirty="0"/>
              <a:t>	En sus orígenes el dinero tuvo un valor intrínseco, valía en la medida que valía el material de que estaba constituido. Sin embargo, con el correr del tiempo, fue transformado en papel moneda valedero como título al portador convertible en oro.</a:t>
            </a:r>
            <a:endParaRPr lang="es-CL" dirty="0"/>
          </a:p>
          <a:p>
            <a:pPr algn="just"/>
            <a:r>
              <a:rPr lang="es-ES" dirty="0"/>
              <a:t> </a:t>
            </a:r>
            <a:endParaRPr lang="es-CL" dirty="0"/>
          </a:p>
          <a:p>
            <a:pPr algn="just"/>
            <a:r>
              <a:rPr lang="es-ES" dirty="0"/>
              <a:t>	Actualmente se ha abandonado el régimen de la convertibilidad, careciendo el papel moneda de un respaldo en oro, y asignándosele un valor nominal basado en la confianza.</a:t>
            </a:r>
            <a:endParaRPr lang="es-CL" dirty="0"/>
          </a:p>
          <a:p>
            <a:pPr algn="just"/>
            <a:r>
              <a:rPr lang="es-ES" dirty="0"/>
              <a:t> </a:t>
            </a:r>
            <a:endParaRPr lang="es-CL" dirty="0"/>
          </a:p>
          <a:p>
            <a:pPr algn="just"/>
            <a:r>
              <a:rPr lang="es-ES" dirty="0"/>
              <a:t> 	En este sentido, el gran problema de la convertibilidad en estos tiempos, no se relaciona con el respaldo en metal que el dinero tenga, sino en el valor que adquiere la moneda nacional con relación a la moneda extranjera.</a:t>
            </a:r>
            <a:endParaRPr lang="es-CL" dirty="0"/>
          </a:p>
          <a:p>
            <a:pPr algn="just"/>
            <a:r>
              <a:rPr lang="es-ES" dirty="0"/>
              <a:t> </a:t>
            </a:r>
            <a:endParaRPr lang="es-CL" dirty="0"/>
          </a:p>
          <a:p>
            <a:pPr algn="just"/>
            <a:r>
              <a:rPr lang="es-ES" dirty="0"/>
              <a:t>	2. </a:t>
            </a:r>
            <a:r>
              <a:rPr lang="es-ES" u="sng" dirty="0"/>
              <a:t>Potestad emisora y valor liberatorio</a:t>
            </a:r>
            <a:endParaRPr lang="es-CL" dirty="0"/>
          </a:p>
          <a:p>
            <a:pPr algn="just"/>
            <a:r>
              <a:rPr lang="es-ES" dirty="0"/>
              <a:t> </a:t>
            </a:r>
            <a:endParaRPr lang="es-CL" dirty="0"/>
          </a:p>
          <a:p>
            <a:pPr algn="just"/>
            <a:r>
              <a:rPr lang="es-ES" b="1" dirty="0"/>
              <a:t>2.</a:t>
            </a:r>
            <a:r>
              <a:rPr lang="es-ES" dirty="0"/>
              <a:t>	La legislación chilena referente al dinero se encuentra en la Ley Orgánica Constitucional Nº 18.840.</a:t>
            </a:r>
            <a:endParaRPr lang="es-CL" dirty="0"/>
          </a:p>
          <a:p>
            <a:pPr algn="just"/>
            <a:r>
              <a:rPr lang="es-ES" dirty="0"/>
              <a:t> </a:t>
            </a:r>
            <a:endParaRPr lang="es-CL" dirty="0"/>
          </a:p>
          <a:p>
            <a:pPr algn="just"/>
            <a:r>
              <a:rPr lang="es-ES" dirty="0"/>
              <a:t>	Jurídicamente hoy el único dinero con poder liberatorio obligatorio y circulación ilimitada es aquel emitido por el Banco Central, específicamente, las monedas y los billetes (artículo 31, LOC 18.840). Esta entidad tiene la potestad exclusiva de emitir billetes y acuñar moneda (artículo 28, LOC 18.840).</a:t>
            </a:r>
            <a:endParaRPr lang="es-CL" dirty="0"/>
          </a:p>
          <a:p>
            <a:pPr algn="just"/>
            <a:r>
              <a:rPr lang="es-ES" dirty="0"/>
              <a:t> </a:t>
            </a:r>
            <a:endParaRPr lang="es-CL" dirty="0"/>
          </a:p>
          <a:p>
            <a:pPr algn="just"/>
            <a:r>
              <a:rPr lang="es-ES" dirty="0"/>
              <a:t>	El poder liberatorio obligatorio implica que es un atributo del deudor pagar las obligaciones de dinero con las monedas o billetes que desee (individualmente consideradas), y una obligación del acreedor recibir ese dinero.</a:t>
            </a:r>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p:txBody>
      </p:sp>
    </p:spTree>
    <p:extLst>
      <p:ext uri="{BB962C8B-B14F-4D97-AF65-F5344CB8AC3E}">
        <p14:creationId xmlns:p14="http://schemas.microsoft.com/office/powerpoint/2010/main" val="3704217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D5C3BAD4-5ED5-0C4D-B29D-CD734B81178F}"/>
              </a:ext>
            </a:extLst>
          </p:cNvPr>
          <p:cNvSpPr txBox="1"/>
          <p:nvPr/>
        </p:nvSpPr>
        <p:spPr>
          <a:xfrm>
            <a:off x="0" y="0"/>
            <a:ext cx="12192000" cy="13388280"/>
          </a:xfrm>
          <a:prstGeom prst="rect">
            <a:avLst/>
          </a:prstGeom>
          <a:noFill/>
        </p:spPr>
        <p:txBody>
          <a:bodyPr wrap="square" rtlCol="0">
            <a:spAutoFit/>
          </a:bodyPr>
          <a:lstStyle/>
          <a:p>
            <a:pPr algn="just"/>
            <a:r>
              <a:rPr lang="es-ES" b="1" dirty="0"/>
              <a:t>	</a:t>
            </a:r>
            <a:r>
              <a:rPr lang="es-ES" dirty="0"/>
              <a:t>Esta cualidad es la que marca la distinción entre el concepto económico del dinero, y el concepto jurídico del dinero. Es así que, para efectos jurídicos, sólo las monedas y los billetes (el circulante) constituyen dinero. El resto, son sólo instrumentos análogos.</a:t>
            </a:r>
            <a:endParaRPr lang="es-CL" dirty="0"/>
          </a:p>
          <a:p>
            <a:pPr algn="just"/>
            <a:r>
              <a:rPr lang="es-ES" dirty="0"/>
              <a:t>  </a:t>
            </a:r>
            <a:endParaRPr lang="es-CL" dirty="0"/>
          </a:p>
          <a:p>
            <a:pPr algn="just"/>
            <a:r>
              <a:rPr lang="es-ES" dirty="0"/>
              <a:t>	3.</a:t>
            </a:r>
            <a:r>
              <a:rPr lang="es-ES" b="1" dirty="0"/>
              <a:t> </a:t>
            </a:r>
            <a:r>
              <a:rPr lang="es-ES" u="sng" dirty="0"/>
              <a:t>Instrumentos análogos al dinero</a:t>
            </a:r>
            <a:endParaRPr lang="es-CL" dirty="0"/>
          </a:p>
          <a:p>
            <a:pPr algn="just"/>
            <a:r>
              <a:rPr lang="es-ES" dirty="0"/>
              <a:t> </a:t>
            </a:r>
            <a:endParaRPr lang="es-CL" dirty="0"/>
          </a:p>
          <a:p>
            <a:pPr algn="just"/>
            <a:r>
              <a:rPr lang="es-ES" dirty="0"/>
              <a:t>	En términos jurídicos, los pagarés y las letras de cambio son </a:t>
            </a:r>
            <a:r>
              <a:rPr lang="es-ES" i="1" dirty="0"/>
              <a:t>títulos de crédito</a:t>
            </a:r>
            <a:r>
              <a:rPr lang="es-ES" dirty="0"/>
              <a:t>, expresan una obligación de dinero, pero no constituyen dinero jurídico. Son además documentos abstractos, al considerarse que no pueden ser impugnados por vía de la causa.</a:t>
            </a:r>
            <a:endParaRPr lang="es-CL" dirty="0"/>
          </a:p>
          <a:p>
            <a:pPr algn="just"/>
            <a:r>
              <a:rPr lang="es-ES" dirty="0"/>
              <a:t> </a:t>
            </a:r>
            <a:endParaRPr lang="es-CL" dirty="0"/>
          </a:p>
          <a:p>
            <a:pPr algn="just"/>
            <a:r>
              <a:rPr lang="es-ES" dirty="0"/>
              <a:t>	El cheque es un instrumento de pago. Técnicamente es un </a:t>
            </a:r>
            <a:r>
              <a:rPr lang="es-ES" i="1" dirty="0"/>
              <a:t>mandato</a:t>
            </a:r>
            <a:r>
              <a:rPr lang="es-ES" dirty="0"/>
              <a:t> que el girador da al banco para que pague al beneficiario.</a:t>
            </a:r>
            <a:endParaRPr lang="es-CL" dirty="0"/>
          </a:p>
          <a:p>
            <a:pPr algn="just"/>
            <a:r>
              <a:rPr lang="es-ES" dirty="0"/>
              <a:t> </a:t>
            </a:r>
            <a:endParaRPr lang="es-CL" dirty="0"/>
          </a:p>
          <a:p>
            <a:pPr algn="just"/>
            <a:r>
              <a:rPr lang="es-ES" dirty="0"/>
              <a:t>	La moneda extranjera no es un instrumento liberatorio, tampoco se considera dinero jurídico. La moneda extranjera simplemente es una </a:t>
            </a:r>
            <a:r>
              <a:rPr lang="es-ES" i="1" dirty="0"/>
              <a:t>cosa corporal</a:t>
            </a:r>
            <a:r>
              <a:rPr lang="es-ES" dirty="0"/>
              <a:t>, susceptible de apropiación, que se adquiere a través de la compraventa (acto que ha sido objeto de numerosas regulaciones).</a:t>
            </a:r>
            <a:endParaRPr lang="es-CL" dirty="0"/>
          </a:p>
          <a:p>
            <a:pPr algn="just"/>
            <a:r>
              <a:rPr lang="es-ES" dirty="0"/>
              <a:t> </a:t>
            </a:r>
            <a:endParaRPr lang="es-CL" dirty="0"/>
          </a:p>
          <a:p>
            <a:pPr algn="just"/>
            <a:r>
              <a:rPr lang="es-ES" b="1" dirty="0"/>
              <a:t>	</a:t>
            </a:r>
            <a:r>
              <a:rPr lang="es-ES" dirty="0"/>
              <a:t>Con todo, es esencial para el comercio internacional la convertibilidad, esto es, si se autoriza a comprar y vender moneda extranjera a cambio de dinero chileno. Durante mucho tiempo rigió el principio de que las operaciones de cambio internacional sólo podían realizarse previa autorización del Banco Central. Actualmente, la compraventa de moneda extranjera está autorizada, hecho que no obsta la conservación por parte del Banco Central de facultades para regularla.</a:t>
            </a:r>
            <a:endParaRPr lang="es-CL" dirty="0"/>
          </a:p>
          <a:p>
            <a:r>
              <a:rPr lang="es-ES" dirty="0"/>
              <a:t> </a:t>
            </a:r>
          </a:p>
          <a:p>
            <a:endParaRPr lang="es-ES" dirty="0"/>
          </a:p>
          <a:p>
            <a:endParaRPr lang="es-ES" dirty="0"/>
          </a:p>
          <a:p>
            <a:endParaRPr lang="es-CL" dirty="0"/>
          </a:p>
          <a:p>
            <a:r>
              <a:rPr lang="es-ES" dirty="0"/>
              <a:t> </a:t>
            </a:r>
            <a:endParaRPr lang="es-CL" dirty="0"/>
          </a:p>
          <a:p>
            <a:r>
              <a:rPr lang="es-ES" dirty="0"/>
              <a:t>	7.</a:t>
            </a:r>
            <a:r>
              <a:rPr lang="es-ES" b="1" dirty="0"/>
              <a:t> </a:t>
            </a:r>
            <a:r>
              <a:rPr lang="es-ES" u="sng" dirty="0"/>
              <a:t>Los Intereses</a:t>
            </a:r>
            <a:endParaRPr lang="es-CL" dirty="0"/>
          </a:p>
          <a:p>
            <a:r>
              <a:rPr lang="es-ES" b="1" dirty="0"/>
              <a:t> </a:t>
            </a:r>
            <a:endParaRPr lang="es-CL" dirty="0"/>
          </a:p>
          <a:p>
            <a:r>
              <a:rPr lang="es-ES" b="1" dirty="0"/>
              <a:t>22.</a:t>
            </a:r>
            <a:r>
              <a:rPr lang="es-ES" dirty="0"/>
              <a:t>	La accesión es el modo de adquirir a través del cual el propietario de la cosa se hace dueño de los frutos que ésta genera. Así, el propietario del dinero adquiere por accesión los intereses, que no son más que sus frutos civiles (arts. 643 y 647 CC). </a:t>
            </a:r>
            <a:endParaRPr lang="es-CL" dirty="0"/>
          </a:p>
          <a:p>
            <a:r>
              <a:rPr lang="es-ES" dirty="0"/>
              <a:t> </a:t>
            </a:r>
            <a:endParaRPr lang="es-CL" dirty="0"/>
          </a:p>
          <a:p>
            <a:r>
              <a:rPr lang="es-ES" b="1" dirty="0"/>
              <a:t>23.</a:t>
            </a:r>
            <a:r>
              <a:rPr lang="es-ES" dirty="0"/>
              <a:t>	En la antigüedad, el tema relativo a los intereses se trató con gran escepticismo, mirando con reticencia su cobro. La repulsión hacia el préstamo de dinero con cobro de intereses persistió incluso durante la tradición medieval. </a:t>
            </a:r>
            <a:endParaRPr lang="es-CL" dirty="0"/>
          </a:p>
          <a:p>
            <a:r>
              <a:rPr lang="es-ES" dirty="0"/>
              <a:t> </a:t>
            </a:r>
            <a:endParaRPr lang="es-CL" dirty="0"/>
          </a:p>
          <a:p>
            <a:r>
              <a:rPr lang="es-ES" dirty="0"/>
              <a:t>	Sólo en la Edad Moderna se produce un cambio en las percepciones, desapareciendo el recelo hacia el cobro de intereses y más aún, teniendo esta actividad una posición digna, cuya buena administración conduce a tener una postura prevalente en la sociedad.</a:t>
            </a:r>
            <a:endParaRPr lang="es-CL" dirty="0"/>
          </a:p>
          <a:p>
            <a:r>
              <a:rPr lang="es-ES" dirty="0"/>
              <a:t> </a:t>
            </a:r>
            <a:endParaRPr lang="es-CL" dirty="0"/>
          </a:p>
          <a:p>
            <a:r>
              <a:rPr lang="es-ES" dirty="0"/>
              <a:t>	Este cambio puede justificarse a la luz de dos factores:</a:t>
            </a:r>
            <a:endParaRPr lang="es-CL" dirty="0"/>
          </a:p>
          <a:p>
            <a:r>
              <a:rPr lang="es-ES" dirty="0"/>
              <a:t> </a:t>
            </a:r>
            <a:endParaRPr lang="es-CL" dirty="0"/>
          </a:p>
          <a:p>
            <a:r>
              <a:rPr lang="es-ES" b="1" dirty="0"/>
              <a:t>(i) 	Principio de Justicia:</a:t>
            </a:r>
            <a:r>
              <a:rPr lang="es-ES" dirty="0"/>
              <a:t> Quien presta dinero se priva de su uso, postergándolo. Ese tiempo en que el dinero deja de usarse tiene un valor económico que no puede ser ignorado.</a:t>
            </a:r>
            <a:endParaRPr lang="es-CL" dirty="0"/>
          </a:p>
          <a:p>
            <a:r>
              <a:rPr lang="es-ES" dirty="0"/>
              <a:t> </a:t>
            </a:r>
            <a:endParaRPr lang="es-CL" dirty="0"/>
          </a:p>
          <a:p>
            <a:r>
              <a:rPr lang="es-ES" b="1" dirty="0"/>
              <a:t>(ii)	Enfoque económico-utilitarista:</a:t>
            </a:r>
            <a:r>
              <a:rPr lang="es-ES" dirty="0"/>
              <a:t> En un aspecto macroeconómico, el cobro de intereses fomenta la producción, ya que antes de iniciar un proyecto, se considera si el beneficio que reportará el proceso productivo es mayor de lo que se percibiría prestando ese dinero a interés. Esta consideración permite que los recursos de capital sean orientados a financiar sólo los procesos productivos más seguros (mejor asignación de los recursos de capital).</a:t>
            </a:r>
            <a:r>
              <a:rPr lang="es-CL" dirty="0"/>
              <a:t>FF </a:t>
            </a:r>
          </a:p>
        </p:txBody>
      </p:sp>
    </p:spTree>
    <p:extLst>
      <p:ext uri="{BB962C8B-B14F-4D97-AF65-F5344CB8AC3E}">
        <p14:creationId xmlns:p14="http://schemas.microsoft.com/office/powerpoint/2010/main" val="1356702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49D99B9-EA49-A947-92E3-CDD6B732FF8C}"/>
              </a:ext>
            </a:extLst>
          </p:cNvPr>
          <p:cNvSpPr txBox="1"/>
          <p:nvPr/>
        </p:nvSpPr>
        <p:spPr>
          <a:xfrm>
            <a:off x="0" y="0"/>
            <a:ext cx="12192000" cy="12280285"/>
          </a:xfrm>
          <a:prstGeom prst="rect">
            <a:avLst/>
          </a:prstGeom>
          <a:noFill/>
        </p:spPr>
        <p:txBody>
          <a:bodyPr wrap="square" rtlCol="0">
            <a:spAutoFit/>
          </a:bodyPr>
          <a:lstStyle/>
          <a:p>
            <a:r>
              <a:rPr lang="es-ES" dirty="0"/>
              <a:t> </a:t>
            </a:r>
            <a:endParaRPr lang="es-CL" dirty="0"/>
          </a:p>
          <a:p>
            <a:pPr algn="just"/>
            <a:r>
              <a:rPr lang="es-ES" dirty="0"/>
              <a:t>	4.</a:t>
            </a:r>
            <a:r>
              <a:rPr lang="es-ES" b="1" dirty="0"/>
              <a:t> </a:t>
            </a:r>
            <a:r>
              <a:rPr lang="es-ES" u="sng" dirty="0"/>
              <a:t>El dinero como unidad monetaria</a:t>
            </a:r>
            <a:endParaRPr lang="es-CL" dirty="0"/>
          </a:p>
          <a:p>
            <a:pPr algn="just"/>
            <a:r>
              <a:rPr lang="es-ES" dirty="0"/>
              <a:t> </a:t>
            </a:r>
            <a:endParaRPr lang="es-CL" dirty="0"/>
          </a:p>
          <a:p>
            <a:pPr algn="just"/>
            <a:r>
              <a:rPr lang="es-ES" dirty="0"/>
              <a:t>	La unidad monetaria en Chile actualmente es el peso (DL Nº 1.123, 1975). Toda la moneda que se emite en el país por el Banco Central, lo hace bajo esta unidad (artículo 30, LOC. 18.840).</a:t>
            </a:r>
            <a:endParaRPr lang="es-CL" dirty="0"/>
          </a:p>
          <a:p>
            <a:pPr algn="just"/>
            <a:r>
              <a:rPr lang="es-ES" dirty="0"/>
              <a:t> </a:t>
            </a:r>
            <a:endParaRPr lang="es-CL" dirty="0"/>
          </a:p>
          <a:p>
            <a:pPr algn="just"/>
            <a:r>
              <a:rPr lang="es-ES" dirty="0"/>
              <a:t>	Además, en Chile, las obligaciones se pagan acorde a un valor nominal, hecho que no excluye la posibilidad de pactar su </a:t>
            </a:r>
            <a:r>
              <a:rPr lang="es-ES" dirty="0" err="1"/>
              <a:t>reajustabilidad</a:t>
            </a:r>
            <a:r>
              <a:rPr lang="es-ES" dirty="0"/>
              <a:t>. Para dichos fines, una de las unidades de </a:t>
            </a:r>
            <a:r>
              <a:rPr lang="es-ES" dirty="0" err="1"/>
              <a:t>reajustabilidad</a:t>
            </a:r>
            <a:r>
              <a:rPr lang="es-ES" dirty="0"/>
              <a:t> es la unidad de fomento (U.F.).</a:t>
            </a:r>
            <a:endParaRPr lang="es-CL" dirty="0"/>
          </a:p>
          <a:p>
            <a:pPr algn="just"/>
            <a:r>
              <a:rPr lang="es-ES" dirty="0"/>
              <a:t> </a:t>
            </a:r>
            <a:endParaRPr lang="es-CL" dirty="0"/>
          </a:p>
          <a:p>
            <a:pPr algn="just"/>
            <a:r>
              <a:rPr lang="es-ES" dirty="0"/>
              <a:t>	La </a:t>
            </a:r>
            <a:r>
              <a:rPr lang="es-ES" dirty="0" err="1"/>
              <a:t>reajustabilidad</a:t>
            </a:r>
            <a:r>
              <a:rPr lang="es-ES" dirty="0"/>
              <a:t> es de derecho estricto, por lo que para que una obligación se considere reajustable, ello debe constar en un pacto. Sin embargo, hay casos en que la jurisprudencia ha presumido la </a:t>
            </a:r>
            <a:r>
              <a:rPr lang="es-ES" dirty="0" err="1"/>
              <a:t>reajustabilidad</a:t>
            </a:r>
            <a:r>
              <a:rPr lang="es-ES" dirty="0"/>
              <a:t>, aun cuando no exista en inicio pacto de </a:t>
            </a:r>
            <a:r>
              <a:rPr lang="es-ES" dirty="0" err="1"/>
              <a:t>reajustabilidad</a:t>
            </a:r>
            <a:r>
              <a:rPr lang="es-ES" dirty="0"/>
              <a:t>, siempre que esta omisión haya acaecido porque no hubo posibilidad de pactarla. Así sucede, por ejemplo, con las obligaciones indemnizatorias.</a:t>
            </a:r>
            <a:endParaRPr lang="es-CL" dirty="0"/>
          </a:p>
          <a:p>
            <a:pPr algn="just"/>
            <a:r>
              <a:rPr lang="es-ES" dirty="0"/>
              <a:t> </a:t>
            </a:r>
            <a:endParaRPr lang="es-CL" dirty="0"/>
          </a:p>
          <a:p>
            <a:pPr algn="just"/>
            <a:r>
              <a:rPr lang="es-ES" dirty="0"/>
              <a:t>	5.</a:t>
            </a:r>
            <a:r>
              <a:rPr lang="es-ES" b="1" dirty="0"/>
              <a:t> </a:t>
            </a:r>
            <a:r>
              <a:rPr lang="es-ES" u="sng" dirty="0"/>
              <a:t>Naturaleza jurídica del dinero</a:t>
            </a:r>
            <a:endParaRPr lang="es-CL" dirty="0"/>
          </a:p>
          <a:p>
            <a:pPr algn="just"/>
            <a:r>
              <a:rPr lang="es-ES" dirty="0"/>
              <a:t> </a:t>
            </a:r>
            <a:endParaRPr lang="es-CL" dirty="0"/>
          </a:p>
          <a:p>
            <a:pPr algn="just"/>
            <a:r>
              <a:rPr lang="es-ES" dirty="0"/>
              <a:t>	El dinero es una cosa corporal, consumible o fungible (artículo 575), y - por lo general - da lugar a obligaciones de género. Sólo de manera excepcional (por convención de las partes), puede transformarse en cuerpo cierto. Además, el dinero sólo puede ser determinado en su número, no en su calidad (artículo 1.508).</a:t>
            </a:r>
          </a:p>
          <a:p>
            <a:endParaRPr lang="es-ES" dirty="0"/>
          </a:p>
          <a:p>
            <a:endParaRPr lang="es-CL" dirty="0"/>
          </a:p>
          <a:p>
            <a:r>
              <a:rPr lang="es-ES" dirty="0"/>
              <a:t> </a:t>
            </a:r>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p:txBody>
      </p:sp>
    </p:spTree>
    <p:extLst>
      <p:ext uri="{BB962C8B-B14F-4D97-AF65-F5344CB8AC3E}">
        <p14:creationId xmlns:p14="http://schemas.microsoft.com/office/powerpoint/2010/main" val="995303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921DA69-FE17-C942-82B9-60D18211E6DC}"/>
              </a:ext>
            </a:extLst>
          </p:cNvPr>
          <p:cNvSpPr txBox="1"/>
          <p:nvPr/>
        </p:nvSpPr>
        <p:spPr>
          <a:xfrm>
            <a:off x="0" y="0"/>
            <a:ext cx="12192000" cy="13388280"/>
          </a:xfrm>
          <a:prstGeom prst="rect">
            <a:avLst/>
          </a:prstGeom>
          <a:noFill/>
        </p:spPr>
        <p:txBody>
          <a:bodyPr wrap="square" rtlCol="0">
            <a:spAutoFit/>
          </a:bodyPr>
          <a:lstStyle/>
          <a:p>
            <a:pPr algn="just"/>
            <a:r>
              <a:rPr lang="es-ES" dirty="0"/>
              <a:t>	6.</a:t>
            </a:r>
            <a:r>
              <a:rPr lang="es-ES" b="1" dirty="0"/>
              <a:t> </a:t>
            </a:r>
            <a:r>
              <a:rPr lang="es-ES" u="sng" dirty="0"/>
              <a:t>Función jurídica del dinero</a:t>
            </a:r>
            <a:endParaRPr lang="es-CL" dirty="0"/>
          </a:p>
          <a:p>
            <a:pPr algn="just"/>
            <a:r>
              <a:rPr lang="es-ES" dirty="0"/>
              <a:t> </a:t>
            </a:r>
            <a:endParaRPr lang="es-CL" dirty="0"/>
          </a:p>
          <a:p>
            <a:pPr algn="just"/>
            <a:r>
              <a:rPr lang="es-ES" dirty="0"/>
              <a:t>	La función primera del dinero es la de servir como </a:t>
            </a:r>
            <a:r>
              <a:rPr lang="es-ES" i="1" dirty="0"/>
              <a:t>medio de pago</a:t>
            </a:r>
            <a:r>
              <a:rPr lang="es-ES" dirty="0"/>
              <a:t>, lo que se conoce como poder liberatorio general. </a:t>
            </a:r>
            <a:endParaRPr lang="es-CL" dirty="0"/>
          </a:p>
          <a:p>
            <a:pPr algn="just"/>
            <a:r>
              <a:rPr lang="es-ES" dirty="0"/>
              <a:t> </a:t>
            </a:r>
            <a:endParaRPr lang="es-CL" dirty="0"/>
          </a:p>
          <a:p>
            <a:pPr algn="just"/>
            <a:r>
              <a:rPr lang="es-ES" dirty="0"/>
              <a:t>	En segundo lugar, el dinero es una </a:t>
            </a:r>
            <a:r>
              <a:rPr lang="es-ES" i="1" dirty="0"/>
              <a:t>unidad de medida</a:t>
            </a:r>
            <a:r>
              <a:rPr lang="es-ES" dirty="0"/>
              <a:t>, ya que todo aquello que tiene valoración económica -en definitiva- puede expresarse en una avaluación pecuniaria.</a:t>
            </a:r>
            <a:endParaRPr lang="es-CL" dirty="0"/>
          </a:p>
          <a:p>
            <a:pPr algn="just"/>
            <a:r>
              <a:rPr lang="es-ES" dirty="0"/>
              <a:t> </a:t>
            </a:r>
            <a:endParaRPr lang="es-CL" dirty="0"/>
          </a:p>
          <a:p>
            <a:pPr algn="just"/>
            <a:r>
              <a:rPr lang="es-ES" dirty="0"/>
              <a:t>	En tercer lugar, el dinero es cosa apropiable y, como tal, </a:t>
            </a:r>
            <a:r>
              <a:rPr lang="es-ES" i="1" dirty="0"/>
              <a:t>genera frutos</a:t>
            </a:r>
            <a:r>
              <a:rPr lang="es-ES" dirty="0"/>
              <a:t>: los intereses.</a:t>
            </a:r>
            <a:endParaRPr lang="es-CL" dirty="0"/>
          </a:p>
          <a:p>
            <a:pPr algn="just"/>
            <a:r>
              <a:rPr lang="es-ES" dirty="0"/>
              <a:t> </a:t>
            </a:r>
            <a:endParaRPr lang="es-CL" dirty="0"/>
          </a:p>
          <a:p>
            <a:pPr algn="just"/>
            <a:r>
              <a:rPr lang="es-ES" dirty="0"/>
              <a:t>	7.</a:t>
            </a:r>
            <a:r>
              <a:rPr lang="es-ES" b="1" dirty="0"/>
              <a:t> </a:t>
            </a:r>
            <a:r>
              <a:rPr lang="es-ES" u="sng" dirty="0"/>
              <a:t>Los Intereses</a:t>
            </a:r>
            <a:endParaRPr lang="es-CL" dirty="0"/>
          </a:p>
          <a:p>
            <a:pPr algn="just"/>
            <a:r>
              <a:rPr lang="es-ES" b="1" dirty="0"/>
              <a:t> </a:t>
            </a:r>
            <a:endParaRPr lang="es-CL" dirty="0"/>
          </a:p>
          <a:p>
            <a:pPr algn="just"/>
            <a:r>
              <a:rPr lang="es-ES" dirty="0"/>
              <a:t>	La accesión es el modo de adquirir a través del cual el propietario de la cosa se hace dueño de los frutos que ésta genera. Así, el propietario del dinero adquiere por accesión los intereses, que no son más que sus frutos civiles (arts. 643 y 647 CC). </a:t>
            </a:r>
            <a:endParaRPr lang="es-CL" dirty="0"/>
          </a:p>
          <a:p>
            <a:pPr algn="just"/>
            <a:r>
              <a:rPr lang="es-ES" dirty="0"/>
              <a:t> </a:t>
            </a:r>
            <a:endParaRPr lang="es-CL" dirty="0"/>
          </a:p>
          <a:p>
            <a:pPr algn="just"/>
            <a:r>
              <a:rPr lang="es-ES" dirty="0"/>
              <a:t>	En la antigüedad, el tema relativo a los intereses se trató con gran escepticismo, mirando con reticencia su cobro. La repulsión hacia el préstamo de dinero con cobro de intereses persistió incluso durante la tradición medieval. </a:t>
            </a:r>
            <a:endParaRPr lang="es-CL" dirty="0"/>
          </a:p>
          <a:p>
            <a:pPr algn="just"/>
            <a:r>
              <a:rPr lang="es-ES" dirty="0"/>
              <a:t> </a:t>
            </a:r>
            <a:endParaRPr lang="es-CL" dirty="0"/>
          </a:p>
          <a:p>
            <a:pPr algn="just"/>
            <a:r>
              <a:rPr lang="es-ES" dirty="0"/>
              <a:t>	Sólo en la Edad Moderna se produce un cambio en las percepciones, desapareciendo el recelo hacia el cobro de intereses y más aún, teniendo esta actividad una posición digna, cuya buena administración conduce a tener una postura prevalente en la sociedad.</a:t>
            </a:r>
            <a:endParaRPr lang="es-CL" dirty="0"/>
          </a:p>
          <a:p>
            <a:pPr algn="just"/>
            <a:r>
              <a:rPr lang="es-ES" dirty="0"/>
              <a:t> </a:t>
            </a:r>
            <a:endParaRPr lang="es-CL" dirty="0"/>
          </a:p>
          <a:p>
            <a:pPr algn="just"/>
            <a:r>
              <a:rPr lang="es-ES" dirty="0"/>
              <a:t>	Este cambio puede justificarse a la luz de dos factores:</a:t>
            </a:r>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endParaRPr lang="es-CL" dirty="0"/>
          </a:p>
          <a:p>
            <a:r>
              <a:rPr lang="es-CL" dirty="0"/>
              <a:t>F</a:t>
            </a:r>
          </a:p>
        </p:txBody>
      </p:sp>
    </p:spTree>
    <p:extLst>
      <p:ext uri="{BB962C8B-B14F-4D97-AF65-F5344CB8AC3E}">
        <p14:creationId xmlns:p14="http://schemas.microsoft.com/office/powerpoint/2010/main" val="20290854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7328</TotalTime>
  <Words>2370</Words>
  <Application>Microsoft Macintosh PowerPoint</Application>
  <PresentationFormat>Panorámica</PresentationFormat>
  <Paragraphs>322</Paragraphs>
  <Slides>11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11</vt:i4>
      </vt:variant>
    </vt:vector>
  </HeadingPairs>
  <TitlesOfParts>
    <vt:vector size="17" baseType="lpstr">
      <vt:lpstr>Arial</vt:lpstr>
      <vt:lpstr>Book Antiqua</vt:lpstr>
      <vt:lpstr>Calibri</vt:lpstr>
      <vt:lpstr>Calibri Light</vt:lpstr>
      <vt:lpstr>Helvetica</vt:lpstr>
      <vt:lpstr>Tema de Office</vt:lpstr>
      <vt:lpstr>        Contratos  Clase 7: Jueves 8 Abril, 2021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Francisco González</dc:creator>
  <cp:lastModifiedBy>Microsoft Office User</cp:lastModifiedBy>
  <cp:revision>92</cp:revision>
  <cp:lastPrinted>2021-04-06T12:26:59Z</cp:lastPrinted>
  <dcterms:created xsi:type="dcterms:W3CDTF">2021-03-31T18:34:06Z</dcterms:created>
  <dcterms:modified xsi:type="dcterms:W3CDTF">2021-04-08T13:41:48Z</dcterms:modified>
</cp:coreProperties>
</file>