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74" r:id="rId3"/>
    <p:sldId id="275" r:id="rId4"/>
    <p:sldId id="276" r:id="rId5"/>
    <p:sldId id="277" r:id="rId6"/>
    <p:sldId id="271" r:id="rId7"/>
    <p:sldId id="262" r:id="rId8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12"/>
  </p:normalViewPr>
  <p:slideViewPr>
    <p:cSldViewPr snapToGrid="0" snapToObjects="1">
      <p:cViewPr varScale="1">
        <p:scale>
          <a:sx n="100" d="100"/>
          <a:sy n="100" d="100"/>
        </p:scale>
        <p:origin x="90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AB3908-4AB8-B34B-BA8F-03230A6F474A}" type="datetimeFigureOut">
              <a:rPr lang="es-CL" smtClean="0"/>
              <a:t>02-04-21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3673EE-2074-CD46-986C-76EAD43616F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632360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ACB495-7D62-804F-A1A1-67F10DFFC9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77E033D-B2C5-3641-A264-E2F5F90D97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FBC41F1-7B84-1E4F-B3F8-96FAE9EC62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4B22-CB1B-1F48-B699-8864B271CD85}" type="datetimeFigureOut">
              <a:rPr lang="es-CL" smtClean="0"/>
              <a:t>02-04-21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4FF3F6F-A0D0-BB47-94ED-1B4795F66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5F3113D-FA79-6749-8A8E-CBE4CB1EF0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5BE71-D5E1-954E-9156-C48BF82120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471946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DB2E20-8673-374B-9B59-44EA29275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D29D982-149D-A04B-AAA7-3197C1AC41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4EB404E-01F2-8B41-A91E-2B58407ED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4B22-CB1B-1F48-B699-8864B271CD85}" type="datetimeFigureOut">
              <a:rPr lang="es-CL" smtClean="0"/>
              <a:t>02-04-21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5B5532A-5CB9-3D47-B179-52D2539B0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6B8EDF0-6657-4C49-9F35-B0737E1F0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5BE71-D5E1-954E-9156-C48BF82120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08729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2900041-8984-8545-8585-167C4039F6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A8D4479-275A-7F4D-AEE2-67B7E0437E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A9E7A62-89E5-4843-A550-C93D0F45A5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4B22-CB1B-1F48-B699-8864B271CD85}" type="datetimeFigureOut">
              <a:rPr lang="es-CL" smtClean="0"/>
              <a:t>02-04-21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5BCCE04-D57E-3F47-81B9-71B2FEA65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1D440BB-8318-2649-BF24-57C6C01FFE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5BE71-D5E1-954E-9156-C48BF82120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61879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4546A3B-7F37-A949-90FA-0EA756FE6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A307E12-1A88-9842-971E-98E1A1E714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E14B183-1E73-F249-876E-2EAD5CCCC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4B22-CB1B-1F48-B699-8864B271CD85}" type="datetimeFigureOut">
              <a:rPr lang="es-CL" smtClean="0"/>
              <a:t>02-04-21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3B2DD0F-3B01-6A41-B4F1-B124C5601E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5A968F-E89F-1F4B-9AA9-7839B4EA22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5BE71-D5E1-954E-9156-C48BF82120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70427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C12777-5A64-3F40-B925-FB82F7C4E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96C0FA3-B4E6-4B41-A975-B89C004325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17E015-B6C3-B741-B634-157BFEC0C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4B22-CB1B-1F48-B699-8864B271CD85}" type="datetimeFigureOut">
              <a:rPr lang="es-CL" smtClean="0"/>
              <a:t>02-04-21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44A267D-236E-2F4A-B614-986082C53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AD45D0-62AC-194C-8CAF-B24302FE0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5BE71-D5E1-954E-9156-C48BF82120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261352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DC4722-6123-8E4E-83B4-5AD4A4BB1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489FB6A-4A23-ED41-BECB-C122841E98B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E4E515C-BD7B-A343-B9B0-C5783728BE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3161D97-3E07-F74D-A203-F1DF366CF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4B22-CB1B-1F48-B699-8864B271CD85}" type="datetimeFigureOut">
              <a:rPr lang="es-CL" smtClean="0"/>
              <a:t>02-04-21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9F250A5-E1B2-FC4A-A4A7-282D55303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242F379-9EAE-DE46-A4FD-142815AE3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5BE71-D5E1-954E-9156-C48BF82120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82273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B2C482-770C-014A-808A-C436DAA6A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B9895F9-5EED-9146-A649-A4A1E942CA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40E8F38-E162-3440-83ED-8883257D88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02AAC1F-4347-0144-97BC-440E15D462C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CE4D71A0-7853-5F47-AAA1-0E92B4EED7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B38BEAD4-F063-EF4E-B6F9-DBF009090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4B22-CB1B-1F48-B699-8864B271CD85}" type="datetimeFigureOut">
              <a:rPr lang="es-CL" smtClean="0"/>
              <a:t>02-04-21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FA236F7-6F42-2C47-A4F5-FEA6F19EA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E52BDEBC-3D93-5641-85D4-1F28B35C2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5BE71-D5E1-954E-9156-C48BF82120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8862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66FAD38-EC3B-394E-8BD9-834BEAB92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C9F5343-6096-0A46-B724-0A8CB99D0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4B22-CB1B-1F48-B699-8864B271CD85}" type="datetimeFigureOut">
              <a:rPr lang="es-CL" smtClean="0"/>
              <a:t>02-04-21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E1623AC-B28B-F84C-AECD-69B0CBA3A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DFB7C42-1246-854E-A67F-D2CDEEE04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5BE71-D5E1-954E-9156-C48BF82120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23932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3255722-5DBE-D146-A987-CEEF73730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4B22-CB1B-1F48-B699-8864B271CD85}" type="datetimeFigureOut">
              <a:rPr lang="es-CL" smtClean="0"/>
              <a:t>02-04-21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A2ACBE3-8F86-CA42-A900-F6F758BC80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15F10E8-30E9-A844-820C-917D78463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5BE71-D5E1-954E-9156-C48BF82120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01779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B41B94-0A91-0243-9EBF-E3C144017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872F981-6308-B542-AED0-2629B16FDF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591A9B3-4DB3-B143-98AA-4869F38F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0F3036B-DF1E-6343-8AD1-0BC0074F25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4B22-CB1B-1F48-B699-8864B271CD85}" type="datetimeFigureOut">
              <a:rPr lang="es-CL" smtClean="0"/>
              <a:t>02-04-21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C7E8A45-25C2-A747-88B9-FAD6AAB99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BBE4FB3-A344-EE40-8FEA-7E9892A4B1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5BE71-D5E1-954E-9156-C48BF82120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88408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4D9F52E-51F0-674F-9654-87BDB3EB5F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58AF806-5181-9A48-B8BC-E9E4F2AAD8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BA9881A-FC3D-BE4A-983A-CCF69F596B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0A4B217-4381-B04C-98CE-D404DFC1A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E4B22-CB1B-1F48-B699-8864B271CD85}" type="datetimeFigureOut">
              <a:rPr lang="es-CL" smtClean="0"/>
              <a:t>02-04-21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88623C3-FB86-1B4F-BE9B-10961F7A8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6917B92-F392-6B4D-B0B7-79A4630E7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B5BE71-D5E1-954E-9156-C48BF82120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76245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DDD1F75-6027-EA4E-AF6D-E4F8BD82C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1FBF350-6F4E-B443-A33B-610EF9CFB9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84E4BE5-E904-A441-A8DA-8044BE7707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E4B22-CB1B-1F48-B699-8864B271CD85}" type="datetimeFigureOut">
              <a:rPr lang="es-CL" smtClean="0"/>
              <a:t>02-04-21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D17AC89-17E2-5044-9D4C-8D146CAF1D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95BE1B4-F0AB-6D42-B5DD-93838B644C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B5BE71-D5E1-954E-9156-C48BF821208B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73827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8A7549-49A9-744A-8F61-72B2DC6F17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089718"/>
          </a:xfrm>
        </p:spPr>
        <p:txBody>
          <a:bodyPr>
            <a:normAutofit fontScale="90000"/>
          </a:bodyPr>
          <a:lstStyle/>
          <a:p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sz="6700" b="1" dirty="0">
                <a:latin typeface="Book Antiqua" panose="02040602050305030304" pitchFamily="18" charset="0"/>
              </a:rPr>
            </a:br>
            <a:r>
              <a:rPr lang="es-CL" sz="56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  <a:t>Contratos</a:t>
            </a:r>
            <a:br>
              <a:rPr lang="es-CL" sz="56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</a:br>
            <a:r>
              <a:rPr lang="es-CL" sz="56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  <a:t> </a:t>
            </a:r>
            <a:r>
              <a:rPr lang="es-CL" sz="33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  <a:t>Clase 3: Viernes 26 Marzo, 2021</a:t>
            </a:r>
            <a:br>
              <a:rPr lang="es-CL" sz="6700" b="1" dirty="0">
                <a:solidFill>
                  <a:srgbClr val="0070C0"/>
                </a:solidFill>
                <a:latin typeface="Book Antiqua" panose="02040602050305030304" pitchFamily="18" charset="0"/>
              </a:rPr>
            </a:br>
            <a:br>
              <a:rPr lang="es-CL" sz="6700" b="1" dirty="0">
                <a:solidFill>
                  <a:srgbClr val="0070C0"/>
                </a:solidFill>
                <a:latin typeface="Book Antiqua" panose="02040602050305030304" pitchFamily="18" charset="0"/>
              </a:rPr>
            </a:br>
            <a:endParaRPr lang="es-CL" sz="6700" b="1" dirty="0">
              <a:solidFill>
                <a:srgbClr val="0070C0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9837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>
            <a:extLst>
              <a:ext uri="{FF2B5EF4-FFF2-40B4-BE49-F238E27FC236}">
                <a16:creationId xmlns:a16="http://schemas.microsoft.com/office/drawing/2014/main" id="{F3CBD0E6-1AE4-B74A-8514-709DA095B0EB}"/>
              </a:ext>
            </a:extLst>
          </p:cNvPr>
          <p:cNvSpPr/>
          <p:nvPr/>
        </p:nvSpPr>
        <p:spPr>
          <a:xfrm>
            <a:off x="0" y="0"/>
            <a:ext cx="12192000" cy="8402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L" sz="3000" b="1" dirty="0">
                <a:latin typeface="Helvetica" pitchFamily="2" charset="0"/>
              </a:rPr>
              <a:t>Del contrato nacen, voluntariamente, obligaciones auto-impuestas que antes no existían</a:t>
            </a:r>
            <a:r>
              <a:rPr lang="es-CL" sz="3000" dirty="0">
                <a:latin typeface="Helvetica" pitchFamily="2" charset="0"/>
              </a:rPr>
              <a:t>: </a:t>
            </a:r>
          </a:p>
          <a:p>
            <a:pPr algn="just"/>
            <a:endParaRPr lang="es-CL" sz="3000" b="1" dirty="0">
              <a:solidFill>
                <a:srgbClr val="0070C0"/>
              </a:solidFill>
              <a:latin typeface="Helvetica" pitchFamily="2" charset="0"/>
            </a:endParaRPr>
          </a:p>
          <a:p>
            <a:pPr algn="just"/>
            <a:r>
              <a:rPr lang="es-CL" sz="3000" b="1" dirty="0">
                <a:solidFill>
                  <a:srgbClr val="0070C0"/>
                </a:solidFill>
                <a:latin typeface="Helvetica" pitchFamily="2" charset="0"/>
              </a:rPr>
              <a:t>“Paradoja del Contrato”:  </a:t>
            </a:r>
          </a:p>
          <a:p>
            <a:pPr algn="just"/>
            <a:endParaRPr lang="es-CL" sz="3000" b="1" dirty="0">
              <a:solidFill>
                <a:srgbClr val="0070C0"/>
              </a:solidFill>
              <a:latin typeface="Helvetica" pitchFamily="2" charset="0"/>
            </a:endParaRPr>
          </a:p>
          <a:p>
            <a:pPr algn="just"/>
            <a:r>
              <a:rPr lang="es-CL" sz="3000" dirty="0">
                <a:latin typeface="Helvetica" pitchFamily="2" charset="0"/>
              </a:rPr>
              <a:t>Voluntariamente se limita la libertad propia, mediante la creación de una obligación de conducta futura (el deudor se convierte así, voluntariamente, en “</a:t>
            </a:r>
            <a:r>
              <a:rPr lang="es-CL" sz="3000" i="1" dirty="0">
                <a:latin typeface="Helvetica" pitchFamily="2" charset="0"/>
              </a:rPr>
              <a:t>esclavo</a:t>
            </a:r>
            <a:r>
              <a:rPr lang="es-CL" sz="3000" dirty="0">
                <a:latin typeface="Helvetica" pitchFamily="2" charset="0"/>
              </a:rPr>
              <a:t>”  de su acreedor):</a:t>
            </a:r>
          </a:p>
          <a:p>
            <a:pPr algn="just"/>
            <a:endParaRPr lang="es-CL" sz="3000" dirty="0">
              <a:latin typeface="Helvetica" pitchFamily="2" charset="0"/>
            </a:endParaRPr>
          </a:p>
          <a:p>
            <a:pPr marL="514350" indent="-514350" algn="just">
              <a:buAutoNum type="arabicPeriod"/>
            </a:pPr>
            <a:r>
              <a:rPr lang="es-CL" sz="3000" dirty="0">
                <a:latin typeface="Helvetica" pitchFamily="2" charset="0"/>
              </a:rPr>
              <a:t>Hipoteca 40 años; M$300 – M$650; Tasa 4,32% - CAE: ___</a:t>
            </a:r>
          </a:p>
          <a:p>
            <a:pPr marL="514350" indent="-514350" algn="just">
              <a:buAutoNum type="arabicPeriod"/>
            </a:pPr>
            <a:r>
              <a:rPr lang="es-CL" sz="3000" dirty="0">
                <a:latin typeface="Helvetica" pitchFamily="2" charset="0"/>
              </a:rPr>
              <a:t>Contrato de arrendamiento a 5 años: Riesgos: Dueño? Arrendatario?</a:t>
            </a:r>
          </a:p>
          <a:p>
            <a:pPr marL="514350" indent="-514350" algn="just">
              <a:buAutoNum type="arabicPeriod"/>
            </a:pPr>
            <a:r>
              <a:rPr lang="es-CL" sz="3000" dirty="0">
                <a:latin typeface="Helvetica" pitchFamily="2" charset="0"/>
              </a:rPr>
              <a:t>Contrato de suministro de celulosa a 10 años: cambio de circunstancias del mercado?</a:t>
            </a:r>
          </a:p>
          <a:p>
            <a:pPr marL="514350" indent="-514350" algn="just">
              <a:buAutoNum type="arabicPeriod"/>
            </a:pPr>
            <a:endParaRPr lang="es-CL" sz="3000" dirty="0">
              <a:latin typeface="Helvetica" pitchFamily="2" charset="0"/>
            </a:endParaRPr>
          </a:p>
          <a:p>
            <a:pPr marL="514350" indent="-514350" algn="just">
              <a:buAutoNum type="arabicPeriod"/>
            </a:pPr>
            <a:endParaRPr lang="es-CL" sz="3000" dirty="0">
              <a:latin typeface="Helvetica" pitchFamily="2" charset="0"/>
            </a:endParaRPr>
          </a:p>
          <a:p>
            <a:pPr marL="514350" indent="-514350" algn="just">
              <a:buAutoNum type="arabicPeriod"/>
            </a:pPr>
            <a:endParaRPr lang="es-CL" sz="3000" dirty="0">
              <a:latin typeface="Helvetica" pitchFamily="2" charset="0"/>
            </a:endParaRPr>
          </a:p>
          <a:p>
            <a:pPr marL="514350" indent="-514350" algn="just">
              <a:buAutoNum type="arabicPeriod"/>
            </a:pPr>
            <a:endParaRPr lang="es-CL" sz="3000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762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718CD925-58A9-1440-8A2D-56DEB1F9FBEC}"/>
              </a:ext>
            </a:extLst>
          </p:cNvPr>
          <p:cNvSpPr txBox="1"/>
          <p:nvPr/>
        </p:nvSpPr>
        <p:spPr>
          <a:xfrm>
            <a:off x="0" y="0"/>
            <a:ext cx="12192000" cy="877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000" b="1" dirty="0">
                <a:latin typeface="Helvetica" pitchFamily="2" charset="0"/>
              </a:rPr>
              <a:t>Obligación, Acto Jurídico y Contrato</a:t>
            </a:r>
          </a:p>
          <a:p>
            <a:pPr algn="ctr"/>
            <a:endParaRPr lang="es-CL" sz="3000" b="1" dirty="0">
              <a:latin typeface="Helvetica" pitchFamily="2" charset="0"/>
            </a:endParaRPr>
          </a:p>
          <a:p>
            <a:pPr marL="514350" indent="-514350" algn="just">
              <a:buAutoNum type="arabicPeriod"/>
            </a:pPr>
            <a:r>
              <a:rPr lang="es-CL" sz="3000" dirty="0">
                <a:latin typeface="Helvetica" pitchFamily="2" charset="0"/>
              </a:rPr>
              <a:t>Conceptos</a:t>
            </a:r>
          </a:p>
          <a:p>
            <a:pPr marL="514350" indent="-514350" algn="just">
              <a:buAutoNum type="arabicPeriod"/>
            </a:pPr>
            <a:endParaRPr lang="es-CL" sz="3000" dirty="0">
              <a:latin typeface="Helvetica" pitchFamily="2" charset="0"/>
            </a:endParaRPr>
          </a:p>
          <a:p>
            <a:pPr marL="514350" indent="-514350" algn="just">
              <a:buAutoNum type="arabicPeriod"/>
            </a:pPr>
            <a:r>
              <a:rPr lang="es-CL" sz="3000" dirty="0">
                <a:latin typeface="Helvetica" pitchFamily="2" charset="0"/>
              </a:rPr>
              <a:t>Relaciones entre ellas: </a:t>
            </a:r>
          </a:p>
          <a:p>
            <a:pPr algn="just"/>
            <a:endParaRPr lang="es-CL" sz="3000" dirty="0">
              <a:latin typeface="Helvetica" pitchFamily="2" charset="0"/>
            </a:endParaRPr>
          </a:p>
          <a:p>
            <a:pPr algn="just"/>
            <a:r>
              <a:rPr lang="es-CL" sz="3000" dirty="0">
                <a:latin typeface="Helvetica" pitchFamily="2" charset="0"/>
              </a:rPr>
              <a:t>	2.1	Obligación – Acto Jurídico</a:t>
            </a:r>
          </a:p>
          <a:p>
            <a:pPr algn="just"/>
            <a:r>
              <a:rPr lang="es-CL" sz="3000" dirty="0">
                <a:latin typeface="Helvetica" pitchFamily="2" charset="0"/>
              </a:rPr>
              <a:t>	2.2 	Obligación - Contrato</a:t>
            </a:r>
          </a:p>
          <a:p>
            <a:pPr algn="just"/>
            <a:r>
              <a:rPr lang="es-CL" sz="3000" dirty="0">
                <a:latin typeface="Helvetica" pitchFamily="2" charset="0"/>
              </a:rPr>
              <a:t>	2.3	Acto Jurídico – Contrato</a:t>
            </a:r>
          </a:p>
          <a:p>
            <a:pPr algn="just"/>
            <a:r>
              <a:rPr lang="es-CL" sz="3000" dirty="0">
                <a:latin typeface="Helvetica" pitchFamily="2" charset="0"/>
              </a:rPr>
              <a:t>	2.4	Contrato - Convención</a:t>
            </a:r>
          </a:p>
          <a:p>
            <a:pPr marL="514350" indent="-514350" algn="just">
              <a:buAutoNum type="arabicPeriod"/>
            </a:pPr>
            <a:endParaRPr lang="es-CL" sz="3000" dirty="0">
              <a:latin typeface="Helvetica" pitchFamily="2" charset="0"/>
            </a:endParaRPr>
          </a:p>
          <a:p>
            <a:pPr algn="just"/>
            <a:r>
              <a:rPr lang="es-CL" sz="3000" dirty="0">
                <a:latin typeface="Helvetica" pitchFamily="2" charset="0"/>
              </a:rPr>
              <a:t>3. Regulación legal</a:t>
            </a:r>
          </a:p>
          <a:p>
            <a:pPr algn="just"/>
            <a:r>
              <a:rPr lang="es-CL" sz="3000" dirty="0">
                <a:latin typeface="Helvetica" pitchFamily="2" charset="0"/>
              </a:rPr>
              <a:t>1437</a:t>
            </a:r>
          </a:p>
          <a:p>
            <a:pPr algn="just"/>
            <a:r>
              <a:rPr lang="es-CL" sz="3000" dirty="0">
                <a:latin typeface="Helvetica" pitchFamily="2" charset="0"/>
              </a:rPr>
              <a:t>1438</a:t>
            </a:r>
          </a:p>
          <a:p>
            <a:pPr algn="just"/>
            <a:r>
              <a:rPr lang="es-CL" sz="3000" dirty="0">
                <a:latin typeface="Helvetica" pitchFamily="2" charset="0"/>
              </a:rPr>
              <a:t>1445</a:t>
            </a:r>
          </a:p>
          <a:p>
            <a:pPr algn="ctr"/>
            <a:endParaRPr lang="es-CL" sz="3000" dirty="0"/>
          </a:p>
          <a:p>
            <a:pPr algn="just"/>
            <a:r>
              <a:rPr lang="es-CL" sz="3000" dirty="0"/>
              <a:t> </a:t>
            </a:r>
          </a:p>
          <a:p>
            <a:endParaRPr lang="es-CL" dirty="0"/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070195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93836FF6-6F8E-E147-B39E-96CCBE4A9D48}"/>
              </a:ext>
            </a:extLst>
          </p:cNvPr>
          <p:cNvSpPr txBox="1"/>
          <p:nvPr/>
        </p:nvSpPr>
        <p:spPr>
          <a:xfrm>
            <a:off x="0" y="76194"/>
            <a:ext cx="13533120" cy="7540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200" b="1" dirty="0">
                <a:latin typeface="Helvetica" pitchFamily="2" charset="0"/>
              </a:rPr>
              <a:t>Funciones específicas de los contratos</a:t>
            </a:r>
          </a:p>
          <a:p>
            <a:pPr algn="ctr"/>
            <a:endParaRPr lang="es-CL" sz="3200" dirty="0">
              <a:latin typeface="Helvetica" pitchFamily="2" charset="0"/>
            </a:endParaRPr>
          </a:p>
          <a:p>
            <a:r>
              <a:rPr lang="es-CL" sz="3200" dirty="0">
                <a:latin typeface="Helvetica" pitchFamily="2" charset="0"/>
              </a:rPr>
              <a:t>1.  Intercambio: CV, Trueque, </a:t>
            </a:r>
          </a:p>
          <a:p>
            <a:endParaRPr lang="es-CL" sz="3200" dirty="0">
              <a:latin typeface="Helvetica" pitchFamily="2" charset="0"/>
            </a:endParaRPr>
          </a:p>
          <a:p>
            <a:r>
              <a:rPr lang="es-CL" sz="3200" dirty="0">
                <a:latin typeface="Helvetica" pitchFamily="2" charset="0"/>
              </a:rPr>
              <a:t>2.  Consumo</a:t>
            </a:r>
          </a:p>
          <a:p>
            <a:endParaRPr lang="es-CL" sz="3200" dirty="0">
              <a:latin typeface="Helvetica" pitchFamily="2" charset="0"/>
            </a:endParaRPr>
          </a:p>
          <a:p>
            <a:r>
              <a:rPr lang="es-CL" sz="3200" dirty="0">
                <a:latin typeface="Helvetica" pitchFamily="2" charset="0"/>
              </a:rPr>
              <a:t>3.  Garantías: prenda, hipoteca, fianza/aval, seguro</a:t>
            </a:r>
          </a:p>
          <a:p>
            <a:endParaRPr lang="es-CL" sz="3200" dirty="0">
              <a:latin typeface="Helvetica" pitchFamily="2" charset="0"/>
            </a:endParaRPr>
          </a:p>
          <a:p>
            <a:r>
              <a:rPr lang="es-CL" sz="3200" dirty="0">
                <a:latin typeface="Helvetica" pitchFamily="2" charset="0"/>
              </a:rPr>
              <a:t>4.  Crédito (Ley operaciones de crédito de dinero)</a:t>
            </a:r>
          </a:p>
          <a:p>
            <a:endParaRPr lang="es-CL" sz="3200" dirty="0">
              <a:latin typeface="Helvetica" pitchFamily="2" charset="0"/>
            </a:endParaRPr>
          </a:p>
          <a:p>
            <a:r>
              <a:rPr lang="es-CL" sz="3200" dirty="0">
                <a:latin typeface="Helvetica" pitchFamily="2" charset="0"/>
              </a:rPr>
              <a:t>5. Custodia (depósito)</a:t>
            </a:r>
          </a:p>
          <a:p>
            <a:endParaRPr lang="es-CL" sz="3200" dirty="0">
              <a:latin typeface="Helvetica" pitchFamily="2" charset="0"/>
            </a:endParaRPr>
          </a:p>
          <a:p>
            <a:r>
              <a:rPr lang="es-CL" sz="3200" dirty="0">
                <a:latin typeface="Helvetica" pitchFamily="2" charset="0"/>
              </a:rPr>
              <a:t>6. Préstamo: Comodato, Mutuo, LOCD, </a:t>
            </a:r>
          </a:p>
          <a:p>
            <a:endParaRPr lang="es-CL" sz="3200" dirty="0">
              <a:latin typeface="Helvetica" pitchFamily="2" charset="0"/>
            </a:endParaRPr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3271363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525F4CF-3370-AA49-8A32-149C392A8706}"/>
              </a:ext>
            </a:extLst>
          </p:cNvPr>
          <p:cNvSpPr txBox="1"/>
          <p:nvPr/>
        </p:nvSpPr>
        <p:spPr>
          <a:xfrm>
            <a:off x="207264" y="0"/>
            <a:ext cx="10399776" cy="89562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200" dirty="0"/>
              <a:t>7. Colaboración: Prestación de servicios</a:t>
            </a:r>
          </a:p>
          <a:p>
            <a:endParaRPr lang="es-CL" sz="3200" dirty="0"/>
          </a:p>
          <a:p>
            <a:r>
              <a:rPr lang="es-CL" sz="3200" dirty="0"/>
              <a:t>8. Representación: colaboración; mandato</a:t>
            </a:r>
          </a:p>
          <a:p>
            <a:endParaRPr lang="es-CL" sz="3200" dirty="0"/>
          </a:p>
          <a:p>
            <a:r>
              <a:rPr lang="es-CL" sz="3200" dirty="0"/>
              <a:t>9. Regalo: donación</a:t>
            </a:r>
          </a:p>
          <a:p>
            <a:endParaRPr lang="es-CL" sz="3200" dirty="0"/>
          </a:p>
          <a:p>
            <a:r>
              <a:rPr lang="es-CL" sz="3200" dirty="0"/>
              <a:t>10. Negocio conjunto: sociedad</a:t>
            </a:r>
          </a:p>
          <a:p>
            <a:endParaRPr lang="es-CL" sz="3200" dirty="0"/>
          </a:p>
          <a:p>
            <a:pPr algn="just"/>
            <a:r>
              <a:rPr lang="es-CL" sz="3200" dirty="0"/>
              <a:t>11. Cesión de uso temporal de la propiedad: arriendo, comodato </a:t>
            </a:r>
          </a:p>
          <a:p>
            <a:endParaRPr lang="es-CL" sz="3200" dirty="0"/>
          </a:p>
          <a:p>
            <a:endParaRPr lang="es-CL" sz="3200" dirty="0"/>
          </a:p>
          <a:p>
            <a:endParaRPr lang="es-CL" sz="3200" dirty="0"/>
          </a:p>
          <a:p>
            <a:endParaRPr lang="es-CL" sz="3200" dirty="0"/>
          </a:p>
          <a:p>
            <a:endParaRPr lang="es-CL" sz="3200" dirty="0"/>
          </a:p>
          <a:p>
            <a:endParaRPr lang="es-CL" sz="3200" dirty="0"/>
          </a:p>
          <a:p>
            <a:endParaRPr lang="es-CL" sz="3200" dirty="0"/>
          </a:p>
          <a:p>
            <a:r>
              <a:rPr lang="es-CL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425284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0203CE99-68E7-2845-8F4E-FA1C4269C04B}"/>
              </a:ext>
            </a:extLst>
          </p:cNvPr>
          <p:cNvSpPr txBox="1"/>
          <p:nvPr/>
        </p:nvSpPr>
        <p:spPr>
          <a:xfrm>
            <a:off x="0" y="0"/>
            <a:ext cx="12192000" cy="57246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000" b="1" dirty="0">
                <a:latin typeface="Helvetica" pitchFamily="2" charset="0"/>
              </a:rPr>
              <a:t>Modificaciones en el contrato moderno (Atiyah)</a:t>
            </a:r>
          </a:p>
          <a:p>
            <a:endParaRPr lang="es-CL" dirty="0">
              <a:latin typeface="Helvetica" pitchFamily="2" charset="0"/>
            </a:endParaRPr>
          </a:p>
          <a:p>
            <a:endParaRPr lang="es-CL" dirty="0">
              <a:latin typeface="Helvetica" pitchFamily="2" charset="0"/>
            </a:endParaRPr>
          </a:p>
          <a:p>
            <a:r>
              <a:rPr lang="es-CL" sz="3000" b="1" dirty="0">
                <a:latin typeface="Helvetica" pitchFamily="2" charset="0"/>
              </a:rPr>
              <a:t>Clásico: </a:t>
            </a:r>
          </a:p>
          <a:p>
            <a:pPr marL="342900" indent="-342900">
              <a:buAutoNum type="arabicPeriod"/>
            </a:pPr>
            <a:r>
              <a:rPr lang="es-CL" sz="3000" dirty="0">
                <a:latin typeface="Helvetica" pitchFamily="2" charset="0"/>
              </a:rPr>
              <a:t>Voluntad Individual</a:t>
            </a:r>
          </a:p>
          <a:p>
            <a:pPr marL="342900" indent="-342900">
              <a:buAutoNum type="arabicPeriod"/>
            </a:pPr>
            <a:r>
              <a:rPr lang="es-CL" sz="3000" dirty="0">
                <a:latin typeface="Helvetica" pitchFamily="2" charset="0"/>
              </a:rPr>
              <a:t>Libertad Contractual</a:t>
            </a:r>
          </a:p>
          <a:p>
            <a:pPr marL="342900" indent="-342900">
              <a:buAutoNum type="arabicPeriod"/>
            </a:pPr>
            <a:r>
              <a:rPr lang="es-CL" sz="3000" dirty="0">
                <a:latin typeface="Helvetica" pitchFamily="2" charset="0"/>
              </a:rPr>
              <a:t>Libre elección sin interferencias</a:t>
            </a:r>
          </a:p>
          <a:p>
            <a:endParaRPr lang="es-CL" sz="3000" dirty="0">
              <a:latin typeface="Helvetica" pitchFamily="2" charset="0"/>
            </a:endParaRPr>
          </a:p>
          <a:p>
            <a:r>
              <a:rPr lang="es-CL" sz="3000" b="1" dirty="0">
                <a:latin typeface="Helvetica" pitchFamily="2" charset="0"/>
              </a:rPr>
              <a:t>Moderno:</a:t>
            </a:r>
          </a:p>
          <a:p>
            <a:pPr marL="342900" indent="-342900">
              <a:buAutoNum type="arabicPeriod"/>
            </a:pPr>
            <a:r>
              <a:rPr lang="es-CL" sz="3000" dirty="0">
                <a:latin typeface="Helvetica" pitchFamily="2" charset="0"/>
              </a:rPr>
              <a:t>Contratos tipo masificados impuestos (“tómalo o déjalo”)</a:t>
            </a:r>
          </a:p>
          <a:p>
            <a:pPr marL="342900" indent="-342900">
              <a:buAutoNum type="arabicPeriod"/>
            </a:pPr>
            <a:r>
              <a:rPr lang="es-CL" sz="3000" dirty="0">
                <a:latin typeface="Helvetica" pitchFamily="2" charset="0"/>
              </a:rPr>
              <a:t>Decreciente importancia a la libre elección</a:t>
            </a:r>
          </a:p>
          <a:p>
            <a:pPr marL="342900" indent="-342900">
              <a:buAutoNum type="arabicPeriod"/>
            </a:pPr>
            <a:r>
              <a:rPr lang="es-CL" sz="3000" dirty="0">
                <a:latin typeface="Helvetica" pitchFamily="2" charset="0"/>
              </a:rPr>
              <a:t>Enfrentamiento a las asimetrías y desequilibrios (trabajo, arriendo)</a:t>
            </a:r>
          </a:p>
          <a:p>
            <a:pPr marL="342900" indent="-342900">
              <a:buAutoNum type="arabicPeriod"/>
            </a:pPr>
            <a:r>
              <a:rPr lang="es-CL" sz="3000" dirty="0">
                <a:latin typeface="Helvetica" pitchFamily="2" charset="0"/>
              </a:rPr>
              <a:t>Mayor protección de consumidores</a:t>
            </a:r>
          </a:p>
        </p:txBody>
      </p:sp>
    </p:spTree>
    <p:extLst>
      <p:ext uri="{BB962C8B-B14F-4D97-AF65-F5344CB8AC3E}">
        <p14:creationId xmlns:p14="http://schemas.microsoft.com/office/powerpoint/2010/main" val="11531590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E3F4F8A3-53B0-794E-AC9E-F7EE8A6A127C}"/>
              </a:ext>
            </a:extLst>
          </p:cNvPr>
          <p:cNvSpPr txBox="1"/>
          <p:nvPr/>
        </p:nvSpPr>
        <p:spPr>
          <a:xfrm>
            <a:off x="146304" y="0"/>
            <a:ext cx="11410290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000" b="1" dirty="0">
                <a:latin typeface="Helvetica" pitchFamily="2" charset="0"/>
              </a:rPr>
              <a:t>Enfoques del Contrato</a:t>
            </a:r>
          </a:p>
          <a:p>
            <a:endParaRPr lang="es-CL" sz="3000" dirty="0">
              <a:latin typeface="Helvetica" pitchFamily="2" charset="0"/>
            </a:endParaRPr>
          </a:p>
          <a:p>
            <a:r>
              <a:rPr lang="es-CL" sz="3000" dirty="0">
                <a:latin typeface="Helvetica" pitchFamily="2" charset="0"/>
              </a:rPr>
              <a:t>Antropológica: Ej. Gehlen / Malinowski</a:t>
            </a:r>
          </a:p>
          <a:p>
            <a:endParaRPr lang="es-CL" sz="3000" dirty="0">
              <a:latin typeface="Helvetica" pitchFamily="2" charset="0"/>
            </a:endParaRPr>
          </a:p>
          <a:p>
            <a:r>
              <a:rPr lang="es-CL" sz="3000" dirty="0">
                <a:latin typeface="Helvetica" pitchFamily="2" charset="0"/>
              </a:rPr>
              <a:t>Económica: Ej. Cooter y Ulen</a:t>
            </a:r>
          </a:p>
          <a:p>
            <a:endParaRPr lang="es-CL" sz="3000" dirty="0">
              <a:latin typeface="Helvetica" pitchFamily="2" charset="0"/>
            </a:endParaRPr>
          </a:p>
          <a:p>
            <a:r>
              <a:rPr lang="es-CL" sz="3000" dirty="0">
                <a:latin typeface="Helvetica" pitchFamily="2" charset="0"/>
              </a:rPr>
              <a:t>Histórica: Ej. Zimmermann</a:t>
            </a:r>
          </a:p>
          <a:p>
            <a:endParaRPr lang="es-CL" sz="3000" dirty="0">
              <a:latin typeface="Helvetica" pitchFamily="2" charset="0"/>
            </a:endParaRPr>
          </a:p>
          <a:p>
            <a:r>
              <a:rPr lang="es-CL" sz="3000" dirty="0">
                <a:latin typeface="Helvetica" pitchFamily="2" charset="0"/>
              </a:rPr>
              <a:t>Comparada: Ej.: Zweigert &amp; Kötz</a:t>
            </a:r>
          </a:p>
          <a:p>
            <a:endParaRPr lang="es-CL" sz="3000" dirty="0">
              <a:latin typeface="Helvetica" pitchFamily="2" charset="0"/>
            </a:endParaRPr>
          </a:p>
          <a:p>
            <a:r>
              <a:rPr lang="es-CL" sz="3000" dirty="0">
                <a:latin typeface="Helvetica" pitchFamily="2" charset="0"/>
              </a:rPr>
              <a:t>Jurídica: Ej.: Díez-Picazo</a:t>
            </a:r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3970936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4478</TotalTime>
  <Words>343</Words>
  <Application>Microsoft Macintosh PowerPoint</Application>
  <PresentationFormat>Panorámica</PresentationFormat>
  <Paragraphs>87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3" baseType="lpstr">
      <vt:lpstr>Arial</vt:lpstr>
      <vt:lpstr>Book Antiqua</vt:lpstr>
      <vt:lpstr>Calibri</vt:lpstr>
      <vt:lpstr>Calibri Light</vt:lpstr>
      <vt:lpstr>Helvetica</vt:lpstr>
      <vt:lpstr>Tema de Office</vt:lpstr>
      <vt:lpstr>        Contratos  Clase 3: Viernes 26 Marzo, 2021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Contratos - 2021</dc:title>
  <dc:subject/>
  <dc:creator>Francisco González Hoch</dc:creator>
  <cp:keywords/>
  <dc:description/>
  <cp:lastModifiedBy>Francisco González</cp:lastModifiedBy>
  <cp:revision>152</cp:revision>
  <cp:lastPrinted>2020-08-24T12:22:53Z</cp:lastPrinted>
  <dcterms:created xsi:type="dcterms:W3CDTF">2020-08-23T20:39:14Z</dcterms:created>
  <dcterms:modified xsi:type="dcterms:W3CDTF">2021-04-02T14:33:58Z</dcterms:modified>
  <cp:category/>
</cp:coreProperties>
</file>