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8" r:id="rId5"/>
    <p:sldId id="270" r:id="rId6"/>
    <p:sldId id="267" r:id="rId7"/>
    <p:sldId id="269" r:id="rId8"/>
    <p:sldId id="260" r:id="rId9"/>
    <p:sldId id="271" r:id="rId10"/>
    <p:sldId id="262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2"/>
  </p:normalViewPr>
  <p:slideViewPr>
    <p:cSldViewPr snapToGrid="0" snapToObjects="1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B3908-4AB8-B34B-BA8F-03230A6F474A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673EE-2074-CD46-986C-76EAD43616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3236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CB495-7D62-804F-A1A1-67F10DFFC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7E033D-B2C5-3641-A264-E2F5F90D9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BC41F1-7B84-1E4F-B3F8-96FAE9EC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FF3F6F-A0D0-BB47-94ED-1B4795F6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F3113D-FA79-6749-8A8E-CBE4CB1E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194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DB2E20-8673-374B-9B59-44EA29275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29D982-149D-A04B-AAA7-3197C1AC4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EB404E-01F2-8B41-A91E-2B58407ED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B5532A-5CB9-3D47-B179-52D2539B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B8EDF0-6657-4C49-9F35-B0737E1F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8729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00041-8984-8545-8585-167C4039F6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8D4479-275A-7F4D-AEE2-67B7E0437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9E7A62-89E5-4843-A550-C93D0F45A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BCCE04-D57E-3F47-81B9-71B2FEA6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D440BB-8318-2649-BF24-57C6C01FF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187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46A3B-7F37-A949-90FA-0EA756FE6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307E12-1A88-9842-971E-98E1A1E71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14B183-1E73-F249-876E-2EAD5CCCC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B2DD0F-3B01-6A41-B4F1-B124C560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5A968F-E89F-1F4B-9AA9-7839B4EA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042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12777-5A64-3F40-B925-FB82F7C4E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6C0FA3-B4E6-4B41-A975-B89C00432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17E015-B6C3-B741-B634-157BFEC0C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4A267D-236E-2F4A-B614-986082C5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AD45D0-62AC-194C-8CAF-B24302FE0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135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DC4722-6123-8E4E-83B4-5AD4A4BB1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89FB6A-4A23-ED41-BECB-C122841E9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4E515C-BD7B-A343-B9B0-C5783728B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161D97-3E07-F74D-A203-F1DF366C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F250A5-E1B2-FC4A-A4A7-282D5530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42F379-9EAE-DE46-A4FD-142815AE3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227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2C482-770C-014A-808A-C436DAA6A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9895F9-5EED-9146-A649-A4A1E942C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0E8F38-E162-3440-83ED-8883257D8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2AAC1F-4347-0144-97BC-440E15D46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4D71A0-7853-5F47-AAA1-0E92B4EED7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8BEAD4-F063-EF4E-B6F9-DBF00909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A236F7-6F42-2C47-A4F5-FEA6F19E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52BDEBC-3D93-5641-85D4-1F28B35C2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86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6FAD38-EC3B-394E-8BD9-834BEAB9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C9F5343-6096-0A46-B724-0A8CB99D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E1623AC-B28B-F84C-AECD-69B0CBA3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FB7C42-1246-854E-A67F-D2CDEEE04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39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255722-5DBE-D146-A987-CEEF7373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A2ACBE3-8F86-CA42-A900-F6F758BC8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15F10E8-30E9-A844-820C-917D78463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177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41B94-0A91-0243-9EBF-E3C144017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72F981-6308-B542-AED0-2629B16F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91A9B3-4DB3-B143-98AA-4869F38F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F3036B-DF1E-6343-8AD1-0BC0074F2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7E8A45-25C2-A747-88B9-FAD6AAB99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BE4FB3-A344-EE40-8FEA-7E9892A4B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840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9F52E-51F0-674F-9654-87BDB3EB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58AF806-5181-9A48-B8BC-E9E4F2AAD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A9881A-FC3D-BE4A-983A-CCF69F596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A4B217-4381-B04C-98CE-D404DFC1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8623C3-FB86-1B4F-BE9B-10961F7A8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917B92-F392-6B4D-B0B7-79A4630E7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624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DDD1F75-6027-EA4E-AF6D-E4F8BD82C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FBF350-6F4E-B443-A33B-610EF9CFB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4E4BE5-E904-A441-A8DA-8044BE770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E4B22-CB1B-1F48-B699-8864B271CD85}" type="datetimeFigureOut">
              <a:rPr lang="es-CL" smtClean="0"/>
              <a:t>22-03-21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17AC89-17E2-5044-9D4C-8D146CAF1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5BE1B4-F0AB-6D42-B5DD-93838B644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382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1: Martes 23 Marzo, 2021</a:t>
            </a: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37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3F4F8A3-53B0-794E-AC9E-F7EE8A6A127C}"/>
              </a:ext>
            </a:extLst>
          </p:cNvPr>
          <p:cNvSpPr txBox="1"/>
          <p:nvPr/>
        </p:nvSpPr>
        <p:spPr>
          <a:xfrm>
            <a:off x="146304" y="0"/>
            <a:ext cx="1141029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>
                <a:latin typeface="Helvetica" pitchFamily="2" charset="0"/>
              </a:rPr>
              <a:t>Enfoques del Contrato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Antropológica: Ej. Gehlen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Económica: Ej. Cooter y Ulen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Histórica: Ej. Zimmermann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Comparada: Ej.: Zweigert &amp; Kötz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Jurídica: Ej.: Díez-Picazo</a:t>
            </a:r>
          </a:p>
          <a:p>
            <a:endParaRPr lang="es-CL"/>
          </a:p>
          <a:p>
            <a:endParaRPr lang="es-CL"/>
          </a:p>
          <a:p>
            <a:endParaRPr lang="es-CL"/>
          </a:p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7093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5000">
                <a:latin typeface="Helvetica" pitchFamily="2" charset="0"/>
              </a:rPr>
              <a:t>Promesa : SSL</a:t>
            </a:r>
          </a:p>
        </p:txBody>
      </p:sp>
    </p:spTree>
    <p:extLst>
      <p:ext uri="{BB962C8B-B14F-4D97-AF65-F5344CB8AC3E}">
        <p14:creationId xmlns:p14="http://schemas.microsoft.com/office/powerpoint/2010/main" val="216658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2A6422-A3FD-114D-8021-E9F93A996708}"/>
              </a:ext>
            </a:extLst>
          </p:cNvPr>
          <p:cNvSpPr txBox="1"/>
          <p:nvPr/>
        </p:nvSpPr>
        <p:spPr>
          <a:xfrm>
            <a:off x="0" y="0"/>
            <a:ext cx="12192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L" sz="4000" dirty="0">
              <a:latin typeface="Helvetica" pitchFamily="2" charset="0"/>
              <a:ea typeface="+mj-ea"/>
              <a:cs typeface="+mj-cs"/>
            </a:endParaRPr>
          </a:p>
          <a:p>
            <a:pPr algn="ctr"/>
            <a:r>
              <a:rPr lang="es-CL" sz="4000" dirty="0">
                <a:latin typeface="Helvetica" pitchFamily="2" charset="0"/>
                <a:ea typeface="+mj-ea"/>
                <a:cs typeface="+mj-cs"/>
              </a:rPr>
              <a:t>El Náufrago (= Robinson Crusoe)</a:t>
            </a:r>
          </a:p>
          <a:p>
            <a:pPr algn="ctr"/>
            <a:endParaRPr lang="es-CL" sz="4000" dirty="0">
              <a:latin typeface="+mj-lt"/>
              <a:ea typeface="+mj-ea"/>
              <a:cs typeface="+mj-cs"/>
            </a:endParaRPr>
          </a:p>
          <a:p>
            <a:pPr algn="ctr"/>
            <a:r>
              <a:rPr lang="es-CL" sz="4000" dirty="0">
                <a:latin typeface="Helvetica" pitchFamily="2" charset="0"/>
                <a:ea typeface="+mj-ea"/>
                <a:cs typeface="+mj-cs"/>
              </a:rPr>
              <a:t>Tom Hanks – 2000</a:t>
            </a:r>
          </a:p>
          <a:p>
            <a:pPr algn="ctr"/>
            <a:r>
              <a:rPr lang="es-CL" sz="3000" dirty="0">
                <a:latin typeface="Helvetica" pitchFamily="2" charset="0"/>
                <a:ea typeface="+mj-ea"/>
                <a:cs typeface="+mj-cs"/>
              </a:rPr>
              <a:t>También “</a:t>
            </a:r>
            <a:r>
              <a:rPr lang="es-CL" sz="3000" i="1" dirty="0">
                <a:latin typeface="Helvetica" pitchFamily="2" charset="0"/>
                <a:ea typeface="+mj-ea"/>
                <a:cs typeface="+mj-cs"/>
              </a:rPr>
              <a:t>Wilson</a:t>
            </a:r>
            <a:r>
              <a:rPr lang="es-CL" sz="3000" dirty="0">
                <a:latin typeface="Helvetica" pitchFamily="2" charset="0"/>
                <a:ea typeface="+mj-ea"/>
                <a:cs typeface="+mj-cs"/>
              </a:rPr>
              <a:t>”</a:t>
            </a:r>
          </a:p>
          <a:p>
            <a:pPr algn="ctr"/>
            <a:endParaRPr lang="es-CL" sz="4000" dirty="0">
              <a:latin typeface="Helvetica" pitchFamily="2" charset="0"/>
              <a:ea typeface="+mj-ea"/>
              <a:cs typeface="+mj-cs"/>
            </a:endParaRPr>
          </a:p>
          <a:p>
            <a:pPr indent="-571500" algn="ctr">
              <a:buFont typeface="Arial" panose="020B0604020202020204" pitchFamily="34" charset="0"/>
              <a:buChar char="•"/>
            </a:pPr>
            <a:r>
              <a:rPr lang="es-CL" sz="4000" dirty="0">
                <a:latin typeface="Helvetica" pitchFamily="2" charset="0"/>
              </a:rPr>
              <a:t>Propiedad ?</a:t>
            </a:r>
          </a:p>
          <a:p>
            <a:pPr algn="ctr"/>
            <a:endParaRPr lang="es-CL" sz="4000" dirty="0">
              <a:latin typeface="Helvetica" pitchFamily="2" charset="0"/>
            </a:endParaRPr>
          </a:p>
          <a:p>
            <a:pPr indent="-571500" algn="ctr">
              <a:buFont typeface="Arial" panose="020B0604020202020204" pitchFamily="34" charset="0"/>
              <a:buChar char="•"/>
            </a:pPr>
            <a:r>
              <a:rPr lang="es-CL" sz="4000" dirty="0">
                <a:latin typeface="Helvetica" pitchFamily="2" charset="0"/>
              </a:rPr>
              <a:t>Contratos ?</a:t>
            </a:r>
          </a:p>
          <a:p>
            <a:pPr algn="ctr"/>
            <a:endParaRPr lang="es-CL" sz="4000" b="1" dirty="0">
              <a:latin typeface="Helvetica" pitchFamily="2" charset="0"/>
              <a:ea typeface="+mj-ea"/>
              <a:cs typeface="+mj-cs"/>
            </a:endParaRPr>
          </a:p>
          <a:p>
            <a:pPr algn="ctr"/>
            <a:r>
              <a:rPr lang="es-CL" sz="4000" b="1" dirty="0">
                <a:latin typeface="Helvetica" pitchFamily="2" charset="0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3661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2FDC1F0-812B-D140-AEB5-B1B8BC4345DA}"/>
              </a:ext>
            </a:extLst>
          </p:cNvPr>
          <p:cNvSpPr txBox="1"/>
          <p:nvPr/>
        </p:nvSpPr>
        <p:spPr>
          <a:xfrm>
            <a:off x="0" y="0"/>
            <a:ext cx="12192000" cy="886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 dirty="0">
                <a:latin typeface="Helvetica" pitchFamily="2" charset="0"/>
              </a:rPr>
              <a:t>Manifestaciones “culturales” vs. naturaleza</a:t>
            </a:r>
          </a:p>
          <a:p>
            <a:pPr algn="ctr"/>
            <a:endParaRPr lang="es-CL" sz="3000" b="1" dirty="0">
              <a:latin typeface="Helvetica" pitchFamily="2" charset="0"/>
            </a:endParaRPr>
          </a:p>
          <a:p>
            <a:pPr marL="514350" indent="-514350">
              <a:buAutoNum type="arabicPeriod"/>
            </a:pPr>
            <a:r>
              <a:rPr lang="es-CL" sz="3000" dirty="0">
                <a:latin typeface="Helvetica" pitchFamily="2" charset="0"/>
              </a:rPr>
              <a:t>Lenguaje</a:t>
            </a:r>
          </a:p>
          <a:p>
            <a:pPr marL="514350" indent="-51435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514350" indent="-514350">
              <a:buAutoNum type="arabicPeriod"/>
            </a:pPr>
            <a:r>
              <a:rPr lang="es-CL" sz="3000" dirty="0">
                <a:latin typeface="Helvetica" pitchFamily="2" charset="0"/>
              </a:rPr>
              <a:t>Religión / Ritos / Magia / Mitos / Leyendas</a:t>
            </a:r>
          </a:p>
          <a:p>
            <a:pPr marL="514350" indent="-51435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514350" indent="-514350">
              <a:buAutoNum type="arabicPeriod"/>
            </a:pPr>
            <a:r>
              <a:rPr lang="es-CL" sz="3000" dirty="0">
                <a:latin typeface="Helvetica" pitchFamily="2" charset="0"/>
              </a:rPr>
              <a:t>Arte</a:t>
            </a:r>
          </a:p>
          <a:p>
            <a:pPr marL="514350" indent="-51435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514350" indent="-514350">
              <a:buAutoNum type="arabicPeriod"/>
            </a:pPr>
            <a:r>
              <a:rPr lang="es-CL" sz="3000" dirty="0">
                <a:latin typeface="Helvetica" pitchFamily="2" charset="0"/>
              </a:rPr>
              <a:t>Moral</a:t>
            </a:r>
          </a:p>
          <a:p>
            <a:pPr marL="514350" indent="-51435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514350" indent="-514350">
              <a:buAutoNum type="arabicPeriod"/>
            </a:pPr>
            <a:r>
              <a:rPr lang="es-CL" sz="3000" dirty="0">
                <a:latin typeface="Helvetica" pitchFamily="2" charset="0"/>
              </a:rPr>
              <a:t>Costumbres (parentesco, matrimonio, muerte, comercio, trueque)</a:t>
            </a:r>
          </a:p>
          <a:p>
            <a:pPr marL="514350" indent="-514350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514350" indent="-514350" algn="just">
              <a:buAutoNum type="arabicPeriod"/>
            </a:pPr>
            <a:r>
              <a:rPr lang="es-CL" sz="3000" b="1" dirty="0">
                <a:solidFill>
                  <a:srgbClr val="0070C0"/>
                </a:solidFill>
                <a:latin typeface="Helvetica" pitchFamily="2" charset="0"/>
              </a:rPr>
              <a:t>Derecho (Privado): </a:t>
            </a:r>
            <a:r>
              <a:rPr lang="es-CL" sz="3000" dirty="0">
                <a:latin typeface="Helvetica" pitchFamily="2" charset="0"/>
              </a:rPr>
              <a:t>Propiedad y </a:t>
            </a:r>
            <a:r>
              <a:rPr lang="es-CL" sz="3000" u="sng" dirty="0">
                <a:latin typeface="Helvetica" pitchFamily="2" charset="0"/>
              </a:rPr>
              <a:t>Contratos</a:t>
            </a:r>
            <a:r>
              <a:rPr lang="es-CL" sz="3000" dirty="0">
                <a:latin typeface="Helvetica" pitchFamily="2" charset="0"/>
              </a:rPr>
              <a:t>: ”</a:t>
            </a:r>
            <a:r>
              <a:rPr lang="es-CL" sz="3000" b="1" dirty="0">
                <a:latin typeface="Helvetica" pitchFamily="2" charset="0"/>
              </a:rPr>
              <a:t>economía de esfuerzo</a:t>
            </a:r>
            <a:r>
              <a:rPr lang="es-CL" sz="3000" dirty="0">
                <a:latin typeface="Helvetica" pitchFamily="2" charset="0"/>
              </a:rPr>
              <a:t>”</a:t>
            </a:r>
          </a:p>
          <a:p>
            <a:pPr algn="ctr"/>
            <a:endParaRPr lang="es-CL" sz="3000" dirty="0"/>
          </a:p>
          <a:p>
            <a:pPr algn="ctr"/>
            <a:endParaRPr lang="es-CL" sz="3000" dirty="0"/>
          </a:p>
          <a:p>
            <a:pPr algn="ctr"/>
            <a:endParaRPr lang="es-CL" sz="3000" dirty="0"/>
          </a:p>
          <a:p>
            <a:pPr algn="ctr"/>
            <a:endParaRPr lang="es-CL" sz="3000" dirty="0"/>
          </a:p>
          <a:p>
            <a:pPr algn="ctr"/>
            <a:endParaRPr lang="es-CL" sz="3000" dirty="0"/>
          </a:p>
        </p:txBody>
      </p:sp>
    </p:spTree>
    <p:extLst>
      <p:ext uri="{BB962C8B-B14F-4D97-AF65-F5344CB8AC3E}">
        <p14:creationId xmlns:p14="http://schemas.microsoft.com/office/powerpoint/2010/main" val="2002716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3815E20-60A5-294A-8531-013A27B141B3}"/>
              </a:ext>
            </a:extLst>
          </p:cNvPr>
          <p:cNvSpPr txBox="1"/>
          <p:nvPr/>
        </p:nvSpPr>
        <p:spPr>
          <a:xfrm>
            <a:off x="0" y="0"/>
            <a:ext cx="1219200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100" b="1" u="sng" dirty="0">
                <a:latin typeface="Helvetica" pitchFamily="2" charset="0"/>
              </a:rPr>
              <a:t>Temas centrales en Contratos</a:t>
            </a:r>
          </a:p>
          <a:p>
            <a:endParaRPr lang="es-CL" sz="3100" dirty="0">
              <a:latin typeface="Helvetica" pitchFamily="2" charset="0"/>
            </a:endParaRPr>
          </a:p>
          <a:p>
            <a:r>
              <a:rPr lang="es-CL" sz="3100" dirty="0">
                <a:latin typeface="Helvetica" pitchFamily="2" charset="0"/>
              </a:rPr>
              <a:t>Determinar qué acuerdos son legalmente vinculantes</a:t>
            </a:r>
          </a:p>
          <a:p>
            <a:r>
              <a:rPr lang="es-CL" sz="3100" dirty="0">
                <a:latin typeface="Helvetica" pitchFamily="2" charset="0"/>
              </a:rPr>
              <a:t>Relación entre Libertad/ Voluntad vs. Orden Público</a:t>
            </a:r>
          </a:p>
          <a:p>
            <a:r>
              <a:rPr lang="es-CL" sz="3100" dirty="0">
                <a:latin typeface="Helvetica" pitchFamily="2" charset="0"/>
              </a:rPr>
              <a:t>Contenido de las conductas futuras prometidas</a:t>
            </a:r>
          </a:p>
          <a:p>
            <a:r>
              <a:rPr lang="es-CL" sz="3100" dirty="0">
                <a:latin typeface="Helvetica" pitchFamily="2" charset="0"/>
              </a:rPr>
              <a:t>Acciones para hacer cumplir lo acordado (+ IP)</a:t>
            </a:r>
          </a:p>
          <a:p>
            <a:endParaRPr lang="es-CL" sz="3100" dirty="0">
              <a:latin typeface="Helvetica" pitchFamily="2" charset="0"/>
            </a:endParaRPr>
          </a:p>
          <a:p>
            <a:pPr algn="ctr"/>
            <a:r>
              <a:rPr lang="es-CL" sz="3100" b="1" u="sng" dirty="0">
                <a:latin typeface="Helvetica" pitchFamily="2" charset="0"/>
              </a:rPr>
              <a:t>Funciones Esenciales del Contrato</a:t>
            </a:r>
            <a:r>
              <a:rPr lang="es-CL" sz="3100" b="1" dirty="0">
                <a:latin typeface="Helvetica" pitchFamily="2" charset="0"/>
              </a:rPr>
              <a:t> </a:t>
            </a:r>
          </a:p>
          <a:p>
            <a:pPr algn="just"/>
            <a:endParaRPr lang="es-CL" sz="3100" b="1" dirty="0">
              <a:latin typeface="Helvetica" pitchFamily="2" charset="0"/>
            </a:endParaRPr>
          </a:p>
          <a:p>
            <a:pPr algn="just"/>
            <a:r>
              <a:rPr lang="es-CL" sz="3100" dirty="0">
                <a:latin typeface="Helvetica" pitchFamily="2" charset="0"/>
              </a:rPr>
              <a:t>Es un mecanismo legal que permite: </a:t>
            </a:r>
          </a:p>
          <a:p>
            <a:pPr algn="just"/>
            <a:endParaRPr lang="es-CL" sz="3100" b="1" dirty="0">
              <a:latin typeface="Helvetica" pitchFamily="2" charset="0"/>
            </a:endParaRPr>
          </a:p>
          <a:p>
            <a:pPr marL="514350" indent="-514350" algn="just">
              <a:buAutoNum type="arabicPeriod"/>
            </a:pPr>
            <a:r>
              <a:rPr lang="es-CL" sz="3100" dirty="0">
                <a:latin typeface="Helvetica" pitchFamily="2" charset="0"/>
              </a:rPr>
              <a:t>Efectuar transferencias de propiedad, </a:t>
            </a:r>
          </a:p>
          <a:p>
            <a:pPr marL="514350" indent="-514350" algn="just">
              <a:buAutoNum type="arabicPeriod"/>
            </a:pPr>
            <a:r>
              <a:rPr lang="es-CL" sz="3100" dirty="0">
                <a:latin typeface="Helvetica" pitchFamily="2" charset="0"/>
              </a:rPr>
              <a:t>Facilitar la prestación de servicios y, </a:t>
            </a:r>
          </a:p>
          <a:p>
            <a:pPr marL="514350" indent="-514350" algn="just">
              <a:buAutoNum type="arabicPeriod"/>
            </a:pPr>
            <a:r>
              <a:rPr lang="es-CL" sz="3100" dirty="0">
                <a:latin typeface="Helvetica" pitchFamily="2" charset="0"/>
              </a:rPr>
              <a:t>Realizar todo tipo de intercambios económicos.</a:t>
            </a:r>
          </a:p>
        </p:txBody>
      </p:sp>
    </p:spTree>
    <p:extLst>
      <p:ext uri="{BB962C8B-B14F-4D97-AF65-F5344CB8AC3E}">
        <p14:creationId xmlns:p14="http://schemas.microsoft.com/office/powerpoint/2010/main" val="1840162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3BE6B0D-A2E4-5E45-B126-640118335B5E}"/>
              </a:ext>
            </a:extLst>
          </p:cNvPr>
          <p:cNvSpPr txBox="1"/>
          <p:nvPr/>
        </p:nvSpPr>
        <p:spPr>
          <a:xfrm>
            <a:off x="0" y="0"/>
            <a:ext cx="12192000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 u="sng" dirty="0">
                <a:latin typeface="Helvetica" pitchFamily="2" charset="0"/>
              </a:rPr>
              <a:t>Esencia del contrato</a:t>
            </a:r>
            <a:endParaRPr lang="es-CL" sz="3000" b="1" dirty="0">
              <a:latin typeface="Helvetica" pitchFamily="2" charset="0"/>
            </a:endParaRP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El contrato es un acuerdo que crea, voluntariamente, una relación obligatoria por la cual una o más personas prometen y aseguran que ejecutarán en el futuro una conducta en favor de la otra.</a:t>
            </a:r>
          </a:p>
          <a:p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La conducta ajena derivada de ese acuerdo puede ser internalizada por la/s persona/s e incorporada en sus planes futuros.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Incumplido el acuerdo, el Estado (juez) puede ordenar que la promesa sea ejecutada forzadamente, o que se indemnicen los perjuicios. 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Para el derecho, el contrato es un “</a:t>
            </a:r>
            <a:r>
              <a:rPr lang="es-CL" sz="3000" i="1" dirty="0">
                <a:latin typeface="Helvetica" pitchFamily="2" charset="0"/>
              </a:rPr>
              <a:t>acuerdo de voluntades</a:t>
            </a:r>
            <a:r>
              <a:rPr lang="es-CL" sz="3000" dirty="0">
                <a:latin typeface="Helvetica" pitchFamily="2" charset="0"/>
              </a:rPr>
              <a:t>” del cual nacen obligaciones (1.437; 1.438; AJ= 1.445 - 1.469)</a:t>
            </a:r>
          </a:p>
          <a:p>
            <a:endParaRPr lang="es-CL" sz="3200" dirty="0">
              <a:latin typeface="Helvetica" pitchFamily="2" charset="0"/>
            </a:endParaRPr>
          </a:p>
          <a:p>
            <a:endParaRPr lang="es-CL" sz="3200" dirty="0">
              <a:latin typeface="Helvetica" pitchFamily="2" charset="0"/>
            </a:endParaRPr>
          </a:p>
          <a:p>
            <a:endParaRPr lang="es-CL" sz="3200" dirty="0">
              <a:latin typeface="Helvetica" pitchFamily="2" charset="0"/>
            </a:endParaRPr>
          </a:p>
          <a:p>
            <a:r>
              <a:rPr lang="es-CL" sz="3200" dirty="0"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2300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81A05-5AF1-564B-9B72-3C3082B53DF6}"/>
              </a:ext>
            </a:extLst>
          </p:cNvPr>
          <p:cNvSpPr txBox="1"/>
          <p:nvPr/>
        </p:nvSpPr>
        <p:spPr>
          <a:xfrm>
            <a:off x="0" y="-182880"/>
            <a:ext cx="12192000" cy="8417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L" sz="2800" b="1" dirty="0">
              <a:latin typeface="Helvetica" pitchFamily="2" charset="0"/>
            </a:endParaRPr>
          </a:p>
          <a:p>
            <a:pPr algn="ctr"/>
            <a:r>
              <a:rPr lang="es-CL" sz="2800" b="1" dirty="0">
                <a:latin typeface="Helvetica" pitchFamily="2" charset="0"/>
              </a:rPr>
              <a:t>Obligación, Acto Jurídico y Contrato</a:t>
            </a:r>
          </a:p>
          <a:p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b="1" dirty="0">
                <a:latin typeface="Helvetica" pitchFamily="2" charset="0"/>
              </a:rPr>
              <a:t>Obligación: </a:t>
            </a:r>
            <a:r>
              <a:rPr lang="es-CL" sz="2800" dirty="0">
                <a:latin typeface="Helvetica" pitchFamily="2" charset="0"/>
              </a:rPr>
              <a:t>“Obligatio est </a:t>
            </a:r>
            <a:r>
              <a:rPr lang="es-CL" sz="2800" b="1" i="1" dirty="0">
                <a:latin typeface="Helvetica" pitchFamily="2" charset="0"/>
              </a:rPr>
              <a:t>iuris vinculum</a:t>
            </a:r>
            <a:r>
              <a:rPr lang="es-CL" sz="2800" dirty="0">
                <a:latin typeface="Helvetica" pitchFamily="2" charset="0"/>
              </a:rPr>
              <a:t>, quo necessitate adstringimur alicuius solvendae rei secundum nostrae civitate iura". “La Obligación es un </a:t>
            </a:r>
            <a:r>
              <a:rPr lang="es-CL" sz="2800" b="1" i="1" dirty="0">
                <a:latin typeface="Helvetica" pitchFamily="2" charset="0"/>
              </a:rPr>
              <a:t>vínculo jurídico</a:t>
            </a:r>
            <a:r>
              <a:rPr lang="es-CL" sz="2800" dirty="0">
                <a:latin typeface="Helvetica" pitchFamily="2" charset="0"/>
              </a:rPr>
              <a:t>, por el cual somos forzados a pagar alguna cosa según las leyes de nuestra ciudad”.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b="1" dirty="0">
                <a:latin typeface="Helvetica" pitchFamily="2" charset="0"/>
              </a:rPr>
              <a:t>Acto Jurídico: </a:t>
            </a:r>
            <a:r>
              <a:rPr lang="es-CL" sz="2800" dirty="0">
                <a:latin typeface="Helvetica" pitchFamily="2" charset="0"/>
              </a:rPr>
              <a:t>Manifestación de voluntad con efectos jurídicos</a:t>
            </a:r>
            <a:r>
              <a:rPr lang="es-CL" sz="2800" b="1" dirty="0">
                <a:latin typeface="Helvetica" pitchFamily="2" charset="0"/>
              </a:rPr>
              <a:t>. </a:t>
            </a:r>
          </a:p>
          <a:p>
            <a:pPr algn="just"/>
            <a:endParaRPr lang="es-CL" sz="2800" b="1" dirty="0">
              <a:latin typeface="Helvetica" pitchFamily="2" charset="0"/>
            </a:endParaRPr>
          </a:p>
          <a:p>
            <a:pPr algn="just"/>
            <a:r>
              <a:rPr lang="es-CL" sz="2600" b="1" dirty="0">
                <a:latin typeface="Helvetica" pitchFamily="2" charset="0"/>
              </a:rPr>
              <a:t>Contrato</a:t>
            </a:r>
            <a:r>
              <a:rPr lang="es-CL" sz="2600" dirty="0">
                <a:latin typeface="Helvetica" pitchFamily="2" charset="0"/>
              </a:rPr>
              <a:t>: Acuerdo de voluntades AJB del que nacen obligaciones (1437, 1438)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b="1" dirty="0">
                <a:latin typeface="Helvetica" pitchFamily="2" charset="0"/>
              </a:rPr>
              <a:t>Del contrato nacen voluntariamente obligaciones auto-impuestas (que antes no existían)</a:t>
            </a:r>
            <a:r>
              <a:rPr lang="es-CL" sz="2800" dirty="0">
                <a:latin typeface="Helvetica" pitchFamily="2" charset="0"/>
              </a:rPr>
              <a:t>: </a:t>
            </a:r>
            <a:r>
              <a:rPr lang="es-CL" sz="2800" b="1" dirty="0">
                <a:solidFill>
                  <a:srgbClr val="0070C0"/>
                </a:solidFill>
                <a:latin typeface="Helvetica" pitchFamily="2" charset="0"/>
              </a:rPr>
              <a:t>“Paradoja del Contrato”: </a:t>
            </a:r>
            <a:r>
              <a:rPr lang="es-CL" sz="2800" b="1" dirty="0">
                <a:latin typeface="Helvetica" pitchFamily="2" charset="0"/>
              </a:rPr>
              <a:t>V</a:t>
            </a:r>
            <a:r>
              <a:rPr lang="es-CL" sz="2800" dirty="0">
                <a:latin typeface="Helvetica" pitchFamily="2" charset="0"/>
              </a:rPr>
              <a:t>oluntariamente se limita la propia libertad futura creando una obligación (Hipoteca 40 años; M$120–M$221; 3,1% -CAE: 3,58%). 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endParaRPr lang="es-CL" sz="3000" dirty="0">
              <a:latin typeface="Helvetica" pitchFamily="2" charset="0"/>
            </a:endParaRP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64128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F7AFE81-BA98-6246-9713-0BDA2E509FF5}"/>
              </a:ext>
            </a:extLst>
          </p:cNvPr>
          <p:cNvSpPr txBox="1"/>
          <p:nvPr/>
        </p:nvSpPr>
        <p:spPr>
          <a:xfrm>
            <a:off x="-85344" y="0"/>
            <a:ext cx="12277344" cy="861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900" b="1" dirty="0">
                <a:latin typeface="Helvetica" pitchFamily="2" charset="0"/>
              </a:rPr>
              <a:t>¿Para qué sirven los contratos? (funciones)</a:t>
            </a:r>
          </a:p>
          <a:p>
            <a:endParaRPr lang="es-CL" sz="2900" b="1" dirty="0">
              <a:latin typeface="Book Antiqua" panose="02040602050305030304" pitchFamily="18" charset="0"/>
            </a:endParaRP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Intercambio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Suministro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Consumo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Prestación de servicios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Crédito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Uso (temporal) de propiedad ajena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Colaboración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Negocio en conjunto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Préstamo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Garantías y Seguros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Custodia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Paz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Regalar 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Otros </a:t>
            </a:r>
          </a:p>
          <a:p>
            <a:endParaRPr lang="es-CL" sz="4000" dirty="0">
              <a:latin typeface="Helvetica" pitchFamily="2" charset="0"/>
            </a:endParaRPr>
          </a:p>
          <a:p>
            <a:endParaRPr lang="es-CL" sz="3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824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203CE99-68E7-2845-8F4E-FA1C4269C04B}"/>
              </a:ext>
            </a:extLst>
          </p:cNvPr>
          <p:cNvSpPr txBox="1"/>
          <p:nvPr/>
        </p:nvSpPr>
        <p:spPr>
          <a:xfrm>
            <a:off x="0" y="0"/>
            <a:ext cx="12192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 dirty="0">
                <a:latin typeface="Helvetica" pitchFamily="2" charset="0"/>
              </a:rPr>
              <a:t>Modificaciones en el contrato moderno</a:t>
            </a: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r>
              <a:rPr lang="es-CL" sz="3000" b="1" dirty="0">
                <a:latin typeface="Helvetica" pitchFamily="2" charset="0"/>
              </a:rPr>
              <a:t>Clásico: 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Voluntad Individual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Libertad Contractual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Libre elección sin interferencias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b="1" dirty="0">
                <a:latin typeface="Helvetica" pitchFamily="2" charset="0"/>
              </a:rPr>
              <a:t>Moderno: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Contratos tipo masificados impuestos (“tómalo o déjalo”)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Decreciente importancia a la libre elección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Enfrentamiento a las asimetrías y desequilibrios (trabajo, arriendo)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Mayor protección de consumidores</a:t>
            </a:r>
          </a:p>
        </p:txBody>
      </p:sp>
    </p:spTree>
    <p:extLst>
      <p:ext uri="{BB962C8B-B14F-4D97-AF65-F5344CB8AC3E}">
        <p14:creationId xmlns:p14="http://schemas.microsoft.com/office/powerpoint/2010/main" val="11531590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3448</TotalTime>
  <Words>504</Words>
  <Application>Microsoft Macintosh PowerPoint</Application>
  <PresentationFormat>Panorámica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1: Martes 23 Marzo, 2021  </vt:lpstr>
      <vt:lpstr>Promesa : SSL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Contratos - 2021</dc:title>
  <dc:subject/>
  <dc:creator>Francisco González Hoch</dc:creator>
  <cp:keywords/>
  <dc:description/>
  <cp:lastModifiedBy>Francisco González</cp:lastModifiedBy>
  <cp:revision>132</cp:revision>
  <cp:lastPrinted>2020-08-24T12:22:53Z</cp:lastPrinted>
  <dcterms:created xsi:type="dcterms:W3CDTF">2020-08-23T20:39:14Z</dcterms:created>
  <dcterms:modified xsi:type="dcterms:W3CDTF">2021-03-23T12:47:34Z</dcterms:modified>
  <cp:category/>
</cp:coreProperties>
</file>