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0" r:id="rId2"/>
    <p:sldId id="315" r:id="rId3"/>
    <p:sldId id="316" r:id="rId4"/>
    <p:sldId id="317" r:id="rId5"/>
    <p:sldId id="314" r:id="rId6"/>
    <p:sldId id="259" r:id="rId7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5952"/>
  </p:normalViewPr>
  <p:slideViewPr>
    <p:cSldViewPr snapToGrid="0" snapToObjects="1">
      <p:cViewPr varScale="1">
        <p:scale>
          <a:sx n="111" d="100"/>
          <a:sy n="111" d="100"/>
        </p:scale>
        <p:origin x="53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3A87A4-30A3-FF45-8DB9-ECE366E0F7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664A84D-9B45-1A4C-B20A-922E205E2A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2F23126-E8D6-3B40-A5F1-DBD2445EC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2B348-1E69-BE4D-A809-1E7D3854D103}" type="datetimeFigureOut">
              <a:rPr lang="es-CL" smtClean="0"/>
              <a:t>22-04-21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E93387D-6550-094D-BBB5-7F9337FE98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380FC68-DC01-EE46-BFFD-F10B81DDB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FCDCB-5812-C149-AAD8-0C6007D9316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77471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5AF343-842B-CC46-BF96-156EC73AF1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D08C3E4-37C3-6943-AAE0-B125111D2C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EB99F7F-302B-C34F-979E-B38331C90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2B348-1E69-BE4D-A809-1E7D3854D103}" type="datetimeFigureOut">
              <a:rPr lang="es-CL" smtClean="0"/>
              <a:t>22-04-21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C18A150-22FE-D64C-A98D-8B347185E5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CCC08F3-6A09-2841-9D8C-F4805BAD14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FCDCB-5812-C149-AAD8-0C6007D9316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41216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714AE27-B280-BB42-A88A-3C5A16170D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5E0862B-87D0-7743-ACA7-5A28A4DB81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2E1A924-57E0-3647-BC2F-075760C13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2B348-1E69-BE4D-A809-1E7D3854D103}" type="datetimeFigureOut">
              <a:rPr lang="es-CL" smtClean="0"/>
              <a:t>22-04-21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7088C57-B20F-2C43-B8FB-57C3837985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A77A8CC-CA44-0740-9F84-4161AD506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FCDCB-5812-C149-AAD8-0C6007D9316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42165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50B997-A592-FC46-B8ED-A4C964B6D9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ADF6B13-50C8-194D-9D0B-B35C73102D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895D3B4-09F6-3E49-8502-C03DD84C4B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2B348-1E69-BE4D-A809-1E7D3854D103}" type="datetimeFigureOut">
              <a:rPr lang="es-CL" smtClean="0"/>
              <a:t>22-04-21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84328E2-BC37-1D43-B554-7D0E99D3EE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AF3465F-EFF8-314E-A71A-95AE43414F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FCDCB-5812-C149-AAD8-0C6007D9316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31702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FB6B68-91D0-C646-A2DB-3597C0CCF2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A5DB232-6BA6-8840-84BD-000443505A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F2A0CC9-C000-5442-8B88-FF4028EE45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2B348-1E69-BE4D-A809-1E7D3854D103}" type="datetimeFigureOut">
              <a:rPr lang="es-CL" smtClean="0"/>
              <a:t>22-04-21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210E2DC-4492-294E-81DB-3FE9592739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8B93D96-F959-2648-80DF-07CD3EA6D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FCDCB-5812-C149-AAD8-0C6007D9316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36292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A051E6-EEE5-CF47-B375-69075955A1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72A2770-DE47-7649-A723-C8542C8A01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EE90E46-691B-7B4A-A1E2-F3C6109CBD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F3BCDB0-570A-084E-8473-1411D088C1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2B348-1E69-BE4D-A809-1E7D3854D103}" type="datetimeFigureOut">
              <a:rPr lang="es-CL" smtClean="0"/>
              <a:t>22-04-21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D7BEA27-1C77-5B40-9571-F9AEA7AF23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D38DD0B-786E-0D4E-A647-C3CB283359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FCDCB-5812-C149-AAD8-0C6007D9316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96250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00AC81-8702-1345-865B-E4F6C4B8CC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20CA9CC-797A-134F-9279-A93118F785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00C85F8-DBF1-6842-9D22-58CF97D1D5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72E873B-E346-EA43-9EEE-69F7851FCA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7A96A03-2767-B34F-B0B6-E432AC9B2F4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37041682-1B7D-DE4B-96FA-7E5FA37BA5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2B348-1E69-BE4D-A809-1E7D3854D103}" type="datetimeFigureOut">
              <a:rPr lang="es-CL" smtClean="0"/>
              <a:t>22-04-21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2484427D-C2AB-4A43-9E52-BE92EE7D4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8DA24EE2-9690-184B-8C55-E8ECD2B186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FCDCB-5812-C149-AAD8-0C6007D9316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31675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532CF3-4E75-3C4D-A099-7FA15EDA16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9D8E569-5C59-D843-9FC8-C13D219C99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2B348-1E69-BE4D-A809-1E7D3854D103}" type="datetimeFigureOut">
              <a:rPr lang="es-CL" smtClean="0"/>
              <a:t>22-04-21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8C42FAC-1FD2-F845-A779-67DB0DD2B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E2F1229-5BE9-5D41-89A5-5E653C8CB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FCDCB-5812-C149-AAD8-0C6007D9316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39729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C42943A3-C2E6-7246-8762-3028FE27F5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2B348-1E69-BE4D-A809-1E7D3854D103}" type="datetimeFigureOut">
              <a:rPr lang="es-CL" smtClean="0"/>
              <a:t>22-04-21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23F722D0-37E5-B34E-BE3B-4A783642F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B58D507-7C78-2D49-9497-FF3A2FD5D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FCDCB-5812-C149-AAD8-0C6007D9316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37707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748ED9-1B46-7044-9327-9CB4EC288A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C64345C-4C0D-BA45-91FA-425C9D238C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21EF229-9789-EE40-B420-74B5343825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38ADACB-F409-3F4C-BC0B-261AF3706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2B348-1E69-BE4D-A809-1E7D3854D103}" type="datetimeFigureOut">
              <a:rPr lang="es-CL" smtClean="0"/>
              <a:t>22-04-21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EDA473F-50D5-3449-B3EB-EB36B1B48B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D585CC7-A8AC-AC46-8B16-902A36B8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FCDCB-5812-C149-AAD8-0C6007D9316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09668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817E03-9013-3648-8E04-97136200C9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5DE30AAD-2749-DA44-A4F9-236BE8863B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77E06A0-202D-C24B-8B4F-B35F630AEE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042C368-4306-2047-9F15-06AD02D9D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2B348-1E69-BE4D-A809-1E7D3854D103}" type="datetimeFigureOut">
              <a:rPr lang="es-CL" smtClean="0"/>
              <a:t>22-04-21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5CE9969-67B7-9E4E-9DC5-0E9EF717CD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9AB527C-168B-5A43-AB1C-81C1A453E9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FCDCB-5812-C149-AAD8-0C6007D9316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18499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F2F72982-0A95-2341-B9E5-BDA2AE2121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84F2FF7-B796-1D43-AECE-A2CF36D321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D72E5D8-13CD-F64B-B09A-B75C4BFFC4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22B348-1E69-BE4D-A809-1E7D3854D103}" type="datetimeFigureOut">
              <a:rPr lang="es-CL" smtClean="0"/>
              <a:t>22-04-21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6DA44C0-2AEF-4346-9522-AFDF50ADE4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96EB5C7-35A6-EF40-A125-94B4D77967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5FCDCB-5812-C149-AAD8-0C6007D9316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94353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8A7549-49A9-744A-8F61-72B2DC6F17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4089718"/>
          </a:xfrm>
        </p:spPr>
        <p:txBody>
          <a:bodyPr>
            <a:normAutofit fontScale="90000"/>
          </a:bodyPr>
          <a:lstStyle/>
          <a:p>
            <a:br>
              <a:rPr lang="es-CL" dirty="0">
                <a:latin typeface="Book Antiqua" panose="02040602050305030304" pitchFamily="18" charset="0"/>
              </a:rPr>
            </a:br>
            <a:br>
              <a:rPr lang="es-CL" dirty="0">
                <a:latin typeface="Book Antiqua" panose="02040602050305030304" pitchFamily="18" charset="0"/>
              </a:rPr>
            </a:br>
            <a:br>
              <a:rPr lang="es-CL" dirty="0">
                <a:latin typeface="Book Antiqua" panose="02040602050305030304" pitchFamily="18" charset="0"/>
              </a:rPr>
            </a:br>
            <a:br>
              <a:rPr lang="es-CL" dirty="0">
                <a:latin typeface="Book Antiqua" panose="02040602050305030304" pitchFamily="18" charset="0"/>
              </a:rPr>
            </a:br>
            <a:br>
              <a:rPr lang="es-CL" dirty="0">
                <a:latin typeface="Book Antiqua" panose="02040602050305030304" pitchFamily="18" charset="0"/>
              </a:rPr>
            </a:br>
            <a:br>
              <a:rPr lang="es-CL" dirty="0">
                <a:latin typeface="Book Antiqua" panose="02040602050305030304" pitchFamily="18" charset="0"/>
              </a:rPr>
            </a:br>
            <a:br>
              <a:rPr lang="es-CL" dirty="0">
                <a:latin typeface="Book Antiqua" panose="02040602050305030304" pitchFamily="18" charset="0"/>
              </a:rPr>
            </a:br>
            <a:br>
              <a:rPr lang="es-CL" sz="6700" b="1" dirty="0">
                <a:latin typeface="Book Antiqua" panose="02040602050305030304" pitchFamily="18" charset="0"/>
              </a:rPr>
            </a:br>
            <a:r>
              <a:rPr lang="es-CL" sz="5600" b="1" dirty="0">
                <a:solidFill>
                  <a:srgbClr val="0070C0"/>
                </a:solidFill>
                <a:latin typeface="Helvetica" pitchFamily="2" charset="0"/>
                <a:cs typeface="Arial" panose="020B0604020202020204" pitchFamily="34" charset="0"/>
              </a:rPr>
              <a:t>Contratos</a:t>
            </a:r>
            <a:br>
              <a:rPr lang="es-CL" sz="5600" b="1" dirty="0">
                <a:solidFill>
                  <a:srgbClr val="0070C0"/>
                </a:solidFill>
                <a:latin typeface="Helvetica" pitchFamily="2" charset="0"/>
                <a:cs typeface="Arial" panose="020B0604020202020204" pitchFamily="34" charset="0"/>
              </a:rPr>
            </a:br>
            <a:r>
              <a:rPr lang="es-CL" sz="5600" b="1" dirty="0">
                <a:solidFill>
                  <a:srgbClr val="0070C0"/>
                </a:solidFill>
                <a:latin typeface="Helvetica" pitchFamily="2" charset="0"/>
                <a:cs typeface="Arial" panose="020B0604020202020204" pitchFamily="34" charset="0"/>
              </a:rPr>
              <a:t> </a:t>
            </a:r>
            <a:r>
              <a:rPr lang="es-CL" sz="3300" b="1" dirty="0">
                <a:solidFill>
                  <a:srgbClr val="0070C0"/>
                </a:solidFill>
                <a:latin typeface="Helvetica" pitchFamily="2" charset="0"/>
                <a:cs typeface="Arial" panose="020B0604020202020204" pitchFamily="34" charset="0"/>
              </a:rPr>
              <a:t>Clase 13: Jueves 22 Abril, 2021 </a:t>
            </a:r>
            <a:br>
              <a:rPr lang="es-CL" sz="3300" b="1" dirty="0">
                <a:solidFill>
                  <a:srgbClr val="0070C0"/>
                </a:solidFill>
                <a:latin typeface="Helvetica" pitchFamily="2" charset="0"/>
                <a:cs typeface="Arial" panose="020B0604020202020204" pitchFamily="34" charset="0"/>
              </a:rPr>
            </a:br>
            <a:br>
              <a:rPr lang="es-CL" sz="6700" b="1" dirty="0">
                <a:solidFill>
                  <a:srgbClr val="0070C0"/>
                </a:solidFill>
                <a:latin typeface="Book Antiqua" panose="02040602050305030304" pitchFamily="18" charset="0"/>
              </a:rPr>
            </a:br>
            <a:br>
              <a:rPr lang="es-CL" sz="6700" b="1" dirty="0">
                <a:solidFill>
                  <a:srgbClr val="0070C0"/>
                </a:solidFill>
                <a:latin typeface="Book Antiqua" panose="02040602050305030304" pitchFamily="18" charset="0"/>
              </a:rPr>
            </a:br>
            <a:endParaRPr lang="es-CL" sz="6700" b="1" dirty="0">
              <a:solidFill>
                <a:srgbClr val="0070C0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05882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7BB33C35-BDEA-5041-8209-E50B0F9EC78D}"/>
              </a:ext>
            </a:extLst>
          </p:cNvPr>
          <p:cNvSpPr txBox="1"/>
          <p:nvPr/>
        </p:nvSpPr>
        <p:spPr>
          <a:xfrm>
            <a:off x="0" y="0"/>
            <a:ext cx="12192000" cy="108183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300" b="1" dirty="0">
                <a:solidFill>
                  <a:srgbClr val="00B0F0"/>
                </a:solidFill>
                <a:latin typeface="Helvetica" pitchFamily="2" charset="0"/>
              </a:rPr>
              <a:t>Elementos Esenciales de la </a:t>
            </a:r>
            <a:r>
              <a:rPr lang="es-CL" sz="2300" b="1" u="sng" dirty="0">
                <a:solidFill>
                  <a:srgbClr val="00B0F0"/>
                </a:solidFill>
                <a:latin typeface="Helvetica" pitchFamily="2" charset="0"/>
              </a:rPr>
              <a:t>CISG</a:t>
            </a:r>
            <a:r>
              <a:rPr lang="es-CL" sz="2300" b="1" dirty="0">
                <a:solidFill>
                  <a:srgbClr val="00B0F0"/>
                </a:solidFill>
                <a:latin typeface="Helvetica" pitchFamily="2" charset="0"/>
              </a:rPr>
              <a:t>  (Convention on the International Sales of Goods)</a:t>
            </a:r>
          </a:p>
          <a:p>
            <a:pPr algn="ctr"/>
            <a:r>
              <a:rPr lang="es-CL" sz="2300" dirty="0">
                <a:latin typeface="Helvetica" pitchFamily="2" charset="0"/>
              </a:rPr>
              <a:t>CVCIM (Convención de Viena sobre Compraventa Internacional de Mercaderías) </a:t>
            </a:r>
          </a:p>
          <a:p>
            <a:pPr algn="ctr"/>
            <a:endParaRPr lang="es-CL" sz="2300" dirty="0">
              <a:latin typeface="Helvetica" pitchFamily="2" charset="0"/>
            </a:endParaRPr>
          </a:p>
          <a:p>
            <a:pPr algn="ctr">
              <a:tabLst>
                <a:tab pos="2436813" algn="l"/>
              </a:tabLst>
            </a:pPr>
            <a:r>
              <a:rPr lang="es-CL" sz="2300" b="1" u="sng" dirty="0">
                <a:solidFill>
                  <a:srgbClr val="00B0F0"/>
                </a:solidFill>
                <a:latin typeface="Helvetica" pitchFamily="2" charset="0"/>
              </a:rPr>
              <a:t>UNCITRAL</a:t>
            </a:r>
            <a:r>
              <a:rPr lang="es-CL" sz="2300" b="1" dirty="0">
                <a:solidFill>
                  <a:srgbClr val="00B0F0"/>
                </a:solidFill>
                <a:latin typeface="Helvetica" pitchFamily="2" charset="0"/>
              </a:rPr>
              <a:t> (United Nations Commission on International Trade Law) –  ONU</a:t>
            </a:r>
          </a:p>
          <a:p>
            <a:pPr algn="ctr"/>
            <a:r>
              <a:rPr lang="es-CL" sz="2300" dirty="0">
                <a:latin typeface="Helvetica" pitchFamily="2" charset="0"/>
              </a:rPr>
              <a:t>Comisión de las Naciones Unidas  para el Derecho Mercantil (CNUMDI)</a:t>
            </a:r>
          </a:p>
          <a:p>
            <a:pPr algn="ctr"/>
            <a:endParaRPr lang="es-CL" sz="2300" b="1" dirty="0">
              <a:latin typeface="Helvetica" pitchFamily="2" charset="0"/>
            </a:endParaRPr>
          </a:p>
          <a:p>
            <a:pPr marL="457200" indent="-457200" algn="just">
              <a:buAutoNum type="arabicPeriod"/>
            </a:pPr>
            <a:r>
              <a:rPr lang="es-CL" sz="2300" dirty="0">
                <a:latin typeface="Helvetica" pitchFamily="2" charset="0"/>
              </a:rPr>
              <a:t>Viena: 1</a:t>
            </a:r>
            <a:r>
              <a:rPr lang="es-CL" sz="2300" b="1" dirty="0">
                <a:latin typeface="Helvetica" pitchFamily="2" charset="0"/>
              </a:rPr>
              <a:t>. </a:t>
            </a:r>
            <a:r>
              <a:rPr lang="es-CL" sz="2200" dirty="0">
                <a:latin typeface="Helvetica" pitchFamily="2" charset="0"/>
              </a:rPr>
              <a:t>Ernst Rabel – 2. UNCITRAL – 3. CISG – 4. Vis Moot- (5. J. Stagl)</a:t>
            </a:r>
          </a:p>
          <a:p>
            <a:pPr marL="457200" indent="-457200" algn="just">
              <a:buAutoNum type="arabicPeriod"/>
            </a:pPr>
            <a:endParaRPr lang="es-CL" sz="2200" dirty="0">
              <a:latin typeface="Helvetica" pitchFamily="2" charset="0"/>
            </a:endParaRPr>
          </a:p>
          <a:p>
            <a:pPr marL="457200" indent="-457200" algn="just">
              <a:buAutoNum type="arabicPeriod"/>
            </a:pPr>
            <a:r>
              <a:rPr lang="es-CL" sz="2200" dirty="0">
                <a:latin typeface="Helvetica" pitchFamily="2" charset="0"/>
              </a:rPr>
              <a:t>Unificación / Homogenización del Derecho Mercantil (Liga de las Naciones 1918; ONU, 1945): ¿</a:t>
            </a:r>
            <a:r>
              <a:rPr lang="es-CL" sz="2200" b="1" dirty="0">
                <a:latin typeface="Helvetica" pitchFamily="2" charset="0"/>
              </a:rPr>
              <a:t>por qué y para qué</a:t>
            </a:r>
            <a:r>
              <a:rPr lang="es-CL" sz="2200" dirty="0">
                <a:latin typeface="Helvetica" pitchFamily="2" charset="0"/>
              </a:rPr>
              <a:t>?</a:t>
            </a:r>
          </a:p>
          <a:p>
            <a:pPr marL="457200" indent="-457200" algn="just">
              <a:buAutoNum type="arabicPeriod"/>
            </a:pPr>
            <a:endParaRPr lang="es-CL" sz="2200" dirty="0">
              <a:latin typeface="Helvetica" pitchFamily="2" charset="0"/>
            </a:endParaRPr>
          </a:p>
          <a:p>
            <a:pPr marL="457200" indent="-457200" algn="just">
              <a:buAutoNum type="arabicPeriod"/>
            </a:pPr>
            <a:r>
              <a:rPr lang="es-CL" sz="2200" dirty="0">
                <a:latin typeface="Helvetica" pitchFamily="2" charset="0"/>
              </a:rPr>
              <a:t>“Derecho uniforme”</a:t>
            </a:r>
          </a:p>
          <a:p>
            <a:pPr marL="457200" indent="-457200" algn="just">
              <a:buAutoNum type="arabicPeriod"/>
            </a:pPr>
            <a:endParaRPr lang="es-CL" sz="2200" dirty="0">
              <a:latin typeface="Helvetica" pitchFamily="2" charset="0"/>
            </a:endParaRPr>
          </a:p>
          <a:p>
            <a:pPr marL="457200" indent="-457200" algn="just">
              <a:buAutoNum type="arabicPeriod"/>
            </a:pPr>
            <a:r>
              <a:rPr lang="es-CL" sz="2200" dirty="0">
                <a:latin typeface="Helvetica" pitchFamily="2" charset="0"/>
              </a:rPr>
              <a:t>Ernst Rabel: (Memoria 1902 sobre Compraventa; Tratado sobre Compraventa, Tomo I 1936 / Tomo II 1957): Éxito: Estableció un puente, conceptos y lenguaje común entre Civil Law y Common Law (Director del actual Max Planck, Instituto de Derecho Privado Comparado más prestigiado del mundo, Hamburgo; Reinhard Zimmermann, actual Presidente.</a:t>
            </a:r>
          </a:p>
          <a:p>
            <a:pPr marL="457200" indent="-457200" algn="just">
              <a:buAutoNum type="arabicPeriod"/>
            </a:pPr>
            <a:endParaRPr lang="es-CL" sz="2200" dirty="0">
              <a:latin typeface="Helvetica" pitchFamily="2" charset="0"/>
            </a:endParaRPr>
          </a:p>
          <a:p>
            <a:pPr marL="457200" indent="-457200" algn="just">
              <a:buAutoNum type="arabicPeriod"/>
            </a:pPr>
            <a:r>
              <a:rPr lang="es-CL" sz="2200" dirty="0">
                <a:latin typeface="Helvetica" pitchFamily="2" charset="0"/>
              </a:rPr>
              <a:t>Concepto central de CISG: </a:t>
            </a:r>
            <a:r>
              <a:rPr lang="es-CL" sz="2200" b="1" dirty="0">
                <a:latin typeface="Helvetica" pitchFamily="2" charset="0"/>
              </a:rPr>
              <a:t>razonabilidad</a:t>
            </a:r>
          </a:p>
          <a:p>
            <a:pPr marL="457200" indent="-457200" algn="just">
              <a:buAutoNum type="arabicPeriod"/>
            </a:pPr>
            <a:endParaRPr lang="es-CL" sz="2200" b="1" dirty="0">
              <a:latin typeface="Helvetica" pitchFamily="2" charset="0"/>
            </a:endParaRPr>
          </a:p>
          <a:p>
            <a:pPr marL="457200" indent="-457200" algn="just">
              <a:buAutoNum type="arabicPeriod"/>
            </a:pPr>
            <a:r>
              <a:rPr lang="es-CL" sz="2200" dirty="0">
                <a:latin typeface="Helvetica" pitchFamily="2" charset="0"/>
              </a:rPr>
              <a:t>“Satisfacción del interés del acreedor”: obligación muy amplia del vendedor: hacer todo lo necesario.</a:t>
            </a:r>
          </a:p>
          <a:p>
            <a:pPr algn="just"/>
            <a:endParaRPr lang="es-CL" sz="2200" dirty="0">
              <a:latin typeface="Helvetica" pitchFamily="2" charset="0"/>
            </a:endParaRPr>
          </a:p>
          <a:p>
            <a:pPr algn="just"/>
            <a:endParaRPr lang="es-CL" sz="2200" dirty="0"/>
          </a:p>
          <a:p>
            <a:pPr marL="342900" indent="-342900" algn="just">
              <a:buAutoNum type="arabicPeriod"/>
            </a:pPr>
            <a:endParaRPr lang="es-CL" dirty="0"/>
          </a:p>
          <a:p>
            <a:pPr algn="ctr"/>
            <a:endParaRPr lang="es-CL" dirty="0"/>
          </a:p>
          <a:p>
            <a:pPr algn="ctr"/>
            <a:endParaRPr lang="es-CL" dirty="0"/>
          </a:p>
          <a:p>
            <a:pPr algn="ctr"/>
            <a:endParaRPr lang="es-CL" dirty="0"/>
          </a:p>
          <a:p>
            <a:pPr algn="ctr"/>
            <a:endParaRPr lang="es-CL" dirty="0"/>
          </a:p>
          <a:p>
            <a:pPr algn="ctr"/>
            <a:endParaRPr lang="es-CL" dirty="0"/>
          </a:p>
          <a:p>
            <a:pPr algn="ctr"/>
            <a:endParaRPr lang="es-CL" dirty="0"/>
          </a:p>
          <a:p>
            <a:pPr algn="ctr"/>
            <a:endParaRPr lang="es-CL" dirty="0"/>
          </a:p>
          <a:p>
            <a:pPr algn="ctr"/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6400159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3CD59304-CCF1-2440-8710-A34A6EDE6FEE}"/>
              </a:ext>
            </a:extLst>
          </p:cNvPr>
          <p:cNvSpPr txBox="1"/>
          <p:nvPr/>
        </p:nvSpPr>
        <p:spPr>
          <a:xfrm>
            <a:off x="0" y="0"/>
            <a:ext cx="12191999" cy="85561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450" lvl="1" algn="just"/>
            <a:endParaRPr lang="es-CL" sz="2200" dirty="0">
              <a:latin typeface="Helvetica" pitchFamily="2" charset="0"/>
            </a:endParaRPr>
          </a:p>
          <a:p>
            <a:pPr marL="914400" lvl="1" indent="-869950" algn="just">
              <a:buAutoNum type="arabicPeriod" startAt="6"/>
            </a:pPr>
            <a:r>
              <a:rPr lang="es-CL" sz="2200" dirty="0">
                <a:latin typeface="Helvetica" pitchFamily="2" charset="0"/>
              </a:rPr>
              <a:t>Así, el vendedor al obligarse </a:t>
            </a:r>
            <a:r>
              <a:rPr lang="es-CL" sz="2200" b="1" dirty="0">
                <a:latin typeface="Helvetica" pitchFamily="2" charset="0"/>
              </a:rPr>
              <a:t>garantiza</a:t>
            </a:r>
            <a:r>
              <a:rPr lang="es-CL" sz="2200" dirty="0">
                <a:latin typeface="Helvetica" pitchFamily="2" charset="0"/>
              </a:rPr>
              <a:t> la </a:t>
            </a:r>
            <a:r>
              <a:rPr lang="es-CL" sz="2200" b="1" dirty="0">
                <a:latin typeface="Helvetica" pitchFamily="2" charset="0"/>
              </a:rPr>
              <a:t>(a) </a:t>
            </a:r>
            <a:r>
              <a:rPr lang="es-CL" sz="2200" dirty="0">
                <a:latin typeface="Helvetica" pitchFamily="2" charset="0"/>
              </a:rPr>
              <a:t>entrega oportuna de las mercaderías y de </a:t>
            </a:r>
            <a:r>
              <a:rPr lang="es-CL" sz="2200" b="1" dirty="0">
                <a:latin typeface="Helvetica" pitchFamily="2" charset="0"/>
              </a:rPr>
              <a:t>(b)</a:t>
            </a:r>
            <a:r>
              <a:rPr lang="es-CL" sz="2200" dirty="0">
                <a:latin typeface="Helvetica" pitchFamily="2" charset="0"/>
              </a:rPr>
              <a:t> los documentos relacionados con ellas, todo ello </a:t>
            </a:r>
            <a:r>
              <a:rPr lang="es-CL" sz="2200" b="1" dirty="0">
                <a:latin typeface="Helvetica" pitchFamily="2" charset="0"/>
              </a:rPr>
              <a:t>(c) </a:t>
            </a:r>
            <a:r>
              <a:rPr lang="es-CL" sz="2200" dirty="0">
                <a:latin typeface="Helvetica" pitchFamily="2" charset="0"/>
              </a:rPr>
              <a:t>conforme al contrato; y </a:t>
            </a:r>
            <a:r>
              <a:rPr lang="es-CL" sz="2200" b="1" dirty="0">
                <a:latin typeface="Helvetica" pitchFamily="2" charset="0"/>
              </a:rPr>
              <a:t>(d) </a:t>
            </a:r>
            <a:r>
              <a:rPr lang="es-CL" sz="2200" dirty="0">
                <a:latin typeface="Helvetica" pitchFamily="2" charset="0"/>
              </a:rPr>
              <a:t>la transferencia de su propiedad, </a:t>
            </a:r>
            <a:r>
              <a:rPr lang="es-CL" sz="2200" b="1" dirty="0">
                <a:latin typeface="Helvetica" pitchFamily="2" charset="0"/>
              </a:rPr>
              <a:t>(e) </a:t>
            </a:r>
            <a:r>
              <a:rPr lang="es-CL" sz="2200" dirty="0">
                <a:latin typeface="Helvetica" pitchFamily="2" charset="0"/>
              </a:rPr>
              <a:t>libre de cualquier pretensión de terceros sobre ellas.</a:t>
            </a:r>
          </a:p>
          <a:p>
            <a:pPr marL="914400" lvl="1" indent="-869950" algn="just">
              <a:buAutoNum type="arabicPeriod" startAt="6"/>
            </a:pPr>
            <a:endParaRPr lang="es-CL" sz="2200" dirty="0">
              <a:latin typeface="Helvetica" pitchFamily="2" charset="0"/>
            </a:endParaRPr>
          </a:p>
          <a:p>
            <a:pPr marL="914400" lvl="1" indent="-869950" algn="just">
              <a:buFontTx/>
              <a:buAutoNum type="arabicPeriod" startAt="6"/>
            </a:pPr>
            <a:r>
              <a:rPr lang="es-CL" sz="2200" dirty="0">
                <a:latin typeface="Helvetica" pitchFamily="2" charset="0"/>
              </a:rPr>
              <a:t>Respetando un </a:t>
            </a:r>
            <a:r>
              <a:rPr lang="es-CL" sz="2200" b="1" dirty="0">
                <a:latin typeface="Helvetica" pitchFamily="2" charset="0"/>
              </a:rPr>
              <a:t>equilibrio</a:t>
            </a:r>
            <a:r>
              <a:rPr lang="es-CL" sz="2200" dirty="0">
                <a:latin typeface="Helvetica" pitchFamily="2" charset="0"/>
              </a:rPr>
              <a:t> entre la posición del acreedor (comprador) y del deudor (vendedor)</a:t>
            </a:r>
          </a:p>
          <a:p>
            <a:pPr marL="914400" lvl="1" indent="-869950" algn="just">
              <a:buFontTx/>
              <a:buAutoNum type="arabicPeriod" startAt="6"/>
            </a:pPr>
            <a:endParaRPr lang="es-CL" sz="2200" dirty="0">
              <a:latin typeface="Helvetica" pitchFamily="2" charset="0"/>
            </a:endParaRPr>
          </a:p>
          <a:p>
            <a:pPr marL="914400" lvl="1" indent="-869950" algn="just">
              <a:buFontTx/>
              <a:buAutoNum type="arabicPeriod" startAt="6"/>
            </a:pPr>
            <a:r>
              <a:rPr lang="es-CL" sz="2200" dirty="0">
                <a:latin typeface="Helvetica" pitchFamily="2" charset="0"/>
              </a:rPr>
              <a:t>Las mercaderías deben ser “</a:t>
            </a:r>
            <a:r>
              <a:rPr lang="es-CL" sz="2200" b="1" dirty="0">
                <a:latin typeface="Helvetica" pitchFamily="2" charset="0"/>
              </a:rPr>
              <a:t>aptas</a:t>
            </a:r>
            <a:r>
              <a:rPr lang="es-CL" sz="2200" dirty="0">
                <a:latin typeface="Helvetica" pitchFamily="2" charset="0"/>
              </a:rPr>
              <a:t>” para los usos a que ordinariamente se destinen otras del mismo tipo, o para el uso especial, que expresa o tácitamente, </a:t>
            </a:r>
            <a:r>
              <a:rPr lang="es-CL" sz="2200" b="1" dirty="0">
                <a:latin typeface="Helvetica" pitchFamily="2" charset="0"/>
              </a:rPr>
              <a:t>se haya hecho sabe</a:t>
            </a:r>
            <a:r>
              <a:rPr lang="es-CL" sz="2200" dirty="0">
                <a:latin typeface="Helvetica" pitchFamily="2" charset="0"/>
              </a:rPr>
              <a:t>r al vendedor en el momento de la celebración del contrato</a:t>
            </a:r>
          </a:p>
          <a:p>
            <a:pPr algn="just"/>
            <a:endParaRPr lang="es-CL" sz="2200" dirty="0">
              <a:latin typeface="Helvetica" pitchFamily="2" charset="0"/>
            </a:endParaRPr>
          </a:p>
          <a:p>
            <a:pPr algn="just"/>
            <a:r>
              <a:rPr lang="es-CL" sz="2200" dirty="0">
                <a:latin typeface="Helvetica" pitchFamily="2" charset="0"/>
              </a:rPr>
              <a:t>9.  	Concepto amplio de incumplimiento (</a:t>
            </a:r>
            <a:r>
              <a:rPr lang="es-CL" sz="2200" b="1" dirty="0">
                <a:latin typeface="Helvetica" pitchFamily="2" charset="0"/>
              </a:rPr>
              <a:t>no se exige culpa</a:t>
            </a:r>
            <a:r>
              <a:rPr lang="es-CL" sz="2200" dirty="0">
                <a:latin typeface="Helvetica" pitchFamily="2" charset="0"/>
              </a:rPr>
              <a:t>). “Responsabilidad objetiva y 	estricta (Vidal). “Incumplimiento del contrato”, más que incumplimiento de la obligación. </a:t>
            </a:r>
          </a:p>
          <a:p>
            <a:pPr algn="just"/>
            <a:endParaRPr lang="es-CL" sz="2200" dirty="0">
              <a:latin typeface="Helvetica" pitchFamily="2" charset="0"/>
            </a:endParaRPr>
          </a:p>
          <a:p>
            <a:pPr algn="just"/>
            <a:r>
              <a:rPr lang="es-CL" sz="2200" dirty="0">
                <a:latin typeface="Helvetica" pitchFamily="2" charset="0"/>
              </a:rPr>
              <a:t>10. 	Como no se exige “culpa” para dar por establecido el incumplimiento, el vendedor sólo 	puede exonerarse de responsabilidad probando </a:t>
            </a:r>
            <a:r>
              <a:rPr lang="es-CL" sz="2200" b="1" dirty="0">
                <a:latin typeface="Helvetica" pitchFamily="2" charset="0"/>
              </a:rPr>
              <a:t>fuerza mayor </a:t>
            </a:r>
            <a:r>
              <a:rPr lang="es-CL" sz="2200" dirty="0">
                <a:latin typeface="Helvetica" pitchFamily="2" charset="0"/>
              </a:rPr>
              <a:t>(en verdad, “</a:t>
            </a:r>
            <a:r>
              <a:rPr lang="es-CL" sz="2200" i="1" dirty="0">
                <a:latin typeface="Helvetica" pitchFamily="2" charset="0"/>
              </a:rPr>
              <a:t>un 	impedimento ajeno a su </a:t>
            </a:r>
            <a:r>
              <a:rPr lang="es-CL" sz="2200" i="1" u="sng" dirty="0">
                <a:latin typeface="Helvetica" pitchFamily="2" charset="0"/>
              </a:rPr>
              <a:t>esfera de control</a:t>
            </a:r>
            <a:r>
              <a:rPr lang="es-CL" sz="2200" u="sng" dirty="0">
                <a:latin typeface="Helvetica" pitchFamily="2" charset="0"/>
              </a:rPr>
              <a:t>”.</a:t>
            </a:r>
          </a:p>
          <a:p>
            <a:pPr algn="just"/>
            <a:endParaRPr lang="es-CL" sz="2200" u="sng" dirty="0">
              <a:latin typeface="Helvetica" pitchFamily="2" charset="0"/>
            </a:endParaRPr>
          </a:p>
          <a:p>
            <a:pPr algn="just"/>
            <a:r>
              <a:rPr lang="es-CL" sz="2200" dirty="0">
                <a:latin typeface="Helvetica" pitchFamily="2" charset="0"/>
              </a:rPr>
              <a:t>11.	Pero la exoneración por fuerza mayor sólo impide impetrar acción indemnización de 	perjuicios, pero no las demás acciones y remedios (ej.: la facultad resolutoria, la 	reducción del precio; o la reparación o la sustitución de las mercaderías no conformes al 	contrato).</a:t>
            </a:r>
          </a:p>
          <a:p>
            <a:endParaRPr lang="es-CL" sz="2200" dirty="0">
              <a:latin typeface="Helvetica" pitchFamily="2" charset="0"/>
            </a:endParaRPr>
          </a:p>
          <a:p>
            <a:endParaRPr lang="es-CL" sz="22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49340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CF2768CC-00AB-084E-8BF4-746185A5118A}"/>
              </a:ext>
            </a:extLst>
          </p:cNvPr>
          <p:cNvSpPr txBox="1"/>
          <p:nvPr/>
        </p:nvSpPr>
        <p:spPr>
          <a:xfrm>
            <a:off x="0" y="0"/>
            <a:ext cx="12191999" cy="70788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36625" indent="-936625" algn="just">
              <a:buAutoNum type="arabicPeriod" startAt="12"/>
            </a:pPr>
            <a:r>
              <a:rPr lang="es-CL" sz="2200" dirty="0">
                <a:latin typeface="Helvetica" pitchFamily="2" charset="0"/>
              </a:rPr>
              <a:t>La CISG recoge un concepto amplio de incumplimiento contractual, entendido como sinónimo de cualquiera </a:t>
            </a:r>
            <a:r>
              <a:rPr lang="es-CL" sz="2200" b="1" dirty="0">
                <a:latin typeface="Helvetica" pitchFamily="2" charset="0"/>
              </a:rPr>
              <a:t>desviación</a:t>
            </a:r>
            <a:r>
              <a:rPr lang="es-CL" sz="2200" dirty="0">
                <a:latin typeface="Helvetica" pitchFamily="2" charset="0"/>
              </a:rPr>
              <a:t> del </a:t>
            </a:r>
            <a:r>
              <a:rPr lang="es-CL" sz="2200" b="1" dirty="0">
                <a:latin typeface="Helvetica" pitchFamily="2" charset="0"/>
              </a:rPr>
              <a:t>programa</a:t>
            </a:r>
            <a:r>
              <a:rPr lang="es-CL" sz="2200" dirty="0">
                <a:latin typeface="Helvetica" pitchFamily="2" charset="0"/>
              </a:rPr>
              <a:t> </a:t>
            </a:r>
            <a:r>
              <a:rPr lang="es-CL" sz="2200" b="1" dirty="0">
                <a:latin typeface="Helvetica" pitchFamily="2" charset="0"/>
              </a:rPr>
              <a:t>inicial e ideal </a:t>
            </a:r>
            <a:r>
              <a:rPr lang="es-CL" sz="2200" dirty="0">
                <a:latin typeface="Helvetica" pitchFamily="2" charset="0"/>
              </a:rPr>
              <a:t>de </a:t>
            </a:r>
            <a:r>
              <a:rPr lang="es-CL" sz="2200" b="1" i="1" dirty="0">
                <a:latin typeface="Helvetica" pitchFamily="2" charset="0"/>
              </a:rPr>
              <a:t>prestación convenida </a:t>
            </a:r>
            <a:r>
              <a:rPr lang="es-CL" sz="2200" dirty="0">
                <a:latin typeface="Helvetica" pitchFamily="2" charset="0"/>
              </a:rPr>
              <a:t>por las partes e </a:t>
            </a:r>
            <a:r>
              <a:rPr lang="es-CL" sz="2200" b="1" dirty="0">
                <a:latin typeface="Helvetica" pitchFamily="2" charset="0"/>
              </a:rPr>
              <a:t>integrado por la ley uniforme</a:t>
            </a:r>
            <a:r>
              <a:rPr lang="es-CL" sz="2200" dirty="0">
                <a:latin typeface="Helvetica" pitchFamily="2" charset="0"/>
              </a:rPr>
              <a:t>, que produzca la </a:t>
            </a:r>
            <a:r>
              <a:rPr lang="es-CL" sz="2200" b="1" dirty="0">
                <a:latin typeface="Helvetica" pitchFamily="2" charset="0"/>
              </a:rPr>
              <a:t>insatisfacción del interés contractual del acreedor</a:t>
            </a:r>
            <a:r>
              <a:rPr lang="es-CL" sz="2200" dirty="0">
                <a:latin typeface="Helvetica" pitchFamily="2" charset="0"/>
              </a:rPr>
              <a:t>. (“Nuevo derecho de Obligaciones y Contratos”)</a:t>
            </a:r>
          </a:p>
          <a:p>
            <a:pPr marL="457200" indent="-457200" algn="just">
              <a:buAutoNum type="arabicPeriod" startAt="12"/>
            </a:pPr>
            <a:endParaRPr lang="es-CL" sz="2200" dirty="0">
              <a:latin typeface="Helvetica" pitchFamily="2" charset="0"/>
            </a:endParaRPr>
          </a:p>
          <a:p>
            <a:pPr marL="982663" indent="-982663" algn="just">
              <a:buAutoNum type="arabicPeriod" startAt="12"/>
            </a:pPr>
            <a:r>
              <a:rPr lang="es-CL" sz="2200" dirty="0">
                <a:latin typeface="Helvetica" pitchFamily="2" charset="0"/>
              </a:rPr>
              <a:t>Entonces, el incumplimiento consiste en cualquier </a:t>
            </a:r>
            <a:r>
              <a:rPr lang="es-CL" sz="2200" b="1" u="sng" dirty="0">
                <a:latin typeface="Helvetica" pitchFamily="2" charset="0"/>
              </a:rPr>
              <a:t>discordancia</a:t>
            </a:r>
            <a:r>
              <a:rPr lang="es-CL" sz="2200" dirty="0">
                <a:latin typeface="Helvetica" pitchFamily="2" charset="0"/>
              </a:rPr>
              <a:t> entre lo prometido y debido por el deudor y lo verdaderamente ejecutado.</a:t>
            </a:r>
          </a:p>
          <a:p>
            <a:pPr marL="982663" indent="-982663" algn="just">
              <a:buAutoNum type="arabicPeriod" startAt="12"/>
            </a:pPr>
            <a:endParaRPr lang="es-CL" sz="2200" dirty="0">
              <a:latin typeface="Helvetica" pitchFamily="2" charset="0"/>
            </a:endParaRPr>
          </a:p>
          <a:p>
            <a:pPr marL="982663" indent="-982663" algn="just">
              <a:buAutoNum type="arabicPeriod" startAt="12"/>
            </a:pPr>
            <a:r>
              <a:rPr lang="es-CL" sz="2200" dirty="0">
                <a:latin typeface="Helvetica" pitchFamily="2" charset="0"/>
              </a:rPr>
              <a:t>“</a:t>
            </a:r>
            <a:r>
              <a:rPr lang="es-CL" sz="2200" b="1" u="sng" dirty="0">
                <a:latin typeface="Helvetica" pitchFamily="2" charset="0"/>
              </a:rPr>
              <a:t>Cargas del acreedor/ comprador</a:t>
            </a:r>
            <a:r>
              <a:rPr lang="es-CL" sz="2200" b="1" dirty="0">
                <a:latin typeface="Helvetica" pitchFamily="2" charset="0"/>
              </a:rPr>
              <a:t>”: (a) </a:t>
            </a:r>
            <a:r>
              <a:rPr lang="es-CL" sz="2200" u="sng" dirty="0">
                <a:latin typeface="Helvetica" pitchFamily="2" charset="0"/>
              </a:rPr>
              <a:t>comunicación</a:t>
            </a:r>
            <a:r>
              <a:rPr lang="es-CL" sz="2200" dirty="0">
                <a:latin typeface="Helvetica" pitchFamily="2" charset="0"/>
              </a:rPr>
              <a:t> (ejemplo, denuncia de incumplimiento: avisarle al comprador que la mercadería llegó disconforme o incompleta; anuncio de remedios); </a:t>
            </a:r>
            <a:r>
              <a:rPr lang="es-CL" sz="2200" b="1" dirty="0">
                <a:latin typeface="Helvetica" pitchFamily="2" charset="0"/>
              </a:rPr>
              <a:t>(b) </a:t>
            </a:r>
            <a:r>
              <a:rPr lang="es-CL" sz="2200" dirty="0">
                <a:latin typeface="Helvetica" pitchFamily="2" charset="0"/>
              </a:rPr>
              <a:t>conducta material (ejemplo, proteger la mercadería a fin de que no se deteriore; esfuerzos para precaver o mitigar el daño; equivalente a las cargas que impone el contrato de seguro).</a:t>
            </a:r>
          </a:p>
          <a:p>
            <a:pPr marL="44450" algn="just"/>
            <a:endParaRPr lang="es-CL" sz="2200" dirty="0">
              <a:latin typeface="Helvetica" pitchFamily="2" charset="0"/>
            </a:endParaRPr>
          </a:p>
          <a:p>
            <a:pPr marL="44450" algn="just"/>
            <a:r>
              <a:rPr lang="es-CL" sz="2200" dirty="0">
                <a:latin typeface="Helvetica" pitchFamily="2" charset="0"/>
              </a:rPr>
              <a:t>15.	El acreedor tiene un “</a:t>
            </a:r>
            <a:r>
              <a:rPr lang="es-CL" sz="2200" b="1" dirty="0">
                <a:latin typeface="Helvetica" pitchFamily="2" charset="0"/>
              </a:rPr>
              <a:t>abanico” </a:t>
            </a:r>
            <a:r>
              <a:rPr lang="es-CL" sz="2200" dirty="0">
                <a:latin typeface="Helvetica" pitchFamily="2" charset="0"/>
              </a:rPr>
              <a:t>de remedios, entre los cuales que puede elegir l	ibremente. Pero, “gestión razonable de los remedios”: cumplir cargas contractuales.</a:t>
            </a:r>
          </a:p>
          <a:p>
            <a:endParaRPr lang="es-CL" sz="2200" dirty="0">
              <a:latin typeface="Helvetica" pitchFamily="2" charset="0"/>
            </a:endParaRPr>
          </a:p>
          <a:p>
            <a:r>
              <a:rPr lang="es-CL" sz="2200" dirty="0">
                <a:latin typeface="Helvetica" pitchFamily="2" charset="0"/>
              </a:rPr>
              <a:t>16.	“</a:t>
            </a:r>
            <a:r>
              <a:rPr lang="es-CL" sz="2200" b="1" dirty="0">
                <a:latin typeface="Helvetica" pitchFamily="2" charset="0"/>
              </a:rPr>
              <a:t>Remedios” </a:t>
            </a:r>
            <a:r>
              <a:rPr lang="es-CL" sz="2200" dirty="0">
                <a:latin typeface="Helvetica" pitchFamily="2" charset="0"/>
              </a:rPr>
              <a:t>(?) : ver lámina siguiente</a:t>
            </a:r>
          </a:p>
          <a:p>
            <a:endParaRPr lang="es-CL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8198079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6BF21C66-FA31-1D42-B830-241F07BD5B58}"/>
              </a:ext>
            </a:extLst>
          </p:cNvPr>
          <p:cNvSpPr txBox="1"/>
          <p:nvPr/>
        </p:nvSpPr>
        <p:spPr>
          <a:xfrm>
            <a:off x="0" y="-81024"/>
            <a:ext cx="12192000" cy="1455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CL" sz="2600" b="1" dirty="0">
              <a:solidFill>
                <a:srgbClr val="00B0F0"/>
              </a:solidFill>
              <a:latin typeface="Helvetica" pitchFamily="2" charset="0"/>
            </a:endParaRPr>
          </a:p>
          <a:p>
            <a:pPr algn="ctr"/>
            <a:r>
              <a:rPr lang="es-CL" sz="2600" b="1" dirty="0">
                <a:solidFill>
                  <a:srgbClr val="00B0F0"/>
                </a:solidFill>
                <a:latin typeface="Helvetica" pitchFamily="2" charset="0"/>
              </a:rPr>
              <a:t>REMEDIOS en CISG: Si el vendedor incumple, el comprador podrá: </a:t>
            </a:r>
          </a:p>
          <a:p>
            <a:endParaRPr lang="es-CL" sz="2300" dirty="0">
              <a:latin typeface="Helvetica" pitchFamily="2" charset="0"/>
            </a:endParaRPr>
          </a:p>
          <a:p>
            <a:pPr algn="just"/>
            <a:r>
              <a:rPr lang="es-CL" sz="2300" dirty="0">
                <a:latin typeface="Helvetica" pitchFamily="2" charset="0"/>
              </a:rPr>
              <a:t>1. 	Exigir el cumplimiento específico.</a:t>
            </a:r>
          </a:p>
          <a:p>
            <a:pPr algn="just"/>
            <a:endParaRPr lang="es-CL" sz="2300" dirty="0">
              <a:latin typeface="Helvetica" pitchFamily="2" charset="0"/>
            </a:endParaRPr>
          </a:p>
          <a:p>
            <a:pPr algn="just"/>
            <a:r>
              <a:rPr lang="es-CL" sz="2300" dirty="0">
                <a:latin typeface="Helvetica" pitchFamily="2" charset="0"/>
              </a:rPr>
              <a:t>2.	Exigir la sustitución de las mercaderías (</a:t>
            </a:r>
            <a:r>
              <a:rPr lang="es-CL" sz="2300" u="sng" dirty="0">
                <a:latin typeface="Helvetica" pitchFamily="2" charset="0"/>
              </a:rPr>
              <a:t>falta de conformidad esencial). </a:t>
            </a:r>
          </a:p>
          <a:p>
            <a:pPr algn="just"/>
            <a:endParaRPr lang="es-CL" sz="2300" u="sng" dirty="0">
              <a:latin typeface="Helvetica" pitchFamily="2" charset="0"/>
            </a:endParaRPr>
          </a:p>
          <a:p>
            <a:pPr algn="just"/>
            <a:r>
              <a:rPr lang="es-CL" sz="2300" dirty="0">
                <a:latin typeface="Helvetica" pitchFamily="2" charset="0"/>
              </a:rPr>
              <a:t>3.	Exigir la reparación de las mercaderías.</a:t>
            </a:r>
          </a:p>
          <a:p>
            <a:pPr algn="just"/>
            <a:endParaRPr lang="es-CL" sz="2300" dirty="0">
              <a:latin typeface="Helvetica" pitchFamily="2" charset="0"/>
            </a:endParaRPr>
          </a:p>
          <a:p>
            <a:pPr algn="just"/>
            <a:r>
              <a:rPr lang="es-CL" sz="2300" dirty="0">
                <a:latin typeface="Helvetica" pitchFamily="2" charset="0"/>
              </a:rPr>
              <a:t>	4.  	Fijar un plazo suplementario razonable para que el vendedor cumpla (puede 			pedir siempre indemnización por retardo en la entrega). </a:t>
            </a:r>
          </a:p>
          <a:p>
            <a:pPr algn="just"/>
            <a:endParaRPr lang="es-CL" sz="2300" dirty="0">
              <a:latin typeface="Helvetica" pitchFamily="2" charset="0"/>
            </a:endParaRPr>
          </a:p>
          <a:p>
            <a:pPr algn="just"/>
            <a:r>
              <a:rPr lang="es-CL" sz="2300" dirty="0">
                <a:latin typeface="Helvetica" pitchFamily="2" charset="0"/>
              </a:rPr>
              <a:t>	5.	Declarar resuelto el contrato (</a:t>
            </a:r>
            <a:r>
              <a:rPr lang="es-CL" sz="2300" u="sng" dirty="0">
                <a:latin typeface="Helvetica" pitchFamily="2" charset="0"/>
              </a:rPr>
              <a:t>incumplimiento esencial; </a:t>
            </a:r>
            <a:r>
              <a:rPr lang="es-CL" sz="2300" dirty="0">
                <a:latin typeface="Helvetica" pitchFamily="2" charset="0"/>
              </a:rPr>
              <a:t>falta de entrega en el 			plazo suplementario fijado por el comprador; </a:t>
            </a:r>
          </a:p>
          <a:p>
            <a:pPr algn="just"/>
            <a:endParaRPr lang="es-CL" sz="2300" dirty="0">
              <a:latin typeface="Helvetica" pitchFamily="2" charset="0"/>
            </a:endParaRPr>
          </a:p>
          <a:p>
            <a:pPr algn="just"/>
            <a:r>
              <a:rPr lang="es-CL" sz="2300" dirty="0">
                <a:latin typeface="Helvetica" pitchFamily="2" charset="0"/>
              </a:rPr>
              <a:t>	6.	Rebajar el precio proporcionalmente (entre el valor mercaderías entregadas y 		valor de mercaderías conformes).</a:t>
            </a:r>
          </a:p>
          <a:p>
            <a:endParaRPr lang="es-CL" sz="2000" dirty="0"/>
          </a:p>
          <a:p>
            <a:endParaRPr lang="es-CL" sz="2000" dirty="0"/>
          </a:p>
          <a:p>
            <a:endParaRPr lang="es-CL" sz="2000" dirty="0"/>
          </a:p>
          <a:p>
            <a:endParaRPr lang="es-CL" sz="2000" dirty="0"/>
          </a:p>
          <a:p>
            <a:endParaRPr lang="es-CL" sz="2000" dirty="0"/>
          </a:p>
          <a:p>
            <a:endParaRPr lang="es-CL" sz="2000" dirty="0"/>
          </a:p>
          <a:p>
            <a:endParaRPr lang="es-CL" sz="2000" dirty="0"/>
          </a:p>
          <a:p>
            <a:endParaRPr lang="es-CL" sz="2000" dirty="0"/>
          </a:p>
          <a:p>
            <a:endParaRPr lang="es-CL" sz="2000" dirty="0"/>
          </a:p>
          <a:p>
            <a:endParaRPr lang="es-CL" sz="2000" dirty="0"/>
          </a:p>
          <a:p>
            <a:endParaRPr lang="es-CL" sz="2000" dirty="0"/>
          </a:p>
          <a:p>
            <a:endParaRPr lang="es-CL" sz="2000" dirty="0"/>
          </a:p>
          <a:p>
            <a:endParaRPr lang="es-CL" sz="2000" dirty="0"/>
          </a:p>
          <a:p>
            <a:endParaRPr lang="es-CL" sz="2000" dirty="0"/>
          </a:p>
          <a:p>
            <a:endParaRPr lang="es-CL" sz="2000" dirty="0"/>
          </a:p>
          <a:p>
            <a:endParaRPr lang="es-CL" sz="2000" dirty="0"/>
          </a:p>
          <a:p>
            <a:endParaRPr lang="es-CL" sz="2000" dirty="0"/>
          </a:p>
          <a:p>
            <a:endParaRPr lang="es-CL" sz="2000" dirty="0"/>
          </a:p>
          <a:p>
            <a:endParaRPr lang="es-CL" sz="2000" dirty="0"/>
          </a:p>
          <a:p>
            <a:endParaRPr lang="es-CL" sz="2000" dirty="0"/>
          </a:p>
          <a:p>
            <a:endParaRPr lang="es-CL" sz="2000" dirty="0"/>
          </a:p>
          <a:p>
            <a:endParaRPr lang="es-CL" sz="2000" dirty="0"/>
          </a:p>
          <a:p>
            <a:endParaRPr lang="es-CL" sz="2000" dirty="0"/>
          </a:p>
          <a:p>
            <a:endParaRPr lang="es-CL" sz="2000" dirty="0"/>
          </a:p>
          <a:p>
            <a:endParaRPr lang="es-CL" sz="2000" dirty="0"/>
          </a:p>
          <a:p>
            <a:endParaRPr lang="es-CL" sz="2000" dirty="0"/>
          </a:p>
        </p:txBody>
      </p:sp>
    </p:spTree>
    <p:extLst>
      <p:ext uri="{BB962C8B-B14F-4D97-AF65-F5344CB8AC3E}">
        <p14:creationId xmlns:p14="http://schemas.microsoft.com/office/powerpoint/2010/main" val="13878130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1B273C91-36B5-2B47-875A-91053AB73EF5}"/>
              </a:ext>
            </a:extLst>
          </p:cNvPr>
          <p:cNvSpPr txBox="1"/>
          <p:nvPr/>
        </p:nvSpPr>
        <p:spPr>
          <a:xfrm>
            <a:off x="-92598" y="0"/>
            <a:ext cx="12284598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s-CL" sz="2200" dirty="0">
              <a:latin typeface="Helvetica" pitchFamily="2" charset="0"/>
            </a:endParaRPr>
          </a:p>
          <a:p>
            <a:pPr algn="just"/>
            <a:endParaRPr lang="es-CL" sz="2200" dirty="0">
              <a:latin typeface="Helvetica" pitchFamily="2" charset="0"/>
            </a:endParaRPr>
          </a:p>
          <a:p>
            <a:pPr algn="just"/>
            <a:r>
              <a:rPr lang="es-CL" sz="2200" dirty="0">
                <a:latin typeface="Helvetica" pitchFamily="2" charset="0"/>
              </a:rPr>
              <a:t>7.	Si se hace una </a:t>
            </a:r>
            <a:r>
              <a:rPr lang="es-CL" sz="2200" b="1" dirty="0">
                <a:latin typeface="Helvetica" pitchFamily="2" charset="0"/>
              </a:rPr>
              <a:t>entrega parcial</a:t>
            </a:r>
            <a:r>
              <a:rPr lang="es-CL" sz="2200" dirty="0">
                <a:latin typeface="Helvetica" pitchFamily="2" charset="0"/>
              </a:rPr>
              <a:t>, los derechos anteriores se ejercerán respecto a </a:t>
            </a:r>
            <a:r>
              <a:rPr lang="es-CL" sz="2200" b="1" dirty="0">
                <a:latin typeface="Helvetica" pitchFamily="2" charset="0"/>
              </a:rPr>
              <a:t>la parte </a:t>
            </a:r>
            <a:r>
              <a:rPr lang="es-CL" sz="2200" dirty="0">
                <a:latin typeface="Helvetica" pitchFamily="2" charset="0"/>
              </a:rPr>
              <a:t>	que falte o sea disconforme, pero la resolución sólo podrá pedirse/declararse cuando hay 	incumplimiento esencial.   </a:t>
            </a:r>
          </a:p>
          <a:p>
            <a:pPr algn="just"/>
            <a:endParaRPr lang="es-CL" sz="2200" dirty="0">
              <a:latin typeface="Helvetica" pitchFamily="2" charset="0"/>
            </a:endParaRPr>
          </a:p>
          <a:p>
            <a:pPr algn="just"/>
            <a:endParaRPr lang="es-CL" sz="2200" dirty="0">
              <a:latin typeface="Helvetica" pitchFamily="2" charset="0"/>
            </a:endParaRPr>
          </a:p>
          <a:p>
            <a:pPr algn="just"/>
            <a:r>
              <a:rPr lang="es-CL" sz="2200" dirty="0">
                <a:latin typeface="Helvetica" pitchFamily="2" charset="0"/>
              </a:rPr>
              <a:t>8.	Si el vendedor entrega la mercadería </a:t>
            </a:r>
            <a:r>
              <a:rPr lang="es-CL" sz="2200" b="1" dirty="0">
                <a:latin typeface="Helvetica" pitchFamily="2" charset="0"/>
              </a:rPr>
              <a:t>antes del plazo o una cantidad mayor</a:t>
            </a:r>
            <a:r>
              <a:rPr lang="es-CL" sz="2200" dirty="0">
                <a:latin typeface="Helvetica" pitchFamily="2" charset="0"/>
              </a:rPr>
              <a:t>, el 	comprador podrá aceptar o rehusar la mercadería entregada</a:t>
            </a:r>
            <a:r>
              <a:rPr lang="es-CL" sz="2200" b="1" dirty="0">
                <a:latin typeface="Helvetica" pitchFamily="2" charset="0"/>
              </a:rPr>
              <a:t> antes</a:t>
            </a:r>
            <a:r>
              <a:rPr lang="es-CL" sz="2200" dirty="0">
                <a:latin typeface="Helvetica" pitchFamily="2" charset="0"/>
              </a:rPr>
              <a:t>, y aceptar o rehusar 	la parte entregada </a:t>
            </a:r>
            <a:r>
              <a:rPr lang="es-CL" sz="2200" b="1" dirty="0">
                <a:latin typeface="Helvetica" pitchFamily="2" charset="0"/>
              </a:rPr>
              <a:t>en exceso </a:t>
            </a:r>
            <a:r>
              <a:rPr lang="es-CL" sz="2200" dirty="0">
                <a:latin typeface="Helvetica" pitchFamily="2" charset="0"/>
              </a:rPr>
              <a:t>(pagando el exceso, si acepta).</a:t>
            </a:r>
          </a:p>
          <a:p>
            <a:pPr algn="just"/>
            <a:endParaRPr lang="es-CL" sz="2200" dirty="0">
              <a:latin typeface="Helvetica" pitchFamily="2" charset="0"/>
            </a:endParaRPr>
          </a:p>
          <a:p>
            <a:pPr algn="just"/>
            <a:endParaRPr lang="es-CL" sz="2200" dirty="0">
              <a:latin typeface="Helvetica" pitchFamily="2" charset="0"/>
            </a:endParaRPr>
          </a:p>
          <a:p>
            <a:pPr algn="just"/>
            <a:r>
              <a:rPr lang="es-CL" sz="2200" dirty="0">
                <a:latin typeface="Helvetica" pitchFamily="2" charset="0"/>
              </a:rPr>
              <a:t>9.	Exigir indemnización de perjuicios; y </a:t>
            </a:r>
            <a:r>
              <a:rPr lang="es-CL" sz="2200" b="1" dirty="0">
                <a:latin typeface="Helvetica" pitchFamily="2" charset="0"/>
              </a:rPr>
              <a:t>no perderá el derecho </a:t>
            </a:r>
            <a:r>
              <a:rPr lang="es-CL" sz="2200" dirty="0">
                <a:latin typeface="Helvetica" pitchFamily="2" charset="0"/>
              </a:rPr>
              <a:t>a exigirla aunque ejercite 	cualquiera otra acción.  Reparación integral. Principios:</a:t>
            </a:r>
            <a:r>
              <a:rPr lang="es-CL" sz="2200" b="1" dirty="0">
                <a:latin typeface="Helvetica" pitchFamily="2" charset="0"/>
              </a:rPr>
              <a:t> A) </a:t>
            </a:r>
            <a:r>
              <a:rPr lang="es-CL" sz="2200" dirty="0">
                <a:latin typeface="Helvetica" pitchFamily="2" charset="0"/>
              </a:rPr>
              <a:t>Controlabilidad del riesgo, </a:t>
            </a:r>
            <a:r>
              <a:rPr lang="es-CL" sz="2200" b="1" dirty="0">
                <a:latin typeface="Helvetica" pitchFamily="2" charset="0"/>
              </a:rPr>
              <a:t>B) </a:t>
            </a:r>
            <a:r>
              <a:rPr lang="es-CL" sz="2200" dirty="0">
                <a:latin typeface="Helvetica" pitchFamily="2" charset="0"/>
              </a:rPr>
              <a:t>	Razonable previsibilidad del daño; </a:t>
            </a:r>
            <a:r>
              <a:rPr lang="es-CL" sz="2200" b="1" dirty="0">
                <a:latin typeface="Helvetica" pitchFamily="2" charset="0"/>
              </a:rPr>
              <a:t>C) Carga </a:t>
            </a:r>
            <a:r>
              <a:rPr lang="es-CL" sz="2200" dirty="0">
                <a:latin typeface="Helvetica" pitchFamily="2" charset="0"/>
              </a:rPr>
              <a:t>del acreedor de </a:t>
            </a:r>
            <a:r>
              <a:rPr lang="es-CL" sz="2200" b="1" dirty="0">
                <a:latin typeface="Helvetica" pitchFamily="2" charset="0"/>
              </a:rPr>
              <a:t>mitigar los daños.</a:t>
            </a:r>
          </a:p>
          <a:p>
            <a:endParaRPr lang="es-CL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8119472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998</TotalTime>
  <Words>913</Words>
  <Application>Microsoft Macintosh PowerPoint</Application>
  <PresentationFormat>Panorámica</PresentationFormat>
  <Paragraphs>95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2" baseType="lpstr">
      <vt:lpstr>Arial</vt:lpstr>
      <vt:lpstr>Book Antiqua</vt:lpstr>
      <vt:lpstr>Calibri</vt:lpstr>
      <vt:lpstr>Calibri Light</vt:lpstr>
      <vt:lpstr>Helvetica</vt:lpstr>
      <vt:lpstr>Tema de Office</vt:lpstr>
      <vt:lpstr>        Contratos  Clase 13: Jueves 22 Abril, 2021   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Contratos  Clase 13: Jueves 22 Abril, 2021    </dc:title>
  <dc:creator>Microsoft Office User</dc:creator>
  <cp:lastModifiedBy>Microsoft Office User</cp:lastModifiedBy>
  <cp:revision>33</cp:revision>
  <cp:lastPrinted>2021-04-22T12:20:45Z</cp:lastPrinted>
  <dcterms:created xsi:type="dcterms:W3CDTF">2021-04-21T12:06:11Z</dcterms:created>
  <dcterms:modified xsi:type="dcterms:W3CDTF">2021-04-22T17:35:38Z</dcterms:modified>
</cp:coreProperties>
</file>