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60" r:id="rId2"/>
    <p:sldId id="327" r:id="rId3"/>
    <p:sldId id="314" r:id="rId4"/>
    <p:sldId id="315" r:id="rId5"/>
    <p:sldId id="321" r:id="rId6"/>
    <p:sldId id="322" r:id="rId7"/>
    <p:sldId id="316" r:id="rId8"/>
    <p:sldId id="317" r:id="rId9"/>
    <p:sldId id="323" r:id="rId10"/>
    <p:sldId id="318" r:id="rId11"/>
    <p:sldId id="324" r:id="rId12"/>
    <p:sldId id="319" r:id="rId13"/>
    <p:sldId id="325" r:id="rId14"/>
    <p:sldId id="320" r:id="rId15"/>
    <p:sldId id="326" r:id="rId16"/>
    <p:sldId id="328" r:id="rId17"/>
    <p:sldId id="329" r:id="rId18"/>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296"/>
  </p:normalViewPr>
  <p:slideViewPr>
    <p:cSldViewPr snapToGrid="0" snapToObjects="1">
      <p:cViewPr varScale="1">
        <p:scale>
          <a:sx n="111" d="100"/>
          <a:sy n="111" d="100"/>
        </p:scale>
        <p:origin x="536"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DB7673-DE73-B04F-B3C8-C41EED61CF20}" type="datetimeFigureOut">
              <a:rPr lang="es-CL" smtClean="0"/>
              <a:t>23-04-21</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464412-71BB-8540-BCA0-89E84CC8B050}" type="slidenum">
              <a:rPr lang="es-CL" smtClean="0"/>
              <a:t>‹Nº›</a:t>
            </a:fld>
            <a:endParaRPr lang="es-CL"/>
          </a:p>
        </p:txBody>
      </p:sp>
    </p:spTree>
    <p:extLst>
      <p:ext uri="{BB962C8B-B14F-4D97-AF65-F5344CB8AC3E}">
        <p14:creationId xmlns:p14="http://schemas.microsoft.com/office/powerpoint/2010/main" val="866812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1D7283-7DCF-D640-BFFC-B1E983B263B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638AFE4A-7F5E-BF4B-9360-2837C02097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152776A3-DF4B-DB42-B34E-EF2DA2F09F28}"/>
              </a:ext>
            </a:extLst>
          </p:cNvPr>
          <p:cNvSpPr>
            <a:spLocks noGrp="1"/>
          </p:cNvSpPr>
          <p:nvPr>
            <p:ph type="dt" sz="half" idx="10"/>
          </p:nvPr>
        </p:nvSpPr>
        <p:spPr/>
        <p:txBody>
          <a:bodyPr/>
          <a:lstStyle/>
          <a:p>
            <a:fld id="{AFF9753E-DBBF-7E40-A4D4-E60F463D751F}" type="datetime1">
              <a:rPr lang="es-CL" smtClean="0"/>
              <a:t>23-04-21</a:t>
            </a:fld>
            <a:endParaRPr lang="es-CL"/>
          </a:p>
        </p:txBody>
      </p:sp>
      <p:sp>
        <p:nvSpPr>
          <p:cNvPr id="5" name="Marcador de pie de página 4">
            <a:extLst>
              <a:ext uri="{FF2B5EF4-FFF2-40B4-BE49-F238E27FC236}">
                <a16:creationId xmlns:a16="http://schemas.microsoft.com/office/drawing/2014/main" id="{D697929B-B8ED-3B44-8B19-E889A0614C3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09A7879-5AE0-F043-A0A9-931C2E1622F6}"/>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810934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441B2F-7438-BF46-BFE4-A16D2A0AE42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5B4C680B-4A8D-9443-ABCE-16D360D2ACD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D0B1B5E9-62AC-A94C-A5D3-164EBE8CCE8B}"/>
              </a:ext>
            </a:extLst>
          </p:cNvPr>
          <p:cNvSpPr>
            <a:spLocks noGrp="1"/>
          </p:cNvSpPr>
          <p:nvPr>
            <p:ph type="dt" sz="half" idx="10"/>
          </p:nvPr>
        </p:nvSpPr>
        <p:spPr/>
        <p:txBody>
          <a:bodyPr/>
          <a:lstStyle/>
          <a:p>
            <a:fld id="{1EDE28BB-48D8-3B41-A467-6653AD4AE8A7}" type="datetime1">
              <a:rPr lang="es-CL" smtClean="0"/>
              <a:t>23-04-21</a:t>
            </a:fld>
            <a:endParaRPr lang="es-CL"/>
          </a:p>
        </p:txBody>
      </p:sp>
      <p:sp>
        <p:nvSpPr>
          <p:cNvPr id="5" name="Marcador de pie de página 4">
            <a:extLst>
              <a:ext uri="{FF2B5EF4-FFF2-40B4-BE49-F238E27FC236}">
                <a16:creationId xmlns:a16="http://schemas.microsoft.com/office/drawing/2014/main" id="{BAD1B99F-F049-3D4E-8A2E-7FB5AF42E934}"/>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84B03E9-DF04-C242-B93F-45487169A737}"/>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1592921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0E79E38-D32C-364E-8E1C-7DFABB738A2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C1C7FEB8-7BBE-5F49-938A-BD7CCC74FFD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1E9D7534-90AE-5E4B-B131-320C326DEC76}"/>
              </a:ext>
            </a:extLst>
          </p:cNvPr>
          <p:cNvSpPr>
            <a:spLocks noGrp="1"/>
          </p:cNvSpPr>
          <p:nvPr>
            <p:ph type="dt" sz="half" idx="10"/>
          </p:nvPr>
        </p:nvSpPr>
        <p:spPr/>
        <p:txBody>
          <a:bodyPr/>
          <a:lstStyle/>
          <a:p>
            <a:fld id="{2B3BE174-9116-2740-934F-BB08D03E5B4C}" type="datetime1">
              <a:rPr lang="es-CL" smtClean="0"/>
              <a:t>23-04-21</a:t>
            </a:fld>
            <a:endParaRPr lang="es-CL"/>
          </a:p>
        </p:txBody>
      </p:sp>
      <p:sp>
        <p:nvSpPr>
          <p:cNvPr id="5" name="Marcador de pie de página 4">
            <a:extLst>
              <a:ext uri="{FF2B5EF4-FFF2-40B4-BE49-F238E27FC236}">
                <a16:creationId xmlns:a16="http://schemas.microsoft.com/office/drawing/2014/main" id="{ACDA23B7-E1C6-0244-B4D4-1A8F09F15D67}"/>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FAFCACA-049E-A747-AF00-F31B9C11A5E6}"/>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335596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798594-B827-AF41-B320-FC0D3A0E647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1CBAE6B-DC93-4547-96A6-CD82430CC33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B398CEA-4D05-164E-AC7A-9B541052925A}"/>
              </a:ext>
            </a:extLst>
          </p:cNvPr>
          <p:cNvSpPr>
            <a:spLocks noGrp="1"/>
          </p:cNvSpPr>
          <p:nvPr>
            <p:ph type="dt" sz="half" idx="10"/>
          </p:nvPr>
        </p:nvSpPr>
        <p:spPr/>
        <p:txBody>
          <a:bodyPr/>
          <a:lstStyle/>
          <a:p>
            <a:fld id="{06485DD4-31FA-5D43-86EB-ED8AC9E13CD8}" type="datetime1">
              <a:rPr lang="es-CL" smtClean="0"/>
              <a:t>23-04-21</a:t>
            </a:fld>
            <a:endParaRPr lang="es-CL"/>
          </a:p>
        </p:txBody>
      </p:sp>
      <p:sp>
        <p:nvSpPr>
          <p:cNvPr id="5" name="Marcador de pie de página 4">
            <a:extLst>
              <a:ext uri="{FF2B5EF4-FFF2-40B4-BE49-F238E27FC236}">
                <a16:creationId xmlns:a16="http://schemas.microsoft.com/office/drawing/2014/main" id="{0AB0EA09-04E2-834F-AF58-A45EF74C447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FF9184D-1E59-F24B-9918-67EEA19A9D28}"/>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1704083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7A5F87-D4B7-7048-BDC4-E89D3266DE0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3286E651-040F-5740-95D7-48657F5586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5DCD125-AB2F-BB47-B817-4E4B5AE3A2F9}"/>
              </a:ext>
            </a:extLst>
          </p:cNvPr>
          <p:cNvSpPr>
            <a:spLocks noGrp="1"/>
          </p:cNvSpPr>
          <p:nvPr>
            <p:ph type="dt" sz="half" idx="10"/>
          </p:nvPr>
        </p:nvSpPr>
        <p:spPr/>
        <p:txBody>
          <a:bodyPr/>
          <a:lstStyle/>
          <a:p>
            <a:fld id="{EB36293E-F172-3149-8FAA-FF34D1B2C99A}" type="datetime1">
              <a:rPr lang="es-CL" smtClean="0"/>
              <a:t>23-04-21</a:t>
            </a:fld>
            <a:endParaRPr lang="es-CL"/>
          </a:p>
        </p:txBody>
      </p:sp>
      <p:sp>
        <p:nvSpPr>
          <p:cNvPr id="5" name="Marcador de pie de página 4">
            <a:extLst>
              <a:ext uri="{FF2B5EF4-FFF2-40B4-BE49-F238E27FC236}">
                <a16:creationId xmlns:a16="http://schemas.microsoft.com/office/drawing/2014/main" id="{15A1066C-3FF4-7D42-B753-5170B7F7DFC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5206604-38DF-924D-B64C-081F31FA48B7}"/>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384484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26CA91-2CE1-A546-B8E1-F469CE20C9F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3F065A7A-4B59-4243-88DE-58D403B40A4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6ECD7E89-F46F-D043-BAB4-4B1A711A2E5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210EC27B-0024-3149-85CA-BE7FC71E04A1}"/>
              </a:ext>
            </a:extLst>
          </p:cNvPr>
          <p:cNvSpPr>
            <a:spLocks noGrp="1"/>
          </p:cNvSpPr>
          <p:nvPr>
            <p:ph type="dt" sz="half" idx="10"/>
          </p:nvPr>
        </p:nvSpPr>
        <p:spPr/>
        <p:txBody>
          <a:bodyPr/>
          <a:lstStyle/>
          <a:p>
            <a:fld id="{A1DB89DF-188B-2347-AADD-24C5AAB54CC4}" type="datetime1">
              <a:rPr lang="es-CL" smtClean="0"/>
              <a:t>23-04-21</a:t>
            </a:fld>
            <a:endParaRPr lang="es-CL"/>
          </a:p>
        </p:txBody>
      </p:sp>
      <p:sp>
        <p:nvSpPr>
          <p:cNvPr id="6" name="Marcador de pie de página 5">
            <a:extLst>
              <a:ext uri="{FF2B5EF4-FFF2-40B4-BE49-F238E27FC236}">
                <a16:creationId xmlns:a16="http://schemas.microsoft.com/office/drawing/2014/main" id="{EA106462-4C14-9D4B-9534-17057968A02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803167D3-DF9D-864D-A4C6-11C2FFD5393C}"/>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2949234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9390B5-7F14-B545-AD6C-96954CB4585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205AAD5-E5B7-914F-9923-60E0713B94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B65DCE9-E172-824F-8AD1-CD0F257C560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212F8CBD-3405-C34C-A092-C50C5A3D80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03B322E-4773-174B-8C33-D611B93E0AF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83A9C46A-344A-924E-A829-97CA5E957188}"/>
              </a:ext>
            </a:extLst>
          </p:cNvPr>
          <p:cNvSpPr>
            <a:spLocks noGrp="1"/>
          </p:cNvSpPr>
          <p:nvPr>
            <p:ph type="dt" sz="half" idx="10"/>
          </p:nvPr>
        </p:nvSpPr>
        <p:spPr/>
        <p:txBody>
          <a:bodyPr/>
          <a:lstStyle/>
          <a:p>
            <a:fld id="{142EFA13-67B6-6345-9A80-3095C850ED23}" type="datetime1">
              <a:rPr lang="es-CL" smtClean="0"/>
              <a:t>23-04-21</a:t>
            </a:fld>
            <a:endParaRPr lang="es-CL"/>
          </a:p>
        </p:txBody>
      </p:sp>
      <p:sp>
        <p:nvSpPr>
          <p:cNvPr id="8" name="Marcador de pie de página 7">
            <a:extLst>
              <a:ext uri="{FF2B5EF4-FFF2-40B4-BE49-F238E27FC236}">
                <a16:creationId xmlns:a16="http://schemas.microsoft.com/office/drawing/2014/main" id="{A70D2A79-2F11-8045-A8FC-C783256AB62C}"/>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63E3FC6A-66C9-AE41-88F3-D3ADEE2B0024}"/>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1299845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15E310-D1D5-E649-8106-5B988D0A0E8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E3493858-BCB1-B340-8402-EAE24B8BB771}"/>
              </a:ext>
            </a:extLst>
          </p:cNvPr>
          <p:cNvSpPr>
            <a:spLocks noGrp="1"/>
          </p:cNvSpPr>
          <p:nvPr>
            <p:ph type="dt" sz="half" idx="10"/>
          </p:nvPr>
        </p:nvSpPr>
        <p:spPr/>
        <p:txBody>
          <a:bodyPr/>
          <a:lstStyle/>
          <a:p>
            <a:fld id="{A53ADF9A-5840-7D46-A358-99D54999685B}" type="datetime1">
              <a:rPr lang="es-CL" smtClean="0"/>
              <a:t>23-04-21</a:t>
            </a:fld>
            <a:endParaRPr lang="es-CL"/>
          </a:p>
        </p:txBody>
      </p:sp>
      <p:sp>
        <p:nvSpPr>
          <p:cNvPr id="4" name="Marcador de pie de página 3">
            <a:extLst>
              <a:ext uri="{FF2B5EF4-FFF2-40B4-BE49-F238E27FC236}">
                <a16:creationId xmlns:a16="http://schemas.microsoft.com/office/drawing/2014/main" id="{86E27ABE-C855-AB47-8C60-610A8B04E8AE}"/>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05A2809C-3490-F547-AF9A-EEBF93848761}"/>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2900785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25C2B6A-8F47-7644-867A-4E3CA28EFE27}"/>
              </a:ext>
            </a:extLst>
          </p:cNvPr>
          <p:cNvSpPr>
            <a:spLocks noGrp="1"/>
          </p:cNvSpPr>
          <p:nvPr>
            <p:ph type="dt" sz="half" idx="10"/>
          </p:nvPr>
        </p:nvSpPr>
        <p:spPr/>
        <p:txBody>
          <a:bodyPr/>
          <a:lstStyle/>
          <a:p>
            <a:fld id="{C15A81E0-196D-2347-9B07-BDA36C738328}" type="datetime1">
              <a:rPr lang="es-CL" smtClean="0"/>
              <a:t>23-04-21</a:t>
            </a:fld>
            <a:endParaRPr lang="es-CL"/>
          </a:p>
        </p:txBody>
      </p:sp>
      <p:sp>
        <p:nvSpPr>
          <p:cNvPr id="3" name="Marcador de pie de página 2">
            <a:extLst>
              <a:ext uri="{FF2B5EF4-FFF2-40B4-BE49-F238E27FC236}">
                <a16:creationId xmlns:a16="http://schemas.microsoft.com/office/drawing/2014/main" id="{AEB96992-0D94-574C-98C0-0FB33A0765A7}"/>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289AD4B9-A6DB-8E44-9D77-60195E9CF498}"/>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26847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69FB9F-545A-FC47-8A34-3CDCB2A84BD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248D9BB-00CC-FB43-B646-AA51CAC959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BCE2EB65-8004-BA46-ADFF-D3D0468429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9181E85-09EA-0946-9D5C-690CDF3D33F2}"/>
              </a:ext>
            </a:extLst>
          </p:cNvPr>
          <p:cNvSpPr>
            <a:spLocks noGrp="1"/>
          </p:cNvSpPr>
          <p:nvPr>
            <p:ph type="dt" sz="half" idx="10"/>
          </p:nvPr>
        </p:nvSpPr>
        <p:spPr/>
        <p:txBody>
          <a:bodyPr/>
          <a:lstStyle/>
          <a:p>
            <a:fld id="{CC9F48F8-BD51-234D-B4C1-53C4450BF2A4}" type="datetime1">
              <a:rPr lang="es-CL" smtClean="0"/>
              <a:t>23-04-21</a:t>
            </a:fld>
            <a:endParaRPr lang="es-CL"/>
          </a:p>
        </p:txBody>
      </p:sp>
      <p:sp>
        <p:nvSpPr>
          <p:cNvPr id="6" name="Marcador de pie de página 5">
            <a:extLst>
              <a:ext uri="{FF2B5EF4-FFF2-40B4-BE49-F238E27FC236}">
                <a16:creationId xmlns:a16="http://schemas.microsoft.com/office/drawing/2014/main" id="{41A76C53-47A0-0C4A-8946-33E7A2DC4C5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245AD286-F03E-6348-88B0-DBE87F943EEB}"/>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2665139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04C236-1AD7-954E-A218-DA70857B2C1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65638E1F-6AAA-3543-95DC-2C3E322D36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0CBD8FDB-31CD-9F47-B902-C4FB4D7A5D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A32B3D-F958-0043-B53A-BFD6AECAB5BB}"/>
              </a:ext>
            </a:extLst>
          </p:cNvPr>
          <p:cNvSpPr>
            <a:spLocks noGrp="1"/>
          </p:cNvSpPr>
          <p:nvPr>
            <p:ph type="dt" sz="half" idx="10"/>
          </p:nvPr>
        </p:nvSpPr>
        <p:spPr/>
        <p:txBody>
          <a:bodyPr/>
          <a:lstStyle/>
          <a:p>
            <a:fld id="{425E2CDC-88C2-BB49-822F-3CAC49F6C676}" type="datetime1">
              <a:rPr lang="es-CL" smtClean="0"/>
              <a:t>23-04-21</a:t>
            </a:fld>
            <a:endParaRPr lang="es-CL"/>
          </a:p>
        </p:txBody>
      </p:sp>
      <p:sp>
        <p:nvSpPr>
          <p:cNvPr id="6" name="Marcador de pie de página 5">
            <a:extLst>
              <a:ext uri="{FF2B5EF4-FFF2-40B4-BE49-F238E27FC236}">
                <a16:creationId xmlns:a16="http://schemas.microsoft.com/office/drawing/2014/main" id="{BC2D8BB8-0D89-B546-BC34-E9879E63276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FCE22C2-7084-8749-944F-64930D13C52D}"/>
              </a:ext>
            </a:extLst>
          </p:cNvPr>
          <p:cNvSpPr>
            <a:spLocks noGrp="1"/>
          </p:cNvSpPr>
          <p:nvPr>
            <p:ph type="sldNum" sz="quarter" idx="12"/>
          </p:nvPr>
        </p:nvSpPr>
        <p:spPr/>
        <p:txBody>
          <a:bodyPr/>
          <a:lstStyle/>
          <a:p>
            <a:fld id="{A0171CC1-7766-4B46-A4AA-056B15735B16}" type="slidenum">
              <a:rPr lang="es-CL" smtClean="0"/>
              <a:t>‹Nº›</a:t>
            </a:fld>
            <a:endParaRPr lang="es-CL"/>
          </a:p>
        </p:txBody>
      </p:sp>
    </p:spTree>
    <p:extLst>
      <p:ext uri="{BB962C8B-B14F-4D97-AF65-F5344CB8AC3E}">
        <p14:creationId xmlns:p14="http://schemas.microsoft.com/office/powerpoint/2010/main" val="649998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23606A8-C687-0541-A17A-F46658EBE5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5CED0B80-3DA4-EA42-B738-CEF87D1806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5802F8F-3506-4E45-B0DF-BA7C97D65C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C33BFF-17B8-0F4D-A6DF-F9A4B433B65B}" type="datetime1">
              <a:rPr lang="es-CL" smtClean="0"/>
              <a:t>23-04-21</a:t>
            </a:fld>
            <a:endParaRPr lang="es-CL"/>
          </a:p>
        </p:txBody>
      </p:sp>
      <p:sp>
        <p:nvSpPr>
          <p:cNvPr id="5" name="Marcador de pie de página 4">
            <a:extLst>
              <a:ext uri="{FF2B5EF4-FFF2-40B4-BE49-F238E27FC236}">
                <a16:creationId xmlns:a16="http://schemas.microsoft.com/office/drawing/2014/main" id="{461EF163-CF32-944D-9BA2-0AAAE19FFC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0353EB0B-13E6-1448-BB62-0164B57A1E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71CC1-7766-4B46-A4AA-056B15735B16}" type="slidenum">
              <a:rPr lang="es-CL" smtClean="0"/>
              <a:t>‹Nº›</a:t>
            </a:fld>
            <a:endParaRPr lang="es-CL"/>
          </a:p>
        </p:txBody>
      </p:sp>
    </p:spTree>
    <p:extLst>
      <p:ext uri="{BB962C8B-B14F-4D97-AF65-F5344CB8AC3E}">
        <p14:creationId xmlns:p14="http://schemas.microsoft.com/office/powerpoint/2010/main" val="970331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8A7549-49A9-744A-8F61-72B2DC6F179C}"/>
              </a:ext>
            </a:extLst>
          </p:cNvPr>
          <p:cNvSpPr>
            <a:spLocks noGrp="1"/>
          </p:cNvSpPr>
          <p:nvPr>
            <p:ph type="ctrTitle"/>
          </p:nvPr>
        </p:nvSpPr>
        <p:spPr>
          <a:xfrm>
            <a:off x="1524000" y="1122362"/>
            <a:ext cx="9144000" cy="4089718"/>
          </a:xfrm>
        </p:spPr>
        <p:txBody>
          <a:bodyPr>
            <a:normAutofit fontScale="90000"/>
          </a:bodyPr>
          <a:lstStyle/>
          <a:p>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sz="6700" b="1" dirty="0">
                <a:latin typeface="Book Antiqua" panose="02040602050305030304" pitchFamily="18" charset="0"/>
              </a:rPr>
            </a:br>
            <a:r>
              <a:rPr lang="es-CL" sz="5600" b="1" dirty="0">
                <a:solidFill>
                  <a:srgbClr val="0070C0"/>
                </a:solidFill>
                <a:latin typeface="Helvetica" pitchFamily="2" charset="0"/>
                <a:cs typeface="Arial" panose="020B0604020202020204" pitchFamily="34" charset="0"/>
              </a:rPr>
              <a:t>Contratos</a:t>
            </a:r>
            <a:br>
              <a:rPr lang="es-CL" sz="5600" b="1" dirty="0">
                <a:solidFill>
                  <a:srgbClr val="0070C0"/>
                </a:solidFill>
                <a:latin typeface="Helvetica" pitchFamily="2" charset="0"/>
                <a:cs typeface="Arial" panose="020B0604020202020204" pitchFamily="34" charset="0"/>
              </a:rPr>
            </a:br>
            <a:r>
              <a:rPr lang="es-CL" sz="5600" b="1" dirty="0">
                <a:solidFill>
                  <a:srgbClr val="0070C0"/>
                </a:solidFill>
                <a:latin typeface="Helvetica" pitchFamily="2" charset="0"/>
                <a:cs typeface="Arial" panose="020B0604020202020204" pitchFamily="34" charset="0"/>
              </a:rPr>
              <a:t> </a:t>
            </a:r>
            <a:r>
              <a:rPr lang="es-CL" sz="3300" b="1">
                <a:solidFill>
                  <a:srgbClr val="0070C0"/>
                </a:solidFill>
                <a:latin typeface="Helvetica" pitchFamily="2" charset="0"/>
                <a:cs typeface="Arial" panose="020B0604020202020204" pitchFamily="34" charset="0"/>
              </a:rPr>
              <a:t>Clase 14: Viernes 23 </a:t>
            </a:r>
            <a:r>
              <a:rPr lang="es-CL" sz="3300" b="1" dirty="0">
                <a:solidFill>
                  <a:srgbClr val="0070C0"/>
                </a:solidFill>
                <a:latin typeface="Helvetica" pitchFamily="2" charset="0"/>
                <a:cs typeface="Arial" panose="020B0604020202020204" pitchFamily="34" charset="0"/>
              </a:rPr>
              <a:t>Abril</a:t>
            </a:r>
            <a:r>
              <a:rPr lang="es-CL" sz="3300" b="1">
                <a:solidFill>
                  <a:srgbClr val="0070C0"/>
                </a:solidFill>
                <a:latin typeface="Helvetica" pitchFamily="2" charset="0"/>
                <a:cs typeface="Arial" panose="020B0604020202020204" pitchFamily="34" charset="0"/>
              </a:rPr>
              <a:t>, 2021</a:t>
            </a:r>
            <a:br>
              <a:rPr lang="es-CL" sz="3300" b="1">
                <a:solidFill>
                  <a:srgbClr val="0070C0"/>
                </a:solidFill>
                <a:latin typeface="Helvetica" pitchFamily="2" charset="0"/>
                <a:cs typeface="Arial" panose="020B0604020202020204" pitchFamily="34" charset="0"/>
              </a:rPr>
            </a:br>
            <a:br>
              <a:rPr lang="es-CL" sz="3300" b="1">
                <a:solidFill>
                  <a:srgbClr val="0070C0"/>
                </a:solidFill>
                <a:latin typeface="Helvetica" pitchFamily="2" charset="0"/>
                <a:cs typeface="Arial" panose="020B0604020202020204" pitchFamily="34" charset="0"/>
              </a:rPr>
            </a:br>
            <a:r>
              <a:rPr lang="es-CL" sz="3300" b="1">
                <a:solidFill>
                  <a:srgbClr val="0070C0"/>
                </a:solidFill>
                <a:latin typeface="Helvetica" pitchFamily="2" charset="0"/>
                <a:cs typeface="Arial" panose="020B0604020202020204" pitchFamily="34" charset="0"/>
              </a:rPr>
              <a:t>(Invitado Profesor Jakob Stagl)</a:t>
            </a:r>
            <a:br>
              <a:rPr lang="es-CL" sz="6700" b="1" dirty="0">
                <a:solidFill>
                  <a:srgbClr val="0070C0"/>
                </a:solidFill>
                <a:latin typeface="Book Antiqua" panose="02040602050305030304" pitchFamily="18" charset="0"/>
              </a:rPr>
            </a:br>
            <a:br>
              <a:rPr lang="es-CL" sz="6700" b="1" dirty="0">
                <a:solidFill>
                  <a:srgbClr val="0070C0"/>
                </a:solidFill>
                <a:latin typeface="Book Antiqua" panose="02040602050305030304" pitchFamily="18" charset="0"/>
              </a:rPr>
            </a:br>
            <a:endParaRPr lang="es-CL" sz="6700" b="1" dirty="0">
              <a:solidFill>
                <a:srgbClr val="0070C0"/>
              </a:solidFill>
              <a:latin typeface="Book Antiqua" panose="02040602050305030304" pitchFamily="18" charset="0"/>
            </a:endParaRPr>
          </a:p>
        </p:txBody>
      </p:sp>
      <p:sp>
        <p:nvSpPr>
          <p:cNvPr id="3" name="Marcador de número de diapositiva 2">
            <a:extLst>
              <a:ext uri="{FF2B5EF4-FFF2-40B4-BE49-F238E27FC236}">
                <a16:creationId xmlns:a16="http://schemas.microsoft.com/office/drawing/2014/main" id="{243F461B-7DAC-E649-A0D9-E9DBBE4C2C3F}"/>
              </a:ext>
            </a:extLst>
          </p:cNvPr>
          <p:cNvSpPr>
            <a:spLocks noGrp="1"/>
          </p:cNvSpPr>
          <p:nvPr>
            <p:ph type="sldNum" sz="quarter" idx="12"/>
          </p:nvPr>
        </p:nvSpPr>
        <p:spPr/>
        <p:txBody>
          <a:bodyPr/>
          <a:lstStyle/>
          <a:p>
            <a:fld id="{A0171CC1-7766-4B46-A4AA-056B15735B16}" type="slidenum">
              <a:rPr lang="es-CL" smtClean="0"/>
              <a:t>1</a:t>
            </a:fld>
            <a:endParaRPr lang="es-CL"/>
          </a:p>
        </p:txBody>
      </p:sp>
    </p:spTree>
    <p:extLst>
      <p:ext uri="{BB962C8B-B14F-4D97-AF65-F5344CB8AC3E}">
        <p14:creationId xmlns:p14="http://schemas.microsoft.com/office/powerpoint/2010/main" val="2509134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8352F5E-512D-0346-B1E6-60FE39F361ED}"/>
              </a:ext>
            </a:extLst>
          </p:cNvPr>
          <p:cNvSpPr txBox="1"/>
          <p:nvPr/>
        </p:nvSpPr>
        <p:spPr>
          <a:xfrm>
            <a:off x="0" y="0"/>
            <a:ext cx="12192000" cy="8233023"/>
          </a:xfrm>
          <a:prstGeom prst="rect">
            <a:avLst/>
          </a:prstGeom>
          <a:noFill/>
        </p:spPr>
        <p:txBody>
          <a:bodyPr wrap="square" rtlCol="0">
            <a:spAutoFit/>
          </a:bodyPr>
          <a:lstStyle/>
          <a:p>
            <a:pPr algn="ctr"/>
            <a:r>
              <a:rPr lang="es-CL" sz="2100" dirty="0">
                <a:latin typeface="Helvetica" pitchFamily="2" charset="0"/>
              </a:rPr>
              <a:t>4.2 </a:t>
            </a:r>
            <a:r>
              <a:rPr lang="es-CL" sz="2100" u="sng" dirty="0">
                <a:latin typeface="Helvetica" pitchFamily="2" charset="0"/>
              </a:rPr>
              <a:t>El Código Civil frente a los llamados de Reforma</a:t>
            </a:r>
          </a:p>
          <a:p>
            <a:pPr algn="just"/>
            <a:endParaRPr lang="es-CL" sz="2200" dirty="0">
              <a:latin typeface="Helvetica" pitchFamily="2" charset="0"/>
            </a:endParaRPr>
          </a:p>
          <a:p>
            <a:pPr algn="just"/>
            <a:r>
              <a:rPr lang="es-CL" sz="2100" dirty="0">
                <a:latin typeface="Helvetica" pitchFamily="2" charset="0"/>
              </a:rPr>
              <a:t>La regulación del Código Civil chileno da cuenta de un sistema que no es un mero resabio histórico cuya justificación se pierde en el pasado, sino que una regulación que protege al comprador de modo coherente y funcional. </a:t>
            </a:r>
          </a:p>
          <a:p>
            <a:pPr algn="just"/>
            <a:endParaRPr lang="es-CL" sz="2100" dirty="0">
              <a:latin typeface="Helvetica" pitchFamily="2" charset="0"/>
            </a:endParaRPr>
          </a:p>
          <a:p>
            <a:pPr algn="just"/>
            <a:r>
              <a:rPr lang="es-CL" sz="2100" dirty="0">
                <a:latin typeface="Helvetica" pitchFamily="2" charset="0"/>
              </a:rPr>
              <a:t>¿Este sistema resulta preferible frente aquellos que surgen en la experiencia comparada?</a:t>
            </a:r>
          </a:p>
          <a:p>
            <a:pPr algn="just"/>
            <a:endParaRPr lang="es-CL" sz="2100" dirty="0">
              <a:latin typeface="Helvetica" pitchFamily="2" charset="0"/>
            </a:endParaRPr>
          </a:p>
          <a:p>
            <a:pPr algn="just"/>
            <a:r>
              <a:rPr lang="es-CL" sz="2100" dirty="0">
                <a:latin typeface="Helvetica" pitchFamily="2" charset="0"/>
              </a:rPr>
              <a:t>La consagración de una obligación de transferir la propiedad en la compraventa debería además implicar una </a:t>
            </a:r>
            <a:r>
              <a:rPr lang="es-CL" sz="2100" b="1" u="sng" dirty="0">
                <a:latin typeface="Helvetica" pitchFamily="2" charset="0"/>
              </a:rPr>
              <a:t>modificación</a:t>
            </a:r>
            <a:r>
              <a:rPr lang="es-CL" sz="2100" dirty="0">
                <a:latin typeface="Helvetica" pitchFamily="2" charset="0"/>
              </a:rPr>
              <a:t> en el régimen general de evicción (suprimiendo la virilis defensio) y en materia de los derechos reales.</a:t>
            </a:r>
          </a:p>
          <a:p>
            <a:pPr algn="just"/>
            <a:endParaRPr lang="es-CL" sz="2100" dirty="0">
              <a:latin typeface="Helvetica" pitchFamily="2" charset="0"/>
            </a:endParaRPr>
          </a:p>
          <a:p>
            <a:pPr marL="457200" indent="-457200" algn="just">
              <a:buAutoNum type="arabicParenBoth"/>
            </a:pPr>
            <a:r>
              <a:rPr lang="es-CL" sz="2100" dirty="0">
                <a:latin typeface="Helvetica" pitchFamily="2" charset="0"/>
              </a:rPr>
              <a:t>Modelo de transferencia consensual de la propiedad (Francia o Italia) y/o </a:t>
            </a:r>
          </a:p>
          <a:p>
            <a:pPr marL="457200" indent="-457200" algn="just">
              <a:buAutoNum type="arabicParenBoth"/>
            </a:pPr>
            <a:r>
              <a:rPr lang="es-CL" sz="2100" dirty="0">
                <a:latin typeface="Helvetica" pitchFamily="2" charset="0"/>
              </a:rPr>
              <a:t>Introducir en términos amplios la posibilidad de adquirir a non domino por el comprador de buena fe (Alemania). </a:t>
            </a:r>
          </a:p>
          <a:p>
            <a:pPr algn="just"/>
            <a:endParaRPr lang="es-CL" sz="2100" dirty="0">
              <a:latin typeface="Helvetica" pitchFamily="2" charset="0"/>
            </a:endParaRPr>
          </a:p>
          <a:p>
            <a:pPr algn="just"/>
            <a:r>
              <a:rPr lang="es-CL" sz="2100" dirty="0">
                <a:latin typeface="Helvetica" pitchFamily="2" charset="0"/>
              </a:rPr>
              <a:t>De no implementarse alguna de estas </a:t>
            </a:r>
            <a:r>
              <a:rPr lang="es-CL" sz="2100" u="sng" dirty="0">
                <a:latin typeface="Helvetica" pitchFamily="2" charset="0"/>
              </a:rPr>
              <a:t>modificaciones</a:t>
            </a:r>
            <a:r>
              <a:rPr lang="es-CL" sz="2100" dirty="0">
                <a:latin typeface="Helvetica" pitchFamily="2" charset="0"/>
              </a:rPr>
              <a:t>, la obligación del vendedor de transferir la propiedad sería discordante con la regulación en materia de derechos reales, imponiendo una carga excesivamente gravosa. </a:t>
            </a:r>
          </a:p>
          <a:p>
            <a:pPr algn="just"/>
            <a:endParaRPr lang="es-CL" sz="2100" dirty="0">
              <a:latin typeface="Helvetica" pitchFamily="2" charset="0"/>
            </a:endParaRPr>
          </a:p>
          <a:p>
            <a:endParaRPr lang="es-CL" dirty="0"/>
          </a:p>
          <a:p>
            <a:endParaRPr lang="es-CL" dirty="0"/>
          </a:p>
          <a:p>
            <a:endParaRPr lang="es-CL" dirty="0"/>
          </a:p>
          <a:p>
            <a:endParaRPr lang="es-CL" dirty="0"/>
          </a:p>
          <a:p>
            <a:endParaRPr lang="es-CL" dirty="0"/>
          </a:p>
          <a:p>
            <a:endParaRPr lang="es-CL" dirty="0"/>
          </a:p>
        </p:txBody>
      </p:sp>
      <p:sp>
        <p:nvSpPr>
          <p:cNvPr id="3" name="Marcador de número de diapositiva 2">
            <a:extLst>
              <a:ext uri="{FF2B5EF4-FFF2-40B4-BE49-F238E27FC236}">
                <a16:creationId xmlns:a16="http://schemas.microsoft.com/office/drawing/2014/main" id="{B44FA04E-CCF2-EE4B-AE95-A97881D8AF7D}"/>
              </a:ext>
            </a:extLst>
          </p:cNvPr>
          <p:cNvSpPr>
            <a:spLocks noGrp="1"/>
          </p:cNvSpPr>
          <p:nvPr>
            <p:ph type="sldNum" sz="quarter" idx="12"/>
          </p:nvPr>
        </p:nvSpPr>
        <p:spPr/>
        <p:txBody>
          <a:bodyPr/>
          <a:lstStyle/>
          <a:p>
            <a:fld id="{A0171CC1-7766-4B46-A4AA-056B15735B16}" type="slidenum">
              <a:rPr lang="es-CL" smtClean="0"/>
              <a:t>10</a:t>
            </a:fld>
            <a:endParaRPr lang="es-CL"/>
          </a:p>
        </p:txBody>
      </p:sp>
    </p:spTree>
    <p:extLst>
      <p:ext uri="{BB962C8B-B14F-4D97-AF65-F5344CB8AC3E}">
        <p14:creationId xmlns:p14="http://schemas.microsoft.com/office/powerpoint/2010/main" val="272636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16283FC-1530-0F4E-8F7A-A62C6375AE65}"/>
              </a:ext>
            </a:extLst>
          </p:cNvPr>
          <p:cNvSpPr txBox="1"/>
          <p:nvPr/>
        </p:nvSpPr>
        <p:spPr>
          <a:xfrm>
            <a:off x="0" y="0"/>
            <a:ext cx="12192000" cy="6140142"/>
          </a:xfrm>
          <a:prstGeom prst="rect">
            <a:avLst/>
          </a:prstGeom>
          <a:noFill/>
        </p:spPr>
        <p:txBody>
          <a:bodyPr wrap="square" rtlCol="0">
            <a:spAutoFit/>
          </a:bodyPr>
          <a:lstStyle/>
          <a:p>
            <a:pPr algn="just"/>
            <a:r>
              <a:rPr lang="es-CL" sz="2100" dirty="0">
                <a:latin typeface="Helvetica" pitchFamily="2" charset="0"/>
              </a:rPr>
              <a:t>La reforma se presenta así como posible, aunque profundamente </a:t>
            </a:r>
            <a:r>
              <a:rPr lang="es-CL" sz="2100" u="sng" dirty="0">
                <a:latin typeface="Helvetica" pitchFamily="2" charset="0"/>
              </a:rPr>
              <a:t>invasiva</a:t>
            </a:r>
            <a:r>
              <a:rPr lang="es-CL" sz="2100" dirty="0">
                <a:latin typeface="Helvetica" pitchFamily="2" charset="0"/>
              </a:rPr>
              <a:t> respecto de las instituciones del Código Civil chileno atendida la entidad de los cambios requeridos y su ajenidad a la tradición jurídica nacional.(p. 13)</a:t>
            </a:r>
          </a:p>
          <a:p>
            <a:pPr algn="just"/>
            <a:endParaRPr lang="es-CL" sz="2100" dirty="0">
              <a:latin typeface="Helvetica" pitchFamily="2" charset="0"/>
            </a:endParaRPr>
          </a:p>
          <a:p>
            <a:pPr algn="just"/>
            <a:r>
              <a:rPr lang="es-CL" sz="2100" dirty="0">
                <a:latin typeface="Helvetica" pitchFamily="2" charset="0"/>
              </a:rPr>
              <a:t>¿Un cambio legal traería verdaderas ventajas?. Difícilmente tendría un impacto positivo en cuanto a claridad de las soluciones jurídicas. </a:t>
            </a:r>
          </a:p>
          <a:p>
            <a:pPr algn="just"/>
            <a:endParaRPr lang="es-CL" sz="2100" dirty="0">
              <a:latin typeface="Helvetica" pitchFamily="2" charset="0"/>
            </a:endParaRPr>
          </a:p>
          <a:p>
            <a:pPr algn="just"/>
            <a:r>
              <a:rPr lang="es-CL" sz="2100" dirty="0">
                <a:latin typeface="Helvetica" pitchFamily="2" charset="0"/>
              </a:rPr>
              <a:t>Ejemplo: </a:t>
            </a:r>
            <a:r>
              <a:rPr lang="es-CL" sz="2100" u="sng" dirty="0">
                <a:latin typeface="Helvetica" pitchFamily="2" charset="0"/>
              </a:rPr>
              <a:t>nulidad compraventa de cosa ajena </a:t>
            </a:r>
            <a:r>
              <a:rPr lang="es-CL" sz="2100" dirty="0">
                <a:latin typeface="Helvetica" pitchFamily="2" charset="0"/>
              </a:rPr>
              <a:t>en CF; problemas que han hecho evidente la imposibilidad del codificador de prever y regular todas las consecuencias. Distinciones y subdistinciones, cuándo la venta es válida: (1) venta de cosas que el vendedor declara que todavía no entran en su patrimonio (art. 1585), y (2) ventas sucesivas a dos personas distintas, se abandonó la solución de una transferencia consensual para favorecer a quien primero entró a poseer la cosa (art. 1141). (3) Venta de cosa ajena, ¿nulidad absoluta o relativa?, </a:t>
            </a:r>
          </a:p>
          <a:p>
            <a:pPr algn="just"/>
            <a:endParaRPr lang="es-CL" sz="2100" dirty="0">
              <a:latin typeface="Helvetica" pitchFamily="2" charset="0"/>
            </a:endParaRPr>
          </a:p>
          <a:p>
            <a:pPr algn="just"/>
            <a:r>
              <a:rPr lang="es-CL" sz="2100" dirty="0">
                <a:latin typeface="Helvetica" pitchFamily="2" charset="0"/>
              </a:rPr>
              <a:t>Las complicaciones no son menores respecto a las normas que regulan la </a:t>
            </a:r>
            <a:r>
              <a:rPr lang="es-CL" sz="2100" u="sng" dirty="0">
                <a:latin typeface="Helvetica" pitchFamily="2" charset="0"/>
              </a:rPr>
              <a:t>adquisición a non domino</a:t>
            </a:r>
            <a:r>
              <a:rPr lang="es-CL" sz="2100" dirty="0">
                <a:latin typeface="Helvetica" pitchFamily="2" charset="0"/>
              </a:rPr>
              <a:t>, las más controvertidos de diversos códigos, suscitando problemas relativos ante todo a sus presupuestos y ámbito de aplicación.(p.14)</a:t>
            </a:r>
          </a:p>
          <a:p>
            <a:endParaRPr lang="es-CL" dirty="0"/>
          </a:p>
          <a:p>
            <a:endParaRPr lang="es-CL" dirty="0"/>
          </a:p>
        </p:txBody>
      </p:sp>
      <p:sp>
        <p:nvSpPr>
          <p:cNvPr id="2" name="Marcador de número de diapositiva 1">
            <a:extLst>
              <a:ext uri="{FF2B5EF4-FFF2-40B4-BE49-F238E27FC236}">
                <a16:creationId xmlns:a16="http://schemas.microsoft.com/office/drawing/2014/main" id="{0C700750-47D1-2040-8ECA-C9A0B7B7D595}"/>
              </a:ext>
            </a:extLst>
          </p:cNvPr>
          <p:cNvSpPr>
            <a:spLocks noGrp="1"/>
          </p:cNvSpPr>
          <p:nvPr>
            <p:ph type="sldNum" sz="quarter" idx="12"/>
          </p:nvPr>
        </p:nvSpPr>
        <p:spPr/>
        <p:txBody>
          <a:bodyPr/>
          <a:lstStyle/>
          <a:p>
            <a:fld id="{A0171CC1-7766-4B46-A4AA-056B15735B16}" type="slidenum">
              <a:rPr lang="es-CL" smtClean="0"/>
              <a:t>11</a:t>
            </a:fld>
            <a:endParaRPr lang="es-CL"/>
          </a:p>
        </p:txBody>
      </p:sp>
    </p:spTree>
    <p:extLst>
      <p:ext uri="{BB962C8B-B14F-4D97-AF65-F5344CB8AC3E}">
        <p14:creationId xmlns:p14="http://schemas.microsoft.com/office/powerpoint/2010/main" val="347987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FE89307-54D9-744C-B240-6D4D56BB63F4}"/>
              </a:ext>
            </a:extLst>
          </p:cNvPr>
          <p:cNvSpPr txBox="1"/>
          <p:nvPr/>
        </p:nvSpPr>
        <p:spPr>
          <a:xfrm>
            <a:off x="0" y="0"/>
            <a:ext cx="12192000" cy="11079956"/>
          </a:xfrm>
          <a:prstGeom prst="rect">
            <a:avLst/>
          </a:prstGeom>
          <a:noFill/>
        </p:spPr>
        <p:txBody>
          <a:bodyPr wrap="square" rtlCol="0">
            <a:spAutoFit/>
          </a:bodyPr>
          <a:lstStyle/>
          <a:p>
            <a:pPr algn="just"/>
            <a:r>
              <a:rPr lang="es-CL" sz="2100" dirty="0">
                <a:latin typeface="Helvetica" pitchFamily="2" charset="0"/>
              </a:rPr>
              <a:t>Exigencia de una </a:t>
            </a:r>
            <a:r>
              <a:rPr lang="es-CL" sz="2100" b="1" i="1" dirty="0">
                <a:latin typeface="Helvetica" pitchFamily="2" charset="0"/>
              </a:rPr>
              <a:t>virilis defensio </a:t>
            </a:r>
            <a:r>
              <a:rPr lang="es-CL" sz="2100" dirty="0">
                <a:latin typeface="Helvetica" pitchFamily="2" charset="0"/>
              </a:rPr>
              <a:t>favorece una</a:t>
            </a:r>
            <a:r>
              <a:rPr lang="es-CL" sz="2100" u="sng" dirty="0">
                <a:latin typeface="Helvetica" pitchFamily="2" charset="0"/>
              </a:rPr>
              <a:t> colaboración </a:t>
            </a:r>
            <a:r>
              <a:rPr lang="es-CL" sz="2100" dirty="0">
                <a:latin typeface="Helvetica" pitchFamily="2" charset="0"/>
              </a:rPr>
              <a:t>entre comprador y vendedor que se vislumbra incluso en los sistemas jurídicos donde el vendedor debe transferir la propiedad. (p.14)</a:t>
            </a:r>
          </a:p>
          <a:p>
            <a:pPr algn="just"/>
            <a:endParaRPr lang="es-CL" sz="2100" dirty="0">
              <a:latin typeface="Helvetica" pitchFamily="2" charset="0"/>
            </a:endParaRPr>
          </a:p>
          <a:p>
            <a:pPr algn="just"/>
            <a:r>
              <a:rPr lang="es-CL" sz="2100" dirty="0">
                <a:latin typeface="Helvetica" pitchFamily="2" charset="0"/>
              </a:rPr>
              <a:t>Estas reminiscencias del sistema romano de evicción demuestran que no es sencillo invertir la dinámica de colaboración entre comprador y vendedor, ya que a menudo solo al final de un juicio podrá establecerse cuál es la situación del comprador, pudiendo contribuir el vendedor a la obtención de un resultado positivo.</a:t>
            </a:r>
          </a:p>
          <a:p>
            <a:pPr algn="just"/>
            <a:endParaRPr lang="es-CL" sz="2100" dirty="0">
              <a:latin typeface="Helvetica" pitchFamily="2" charset="0"/>
            </a:endParaRPr>
          </a:p>
          <a:p>
            <a:pPr algn="just"/>
            <a:r>
              <a:rPr lang="es-CL" sz="2100" dirty="0">
                <a:latin typeface="Helvetica" pitchFamily="2" charset="0"/>
              </a:rPr>
              <a:t>Complicaciones que siguen de excusar al comprador de una virilis defensio: la fijación de un baremo abstracto a partir del cual sea aceptable que se haga </a:t>
            </a:r>
            <a:r>
              <a:rPr lang="es-CL" sz="2100" u="sng" dirty="0">
                <a:latin typeface="Helvetica" pitchFamily="2" charset="0"/>
              </a:rPr>
              <a:t>directamente responsable al vendedor</a:t>
            </a:r>
            <a:r>
              <a:rPr lang="es-CL" sz="2100" dirty="0">
                <a:latin typeface="Helvetica" pitchFamily="2" charset="0"/>
              </a:rPr>
              <a:t>. </a:t>
            </a:r>
          </a:p>
          <a:p>
            <a:pPr algn="just"/>
            <a:endParaRPr lang="es-CL" sz="2100" dirty="0">
              <a:latin typeface="Helvetica" pitchFamily="2" charset="0"/>
            </a:endParaRPr>
          </a:p>
          <a:p>
            <a:pPr algn="just"/>
            <a:r>
              <a:rPr lang="es-CL" sz="2100" dirty="0">
                <a:latin typeface="Helvetica" pitchFamily="2" charset="0"/>
              </a:rPr>
              <a:t>Existe una cuota de ingenuidad en la idea de asumir que el vendedor debe rendirse ante cualquier pretensión medianamente fundada de un tercero (o incluso ante la sospecha de que dicho derecho exista, aun cuando no se haya deducido en juicio).</a:t>
            </a:r>
          </a:p>
          <a:p>
            <a:pPr algn="just"/>
            <a:endParaRPr lang="es-CL" sz="2100" dirty="0">
              <a:latin typeface="Helvetica" pitchFamily="2" charset="0"/>
            </a:endParaRPr>
          </a:p>
          <a:p>
            <a:pPr algn="just"/>
            <a:r>
              <a:rPr lang="es-CL" sz="2100" dirty="0">
                <a:latin typeface="Helvetica" pitchFamily="2" charset="0"/>
              </a:rPr>
              <a:t>Esto supune que un juicio eventual fuese una mera formalidad, pasando así por alto que </a:t>
            </a:r>
            <a:r>
              <a:rPr lang="es-CL" sz="2100" u="sng" dirty="0">
                <a:latin typeface="Helvetica" pitchFamily="2" charset="0"/>
              </a:rPr>
              <a:t>el comprador puede invocar en su favor </a:t>
            </a:r>
            <a:r>
              <a:rPr lang="es-CL" sz="2100" dirty="0">
                <a:latin typeface="Helvetica" pitchFamily="2" charset="0"/>
              </a:rPr>
              <a:t>(a) la presunción de dominio, (b) la presunción de buena fe, (c) la prescripción adquisitiva y, en cualquier caso, (d) dejar a su vendedor a cargo de la defensa, hallándose así en una posición privilegiada de cara al tercero que invoca un derecho. (p.15)</a:t>
            </a:r>
          </a:p>
          <a:p>
            <a:pPr algn="just"/>
            <a:endParaRPr lang="es-CL" sz="2100" dirty="0">
              <a:latin typeface="Helvetica" pitchFamily="2" charset="0"/>
            </a:endParaRPr>
          </a:p>
          <a:p>
            <a:pPr algn="just"/>
            <a:endParaRPr lang="es-CL" sz="2100" u="sng" dirty="0">
              <a:latin typeface="Helvetica" pitchFamily="2" charset="0"/>
            </a:endParaRPr>
          </a:p>
          <a:p>
            <a:pPr algn="just"/>
            <a:endParaRPr lang="es-CL" sz="2100" u="sng"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p:txBody>
      </p:sp>
      <p:sp>
        <p:nvSpPr>
          <p:cNvPr id="3" name="Marcador de número de diapositiva 2">
            <a:extLst>
              <a:ext uri="{FF2B5EF4-FFF2-40B4-BE49-F238E27FC236}">
                <a16:creationId xmlns:a16="http://schemas.microsoft.com/office/drawing/2014/main" id="{B4654873-2A3C-E049-9FD9-D6EC8B86B5C6}"/>
              </a:ext>
            </a:extLst>
          </p:cNvPr>
          <p:cNvSpPr>
            <a:spLocks noGrp="1"/>
          </p:cNvSpPr>
          <p:nvPr>
            <p:ph type="sldNum" sz="quarter" idx="12"/>
          </p:nvPr>
        </p:nvSpPr>
        <p:spPr/>
        <p:txBody>
          <a:bodyPr/>
          <a:lstStyle/>
          <a:p>
            <a:fld id="{A0171CC1-7766-4B46-A4AA-056B15735B16}" type="slidenum">
              <a:rPr lang="es-CL" smtClean="0"/>
              <a:t>12</a:t>
            </a:fld>
            <a:endParaRPr lang="es-CL"/>
          </a:p>
        </p:txBody>
      </p:sp>
    </p:spTree>
    <p:extLst>
      <p:ext uri="{BB962C8B-B14F-4D97-AF65-F5344CB8AC3E}">
        <p14:creationId xmlns:p14="http://schemas.microsoft.com/office/powerpoint/2010/main" val="1727787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20E5771-7779-BE41-B91D-C4E5430CAF4D}"/>
              </a:ext>
            </a:extLst>
          </p:cNvPr>
          <p:cNvSpPr txBox="1"/>
          <p:nvPr/>
        </p:nvSpPr>
        <p:spPr>
          <a:xfrm>
            <a:off x="0" y="0"/>
            <a:ext cx="12192000" cy="5909310"/>
          </a:xfrm>
          <a:prstGeom prst="rect">
            <a:avLst/>
          </a:prstGeom>
          <a:noFill/>
        </p:spPr>
        <p:txBody>
          <a:bodyPr wrap="square" rtlCol="0">
            <a:spAutoFit/>
          </a:bodyPr>
          <a:lstStyle/>
          <a:p>
            <a:pPr algn="just"/>
            <a:r>
              <a:rPr lang="es-CL" sz="2100" dirty="0">
                <a:latin typeface="Helvetica" pitchFamily="2" charset="0"/>
              </a:rPr>
              <a:t>El transcurso del tiempo de prescripción consolidará el derecho del comprador sobre la cosa, siendo eventual cualquier perjuicio asociado a su ajenidad hasta que ello se verifique. </a:t>
            </a:r>
          </a:p>
          <a:p>
            <a:pPr algn="just"/>
            <a:endParaRPr lang="es-CL" sz="2100" dirty="0">
              <a:latin typeface="Helvetica" pitchFamily="2" charset="0"/>
            </a:endParaRPr>
          </a:p>
          <a:p>
            <a:pPr algn="just"/>
            <a:r>
              <a:rPr lang="es-CL" sz="2100" dirty="0">
                <a:latin typeface="Helvetica" pitchFamily="2" charset="0"/>
              </a:rPr>
              <a:t>En este contexto, resulta </a:t>
            </a:r>
            <a:r>
              <a:rPr lang="es-CL" sz="2100" u="sng" dirty="0">
                <a:latin typeface="Helvetica" pitchFamily="2" charset="0"/>
              </a:rPr>
              <a:t>un error equiparar esta situación a aquella de los vicios materiales de la cosa</a:t>
            </a:r>
            <a:r>
              <a:rPr lang="es-CL" sz="2100" dirty="0">
                <a:latin typeface="Helvetica" pitchFamily="2" charset="0"/>
              </a:rPr>
              <a:t>, subsumiéndolos en una noción general de incumplimiento por falta de conformidad, ya que en el caso de los defectos materiales existe un </a:t>
            </a:r>
            <a:r>
              <a:rPr lang="es-CL" sz="2100" u="sng" dirty="0">
                <a:latin typeface="Helvetica" pitchFamily="2" charset="0"/>
              </a:rPr>
              <a:t>perjuicio actual </a:t>
            </a:r>
            <a:r>
              <a:rPr lang="es-CL" sz="2100" dirty="0">
                <a:latin typeface="Helvetica" pitchFamily="2" charset="0"/>
              </a:rPr>
              <a:t>para el comprador, mientras que en la mayoría de los casos de venta de cosa ajena el </a:t>
            </a:r>
            <a:r>
              <a:rPr lang="es-CL" sz="2100" u="sng" dirty="0">
                <a:latin typeface="Helvetica" pitchFamily="2" charset="0"/>
              </a:rPr>
              <a:t>perjuicio será eventual</a:t>
            </a:r>
            <a:r>
              <a:rPr lang="es-CL" sz="2100" dirty="0">
                <a:latin typeface="Helvetica" pitchFamily="2" charset="0"/>
              </a:rPr>
              <a:t>, concretándose solo con la efectiva pérdida de la cosa.</a:t>
            </a:r>
          </a:p>
          <a:p>
            <a:pPr algn="just"/>
            <a:endParaRPr lang="es-CL" sz="2100" dirty="0">
              <a:latin typeface="Helvetica" pitchFamily="2" charset="0"/>
            </a:endParaRPr>
          </a:p>
          <a:p>
            <a:pPr algn="just"/>
            <a:r>
              <a:rPr lang="es-CL" sz="2100" dirty="0">
                <a:latin typeface="Helvetica" pitchFamily="2" charset="0"/>
              </a:rPr>
              <a:t>Relevar al comprador de una </a:t>
            </a:r>
            <a:r>
              <a:rPr lang="es-CL" sz="2100" b="1" i="1" dirty="0">
                <a:latin typeface="Helvetica" pitchFamily="2" charset="0"/>
              </a:rPr>
              <a:t>virilis defensio </a:t>
            </a:r>
            <a:r>
              <a:rPr lang="es-CL" sz="2100" dirty="0">
                <a:latin typeface="Helvetica" pitchFamily="2" charset="0"/>
              </a:rPr>
              <a:t>(CISG o el DCFR) implica no solo poner de cargo del vendedor el riesgo del traspaso de la propiedad, sino que incluso del mero riesgo de interposición de demandas, impidiéndole participar en la defensa del comprador y sin esperar que se constate la efectiva existencia del derecho del tercero.</a:t>
            </a:r>
          </a:p>
          <a:p>
            <a:pPr algn="just"/>
            <a:endParaRPr lang="es-CL" sz="2100" dirty="0">
              <a:latin typeface="Helvetica" pitchFamily="2" charset="0"/>
            </a:endParaRPr>
          </a:p>
          <a:p>
            <a:pPr algn="just"/>
            <a:r>
              <a:rPr lang="es-CL" sz="2100" u="sng" dirty="0">
                <a:latin typeface="Helvetica" pitchFamily="2" charset="0"/>
              </a:rPr>
              <a:t>Derecho comparado</a:t>
            </a:r>
            <a:r>
              <a:rPr lang="es-CL" sz="2100" dirty="0">
                <a:latin typeface="Helvetica" pitchFamily="2" charset="0"/>
              </a:rPr>
              <a:t>: predominan fórmulas intermedias, en las cuales se conservan sistemas de evicción –aunque sea mitigados– que conviven con la obligación de transferir la propiedad, difuminando así los contornos de esta última.</a:t>
            </a:r>
          </a:p>
          <a:p>
            <a:pPr algn="just"/>
            <a:endParaRPr lang="es-CL" sz="2100" dirty="0">
              <a:latin typeface="Helvetica" pitchFamily="2" charset="0"/>
            </a:endParaRPr>
          </a:p>
        </p:txBody>
      </p:sp>
      <p:sp>
        <p:nvSpPr>
          <p:cNvPr id="3" name="Marcador de número de diapositiva 2">
            <a:extLst>
              <a:ext uri="{FF2B5EF4-FFF2-40B4-BE49-F238E27FC236}">
                <a16:creationId xmlns:a16="http://schemas.microsoft.com/office/drawing/2014/main" id="{81BF4BB7-812B-6348-8AE3-208121317098}"/>
              </a:ext>
            </a:extLst>
          </p:cNvPr>
          <p:cNvSpPr>
            <a:spLocks noGrp="1"/>
          </p:cNvSpPr>
          <p:nvPr>
            <p:ph type="sldNum" sz="quarter" idx="12"/>
          </p:nvPr>
        </p:nvSpPr>
        <p:spPr/>
        <p:txBody>
          <a:bodyPr/>
          <a:lstStyle/>
          <a:p>
            <a:fld id="{A0171CC1-7766-4B46-A4AA-056B15735B16}" type="slidenum">
              <a:rPr lang="es-CL" smtClean="0"/>
              <a:t>13</a:t>
            </a:fld>
            <a:endParaRPr lang="es-CL"/>
          </a:p>
        </p:txBody>
      </p:sp>
    </p:spTree>
    <p:extLst>
      <p:ext uri="{BB962C8B-B14F-4D97-AF65-F5344CB8AC3E}">
        <p14:creationId xmlns:p14="http://schemas.microsoft.com/office/powerpoint/2010/main" val="872216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729AFCD-8DE4-F64E-A770-5D07D7804EF2}"/>
              </a:ext>
            </a:extLst>
          </p:cNvPr>
          <p:cNvSpPr txBox="1"/>
          <p:nvPr/>
        </p:nvSpPr>
        <p:spPr>
          <a:xfrm>
            <a:off x="0" y="0"/>
            <a:ext cx="12192000" cy="10433625"/>
          </a:xfrm>
          <a:prstGeom prst="rect">
            <a:avLst/>
          </a:prstGeom>
          <a:noFill/>
        </p:spPr>
        <p:txBody>
          <a:bodyPr wrap="square" rtlCol="0">
            <a:spAutoFit/>
          </a:bodyPr>
          <a:lstStyle/>
          <a:p>
            <a:pPr algn="just"/>
            <a:r>
              <a:rPr lang="es-CL" sz="2100" dirty="0">
                <a:latin typeface="Helvetica" pitchFamily="2" charset="0"/>
              </a:rPr>
              <a:t>4.3. </a:t>
            </a:r>
            <a:r>
              <a:rPr lang="es-CL" sz="2100" u="sng" dirty="0">
                <a:latin typeface="Helvetica" pitchFamily="2" charset="0"/>
              </a:rPr>
              <a:t>Hipótesis generales de nulidad y la venta de cosa ajena</a:t>
            </a:r>
          </a:p>
          <a:p>
            <a:pPr algn="just"/>
            <a:endParaRPr lang="es-CL" sz="2100" dirty="0">
              <a:latin typeface="Helvetica" pitchFamily="2" charset="0"/>
            </a:endParaRPr>
          </a:p>
          <a:p>
            <a:pPr algn="just"/>
            <a:r>
              <a:rPr lang="es-CL" sz="2100" dirty="0">
                <a:latin typeface="Helvetica" pitchFamily="2" charset="0"/>
              </a:rPr>
              <a:t>Parte de la doctrina nacional ha buscado relevar al comprador de recurrir a las </a:t>
            </a:r>
            <a:r>
              <a:rPr lang="es-CL" sz="2100" u="sng" dirty="0">
                <a:latin typeface="Helvetica" pitchFamily="2" charset="0"/>
              </a:rPr>
              <a:t>normas sobre evicción </a:t>
            </a:r>
            <a:r>
              <a:rPr lang="es-CL" sz="2100" dirty="0">
                <a:latin typeface="Helvetica" pitchFamily="2" charset="0"/>
              </a:rPr>
              <a:t>como presupuesto para hacer valer la responsabilidad del vendedor, recurriendo en primer lugar a las normas sobre nulidad. </a:t>
            </a:r>
          </a:p>
          <a:p>
            <a:pPr algn="just"/>
            <a:endParaRPr lang="es-CL" sz="2100" dirty="0">
              <a:latin typeface="Helvetica" pitchFamily="2" charset="0"/>
            </a:endParaRPr>
          </a:p>
          <a:p>
            <a:pPr algn="just"/>
            <a:r>
              <a:rPr lang="es-CL" sz="2100" dirty="0">
                <a:latin typeface="Helvetica" pitchFamily="2" charset="0"/>
              </a:rPr>
              <a:t>No debe descartarse que una compraventa de cosa ajena pueda coincidir con una causal de nulidad. Por ejemplo: venta de cosa ajena sea un contrato prohibido por las leyes, estaremos frente a una hipótesis de objeto ilícito en los términos del art. 1466, o si existe un desacuerdo respecto a la identidad de la cosa vendida se verificará un caso de error.</a:t>
            </a:r>
          </a:p>
          <a:p>
            <a:pPr algn="just"/>
            <a:endParaRPr lang="es-CL" sz="2100" dirty="0">
              <a:latin typeface="Helvetica" pitchFamily="2" charset="0"/>
            </a:endParaRPr>
          </a:p>
          <a:p>
            <a:pPr algn="just"/>
            <a:r>
              <a:rPr lang="es-CL" sz="2100" dirty="0">
                <a:latin typeface="Helvetica" pitchFamily="2" charset="0"/>
              </a:rPr>
              <a:t>Tesis de quienes señalan que la venta de cosa ajena puede estar viciada por el </a:t>
            </a:r>
            <a:r>
              <a:rPr lang="es-CL" sz="2100" u="sng" dirty="0">
                <a:latin typeface="Helvetica" pitchFamily="2" charset="0"/>
              </a:rPr>
              <a:t>error esencial</a:t>
            </a:r>
            <a:r>
              <a:rPr lang="es-CL" sz="2100" dirty="0">
                <a:latin typeface="Helvetica" pitchFamily="2" charset="0"/>
              </a:rPr>
              <a:t>. La tesis sería aplicable cuando el dominio en el vendedor “</a:t>
            </a:r>
            <a:r>
              <a:rPr lang="es-CL" sz="2100" i="1" dirty="0">
                <a:latin typeface="Helvetica" pitchFamily="2" charset="0"/>
              </a:rPr>
              <a:t>se ha integrado al contrato en calidad de esencial</a:t>
            </a:r>
            <a:r>
              <a:rPr lang="es-CL" sz="2100" dirty="0">
                <a:latin typeface="Helvetica" pitchFamily="2" charset="0"/>
              </a:rPr>
              <a:t>’”. Sin embargo, la generalidad de este criterio lo haría aplicable a prácticamente cualquier hipótesis de venta de cosa ajena, ya que solo en raras ocasiones el comprador afirmará que no le resultaba determinante adquirir el dominio de la cosa.</a:t>
            </a:r>
          </a:p>
          <a:p>
            <a:pPr algn="just"/>
            <a:endParaRPr lang="es-CL" sz="2100" dirty="0">
              <a:latin typeface="Helvetica" pitchFamily="2" charset="0"/>
            </a:endParaRPr>
          </a:p>
          <a:p>
            <a:pPr algn="just"/>
            <a:r>
              <a:rPr lang="es-CL" sz="2100" dirty="0">
                <a:latin typeface="Helvetica" pitchFamily="2" charset="0"/>
              </a:rPr>
              <a:t>El esfuerzo por subsumir la venta de cosa ajena en </a:t>
            </a:r>
            <a:r>
              <a:rPr lang="es-CL" sz="2100" u="sng" dirty="0">
                <a:latin typeface="Helvetica" pitchFamily="2" charset="0"/>
              </a:rPr>
              <a:t>causales de nulidad </a:t>
            </a:r>
            <a:r>
              <a:rPr lang="es-CL" sz="2100" dirty="0">
                <a:latin typeface="Helvetica" pitchFamily="2" charset="0"/>
              </a:rPr>
              <a:t>tiende a desdibujar la regulación particular del contrato de compraventa, vaciándola de contenido, en base a la </a:t>
            </a:r>
            <a:r>
              <a:rPr lang="es-CL" sz="2100" u="sng" dirty="0">
                <a:latin typeface="Helvetica" pitchFamily="2" charset="0"/>
              </a:rPr>
              <a:t>hipertrofia</a:t>
            </a:r>
            <a:r>
              <a:rPr lang="es-CL" sz="2100" dirty="0">
                <a:latin typeface="Helvetica" pitchFamily="2" charset="0"/>
              </a:rPr>
              <a:t> de categorías generales de la teoría del acto jurídico que no han sido concebidas para tratar en particular con la compraventa de cosa ajena. </a:t>
            </a: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p:txBody>
      </p:sp>
      <p:sp>
        <p:nvSpPr>
          <p:cNvPr id="3" name="Marcador de número de diapositiva 2">
            <a:extLst>
              <a:ext uri="{FF2B5EF4-FFF2-40B4-BE49-F238E27FC236}">
                <a16:creationId xmlns:a16="http://schemas.microsoft.com/office/drawing/2014/main" id="{D3701A81-4BA7-1F41-84BD-7FA7185052AF}"/>
              </a:ext>
            </a:extLst>
          </p:cNvPr>
          <p:cNvSpPr>
            <a:spLocks noGrp="1"/>
          </p:cNvSpPr>
          <p:nvPr>
            <p:ph type="sldNum" sz="quarter" idx="12"/>
          </p:nvPr>
        </p:nvSpPr>
        <p:spPr/>
        <p:txBody>
          <a:bodyPr/>
          <a:lstStyle/>
          <a:p>
            <a:fld id="{A0171CC1-7766-4B46-A4AA-056B15735B16}" type="slidenum">
              <a:rPr lang="es-CL" smtClean="0"/>
              <a:t>14</a:t>
            </a:fld>
            <a:endParaRPr lang="es-CL"/>
          </a:p>
        </p:txBody>
      </p:sp>
    </p:spTree>
    <p:extLst>
      <p:ext uri="{BB962C8B-B14F-4D97-AF65-F5344CB8AC3E}">
        <p14:creationId xmlns:p14="http://schemas.microsoft.com/office/powerpoint/2010/main" val="803710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08B8FC0-DE22-5C41-BE40-9C2897F84A26}"/>
              </a:ext>
            </a:extLst>
          </p:cNvPr>
          <p:cNvSpPr txBox="1"/>
          <p:nvPr/>
        </p:nvSpPr>
        <p:spPr>
          <a:xfrm>
            <a:off x="0" y="0"/>
            <a:ext cx="12192000" cy="12972782"/>
          </a:xfrm>
          <a:prstGeom prst="rect">
            <a:avLst/>
          </a:prstGeom>
          <a:noFill/>
        </p:spPr>
        <p:txBody>
          <a:bodyPr wrap="square" rtlCol="0">
            <a:spAutoFit/>
          </a:bodyPr>
          <a:lstStyle/>
          <a:p>
            <a:pPr algn="just"/>
            <a:r>
              <a:rPr lang="es-CL" sz="2100" u="sng" dirty="0">
                <a:latin typeface="Helvetica" pitchFamily="2" charset="0"/>
              </a:rPr>
              <a:t>C. Suprema: rechazo a la aplicación de causales generales de nulidad a la venta de cosa ajena, </a:t>
            </a:r>
            <a:r>
              <a:rPr lang="es-CL" sz="2100" dirty="0">
                <a:latin typeface="Helvetica" pitchFamily="2" charset="0"/>
              </a:rPr>
              <a:t>negando que sea nula por falta de voluntad del dueño la compraventa con suplantación de identidad o celebrada con un mandato terminado, o que la doble venta de una misma cosa sea nula por tener causa ilícita, privilegiándose la norma específica del art. 1815.</a:t>
            </a:r>
          </a:p>
          <a:p>
            <a:pPr algn="just"/>
            <a:endParaRPr lang="es-CL" sz="2100" dirty="0">
              <a:latin typeface="Helvetica" pitchFamily="2" charset="0"/>
            </a:endParaRPr>
          </a:p>
          <a:p>
            <a:pPr algn="just"/>
            <a:r>
              <a:rPr lang="es-CL" sz="2100" dirty="0">
                <a:latin typeface="Helvetica" pitchFamily="2" charset="0"/>
              </a:rPr>
              <a:t>Las diversas teorías sobre las causales de nulidad por venta de cosa ajena fueron formuladas por la </a:t>
            </a:r>
            <a:r>
              <a:rPr lang="es-CL" sz="2100" u="sng" dirty="0">
                <a:latin typeface="Helvetica" pitchFamily="2" charset="0"/>
              </a:rPr>
              <a:t>doctrina francesa</a:t>
            </a:r>
            <a:r>
              <a:rPr lang="es-CL" sz="2100" dirty="0">
                <a:latin typeface="Helvetica" pitchFamily="2" charset="0"/>
              </a:rPr>
              <a:t>. Como se trata de soluciones formuladas al alero de un código que consagra como regla general la nulidad de la venta de cosa ajena, no es de extrañar que estas causales de nulidad estén llamadas a proyectarse sobre </a:t>
            </a:r>
            <a:r>
              <a:rPr lang="es-CL" sz="2100" u="sng" dirty="0">
                <a:latin typeface="Helvetica" pitchFamily="2" charset="0"/>
              </a:rPr>
              <a:t>toda forma </a:t>
            </a:r>
            <a:r>
              <a:rPr lang="es-CL" sz="2100" dirty="0">
                <a:latin typeface="Helvetica" pitchFamily="2" charset="0"/>
              </a:rPr>
              <a:t>de venta de cosa ajena, teniendo por ello un ámbito de aplicación </a:t>
            </a:r>
            <a:r>
              <a:rPr lang="es-CL" sz="2100" u="sng" dirty="0">
                <a:latin typeface="Helvetica" pitchFamily="2" charset="0"/>
              </a:rPr>
              <a:t>desmesurado</a:t>
            </a:r>
            <a:r>
              <a:rPr lang="es-CL" sz="2100" dirty="0">
                <a:latin typeface="Helvetica" pitchFamily="2" charset="0"/>
              </a:rPr>
              <a:t> al ser trasplantadas al Código Civil chileno, donde la validez de la venta de cosa ajena es la regla general.</a:t>
            </a:r>
          </a:p>
          <a:p>
            <a:pPr algn="just"/>
            <a:endParaRPr lang="es-CL" sz="2100" dirty="0">
              <a:latin typeface="Helvetica" pitchFamily="2" charset="0"/>
            </a:endParaRPr>
          </a:p>
          <a:p>
            <a:pPr algn="just"/>
            <a:r>
              <a:rPr lang="es-CL" sz="2100" dirty="0">
                <a:latin typeface="Helvetica" pitchFamily="2" charset="0"/>
              </a:rPr>
              <a:t>Otra razón para negar la procedencia de estas hipótesis generales de nulidad tiene que ver con la posibilidad de que la enajenación sea r</a:t>
            </a:r>
            <a:r>
              <a:rPr lang="es-CL" sz="2100" u="sng" dirty="0">
                <a:latin typeface="Helvetica" pitchFamily="2" charset="0"/>
              </a:rPr>
              <a:t>atificada</a:t>
            </a:r>
            <a:r>
              <a:rPr lang="es-CL" sz="2100" dirty="0">
                <a:latin typeface="Helvetica" pitchFamily="2" charset="0"/>
              </a:rPr>
              <a:t> por el dueño.</a:t>
            </a:r>
          </a:p>
          <a:p>
            <a:pPr algn="just"/>
            <a:endParaRPr lang="es-CL" sz="2100" dirty="0">
              <a:latin typeface="Helvetica" pitchFamily="2" charset="0"/>
            </a:endParaRPr>
          </a:p>
          <a:p>
            <a:pPr algn="just"/>
            <a:r>
              <a:rPr lang="es-CL" sz="2100" dirty="0">
                <a:latin typeface="Helvetica" pitchFamily="2" charset="0"/>
              </a:rPr>
              <a:t>4.3 </a:t>
            </a:r>
            <a:r>
              <a:rPr lang="es-CL" sz="2100" u="sng" dirty="0">
                <a:latin typeface="Helvetica" pitchFamily="2" charset="0"/>
              </a:rPr>
              <a:t>Incumplimiento contractual fuera del régimen de evicción </a:t>
            </a:r>
            <a:r>
              <a:rPr lang="es-CL" sz="2100" dirty="0">
                <a:latin typeface="Helvetica" pitchFamily="2" charset="0"/>
              </a:rPr>
              <a:t>(p.18)</a:t>
            </a:r>
          </a:p>
          <a:p>
            <a:pPr algn="just"/>
            <a:endParaRPr lang="es-CL" sz="2100" u="sng" dirty="0">
              <a:latin typeface="Helvetica" pitchFamily="2" charset="0"/>
            </a:endParaRPr>
          </a:p>
          <a:p>
            <a:pPr algn="just"/>
            <a:r>
              <a:rPr lang="es-CL" sz="2100" dirty="0">
                <a:latin typeface="Helvetica" pitchFamily="2" charset="0"/>
              </a:rPr>
              <a:t>Parte de la doctrina también ha afirmado que, si bien el Código Civil no establece que el vendedor está obligado a transferir la propiedad, en ciertos casos podría entenderse que </a:t>
            </a:r>
            <a:r>
              <a:rPr lang="es-CL" sz="2100" u="sng" dirty="0">
                <a:latin typeface="Helvetica" pitchFamily="2" charset="0"/>
              </a:rPr>
              <a:t>la buena fe le impondría esta obligación</a:t>
            </a:r>
            <a:r>
              <a:rPr lang="es-CL" sz="2100" dirty="0">
                <a:latin typeface="Helvetica" pitchFamily="2" charset="0"/>
              </a:rPr>
              <a:t>. Este sería el caso cuando el vendedor entrega un objeto que no le pertenece, o</a:t>
            </a:r>
            <a:r>
              <a:rPr lang="es-CL" sz="2100" u="sng" dirty="0">
                <a:latin typeface="Helvetica" pitchFamily="2" charset="0"/>
              </a:rPr>
              <a:t>cultando</a:t>
            </a:r>
            <a:r>
              <a:rPr lang="es-CL" sz="2100" dirty="0">
                <a:latin typeface="Helvetica" pitchFamily="2" charset="0"/>
              </a:rPr>
              <a:t> esta circunstancia al comprador.</a:t>
            </a:r>
          </a:p>
          <a:p>
            <a:pPr algn="just"/>
            <a:endParaRPr lang="es-CL" sz="2100" u="sng" dirty="0">
              <a:latin typeface="Helvetica" pitchFamily="2" charset="0"/>
            </a:endParaRPr>
          </a:p>
          <a:p>
            <a:pPr algn="just"/>
            <a:endParaRPr lang="es-CL" sz="2100" u="sng" dirty="0">
              <a:latin typeface="Helvetica" pitchFamily="2" charset="0"/>
            </a:endParaRPr>
          </a:p>
          <a:p>
            <a:pPr algn="just"/>
            <a:endParaRPr lang="es-CL" sz="2100" u="sng" dirty="0">
              <a:latin typeface="Helvetica" pitchFamily="2" charset="0"/>
            </a:endParaRPr>
          </a:p>
          <a:p>
            <a:pPr algn="just"/>
            <a:endParaRPr lang="es-CL" sz="2100" u="sng"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endParaRPr lang="es-CL" dirty="0"/>
          </a:p>
        </p:txBody>
      </p:sp>
      <p:sp>
        <p:nvSpPr>
          <p:cNvPr id="3" name="Marcador de número de diapositiva 2">
            <a:extLst>
              <a:ext uri="{FF2B5EF4-FFF2-40B4-BE49-F238E27FC236}">
                <a16:creationId xmlns:a16="http://schemas.microsoft.com/office/drawing/2014/main" id="{7DC27A28-5C1A-5345-9989-508CADC07A7E}"/>
              </a:ext>
            </a:extLst>
          </p:cNvPr>
          <p:cNvSpPr>
            <a:spLocks noGrp="1"/>
          </p:cNvSpPr>
          <p:nvPr>
            <p:ph type="sldNum" sz="quarter" idx="12"/>
          </p:nvPr>
        </p:nvSpPr>
        <p:spPr/>
        <p:txBody>
          <a:bodyPr/>
          <a:lstStyle/>
          <a:p>
            <a:fld id="{A0171CC1-7766-4B46-A4AA-056B15735B16}" type="slidenum">
              <a:rPr lang="es-CL" smtClean="0"/>
              <a:t>15</a:t>
            </a:fld>
            <a:endParaRPr lang="es-CL"/>
          </a:p>
        </p:txBody>
      </p:sp>
    </p:spTree>
    <p:extLst>
      <p:ext uri="{BB962C8B-B14F-4D97-AF65-F5344CB8AC3E}">
        <p14:creationId xmlns:p14="http://schemas.microsoft.com/office/powerpoint/2010/main" val="567220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FB571A6-7918-084D-AE56-A33BB913ABBE}"/>
              </a:ext>
            </a:extLst>
          </p:cNvPr>
          <p:cNvSpPr txBox="1"/>
          <p:nvPr/>
        </p:nvSpPr>
        <p:spPr>
          <a:xfrm>
            <a:off x="0" y="-81024"/>
            <a:ext cx="12192000" cy="10402848"/>
          </a:xfrm>
          <a:prstGeom prst="rect">
            <a:avLst/>
          </a:prstGeom>
          <a:noFill/>
        </p:spPr>
        <p:txBody>
          <a:bodyPr wrap="square" rtlCol="0">
            <a:spAutoFit/>
          </a:bodyPr>
          <a:lstStyle/>
          <a:p>
            <a:pPr algn="just"/>
            <a:r>
              <a:rPr lang="es-CL" sz="2100" dirty="0">
                <a:latin typeface="Helvetica" pitchFamily="2" charset="0"/>
              </a:rPr>
              <a:t>Al no verificarse una desprotección del comprador desde el punto de vista de los derechos reales (porque tiene usucapión), no resulta igualmente justificado el recurso a la buena fe en derecho moderno para hacer procedente la responsabilidad del vendedor.</a:t>
            </a:r>
          </a:p>
          <a:p>
            <a:pPr algn="just"/>
            <a:endParaRPr lang="es-CL" sz="2100" dirty="0">
              <a:latin typeface="Helvetica" pitchFamily="2" charset="0"/>
            </a:endParaRPr>
          </a:p>
          <a:p>
            <a:pPr algn="just"/>
            <a:r>
              <a:rPr lang="es-CL" sz="2100" dirty="0">
                <a:latin typeface="Helvetica" pitchFamily="2" charset="0"/>
              </a:rPr>
              <a:t>Para finalizar el tratamiento de las hipótesis de incumplimiento, se debe tener presente que el régimen general que ofrece el Código Civil </a:t>
            </a:r>
            <a:r>
              <a:rPr lang="es-CL" sz="2100" u="sng" dirty="0">
                <a:latin typeface="Helvetica" pitchFamily="2" charset="0"/>
              </a:rPr>
              <a:t>no obsta </a:t>
            </a:r>
            <a:r>
              <a:rPr lang="es-CL" sz="2100" dirty="0">
                <a:latin typeface="Helvetica" pitchFamily="2" charset="0"/>
              </a:rPr>
              <a:t>a que el comprador prefiera no cargar con el riesgo de la eventual reclamación de un tercero, pudiendo </a:t>
            </a:r>
            <a:r>
              <a:rPr lang="es-CL" sz="2100" u="sng" dirty="0">
                <a:latin typeface="Helvetica" pitchFamily="2" charset="0"/>
              </a:rPr>
              <a:t>convenir</a:t>
            </a:r>
            <a:r>
              <a:rPr lang="es-CL" sz="2100" dirty="0">
                <a:latin typeface="Helvetica" pitchFamily="2" charset="0"/>
              </a:rPr>
              <a:t> con el vendedor que este último </a:t>
            </a:r>
            <a:r>
              <a:rPr lang="es-CL" sz="2100" u="sng" dirty="0">
                <a:latin typeface="Helvetica" pitchFamily="2" charset="0"/>
              </a:rPr>
              <a:t>se obligue a transferir el dominio</a:t>
            </a:r>
            <a:r>
              <a:rPr lang="es-CL" sz="2100" dirty="0">
                <a:latin typeface="Helvetica" pitchFamily="2" charset="0"/>
              </a:rPr>
              <a:t>: responsabilidad contractual del vendedor cuando se entere que se trata de una cosa ajena, sin tener que esperar que el verdadero dueño entre en escena. </a:t>
            </a:r>
          </a:p>
          <a:p>
            <a:pPr algn="just"/>
            <a:endParaRPr lang="es-CL" sz="2100" dirty="0">
              <a:latin typeface="Helvetica" pitchFamily="2" charset="0"/>
            </a:endParaRPr>
          </a:p>
          <a:p>
            <a:pPr algn="ctr"/>
            <a:r>
              <a:rPr lang="es-CL" sz="2200" u="sng" dirty="0">
                <a:latin typeface="Helvetica" pitchFamily="2" charset="0"/>
              </a:rPr>
              <a:t>Conclusiones</a:t>
            </a:r>
          </a:p>
          <a:p>
            <a:pPr algn="just"/>
            <a:endParaRPr lang="es-CL" sz="2100" dirty="0">
              <a:latin typeface="Helvetica" pitchFamily="2" charset="0"/>
            </a:endParaRPr>
          </a:p>
          <a:p>
            <a:pPr algn="just"/>
            <a:r>
              <a:rPr lang="es-CL" sz="2100" dirty="0">
                <a:latin typeface="Helvetica" pitchFamily="2" charset="0"/>
              </a:rPr>
              <a:t>Las soluciones ofrecidas por diversos sistemas jurídicos en materia de venta de cosa ajena descansan sobre la i</a:t>
            </a:r>
            <a:r>
              <a:rPr lang="es-CL" sz="2100" b="1" u="sng" dirty="0">
                <a:latin typeface="Helvetica" pitchFamily="2" charset="0"/>
              </a:rPr>
              <a:t>nteracción</a:t>
            </a:r>
            <a:r>
              <a:rPr lang="es-CL" sz="2100" dirty="0">
                <a:latin typeface="Helvetica" pitchFamily="2" charset="0"/>
              </a:rPr>
              <a:t> entre las esferas de </a:t>
            </a:r>
            <a:r>
              <a:rPr lang="es-CL" sz="2100" b="1" dirty="0">
                <a:latin typeface="Helvetica" pitchFamily="2" charset="0"/>
              </a:rPr>
              <a:t>derechos reales y personales</a:t>
            </a:r>
            <a:r>
              <a:rPr lang="es-CL" sz="2100" dirty="0">
                <a:latin typeface="Helvetica" pitchFamily="2" charset="0"/>
              </a:rPr>
              <a:t>. </a:t>
            </a:r>
          </a:p>
          <a:p>
            <a:pPr algn="just"/>
            <a:endParaRPr lang="es-CL" sz="2100" dirty="0">
              <a:latin typeface="Helvetica" pitchFamily="2" charset="0"/>
            </a:endParaRPr>
          </a:p>
          <a:p>
            <a:pPr algn="just"/>
            <a:r>
              <a:rPr lang="es-CL" sz="2100" dirty="0">
                <a:latin typeface="Helvetica" pitchFamily="2" charset="0"/>
              </a:rPr>
              <a:t>En el derecho romano, el comprador de cosa ajena contaba </a:t>
            </a:r>
            <a:r>
              <a:rPr lang="es-CL" sz="2100" b="1" dirty="0">
                <a:latin typeface="Helvetica" pitchFamily="2" charset="0"/>
              </a:rPr>
              <a:t>no solo </a:t>
            </a:r>
            <a:r>
              <a:rPr lang="es-CL" sz="2100" dirty="0">
                <a:latin typeface="Helvetica" pitchFamily="2" charset="0"/>
              </a:rPr>
              <a:t>con la posibilidad de </a:t>
            </a:r>
            <a:r>
              <a:rPr lang="es-CL" sz="2100" b="1" dirty="0">
                <a:latin typeface="Helvetica" pitchFamily="2" charset="0"/>
              </a:rPr>
              <a:t>usucapir, </a:t>
            </a:r>
            <a:r>
              <a:rPr lang="es-CL" sz="2100" dirty="0">
                <a:latin typeface="Helvetica" pitchFamily="2" charset="0"/>
              </a:rPr>
              <a:t>sino que también con diversas d</a:t>
            </a:r>
            <a:r>
              <a:rPr lang="es-CL" sz="2100" b="1" dirty="0">
                <a:latin typeface="Helvetica" pitchFamily="2" charset="0"/>
              </a:rPr>
              <a:t>efensas</a:t>
            </a:r>
            <a:r>
              <a:rPr lang="es-CL" sz="2100" dirty="0">
                <a:latin typeface="Helvetica" pitchFamily="2" charset="0"/>
              </a:rPr>
              <a:t> que debía hacer valer, en colaboración con el vendedor, como p</a:t>
            </a:r>
            <a:r>
              <a:rPr lang="es-CL" sz="2100" b="1" dirty="0">
                <a:latin typeface="Helvetica" pitchFamily="2" charset="0"/>
              </a:rPr>
              <a:t>resupuesto</a:t>
            </a:r>
            <a:r>
              <a:rPr lang="es-CL" sz="2100" dirty="0">
                <a:latin typeface="Helvetica" pitchFamily="2" charset="0"/>
              </a:rPr>
              <a:t> para demandar al vendedor con la actio empti. </a:t>
            </a:r>
          </a:p>
          <a:p>
            <a:pPr algn="just"/>
            <a:endParaRPr lang="es-CL" sz="2100" dirty="0">
              <a:latin typeface="Helvetica" pitchFamily="2" charset="0"/>
            </a:endParaRPr>
          </a:p>
          <a:p>
            <a:pPr algn="just"/>
            <a:r>
              <a:rPr lang="es-CL" sz="2100" dirty="0">
                <a:latin typeface="Helvetica" pitchFamily="2" charset="0"/>
              </a:rPr>
              <a:t>Esta </a:t>
            </a:r>
            <a:r>
              <a:rPr lang="es-CL" sz="2100" b="1" dirty="0">
                <a:latin typeface="Helvetica" pitchFamily="2" charset="0"/>
              </a:rPr>
              <a:t>relación de colaboración </a:t>
            </a:r>
            <a:r>
              <a:rPr lang="es-CL" sz="2100" dirty="0">
                <a:latin typeface="Helvetica" pitchFamily="2" charset="0"/>
              </a:rPr>
              <a:t>fue </a:t>
            </a:r>
            <a:r>
              <a:rPr lang="es-CL" sz="2100" b="1" dirty="0">
                <a:latin typeface="Helvetica" pitchFamily="2" charset="0"/>
              </a:rPr>
              <a:t>alterándose</a:t>
            </a:r>
            <a:r>
              <a:rPr lang="es-CL" sz="2100" dirty="0">
                <a:latin typeface="Helvetica" pitchFamily="2" charset="0"/>
              </a:rPr>
              <a:t> conforme </a:t>
            </a:r>
            <a:r>
              <a:rPr lang="es-CL" sz="2100" b="1" dirty="0">
                <a:latin typeface="Helvetica" pitchFamily="2" charset="0"/>
              </a:rPr>
              <a:t>varió la protección real del vendedor, </a:t>
            </a:r>
            <a:r>
              <a:rPr lang="es-CL" sz="2100" dirty="0">
                <a:latin typeface="Helvetica" pitchFamily="2" charset="0"/>
              </a:rPr>
              <a:t>especialmente con </a:t>
            </a:r>
            <a:r>
              <a:rPr lang="es-CL" sz="2100" b="1" dirty="0">
                <a:latin typeface="Helvetica" pitchFamily="2" charset="0"/>
              </a:rPr>
              <a:t>(a) </a:t>
            </a:r>
            <a:r>
              <a:rPr lang="es-CL" sz="2100" dirty="0">
                <a:latin typeface="Helvetica" pitchFamily="2" charset="0"/>
              </a:rPr>
              <a:t>la imposición de la regla mala fides superveniens nocet y con el reconocimiento en determinados sistemas jurídicos la posibilidad de adquirir </a:t>
            </a:r>
            <a:r>
              <a:rPr lang="es-CL" sz="2100" b="1" dirty="0">
                <a:latin typeface="Helvetica" pitchFamily="2" charset="0"/>
              </a:rPr>
              <a:t>a non domino</a:t>
            </a:r>
            <a:r>
              <a:rPr lang="es-CL" sz="2100" dirty="0">
                <a:latin typeface="Helvetica" pitchFamily="2" charset="0"/>
              </a:rPr>
              <a:t>. </a:t>
            </a: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endParaRPr lang="es-CL" sz="2100" dirty="0">
              <a:latin typeface="Helvetica" pitchFamily="2" charset="0"/>
            </a:endParaRPr>
          </a:p>
          <a:p>
            <a:endParaRPr lang="es-CL" sz="2100" dirty="0">
              <a:latin typeface="Helvetica" pitchFamily="2" charset="0"/>
            </a:endParaRPr>
          </a:p>
          <a:p>
            <a:endParaRPr lang="es-CL" sz="2100" dirty="0">
              <a:latin typeface="Helvetica" pitchFamily="2" charset="0"/>
            </a:endParaRPr>
          </a:p>
          <a:p>
            <a:endParaRPr lang="es-CL" sz="2100" dirty="0">
              <a:latin typeface="Helvetica" pitchFamily="2" charset="0"/>
            </a:endParaRPr>
          </a:p>
          <a:p>
            <a:endParaRPr lang="es-CL" sz="2100" dirty="0">
              <a:latin typeface="Helvetica" pitchFamily="2" charset="0"/>
            </a:endParaRPr>
          </a:p>
          <a:p>
            <a:endParaRPr lang="es-CL" sz="2100" dirty="0">
              <a:latin typeface="Helvetica" pitchFamily="2" charset="0"/>
            </a:endParaRPr>
          </a:p>
          <a:p>
            <a:endParaRPr lang="es-CL" dirty="0"/>
          </a:p>
        </p:txBody>
      </p:sp>
      <p:sp>
        <p:nvSpPr>
          <p:cNvPr id="3" name="Marcador de número de diapositiva 2">
            <a:extLst>
              <a:ext uri="{FF2B5EF4-FFF2-40B4-BE49-F238E27FC236}">
                <a16:creationId xmlns:a16="http://schemas.microsoft.com/office/drawing/2014/main" id="{824D2AB2-9D42-E242-A20A-1E51E250E53F}"/>
              </a:ext>
            </a:extLst>
          </p:cNvPr>
          <p:cNvSpPr>
            <a:spLocks noGrp="1"/>
          </p:cNvSpPr>
          <p:nvPr>
            <p:ph type="sldNum" sz="quarter" idx="12"/>
          </p:nvPr>
        </p:nvSpPr>
        <p:spPr/>
        <p:txBody>
          <a:bodyPr/>
          <a:lstStyle/>
          <a:p>
            <a:r>
              <a:rPr lang="es-CL" dirty="0"/>
              <a:t>(b) (</a:t>
            </a:r>
          </a:p>
        </p:txBody>
      </p:sp>
    </p:spTree>
    <p:extLst>
      <p:ext uri="{BB962C8B-B14F-4D97-AF65-F5344CB8AC3E}">
        <p14:creationId xmlns:p14="http://schemas.microsoft.com/office/powerpoint/2010/main" val="2850795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D1D0D40-5A7D-4148-BE07-C367975FFF8B}"/>
              </a:ext>
            </a:extLst>
          </p:cNvPr>
          <p:cNvSpPr txBox="1"/>
          <p:nvPr/>
        </p:nvSpPr>
        <p:spPr>
          <a:xfrm>
            <a:off x="0" y="0"/>
            <a:ext cx="12192000" cy="18189595"/>
          </a:xfrm>
          <a:prstGeom prst="rect">
            <a:avLst/>
          </a:prstGeom>
          <a:noFill/>
        </p:spPr>
        <p:txBody>
          <a:bodyPr wrap="square" rtlCol="0">
            <a:spAutoFit/>
          </a:bodyPr>
          <a:lstStyle/>
          <a:p>
            <a:pPr algn="just"/>
            <a:r>
              <a:rPr lang="es-CL" sz="2100" dirty="0">
                <a:latin typeface="Helvetica" pitchFamily="2" charset="0"/>
              </a:rPr>
              <a:t>Ello a su vez llevó a consagrar en diversos sistemas jurídicos la </a:t>
            </a:r>
            <a:r>
              <a:rPr lang="es-CL" sz="2100" b="1" dirty="0">
                <a:latin typeface="Helvetica" pitchFamily="2" charset="0"/>
              </a:rPr>
              <a:t>nulidad de la venta de cosa ajena </a:t>
            </a:r>
            <a:r>
              <a:rPr lang="es-CL" sz="2100" dirty="0">
                <a:latin typeface="Helvetica" pitchFamily="2" charset="0"/>
              </a:rPr>
              <a:t>(en sistemas de enajenación consensual) </a:t>
            </a:r>
            <a:r>
              <a:rPr lang="es-CL" sz="2100" b="1" dirty="0">
                <a:latin typeface="Helvetica" pitchFamily="2" charset="0"/>
              </a:rPr>
              <a:t>o la obligación del vendedor de transferir el dominio</a:t>
            </a:r>
            <a:r>
              <a:rPr lang="es-CL" sz="2100" dirty="0">
                <a:latin typeface="Helvetica" pitchFamily="2" charset="0"/>
              </a:rPr>
              <a:t>, eliminando al mismo tiempo la exigencia de una virilis defensio como presupuesto para hacer valer la responsabilidad del vendedor.</a:t>
            </a:r>
          </a:p>
          <a:p>
            <a:pPr algn="just"/>
            <a:endParaRPr lang="es-CL" sz="2100" dirty="0">
              <a:latin typeface="Helvetica" pitchFamily="2" charset="0"/>
            </a:endParaRPr>
          </a:p>
          <a:p>
            <a:pPr algn="just"/>
            <a:r>
              <a:rPr lang="es-CL" sz="2100" dirty="0">
                <a:latin typeface="Helvetica" pitchFamily="2" charset="0"/>
              </a:rPr>
              <a:t>Al consagrar una </a:t>
            </a:r>
            <a:r>
              <a:rPr lang="es-CL" sz="2100" b="1" dirty="0">
                <a:latin typeface="Helvetica" pitchFamily="2" charset="0"/>
              </a:rPr>
              <a:t>virilis defensio</a:t>
            </a:r>
            <a:r>
              <a:rPr lang="es-CL" sz="2100" dirty="0">
                <a:latin typeface="Helvetica" pitchFamily="2" charset="0"/>
              </a:rPr>
              <a:t>, el Código Civil chileno propende efectivamente a </a:t>
            </a:r>
            <a:r>
              <a:rPr lang="es-CL" sz="2100" b="1" dirty="0">
                <a:latin typeface="Helvetica" pitchFamily="2" charset="0"/>
              </a:rPr>
              <a:t>la </a:t>
            </a:r>
            <a:r>
              <a:rPr lang="es-CL" sz="2100" b="1" u="sng" dirty="0">
                <a:latin typeface="Helvetica" pitchFamily="2" charset="0"/>
              </a:rPr>
              <a:t>colaboració</a:t>
            </a:r>
            <a:r>
              <a:rPr lang="es-CL" sz="2100" b="1" dirty="0">
                <a:latin typeface="Helvetica" pitchFamily="2" charset="0"/>
              </a:rPr>
              <a:t>n </a:t>
            </a:r>
            <a:r>
              <a:rPr lang="es-CL" sz="2100" dirty="0">
                <a:latin typeface="Helvetica" pitchFamily="2" charset="0"/>
              </a:rPr>
              <a:t>entre los contratantes tendiente a que la </a:t>
            </a:r>
            <a:r>
              <a:rPr lang="es-CL" sz="2100" b="1" dirty="0">
                <a:latin typeface="Helvetica" pitchFamily="2" charset="0"/>
              </a:rPr>
              <a:t>protección real del comprador </a:t>
            </a:r>
            <a:r>
              <a:rPr lang="es-CL" sz="2100" dirty="0">
                <a:latin typeface="Helvetica" pitchFamily="2" charset="0"/>
              </a:rPr>
              <a:t>sea eficaz y que la </a:t>
            </a:r>
            <a:r>
              <a:rPr lang="es-CL" sz="2100" b="1" dirty="0">
                <a:latin typeface="Helvetica" pitchFamily="2" charset="0"/>
              </a:rPr>
              <a:t>responsabilidad del vendedor sea justificada</a:t>
            </a:r>
            <a:r>
              <a:rPr lang="es-CL" sz="2100" dirty="0">
                <a:latin typeface="Helvetica" pitchFamily="2" charset="0"/>
              </a:rPr>
              <a:t>, dándole ole a este último un poderoso </a:t>
            </a:r>
            <a:r>
              <a:rPr lang="es-CL" sz="2100" b="1" dirty="0">
                <a:latin typeface="Helvetica" pitchFamily="2" charset="0"/>
              </a:rPr>
              <a:t>incentivo </a:t>
            </a:r>
            <a:r>
              <a:rPr lang="es-CL" sz="2100" dirty="0">
                <a:latin typeface="Helvetica" pitchFamily="2" charset="0"/>
              </a:rPr>
              <a:t>para defender al comprador de la mejor forma. </a:t>
            </a:r>
          </a:p>
          <a:p>
            <a:pPr algn="just"/>
            <a:endParaRPr lang="es-CL" sz="2100" dirty="0">
              <a:latin typeface="Helvetica" pitchFamily="2" charset="0"/>
            </a:endParaRPr>
          </a:p>
          <a:p>
            <a:pPr algn="just"/>
            <a:r>
              <a:rPr lang="es-CL" sz="2100" dirty="0">
                <a:latin typeface="Helvetica" pitchFamily="2" charset="0"/>
              </a:rPr>
              <a:t>Frente a esto, </a:t>
            </a:r>
            <a:r>
              <a:rPr lang="es-CL" sz="2100" b="1" dirty="0">
                <a:latin typeface="Helvetica" pitchFamily="2" charset="0"/>
              </a:rPr>
              <a:t>imponer una obligación de transferir el dominio </a:t>
            </a:r>
            <a:r>
              <a:rPr lang="es-CL" sz="2100" dirty="0">
                <a:latin typeface="Helvetica" pitchFamily="2" charset="0"/>
              </a:rPr>
              <a:t>no solo </a:t>
            </a:r>
            <a:r>
              <a:rPr lang="es-CL" sz="2100" b="1" dirty="0">
                <a:latin typeface="Helvetica" pitchFamily="2" charset="0"/>
              </a:rPr>
              <a:t>desarticula una defensa conjunta,</a:t>
            </a:r>
            <a:r>
              <a:rPr lang="es-CL" sz="2100" dirty="0">
                <a:latin typeface="Helvetica" pitchFamily="2" charset="0"/>
              </a:rPr>
              <a:t> sino que </a:t>
            </a:r>
            <a:r>
              <a:rPr lang="es-CL" sz="2100" b="1" dirty="0">
                <a:latin typeface="Helvetica" pitchFamily="2" charset="0"/>
              </a:rPr>
              <a:t>hace responder al vendedor por</a:t>
            </a:r>
            <a:r>
              <a:rPr lang="es-CL" sz="2100" b="1" u="sng" dirty="0">
                <a:latin typeface="Helvetica" pitchFamily="2" charset="0"/>
              </a:rPr>
              <a:t> cualquier </a:t>
            </a:r>
            <a:r>
              <a:rPr lang="es-CL" sz="2100" b="1" dirty="0">
                <a:latin typeface="Helvetica" pitchFamily="2" charset="0"/>
              </a:rPr>
              <a:t>alegación mínimamente plausible de un tercero, </a:t>
            </a:r>
            <a:r>
              <a:rPr lang="es-CL" sz="2100" dirty="0">
                <a:latin typeface="Helvetica" pitchFamily="2" charset="0"/>
              </a:rPr>
              <a:t>imposición que resulta especialmente gravosa en los sistemas que –como el chileno– no consagran una norma general de adquisición a non domino. </a:t>
            </a:r>
          </a:p>
          <a:p>
            <a:pPr algn="just"/>
            <a:endParaRPr lang="es-CL" sz="2100" dirty="0">
              <a:latin typeface="Helvetica" pitchFamily="2" charset="0"/>
            </a:endParaRPr>
          </a:p>
          <a:p>
            <a:pPr algn="just"/>
            <a:r>
              <a:rPr lang="es-CL" sz="2100" dirty="0">
                <a:latin typeface="Helvetica" pitchFamily="2" charset="0"/>
              </a:rPr>
              <a:t>Por otra parte, el comprador en Chile no se encuentra desprotegido frente a situaciones de abuso o fraude, pudiendo hacer valer la responsabilidad del vendedor por su mala fe por medio de las normas generales sobre </a:t>
            </a:r>
            <a:r>
              <a:rPr lang="es-CL" sz="2100" b="1" dirty="0">
                <a:latin typeface="Helvetica" pitchFamily="2" charset="0"/>
              </a:rPr>
              <a:t>buena fe </a:t>
            </a:r>
            <a:r>
              <a:rPr lang="es-CL" sz="2100" dirty="0">
                <a:latin typeface="Helvetica" pitchFamily="2" charset="0"/>
              </a:rPr>
              <a:t>contractual. </a:t>
            </a:r>
          </a:p>
          <a:p>
            <a:pPr algn="just"/>
            <a:endParaRPr lang="es-CL" sz="2100" dirty="0">
              <a:latin typeface="Helvetica" pitchFamily="2" charset="0"/>
            </a:endParaRPr>
          </a:p>
          <a:p>
            <a:pPr algn="just"/>
            <a:r>
              <a:rPr lang="es-CL" sz="2100" dirty="0">
                <a:latin typeface="Helvetica" pitchFamily="2" charset="0"/>
              </a:rPr>
              <a:t>Por eso, </a:t>
            </a:r>
            <a:r>
              <a:rPr lang="es-CL" sz="2100" b="1" u="sng" dirty="0">
                <a:latin typeface="Helvetica" pitchFamily="2" charset="0"/>
              </a:rPr>
              <a:t>no resulta deseable </a:t>
            </a:r>
            <a:r>
              <a:rPr lang="es-CL" sz="2100" dirty="0">
                <a:latin typeface="Helvetica" pitchFamily="2" charset="0"/>
              </a:rPr>
              <a:t>modificar la regulación del Código Civil en la materia, y </a:t>
            </a:r>
            <a:r>
              <a:rPr lang="es-CL" sz="2100" b="1" dirty="0">
                <a:latin typeface="Helvetica" pitchFamily="2" charset="0"/>
              </a:rPr>
              <a:t>debe </a:t>
            </a:r>
            <a:r>
              <a:rPr lang="es-CL" sz="2100" b="1" u="sng" dirty="0">
                <a:latin typeface="Helvetica" pitchFamily="2" charset="0"/>
              </a:rPr>
              <a:t>rechazarse</a:t>
            </a:r>
            <a:r>
              <a:rPr lang="es-CL" sz="2100" b="1" dirty="0">
                <a:latin typeface="Helvetica" pitchFamily="2" charset="0"/>
              </a:rPr>
              <a:t> la posibilidad de alegar la nulidad o el incumplimiento contractual para atender a la posición del comprador</a:t>
            </a:r>
            <a:r>
              <a:rPr lang="es-CL" sz="2100" dirty="0">
                <a:latin typeface="Helvetica" pitchFamily="2" charset="0"/>
              </a:rPr>
              <a:t>, ya que ello </a:t>
            </a:r>
            <a:r>
              <a:rPr lang="es-CL" sz="2100" b="1" u="sng" dirty="0">
                <a:latin typeface="Helvetica" pitchFamily="2" charset="0"/>
              </a:rPr>
              <a:t>resulta </a:t>
            </a:r>
            <a:r>
              <a:rPr lang="es-CL" sz="2100" dirty="0">
                <a:latin typeface="Helvetica" pitchFamily="2" charset="0"/>
              </a:rPr>
              <a:t>contrario no solo al texto legal, sino que a la mecánica que subyace a las soluciones del Código Civil. </a:t>
            </a: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r>
              <a:rPr lang="es-CL" sz="2100" dirty="0">
                <a:latin typeface="Helvetica" pitchFamily="2" charset="0"/>
              </a:rPr>
              <a:t>FF</a:t>
            </a: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p:txBody>
      </p:sp>
      <p:sp>
        <p:nvSpPr>
          <p:cNvPr id="3" name="Marcador de número de diapositiva 2">
            <a:extLst>
              <a:ext uri="{FF2B5EF4-FFF2-40B4-BE49-F238E27FC236}">
                <a16:creationId xmlns:a16="http://schemas.microsoft.com/office/drawing/2014/main" id="{AA427A37-F119-3C44-BFE8-9D7303368DF3}"/>
              </a:ext>
            </a:extLst>
          </p:cNvPr>
          <p:cNvSpPr>
            <a:spLocks noGrp="1"/>
          </p:cNvSpPr>
          <p:nvPr>
            <p:ph type="sldNum" sz="quarter" idx="12"/>
          </p:nvPr>
        </p:nvSpPr>
        <p:spPr/>
        <p:txBody>
          <a:bodyPr/>
          <a:lstStyle/>
          <a:p>
            <a:fld id="{A0171CC1-7766-4B46-A4AA-056B15735B16}" type="slidenum">
              <a:rPr lang="es-CL" smtClean="0"/>
              <a:t>17</a:t>
            </a:fld>
            <a:endParaRPr lang="es-CL"/>
          </a:p>
        </p:txBody>
      </p:sp>
    </p:spTree>
    <p:extLst>
      <p:ext uri="{BB962C8B-B14F-4D97-AF65-F5344CB8AC3E}">
        <p14:creationId xmlns:p14="http://schemas.microsoft.com/office/powerpoint/2010/main" val="4254448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0DB074A-6154-A64D-91E0-272C1648D69C}"/>
              </a:ext>
            </a:extLst>
          </p:cNvPr>
          <p:cNvSpPr txBox="1"/>
          <p:nvPr/>
        </p:nvSpPr>
        <p:spPr>
          <a:xfrm>
            <a:off x="0" y="0"/>
            <a:ext cx="12192000" cy="16435268"/>
          </a:xfrm>
          <a:prstGeom prst="rect">
            <a:avLst/>
          </a:prstGeom>
          <a:noFill/>
        </p:spPr>
        <p:txBody>
          <a:bodyPr wrap="square" rtlCol="0">
            <a:spAutoFit/>
          </a:bodyPr>
          <a:lstStyle/>
          <a:p>
            <a:pPr algn="ctr"/>
            <a:r>
              <a:rPr lang="es-CL" b="1" dirty="0">
                <a:latin typeface="Helvetica" pitchFamily="2" charset="0"/>
              </a:rPr>
              <a:t>OBLIGACIÓN DEL VENDEDOR: ENTREGAR Y DAR LA COSA</a:t>
            </a:r>
          </a:p>
          <a:p>
            <a:endParaRPr lang="es-CL" dirty="0">
              <a:latin typeface="Helvetica" pitchFamily="2" charset="0"/>
            </a:endParaRPr>
          </a:p>
          <a:p>
            <a:pPr algn="just"/>
            <a:r>
              <a:rPr lang="es-CL" dirty="0">
                <a:latin typeface="Helvetica" pitchFamily="2" charset="0"/>
              </a:rPr>
              <a:t>1.Para que el vendedor extinga/pague su obligación de dar/entregar, ¿es necesario que sea dueño de la cosa y, luego, transfiera el dominio al comprador?</a:t>
            </a:r>
          </a:p>
          <a:p>
            <a:pPr algn="just"/>
            <a:r>
              <a:rPr lang="es-CL" dirty="0">
                <a:latin typeface="Helvetica" pitchFamily="2" charset="0"/>
              </a:rPr>
              <a:t>2. ¿Puede haber nulidad del contrato o incumplimiento de su obligación, si el vendedor no es dueño de la cosa?</a:t>
            </a:r>
          </a:p>
          <a:p>
            <a:pPr algn="just"/>
            <a:r>
              <a:rPr lang="es-CL" dirty="0">
                <a:latin typeface="Helvetica" pitchFamily="2" charset="0"/>
              </a:rPr>
              <a:t>3. </a:t>
            </a:r>
            <a:r>
              <a:rPr lang="es-CL" u="sng" dirty="0">
                <a:latin typeface="Helvetica" pitchFamily="2" charset="0"/>
              </a:rPr>
              <a:t>Respuesta: </a:t>
            </a:r>
            <a:r>
              <a:rPr lang="es-CL" dirty="0">
                <a:latin typeface="Helvetica" pitchFamily="2" charset="0"/>
              </a:rPr>
              <a:t>Basta que el vendedor entregue la cosa y constituya al comprador en poseedor útil de la cosa (para que adquiera por prescripción): si el vendedor no es dueño de la cosa, no hay nulidad del contrato ni incumplimiento de su obligación.</a:t>
            </a:r>
          </a:p>
          <a:p>
            <a:pPr algn="just"/>
            <a:endParaRPr lang="es-CL" dirty="0">
              <a:latin typeface="Helvetica" pitchFamily="2" charset="0"/>
            </a:endParaRPr>
          </a:p>
          <a:p>
            <a:pPr algn="just"/>
            <a:r>
              <a:rPr lang="es-CL" dirty="0">
                <a:latin typeface="Helvetica" pitchFamily="2" charset="0"/>
              </a:rPr>
              <a:t>1. </a:t>
            </a:r>
            <a:r>
              <a:rPr lang="es-CL" u="sng" dirty="0">
                <a:latin typeface="Helvetica" pitchFamily="2" charset="0"/>
              </a:rPr>
              <a:t>Venta de cosa ajena</a:t>
            </a:r>
            <a:r>
              <a:rPr lang="es-CL" dirty="0">
                <a:latin typeface="Helvetica" pitchFamily="2" charset="0"/>
              </a:rPr>
              <a:t>: válida, “sin perjuicio de los derechos del dueño”.</a:t>
            </a:r>
          </a:p>
          <a:p>
            <a:pPr algn="just"/>
            <a:r>
              <a:rPr lang="es-CL" dirty="0">
                <a:latin typeface="Helvetica" pitchFamily="2" charset="0"/>
              </a:rPr>
              <a:t>2. Subordinación de la responsabilidad del vendedor a la protección que tiene el comprador en la venta de cosa ajena. Hay dos rasgos clave en el CC:</a:t>
            </a:r>
            <a:r>
              <a:rPr lang="es-CL" b="1" dirty="0">
                <a:latin typeface="Helvetica" pitchFamily="2" charset="0"/>
              </a:rPr>
              <a:t> (a) </a:t>
            </a:r>
            <a:r>
              <a:rPr lang="es-CL" dirty="0">
                <a:latin typeface="Helvetica" pitchFamily="2" charset="0"/>
              </a:rPr>
              <a:t>inexistencia de un régimen general de </a:t>
            </a:r>
            <a:r>
              <a:rPr lang="es-CL" i="1" dirty="0">
                <a:latin typeface="Helvetica" pitchFamily="2" charset="0"/>
              </a:rPr>
              <a:t>adquisición a non domino</a:t>
            </a:r>
            <a:r>
              <a:rPr lang="es-CL" dirty="0">
                <a:latin typeface="Helvetica" pitchFamily="2" charset="0"/>
              </a:rPr>
              <a:t>, y,</a:t>
            </a:r>
            <a:r>
              <a:rPr lang="es-CL" b="1" dirty="0">
                <a:latin typeface="Helvetica" pitchFamily="2" charset="0"/>
              </a:rPr>
              <a:t> (b)  </a:t>
            </a:r>
            <a:r>
              <a:rPr lang="es-CL" dirty="0">
                <a:latin typeface="Helvetica" pitchFamily="2" charset="0"/>
              </a:rPr>
              <a:t>carga del comprador de defenderse, en colaboración con el vendedor, como requisito para reclamar su responsabilidad.</a:t>
            </a:r>
          </a:p>
          <a:p>
            <a:pPr algn="just"/>
            <a:r>
              <a:rPr lang="es-CL" dirty="0">
                <a:latin typeface="Helvetica" pitchFamily="2" charset="0"/>
              </a:rPr>
              <a:t>3. ¿Mecanismos de protección del comprador? a) Prescripción adquisitiva; b) Presunción de dominio; c) Presunción de Buena Fe; d) Acción Publiciana; e) Acciones Posesorias.</a:t>
            </a:r>
          </a:p>
          <a:p>
            <a:pPr algn="just"/>
            <a:r>
              <a:rPr lang="es-CL" dirty="0">
                <a:latin typeface="Helvetica" pitchFamily="2" charset="0"/>
              </a:rPr>
              <a:t>4. Chile: la compraventa sólo tiene efectos obligacionales, no reales.</a:t>
            </a:r>
          </a:p>
          <a:p>
            <a:pPr algn="just"/>
            <a:r>
              <a:rPr lang="es-CL" dirty="0">
                <a:latin typeface="Helvetica" pitchFamily="2" charset="0"/>
              </a:rPr>
              <a:t>5. Saneamiento de la evicción: colaboración provechosa con intereses coincidentes.   </a:t>
            </a:r>
          </a:p>
          <a:p>
            <a:pPr algn="just"/>
            <a:endParaRPr lang="es-CL" dirty="0">
              <a:latin typeface="Helvetica" pitchFamily="2" charset="0"/>
            </a:endParaRPr>
          </a:p>
          <a:p>
            <a:pPr algn="just"/>
            <a:r>
              <a:rPr lang="es-CL" u="sng" dirty="0">
                <a:latin typeface="Helvetica" pitchFamily="2" charset="0"/>
              </a:rPr>
              <a:t>Postulados doctrinales: obligación de transferir la propiedad</a:t>
            </a:r>
          </a:p>
          <a:p>
            <a:pPr algn="just"/>
            <a:endParaRPr lang="es-CL" dirty="0">
              <a:latin typeface="Helvetica" pitchFamily="2" charset="0"/>
            </a:endParaRPr>
          </a:p>
          <a:p>
            <a:pPr algn="just"/>
            <a:r>
              <a:rPr lang="es-CL" dirty="0">
                <a:latin typeface="Helvetica" pitchFamily="2" charset="0"/>
              </a:rPr>
              <a:t>1. Debería además implicar una modificación en el régimen general de evicción (suprimiendo la </a:t>
            </a:r>
            <a:r>
              <a:rPr lang="es-CL" b="1" dirty="0">
                <a:latin typeface="Helvetica" pitchFamily="2" charset="0"/>
              </a:rPr>
              <a:t>virilis defensio</a:t>
            </a:r>
            <a:r>
              <a:rPr lang="es-CL" dirty="0">
                <a:latin typeface="Helvetica" pitchFamily="2" charset="0"/>
              </a:rPr>
              <a:t>) y en materia de los derechos reales. Si no, la obligación del vendedor de transferir la propiedad sería discordante con la regulación en materia de derechos reales, imponiendo una carga excesivamente gravosa. </a:t>
            </a:r>
          </a:p>
          <a:p>
            <a:pPr algn="just"/>
            <a:r>
              <a:rPr lang="es-CL" dirty="0">
                <a:latin typeface="Helvetica" pitchFamily="2" charset="0"/>
              </a:rPr>
              <a:t>2. Chile: carece de los dos elementos que han influido al fijar la obligación del vendedor de transferir la propiedad: (1) un sistema consensual de transferencia del dominio y (2) reglas generales de adquisición a non domino.</a:t>
            </a:r>
          </a:p>
          <a:p>
            <a:pPr algn="just"/>
            <a:endParaRPr lang="es-CL" dirty="0">
              <a:latin typeface="Helvetica" pitchFamily="2" charset="0"/>
            </a:endParaRPr>
          </a:p>
          <a:p>
            <a:pPr algn="just"/>
            <a:r>
              <a:rPr lang="es-CL" dirty="0">
                <a:latin typeface="Helvetica" pitchFamily="2" charset="0"/>
              </a:rPr>
              <a:t>1.</a:t>
            </a:r>
            <a:r>
              <a:rPr lang="es-CL" u="sng" dirty="0">
                <a:latin typeface="Helvetica" pitchFamily="2" charset="0"/>
              </a:rPr>
              <a:t>Nulidad de la compraventa</a:t>
            </a:r>
            <a:r>
              <a:rPr lang="es-CL" dirty="0">
                <a:latin typeface="Helvetica" pitchFamily="2" charset="0"/>
              </a:rPr>
              <a:t>. Sistema francés: a) sistema consensual de transferencia de la propiedad (no título + MAD); b) venta de cosa ajena es nula;. c) ¿es una ventaja frente al sistema chileno, o lo distorsiona?; d) Incluso allí han debido hacerse distinciones, si nulidad: i) venta a dos personas (se protege al poseedor); ii) ¿nulidad absoluta o relativa?</a:t>
            </a:r>
          </a:p>
          <a:p>
            <a:pPr algn="just"/>
            <a:endParaRPr lang="es-CL" dirty="0">
              <a:latin typeface="Helvetica" pitchFamily="2" charset="0"/>
            </a:endParaRPr>
          </a:p>
          <a:p>
            <a:pPr algn="just"/>
            <a:r>
              <a:rPr lang="es-CL" dirty="0">
                <a:latin typeface="Helvetica" pitchFamily="2" charset="0"/>
              </a:rPr>
              <a:t>2.</a:t>
            </a:r>
            <a:r>
              <a:rPr lang="es-CL" u="sng" dirty="0">
                <a:latin typeface="Helvetica" pitchFamily="2" charset="0"/>
              </a:rPr>
              <a:t>Incumplimiento de la obligación del vendedor:</a:t>
            </a:r>
            <a:r>
              <a:rPr lang="es-CL" dirty="0">
                <a:latin typeface="Helvetica" pitchFamily="2" charset="0"/>
              </a:rPr>
              <a:t> como en CISG/CVCIM, obligación del vendedor de transferir el dominio de la cosa, y falta de “conformidad” de la cosa si el vendedor no es dueño (incumplimiento de su obligación).</a:t>
            </a:r>
          </a:p>
          <a:p>
            <a:pPr algn="just"/>
            <a:endParaRPr lang="es-CL" dirty="0">
              <a:latin typeface="Helvetica" pitchFamily="2" charset="0"/>
            </a:endParaRPr>
          </a:p>
          <a:p>
            <a:pPr algn="just"/>
            <a:r>
              <a:rPr lang="es-CL" dirty="0">
                <a:latin typeface="Helvetica" pitchFamily="2" charset="0"/>
              </a:rPr>
              <a:t> </a:t>
            </a:r>
          </a:p>
          <a:p>
            <a:pPr algn="just"/>
            <a:endParaRPr lang="es-CL" dirty="0">
              <a:latin typeface="Helvetica" pitchFamily="2" charset="0"/>
            </a:endParaRPr>
          </a:p>
          <a:p>
            <a:pPr algn="just"/>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p:txBody>
      </p:sp>
      <p:sp>
        <p:nvSpPr>
          <p:cNvPr id="3" name="Marcador de número de diapositiva 2">
            <a:extLst>
              <a:ext uri="{FF2B5EF4-FFF2-40B4-BE49-F238E27FC236}">
                <a16:creationId xmlns:a16="http://schemas.microsoft.com/office/drawing/2014/main" id="{0A023120-9B44-0946-9473-D88D048B902B}"/>
              </a:ext>
            </a:extLst>
          </p:cNvPr>
          <p:cNvSpPr>
            <a:spLocks noGrp="1"/>
          </p:cNvSpPr>
          <p:nvPr>
            <p:ph type="sldNum" sz="quarter" idx="12"/>
          </p:nvPr>
        </p:nvSpPr>
        <p:spPr/>
        <p:txBody>
          <a:bodyPr/>
          <a:lstStyle/>
          <a:p>
            <a:fld id="{A0171CC1-7766-4B46-A4AA-056B15735B16}" type="slidenum">
              <a:rPr lang="es-CL" smtClean="0"/>
              <a:t>2</a:t>
            </a:fld>
            <a:endParaRPr lang="es-CL"/>
          </a:p>
        </p:txBody>
      </p:sp>
    </p:spTree>
    <p:extLst>
      <p:ext uri="{BB962C8B-B14F-4D97-AF65-F5344CB8AC3E}">
        <p14:creationId xmlns:p14="http://schemas.microsoft.com/office/powerpoint/2010/main" val="1725236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79F1224-916E-3640-8A95-3947C45027FF}"/>
              </a:ext>
            </a:extLst>
          </p:cNvPr>
          <p:cNvSpPr txBox="1"/>
          <p:nvPr/>
        </p:nvSpPr>
        <p:spPr>
          <a:xfrm>
            <a:off x="0" y="0"/>
            <a:ext cx="12192000" cy="15081052"/>
          </a:xfrm>
          <a:prstGeom prst="rect">
            <a:avLst/>
          </a:prstGeom>
          <a:noFill/>
        </p:spPr>
        <p:txBody>
          <a:bodyPr wrap="square" rtlCol="0">
            <a:spAutoFit/>
          </a:bodyPr>
          <a:lstStyle/>
          <a:p>
            <a:pPr algn="ctr"/>
            <a:r>
              <a:rPr lang="es-CL" sz="2200" b="1" dirty="0">
                <a:latin typeface="Helvetica" pitchFamily="2" charset="0"/>
              </a:rPr>
              <a:t>Características del régimen chileno (Stagl/Rodríguez)</a:t>
            </a:r>
          </a:p>
          <a:p>
            <a:endParaRPr lang="es-CL" sz="2200" dirty="0">
              <a:latin typeface="Helvetica" pitchFamily="2" charset="0"/>
            </a:endParaRPr>
          </a:p>
          <a:p>
            <a:r>
              <a:rPr lang="es-CL" sz="2200" u="sng" dirty="0">
                <a:latin typeface="Helvetica" pitchFamily="2" charset="0"/>
              </a:rPr>
              <a:t>Rasgos específicos</a:t>
            </a:r>
          </a:p>
          <a:p>
            <a:endParaRPr lang="es-CL" sz="2200" dirty="0">
              <a:latin typeface="Helvetica" pitchFamily="2" charset="0"/>
            </a:endParaRPr>
          </a:p>
          <a:p>
            <a:pPr algn="just"/>
            <a:r>
              <a:rPr lang="es-CL" sz="2200" dirty="0">
                <a:latin typeface="Helvetica" pitchFamily="2" charset="0"/>
              </a:rPr>
              <a:t>1.Inexistencia de una regla general que permita al comprador hacerse dueño de inmediato si está de buena fe (especie de excepciones; 890, 1490, 1491, 2303 y 2428 inc. 2°).</a:t>
            </a:r>
          </a:p>
          <a:p>
            <a:pPr algn="just"/>
            <a:endParaRPr lang="es-CL" sz="2200" dirty="0">
              <a:latin typeface="Helvetica" pitchFamily="2" charset="0"/>
            </a:endParaRPr>
          </a:p>
          <a:p>
            <a:pPr algn="just"/>
            <a:r>
              <a:rPr lang="es-CL" sz="2200" dirty="0">
                <a:latin typeface="Helvetica" pitchFamily="2" charset="0"/>
              </a:rPr>
              <a:t>2.Carga de la víctima de defenderse vigorosamente (</a:t>
            </a:r>
            <a:r>
              <a:rPr lang="es-CL" sz="2200" i="1" dirty="0">
                <a:latin typeface="Helvetica" pitchFamily="2" charset="0"/>
              </a:rPr>
              <a:t>virilis defensio</a:t>
            </a:r>
            <a:r>
              <a:rPr lang="es-CL" sz="2200" dirty="0">
                <a:latin typeface="Helvetica" pitchFamily="2" charset="0"/>
              </a:rPr>
              <a:t>) frente a la demanda, en colaboración con vendedor, como requisito para reclamar la responsabilidad de éste.</a:t>
            </a:r>
          </a:p>
          <a:p>
            <a:pPr algn="just"/>
            <a:endParaRPr lang="es-CL" sz="2200" dirty="0">
              <a:latin typeface="Helvetica" pitchFamily="2" charset="0"/>
            </a:endParaRPr>
          </a:p>
          <a:p>
            <a:pPr algn="just"/>
            <a:r>
              <a:rPr lang="es-CL" sz="2200" u="sng" dirty="0">
                <a:latin typeface="Helvetica" pitchFamily="2" charset="0"/>
              </a:rPr>
              <a:t>Paradoja: </a:t>
            </a:r>
            <a:r>
              <a:rPr lang="es-CL" sz="2200" dirty="0">
                <a:latin typeface="Helvetica" pitchFamily="2" charset="0"/>
              </a:rPr>
              <a:t>validez de venta de cosa ajena, pero diversos intentos (doctrinales) de subsanar el problema vía nulidad o incumplimiento contractual. </a:t>
            </a:r>
            <a:r>
              <a:rPr lang="es-CL" sz="2200" u="sng" dirty="0">
                <a:latin typeface="Helvetica" pitchFamily="2" charset="0"/>
              </a:rPr>
              <a:t>Instrumentos comparados:</a:t>
            </a:r>
            <a:r>
              <a:rPr lang="es-CL" sz="2200" dirty="0">
                <a:latin typeface="Helvetica" pitchFamily="2" charset="0"/>
              </a:rPr>
              <a:t> obligación de transferir la propiedad. </a:t>
            </a:r>
          </a:p>
          <a:p>
            <a:pPr algn="just"/>
            <a:endParaRPr lang="es-CL" sz="2200" dirty="0">
              <a:latin typeface="Helvetica" pitchFamily="2" charset="0"/>
            </a:endParaRPr>
          </a:p>
          <a:p>
            <a:pPr algn="just"/>
            <a:r>
              <a:rPr lang="es-CL" sz="2200" dirty="0">
                <a:latin typeface="Helvetica" pitchFamily="2" charset="0"/>
              </a:rPr>
              <a:t>“La responsabilidad del vendedor se subordina a la protección del comprador”.</a:t>
            </a:r>
          </a:p>
          <a:p>
            <a:pPr algn="just"/>
            <a:endParaRPr lang="es-CL" sz="2200" dirty="0">
              <a:latin typeface="Helvetica" pitchFamily="2" charset="0"/>
            </a:endParaRPr>
          </a:p>
          <a:p>
            <a:pPr algn="just"/>
            <a:r>
              <a:rPr lang="es-CL" sz="2200" dirty="0">
                <a:latin typeface="Helvetica" pitchFamily="2" charset="0"/>
              </a:rPr>
              <a:t>La extensión de las obligaciones del vendedor en Chile está </a:t>
            </a:r>
            <a:r>
              <a:rPr lang="es-CL" sz="2200" u="sng" dirty="0">
                <a:latin typeface="Helvetica" pitchFamily="2" charset="0"/>
              </a:rPr>
              <a:t>en armonía </a:t>
            </a:r>
            <a:r>
              <a:rPr lang="es-CL" sz="2200" dirty="0">
                <a:latin typeface="Helvetica" pitchFamily="2" charset="0"/>
              </a:rPr>
              <a:t>con la imposibilidad de una adquisición inmediata de la propiedad por el comprador, así como con la </a:t>
            </a:r>
            <a:r>
              <a:rPr lang="es-CL" sz="2200" u="sng" dirty="0">
                <a:latin typeface="Helvetica" pitchFamily="2" charset="0"/>
              </a:rPr>
              <a:t>protección eficaz</a:t>
            </a:r>
            <a:r>
              <a:rPr lang="es-CL" sz="2200" dirty="0">
                <a:latin typeface="Helvetica" pitchFamily="2" charset="0"/>
              </a:rPr>
              <a:t> que obtiene éste en el contexto de una colaboración en la defensa con el vendedor.</a:t>
            </a: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p:txBody>
      </p:sp>
      <p:sp>
        <p:nvSpPr>
          <p:cNvPr id="3" name="Marcador de número de diapositiva 2">
            <a:extLst>
              <a:ext uri="{FF2B5EF4-FFF2-40B4-BE49-F238E27FC236}">
                <a16:creationId xmlns:a16="http://schemas.microsoft.com/office/drawing/2014/main" id="{D9AF6262-72FE-124E-A52D-22FA89451F08}"/>
              </a:ext>
            </a:extLst>
          </p:cNvPr>
          <p:cNvSpPr>
            <a:spLocks noGrp="1"/>
          </p:cNvSpPr>
          <p:nvPr>
            <p:ph type="sldNum" sz="quarter" idx="12"/>
          </p:nvPr>
        </p:nvSpPr>
        <p:spPr/>
        <p:txBody>
          <a:bodyPr/>
          <a:lstStyle/>
          <a:p>
            <a:fld id="{A0171CC1-7766-4B46-A4AA-056B15735B16}" type="slidenum">
              <a:rPr lang="es-CL" smtClean="0"/>
              <a:t>3</a:t>
            </a:fld>
            <a:endParaRPr lang="es-CL"/>
          </a:p>
        </p:txBody>
      </p:sp>
    </p:spTree>
    <p:extLst>
      <p:ext uri="{BB962C8B-B14F-4D97-AF65-F5344CB8AC3E}">
        <p14:creationId xmlns:p14="http://schemas.microsoft.com/office/powerpoint/2010/main" val="1885332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CBA03A5-B5EC-2047-8654-D1E381818E70}"/>
              </a:ext>
            </a:extLst>
          </p:cNvPr>
          <p:cNvSpPr txBox="1"/>
          <p:nvPr/>
        </p:nvSpPr>
        <p:spPr>
          <a:xfrm>
            <a:off x="0" y="0"/>
            <a:ext cx="12192000" cy="8556188"/>
          </a:xfrm>
          <a:prstGeom prst="rect">
            <a:avLst/>
          </a:prstGeom>
          <a:noFill/>
        </p:spPr>
        <p:txBody>
          <a:bodyPr wrap="square" rtlCol="0">
            <a:spAutoFit/>
          </a:bodyPr>
          <a:lstStyle/>
          <a:p>
            <a:pPr algn="just"/>
            <a:r>
              <a:rPr lang="es-CL" sz="2200" u="sng" dirty="0">
                <a:latin typeface="Helvetica" pitchFamily="2" charset="0"/>
              </a:rPr>
              <a:t>Protección del Comprador y Requisitos de la Responsabilidad por Evicción e Roma (p. 3)</a:t>
            </a:r>
          </a:p>
          <a:p>
            <a:pPr algn="just"/>
            <a:endParaRPr lang="es-CL" sz="2200" dirty="0">
              <a:latin typeface="Helvetica" pitchFamily="2" charset="0"/>
            </a:endParaRPr>
          </a:p>
          <a:p>
            <a:pPr algn="just"/>
            <a:r>
              <a:rPr lang="es-CL" sz="2200" dirty="0">
                <a:latin typeface="Helvetica" pitchFamily="2" charset="0"/>
              </a:rPr>
              <a:t>Romanos y peregrinos: no dominio y transferencia no formal, entrega (traditio).</a:t>
            </a:r>
          </a:p>
          <a:p>
            <a:pPr algn="just"/>
            <a:endParaRPr lang="es-CL" sz="2200" dirty="0">
              <a:latin typeface="Helvetica" pitchFamily="2" charset="0"/>
            </a:endParaRPr>
          </a:p>
          <a:p>
            <a:pPr algn="just"/>
            <a:r>
              <a:rPr lang="es-CL" sz="2200" dirty="0">
                <a:latin typeface="Helvetica" pitchFamily="2" charset="0"/>
              </a:rPr>
              <a:t>Balancear obligaciones que emanan del contrato para el vendedor y la protección del comprador.</a:t>
            </a:r>
          </a:p>
          <a:p>
            <a:pPr algn="just"/>
            <a:endParaRPr lang="es-CL" sz="2200" dirty="0">
              <a:latin typeface="Helvetica" pitchFamily="2" charset="0"/>
            </a:endParaRPr>
          </a:p>
          <a:p>
            <a:pPr algn="just"/>
            <a:r>
              <a:rPr lang="es-CL" sz="2200" dirty="0">
                <a:latin typeface="Helvetica" pitchFamily="2" charset="0"/>
              </a:rPr>
              <a:t>Estructura causal (T+MAD), único momento importante era a hacer la traidición. Comprador tenía la posesión y estaba protegido por la usucapión. </a:t>
            </a:r>
          </a:p>
          <a:p>
            <a:pPr algn="just"/>
            <a:endParaRPr lang="es-CL" sz="2200" dirty="0">
              <a:latin typeface="Helvetica" pitchFamily="2" charset="0"/>
            </a:endParaRPr>
          </a:p>
          <a:p>
            <a:pPr algn="just"/>
            <a:r>
              <a:rPr lang="es-CL" sz="2200" dirty="0">
                <a:latin typeface="Helvetica" pitchFamily="2" charset="0"/>
              </a:rPr>
              <a:t>El vendedor será responsable contractualmente frente al comprador allí donde este último no cuente con una protección real eficaz.</a:t>
            </a:r>
          </a:p>
          <a:p>
            <a:pPr algn="just"/>
            <a:endParaRPr lang="es-CL" sz="2200" dirty="0">
              <a:latin typeface="Helvetica" pitchFamily="2" charset="0"/>
            </a:endParaRPr>
          </a:p>
          <a:p>
            <a:pPr algn="just"/>
            <a:r>
              <a:rPr lang="es-CL" sz="2200" dirty="0">
                <a:latin typeface="Helvetica" pitchFamily="2" charset="0"/>
              </a:rPr>
              <a:t>Evicción, el comprador debía ser demandado, sin que pudiera darse lugar a la responsabilidad por la mera alegación de propiedad de un tercero. Requerido judicialmente, el comprador debía notificar al vendedor, quien podía colaborar en la defensa. El </a:t>
            </a:r>
            <a:r>
              <a:rPr lang="es-CL" sz="2200" u="sng" dirty="0">
                <a:latin typeface="Helvetica" pitchFamily="2" charset="0"/>
              </a:rPr>
              <a:t>vendedor no sería responsable </a:t>
            </a:r>
            <a:r>
              <a:rPr lang="es-CL" sz="2200" dirty="0">
                <a:latin typeface="Helvetica" pitchFamily="2" charset="0"/>
              </a:rPr>
              <a:t>contractualmente si el comprador (a) no completó la usucapión por propia culpa, (b) perdió la posesión por su culpa, (c) no citó al vendedor, (d) no compareció al juicio, o, (e) restituyó la cosa espontáneamente a quien creía dueño.</a:t>
            </a: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p:txBody>
      </p:sp>
      <p:sp>
        <p:nvSpPr>
          <p:cNvPr id="3" name="Marcador de número de diapositiva 2">
            <a:extLst>
              <a:ext uri="{FF2B5EF4-FFF2-40B4-BE49-F238E27FC236}">
                <a16:creationId xmlns:a16="http://schemas.microsoft.com/office/drawing/2014/main" id="{B8106C2B-E562-CB48-98A7-8868A6078865}"/>
              </a:ext>
            </a:extLst>
          </p:cNvPr>
          <p:cNvSpPr>
            <a:spLocks noGrp="1"/>
          </p:cNvSpPr>
          <p:nvPr>
            <p:ph type="sldNum" sz="quarter" idx="12"/>
          </p:nvPr>
        </p:nvSpPr>
        <p:spPr/>
        <p:txBody>
          <a:bodyPr/>
          <a:lstStyle/>
          <a:p>
            <a:fld id="{A0171CC1-7766-4B46-A4AA-056B15735B16}" type="slidenum">
              <a:rPr lang="es-CL" smtClean="0"/>
              <a:t>4</a:t>
            </a:fld>
            <a:endParaRPr lang="es-CL"/>
          </a:p>
        </p:txBody>
      </p:sp>
    </p:spTree>
    <p:extLst>
      <p:ext uri="{BB962C8B-B14F-4D97-AF65-F5344CB8AC3E}">
        <p14:creationId xmlns:p14="http://schemas.microsoft.com/office/powerpoint/2010/main" val="3068915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85004AF-4E33-A94F-A0E4-B227A21F4D3C}"/>
              </a:ext>
            </a:extLst>
          </p:cNvPr>
          <p:cNvSpPr txBox="1"/>
          <p:nvPr/>
        </p:nvSpPr>
        <p:spPr>
          <a:xfrm>
            <a:off x="11344476" y="6488668"/>
            <a:ext cx="847524" cy="369332"/>
          </a:xfrm>
          <a:prstGeom prst="rect">
            <a:avLst/>
          </a:prstGeom>
          <a:noFill/>
        </p:spPr>
        <p:txBody>
          <a:bodyPr wrap="square" rtlCol="0">
            <a:spAutoFit/>
          </a:bodyPr>
          <a:lstStyle/>
          <a:p>
            <a:r>
              <a:rPr lang="es-CL" dirty="0"/>
              <a:t>FF</a:t>
            </a:r>
          </a:p>
        </p:txBody>
      </p:sp>
      <p:sp>
        <p:nvSpPr>
          <p:cNvPr id="3" name="CuadroTexto 2">
            <a:extLst>
              <a:ext uri="{FF2B5EF4-FFF2-40B4-BE49-F238E27FC236}">
                <a16:creationId xmlns:a16="http://schemas.microsoft.com/office/drawing/2014/main" id="{F2393E7B-0495-DD4D-8922-8FDA75A07D0B}"/>
              </a:ext>
            </a:extLst>
          </p:cNvPr>
          <p:cNvSpPr txBox="1"/>
          <p:nvPr/>
        </p:nvSpPr>
        <p:spPr>
          <a:xfrm>
            <a:off x="0" y="0"/>
            <a:ext cx="12192000" cy="13849945"/>
          </a:xfrm>
          <a:prstGeom prst="rect">
            <a:avLst/>
          </a:prstGeom>
          <a:noFill/>
        </p:spPr>
        <p:txBody>
          <a:bodyPr wrap="square" rtlCol="0">
            <a:spAutoFit/>
          </a:bodyPr>
          <a:lstStyle/>
          <a:p>
            <a:pPr algn="just"/>
            <a:r>
              <a:rPr lang="es-CL" sz="2100" dirty="0">
                <a:latin typeface="Helvetica" pitchFamily="2" charset="0"/>
              </a:rPr>
              <a:t>En Roma la responsabilidad del vendedor llegaba hasta donde el comprador tuviese a su disposición herramientas para defender su posición, articulando un sistema en que vendedor y comprador deben defender la posición de este último si el vendedor pretende librarse de responsabilidad (p.7). </a:t>
            </a:r>
          </a:p>
          <a:p>
            <a:pPr algn="just"/>
            <a:endParaRPr lang="es-CL" sz="2100" dirty="0">
              <a:latin typeface="Helvetica" pitchFamily="2" charset="0"/>
            </a:endParaRPr>
          </a:p>
          <a:p>
            <a:pPr algn="just"/>
            <a:r>
              <a:rPr lang="es-CL" sz="2100" dirty="0">
                <a:latin typeface="Helvetica" pitchFamily="2" charset="0"/>
              </a:rPr>
              <a:t>El régimen de la venta de cosa ajena en Roma se muestra como un consistente sistema que articula la relación entre la protección del comprador y la responsabilidad del vendedor</a:t>
            </a:r>
          </a:p>
          <a:p>
            <a:pPr algn="just"/>
            <a:endParaRPr lang="es-CL" sz="2100" dirty="0">
              <a:latin typeface="Helvetica" pitchFamily="2" charset="0"/>
            </a:endParaRPr>
          </a:p>
          <a:p>
            <a:pPr algn="just"/>
            <a:r>
              <a:rPr lang="es-CL" sz="2100" u="sng" dirty="0">
                <a:latin typeface="Helvetica" pitchFamily="2" charset="0"/>
              </a:rPr>
              <a:t>Adquisición</a:t>
            </a:r>
            <a:r>
              <a:rPr lang="es-CL" sz="2100" i="1" u="sng" dirty="0">
                <a:latin typeface="Helvetica" pitchFamily="2" charset="0"/>
              </a:rPr>
              <a:t> a non dominio </a:t>
            </a:r>
            <a:r>
              <a:rPr lang="es-CL" sz="2100" u="sng" dirty="0">
                <a:latin typeface="Helvetica" pitchFamily="2" charset="0"/>
              </a:rPr>
              <a:t>y fin de la </a:t>
            </a:r>
            <a:r>
              <a:rPr lang="es-CL" sz="2100" i="1" u="sng" dirty="0">
                <a:latin typeface="Helvetica" pitchFamily="2" charset="0"/>
              </a:rPr>
              <a:t>virilis defensio </a:t>
            </a:r>
            <a:r>
              <a:rPr lang="es-CL" sz="2100" u="sng" dirty="0">
                <a:latin typeface="Helvetica" pitchFamily="2" charset="0"/>
              </a:rPr>
              <a:t>en la génesis de la obligación de transferir la propiedad.</a:t>
            </a:r>
          </a:p>
          <a:p>
            <a:pPr algn="just"/>
            <a:endParaRPr lang="es-CL" sz="2100" dirty="0">
              <a:latin typeface="Helvetica" pitchFamily="2" charset="0"/>
            </a:endParaRPr>
          </a:p>
          <a:p>
            <a:pPr algn="just"/>
            <a:r>
              <a:rPr lang="es-CL" sz="2100" dirty="0">
                <a:latin typeface="Helvetica" pitchFamily="2" charset="0"/>
              </a:rPr>
              <a:t>El delicado equilibrio del derecho romano clásico entre la protección del comprador y la responsabilidad contractual del vendedor fue alterado en siglos sucesivos por diversos desarrollos en materia de derechos reales.</a:t>
            </a:r>
          </a:p>
          <a:p>
            <a:pPr algn="just"/>
            <a:endParaRPr lang="es-CL" sz="2100" dirty="0">
              <a:latin typeface="Helvetica" pitchFamily="2" charset="0"/>
            </a:endParaRPr>
          </a:p>
          <a:p>
            <a:pPr algn="just"/>
            <a:r>
              <a:rPr lang="es-CL" sz="2100" dirty="0">
                <a:latin typeface="Helvetica" pitchFamily="2" charset="0"/>
              </a:rPr>
              <a:t>Usucapión: extensión de plazos, y fin a la exigencia de que la buena fe fuera solo inicial (mala fe superviviente sí perjudica). Debilitamiento posición comprador: espera de muchos años y riesgo de que usucapio no proceda al advertir que el vendedor no era dueño a la entrega. </a:t>
            </a:r>
          </a:p>
          <a:p>
            <a:pPr algn="just"/>
            <a:endParaRPr lang="es-CL" sz="2100" dirty="0">
              <a:latin typeface="Helvetica" pitchFamily="2" charset="0"/>
            </a:endParaRPr>
          </a:p>
          <a:p>
            <a:pPr algn="just"/>
            <a:r>
              <a:rPr lang="es-CL" sz="2100" dirty="0">
                <a:latin typeface="Helvetica" pitchFamily="2" charset="0"/>
              </a:rPr>
              <a:t>Nueva institución en materia de derechos reales que ponía al comprador a salvo de manera instantánea: ‘</a:t>
            </a:r>
            <a:r>
              <a:rPr lang="es-CL" sz="2100" b="1" i="1" dirty="0">
                <a:latin typeface="Helvetica" pitchFamily="2" charset="0"/>
              </a:rPr>
              <a:t>adquisición a non domino</a:t>
            </a:r>
            <a:r>
              <a:rPr lang="es-CL" sz="2100" dirty="0">
                <a:latin typeface="Helvetica" pitchFamily="2" charset="0"/>
              </a:rPr>
              <a:t>’. adquisición inmediata de la propiedad por parte de quien recibe la cosa bajo la creencia de obtenerla de quien tiene facultad para enajenarla. </a:t>
            </a:r>
          </a:p>
          <a:p>
            <a:pPr algn="just"/>
            <a:endParaRPr lang="es-CL" sz="2100" dirty="0">
              <a:latin typeface="Helvetica" pitchFamily="2" charset="0"/>
            </a:endParaRPr>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r>
              <a:rPr lang="es-CL" dirty="0"/>
              <a:t>F</a:t>
            </a:r>
          </a:p>
        </p:txBody>
      </p:sp>
      <p:sp>
        <p:nvSpPr>
          <p:cNvPr id="4" name="Marcador de número de diapositiva 3">
            <a:extLst>
              <a:ext uri="{FF2B5EF4-FFF2-40B4-BE49-F238E27FC236}">
                <a16:creationId xmlns:a16="http://schemas.microsoft.com/office/drawing/2014/main" id="{45BD2F3C-5568-2540-BAC6-AE24F59669A7}"/>
              </a:ext>
            </a:extLst>
          </p:cNvPr>
          <p:cNvSpPr>
            <a:spLocks noGrp="1"/>
          </p:cNvSpPr>
          <p:nvPr>
            <p:ph type="sldNum" sz="quarter" idx="12"/>
          </p:nvPr>
        </p:nvSpPr>
        <p:spPr/>
        <p:txBody>
          <a:bodyPr/>
          <a:lstStyle/>
          <a:p>
            <a:fld id="{A0171CC1-7766-4B46-A4AA-056B15735B16}" type="slidenum">
              <a:rPr lang="es-CL" smtClean="0"/>
              <a:t>5</a:t>
            </a:fld>
            <a:endParaRPr lang="es-CL"/>
          </a:p>
        </p:txBody>
      </p:sp>
    </p:spTree>
    <p:extLst>
      <p:ext uri="{BB962C8B-B14F-4D97-AF65-F5344CB8AC3E}">
        <p14:creationId xmlns:p14="http://schemas.microsoft.com/office/powerpoint/2010/main" val="3293797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FCEFAA8-B0E9-924E-AA17-22E22FC46AE2}"/>
              </a:ext>
            </a:extLst>
          </p:cNvPr>
          <p:cNvSpPr txBox="1"/>
          <p:nvPr/>
        </p:nvSpPr>
        <p:spPr>
          <a:xfrm>
            <a:off x="0" y="0"/>
            <a:ext cx="12552218" cy="6832640"/>
          </a:xfrm>
          <a:prstGeom prst="rect">
            <a:avLst/>
          </a:prstGeom>
          <a:noFill/>
        </p:spPr>
        <p:txBody>
          <a:bodyPr wrap="square" rtlCol="0">
            <a:spAutoFit/>
          </a:bodyPr>
          <a:lstStyle/>
          <a:p>
            <a:pPr algn="just"/>
            <a:r>
              <a:rPr lang="es-CL" sz="2100" dirty="0">
                <a:latin typeface="Helvetica" pitchFamily="2" charset="0"/>
              </a:rPr>
              <a:t>Ruptura total con la tradición romanista, pero en términos prácticos supone más bien una diferencia técnica con contornos menos radicales. La adquisición a non domino exige, al igual que la usucapio romana, </a:t>
            </a:r>
            <a:r>
              <a:rPr lang="es-CL" sz="2100" b="1" dirty="0">
                <a:latin typeface="Helvetica" pitchFamily="2" charset="0"/>
              </a:rPr>
              <a:t>la buena fe </a:t>
            </a:r>
            <a:r>
              <a:rPr lang="es-CL" sz="2100" dirty="0">
                <a:latin typeface="Helvetica" pitchFamily="2" charset="0"/>
              </a:rPr>
              <a:t>del adquirente, pero la adquisición del dominio opera de forma instantánea, sin que tenga que transcurrir un plazo determinado. Usucapión con plazo cero, problema de la mala fe superviniente desaparece.Consagrada en el Código Civil francés:‘</a:t>
            </a:r>
            <a:r>
              <a:rPr lang="es-CL" sz="2100" b="1" i="1" dirty="0">
                <a:latin typeface="Helvetica" pitchFamily="2" charset="0"/>
              </a:rPr>
              <a:t>possession vaut titre</a:t>
            </a:r>
            <a:r>
              <a:rPr lang="es-CL" sz="2100" dirty="0">
                <a:latin typeface="Helvetica" pitchFamily="2" charset="0"/>
              </a:rPr>
              <a:t>’ (art 2.279) Otros códigos reglas similares, dando una mayor protección al adquirente de buena fe (p.8).</a:t>
            </a:r>
          </a:p>
          <a:p>
            <a:pPr algn="just"/>
            <a:endParaRPr lang="es-CL" sz="2100" dirty="0">
              <a:latin typeface="Helvetica" pitchFamily="2" charset="0"/>
            </a:endParaRPr>
          </a:p>
          <a:p>
            <a:pPr algn="just"/>
            <a:r>
              <a:rPr lang="es-CL" sz="2100" dirty="0">
                <a:latin typeface="Helvetica" pitchFamily="2" charset="0"/>
              </a:rPr>
              <a:t>Sistemas consensuales de transferencia de la propiedad (CF): la mera voluntad de los contratantes basta para transferir el dominio.</a:t>
            </a:r>
          </a:p>
          <a:p>
            <a:pPr algn="just"/>
            <a:endParaRPr lang="es-CL" sz="2100" dirty="0">
              <a:latin typeface="Helvetica" pitchFamily="2" charset="0"/>
            </a:endParaRPr>
          </a:p>
          <a:p>
            <a:pPr algn="just"/>
            <a:r>
              <a:rPr lang="es-CL" sz="2100" dirty="0">
                <a:latin typeface="Helvetica" pitchFamily="2" charset="0"/>
              </a:rPr>
              <a:t>Revisión a la estructura del contrato de compraventa: </a:t>
            </a:r>
            <a:r>
              <a:rPr lang="es-CL" sz="2100" u="sng" dirty="0">
                <a:latin typeface="Helvetica" pitchFamily="2" charset="0"/>
              </a:rPr>
              <a:t>innovación tiene efectos reales </a:t>
            </a:r>
            <a:r>
              <a:rPr lang="es-CL" sz="2100" dirty="0">
                <a:latin typeface="Helvetica" pitchFamily="2" charset="0"/>
              </a:rPr>
              <a:t>y no solo obligacionales (p. 8). </a:t>
            </a:r>
          </a:p>
          <a:p>
            <a:pPr algn="just"/>
            <a:endParaRPr lang="es-CL" sz="2100" dirty="0">
              <a:latin typeface="Helvetica" pitchFamily="2" charset="0"/>
            </a:endParaRPr>
          </a:p>
          <a:p>
            <a:pPr algn="just"/>
            <a:r>
              <a:rPr lang="es-CL" sz="2100" dirty="0">
                <a:latin typeface="Helvetica" pitchFamily="2" charset="0"/>
              </a:rPr>
              <a:t>La compraventa no podía ser válidamente concluida por quien no fuese dueño de la cosa: art. 1559 CF. </a:t>
            </a:r>
          </a:p>
          <a:p>
            <a:pPr algn="just"/>
            <a:endParaRPr lang="es-CL" sz="2100" dirty="0">
              <a:latin typeface="Helvetica" pitchFamily="2" charset="0"/>
            </a:endParaRPr>
          </a:p>
          <a:p>
            <a:pPr algn="just"/>
            <a:r>
              <a:rPr lang="es-CL" sz="2100" dirty="0">
                <a:latin typeface="Helvetica" pitchFamily="2" charset="0"/>
              </a:rPr>
              <a:t>Existe así un </a:t>
            </a:r>
            <a:r>
              <a:rPr lang="es-CL" sz="2100" u="sng" dirty="0">
                <a:latin typeface="Helvetica" pitchFamily="2" charset="0"/>
              </a:rPr>
              <a:t>vínculo inmediato </a:t>
            </a:r>
            <a:r>
              <a:rPr lang="es-CL" sz="2100" dirty="0">
                <a:latin typeface="Helvetica" pitchFamily="2" charset="0"/>
              </a:rPr>
              <a:t>entre el surgimiento de sistemas consensuales y la configuración de la obligación del vendedor de transferir la propiedad.</a:t>
            </a:r>
          </a:p>
          <a:p>
            <a:pPr algn="just"/>
            <a:endParaRPr lang="es-CL" sz="2100" dirty="0">
              <a:latin typeface="Helvetica" pitchFamily="2" charset="0"/>
            </a:endParaRPr>
          </a:p>
          <a:p>
            <a:pPr algn="just"/>
            <a:r>
              <a:rPr lang="es-CL" sz="2100" dirty="0">
                <a:latin typeface="Helvetica" pitchFamily="2" charset="0"/>
              </a:rPr>
              <a:t>Íntima conexión entre la protección del comprador y las obligaciones que se imponen al vendedor (p.9).</a:t>
            </a:r>
          </a:p>
          <a:p>
            <a:pPr algn="just"/>
            <a:endParaRPr lang="es-CL" sz="2100" dirty="0">
              <a:latin typeface="Helvetica" pitchFamily="2" charset="0"/>
            </a:endParaRPr>
          </a:p>
          <a:p>
            <a:endParaRPr lang="es-CL" dirty="0"/>
          </a:p>
        </p:txBody>
      </p:sp>
      <p:sp>
        <p:nvSpPr>
          <p:cNvPr id="3" name="Marcador de número de diapositiva 2">
            <a:extLst>
              <a:ext uri="{FF2B5EF4-FFF2-40B4-BE49-F238E27FC236}">
                <a16:creationId xmlns:a16="http://schemas.microsoft.com/office/drawing/2014/main" id="{11710A65-E8E7-B949-9BB9-AC2C00E627A8}"/>
              </a:ext>
            </a:extLst>
          </p:cNvPr>
          <p:cNvSpPr>
            <a:spLocks noGrp="1"/>
          </p:cNvSpPr>
          <p:nvPr>
            <p:ph type="sldNum" sz="quarter" idx="12"/>
          </p:nvPr>
        </p:nvSpPr>
        <p:spPr/>
        <p:txBody>
          <a:bodyPr/>
          <a:lstStyle/>
          <a:p>
            <a:fld id="{A0171CC1-7766-4B46-A4AA-056B15735B16}" type="slidenum">
              <a:rPr lang="es-CL" smtClean="0"/>
              <a:t>6</a:t>
            </a:fld>
            <a:endParaRPr lang="es-CL"/>
          </a:p>
        </p:txBody>
      </p:sp>
    </p:spTree>
    <p:extLst>
      <p:ext uri="{BB962C8B-B14F-4D97-AF65-F5344CB8AC3E}">
        <p14:creationId xmlns:p14="http://schemas.microsoft.com/office/powerpoint/2010/main" val="415498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CA9B5E1-2388-A04E-964D-23607195363D}"/>
              </a:ext>
            </a:extLst>
          </p:cNvPr>
          <p:cNvSpPr txBox="1"/>
          <p:nvPr/>
        </p:nvSpPr>
        <p:spPr>
          <a:xfrm>
            <a:off x="0" y="0"/>
            <a:ext cx="12192000" cy="14296221"/>
          </a:xfrm>
          <a:prstGeom prst="rect">
            <a:avLst/>
          </a:prstGeom>
          <a:noFill/>
        </p:spPr>
        <p:txBody>
          <a:bodyPr wrap="square" rtlCol="0">
            <a:spAutoFit/>
          </a:bodyPr>
          <a:lstStyle/>
          <a:p>
            <a:pPr algn="just"/>
            <a:r>
              <a:rPr lang="es-CL" sz="2100" dirty="0">
                <a:latin typeface="Helvetica" pitchFamily="2" charset="0"/>
              </a:rPr>
              <a:t>4. </a:t>
            </a:r>
            <a:r>
              <a:rPr lang="es-CL" sz="2100" u="sng" dirty="0">
                <a:latin typeface="Helvetica" pitchFamily="2" charset="0"/>
              </a:rPr>
              <a:t>Protección real del comprador y obligaciones del vendedor en el Código Civil Chileno</a:t>
            </a:r>
          </a:p>
          <a:p>
            <a:pPr algn="just"/>
            <a:endParaRPr lang="es-CL" sz="2100" dirty="0">
              <a:latin typeface="Helvetica" pitchFamily="2" charset="0"/>
            </a:endParaRPr>
          </a:p>
          <a:p>
            <a:pPr algn="just"/>
            <a:r>
              <a:rPr lang="es-CL" sz="2100" dirty="0">
                <a:latin typeface="Helvetica" pitchFamily="2" charset="0"/>
              </a:rPr>
              <a:t>4.1. Prescripción adquisitiva y virilis defensio en Chile</a:t>
            </a:r>
          </a:p>
          <a:p>
            <a:pPr algn="just"/>
            <a:endParaRPr lang="es-CL" sz="2100" dirty="0">
              <a:latin typeface="Helvetica" pitchFamily="2" charset="0"/>
            </a:endParaRPr>
          </a:p>
          <a:p>
            <a:pPr algn="just"/>
            <a:r>
              <a:rPr lang="es-CL" sz="2100" dirty="0">
                <a:latin typeface="Helvetica" pitchFamily="2" charset="0"/>
              </a:rPr>
              <a:t>Pregunta por responder: ¿la obligación que se le impone al vendedor </a:t>
            </a:r>
            <a:r>
              <a:rPr lang="es-CL" sz="2100" u="sng" dirty="0">
                <a:latin typeface="Helvetica" pitchFamily="2" charset="0"/>
              </a:rPr>
              <a:t>resulta armónica </a:t>
            </a:r>
            <a:r>
              <a:rPr lang="es-CL" sz="2100" dirty="0">
                <a:latin typeface="Helvetica" pitchFamily="2" charset="0"/>
              </a:rPr>
              <a:t>con la protección que se le otorga al comprador? (p.10)</a:t>
            </a:r>
          </a:p>
          <a:p>
            <a:pPr algn="just"/>
            <a:endParaRPr lang="es-CL" sz="2100" dirty="0">
              <a:latin typeface="Helvetica" pitchFamily="2" charset="0"/>
            </a:endParaRPr>
          </a:p>
          <a:p>
            <a:pPr algn="just"/>
            <a:r>
              <a:rPr lang="es-CL" sz="2100" b="1" u="sng" dirty="0">
                <a:latin typeface="Helvetica" pitchFamily="2" charset="0"/>
              </a:rPr>
              <a:t>Chile:</a:t>
            </a:r>
            <a:r>
              <a:rPr lang="es-CL" sz="2100" dirty="0">
                <a:latin typeface="Helvetica" pitchFamily="2" charset="0"/>
              </a:rPr>
              <a:t> carece de los dos elementos que han influido en la experiencia comparada al fijar la obligación del vendedor de transferir la propiedad: </a:t>
            </a:r>
            <a:r>
              <a:rPr lang="es-CL" sz="2100" b="1" dirty="0">
                <a:latin typeface="Helvetica" pitchFamily="2" charset="0"/>
              </a:rPr>
              <a:t>(1) </a:t>
            </a:r>
            <a:r>
              <a:rPr lang="es-CL" sz="2100" dirty="0">
                <a:latin typeface="Helvetica" pitchFamily="2" charset="0"/>
              </a:rPr>
              <a:t>un sistema consensual de transferencia del dominio y </a:t>
            </a:r>
            <a:r>
              <a:rPr lang="es-CL" sz="2100" b="1" dirty="0">
                <a:latin typeface="Helvetica" pitchFamily="2" charset="0"/>
              </a:rPr>
              <a:t>(2) </a:t>
            </a:r>
            <a:r>
              <a:rPr lang="es-CL" sz="2100" dirty="0">
                <a:latin typeface="Helvetica" pitchFamily="2" charset="0"/>
              </a:rPr>
              <a:t>reglas generales de adquisición a non domino.</a:t>
            </a:r>
          </a:p>
          <a:p>
            <a:pPr algn="just"/>
            <a:endParaRPr lang="es-CL" sz="2100" b="1" u="sng" dirty="0">
              <a:latin typeface="Helvetica" pitchFamily="2" charset="0"/>
            </a:endParaRPr>
          </a:p>
          <a:p>
            <a:pPr algn="just"/>
            <a:r>
              <a:rPr lang="es-CL" sz="2100" dirty="0">
                <a:latin typeface="Helvetica" pitchFamily="2" charset="0"/>
              </a:rPr>
              <a:t>Compraventa tiene  exclusivamente consecuencias en la </a:t>
            </a:r>
            <a:r>
              <a:rPr lang="es-CL" sz="2100" u="sng" dirty="0">
                <a:latin typeface="Helvetica" pitchFamily="2" charset="0"/>
              </a:rPr>
              <a:t>esfera obligacional</a:t>
            </a:r>
            <a:r>
              <a:rPr lang="es-CL" sz="2100" dirty="0">
                <a:latin typeface="Helvetica" pitchFamily="2" charset="0"/>
              </a:rPr>
              <a:t> (no real), lo que ha sido uno de los principales puntos en base a los cuales la doctrina chilena ha justificado la validez de la venta de cosa.</a:t>
            </a:r>
          </a:p>
          <a:p>
            <a:pPr algn="just"/>
            <a:endParaRPr lang="es-CL" sz="2100" dirty="0">
              <a:latin typeface="Helvetica" pitchFamily="2" charset="0"/>
            </a:endParaRPr>
          </a:p>
          <a:p>
            <a:pPr algn="just"/>
            <a:r>
              <a:rPr lang="es-CL" sz="2100" dirty="0">
                <a:latin typeface="Helvetica" pitchFamily="2" charset="0"/>
              </a:rPr>
              <a:t>CC: </a:t>
            </a:r>
            <a:r>
              <a:rPr lang="es-CL" sz="2100" u="sng" dirty="0">
                <a:latin typeface="Helvetica" pitchFamily="2" charset="0"/>
              </a:rPr>
              <a:t>casos </a:t>
            </a:r>
            <a:r>
              <a:rPr lang="es-CL" sz="2100" dirty="0">
                <a:latin typeface="Helvetica" pitchFamily="2" charset="0"/>
              </a:rPr>
              <a:t>excepcionales análogos a algunos efectos de la adquisición a non domino: 890, 1490, 1491, 2303 y 2428 inc. 2° (pero no se transmite de inmediato la propiedad).</a:t>
            </a:r>
          </a:p>
          <a:p>
            <a:pPr algn="just"/>
            <a:endParaRPr lang="es-CL" sz="2100" dirty="0">
              <a:latin typeface="Helvetica" pitchFamily="2" charset="0"/>
            </a:endParaRPr>
          </a:p>
          <a:p>
            <a:pPr algn="just"/>
            <a:endParaRPr lang="es-CL" sz="21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r>
              <a:rPr lang="es-CL" dirty="0"/>
              <a:t>F</a:t>
            </a:r>
          </a:p>
        </p:txBody>
      </p:sp>
      <p:sp>
        <p:nvSpPr>
          <p:cNvPr id="3" name="Marcador de número de diapositiva 2">
            <a:extLst>
              <a:ext uri="{FF2B5EF4-FFF2-40B4-BE49-F238E27FC236}">
                <a16:creationId xmlns:a16="http://schemas.microsoft.com/office/drawing/2014/main" id="{8F9246AE-08AE-B54C-A0AD-1578610B29E0}"/>
              </a:ext>
            </a:extLst>
          </p:cNvPr>
          <p:cNvSpPr>
            <a:spLocks noGrp="1"/>
          </p:cNvSpPr>
          <p:nvPr>
            <p:ph type="sldNum" sz="quarter" idx="12"/>
          </p:nvPr>
        </p:nvSpPr>
        <p:spPr/>
        <p:txBody>
          <a:bodyPr/>
          <a:lstStyle/>
          <a:p>
            <a:fld id="{A0171CC1-7766-4B46-A4AA-056B15735B16}" type="slidenum">
              <a:rPr lang="es-CL" smtClean="0"/>
              <a:t>7</a:t>
            </a:fld>
            <a:endParaRPr lang="es-CL"/>
          </a:p>
        </p:txBody>
      </p:sp>
    </p:spTree>
    <p:extLst>
      <p:ext uri="{BB962C8B-B14F-4D97-AF65-F5344CB8AC3E}">
        <p14:creationId xmlns:p14="http://schemas.microsoft.com/office/powerpoint/2010/main" val="294869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7BCD603-3D5B-F64D-80F0-C7DD7A0CFBD1}"/>
              </a:ext>
            </a:extLst>
          </p:cNvPr>
          <p:cNvSpPr txBox="1"/>
          <p:nvPr/>
        </p:nvSpPr>
        <p:spPr>
          <a:xfrm>
            <a:off x="0" y="0"/>
            <a:ext cx="12192000" cy="13142059"/>
          </a:xfrm>
          <a:prstGeom prst="rect">
            <a:avLst/>
          </a:prstGeom>
          <a:noFill/>
        </p:spPr>
        <p:txBody>
          <a:bodyPr wrap="square" rtlCol="0">
            <a:spAutoFit/>
          </a:bodyPr>
          <a:lstStyle/>
          <a:p>
            <a:pPr algn="just"/>
            <a:r>
              <a:rPr lang="es-CL" sz="2100" u="sng" dirty="0">
                <a:latin typeface="Helvetica" pitchFamily="2" charset="0"/>
              </a:rPr>
              <a:t>Protección real del comprador</a:t>
            </a:r>
            <a:r>
              <a:rPr lang="es-CL" sz="2100" dirty="0">
                <a:latin typeface="Helvetica" pitchFamily="2" charset="0"/>
              </a:rPr>
              <a:t>: </a:t>
            </a:r>
          </a:p>
          <a:p>
            <a:pPr algn="just"/>
            <a:endParaRPr lang="es-CL" sz="2100" dirty="0">
              <a:latin typeface="Helvetica" pitchFamily="2" charset="0"/>
            </a:endParaRPr>
          </a:p>
          <a:p>
            <a:pPr marL="457200" indent="-457200" algn="just">
              <a:buAutoNum type="arabicParenBoth"/>
            </a:pPr>
            <a:r>
              <a:rPr lang="es-CL" sz="2100" dirty="0">
                <a:latin typeface="Helvetica" pitchFamily="2" charset="0"/>
              </a:rPr>
              <a:t>solo la prescripción adquisitiva pondrá al comprador a salvo del verdadero dueño y librará al vendedor de responsabilidad, gozando el primero de una presunción de buena (art. 707). </a:t>
            </a:r>
          </a:p>
          <a:p>
            <a:pPr marL="457200" indent="-457200" algn="just">
              <a:buAutoNum type="arabicParenBoth"/>
            </a:pPr>
            <a:r>
              <a:rPr lang="es-CL" sz="2100" dirty="0">
                <a:latin typeface="Helvetica" pitchFamily="2" charset="0"/>
              </a:rPr>
              <a:t>acción publiciana (en caso de perder la cosa a manos de un tercero), </a:t>
            </a:r>
          </a:p>
          <a:p>
            <a:pPr marL="457200" indent="-457200" algn="just">
              <a:buAutoNum type="arabicParenBoth"/>
            </a:pPr>
            <a:r>
              <a:rPr lang="es-CL" sz="2100" dirty="0">
                <a:latin typeface="Helvetica" pitchFamily="2" charset="0"/>
              </a:rPr>
              <a:t>acciones posesorias y </a:t>
            </a:r>
          </a:p>
          <a:p>
            <a:pPr marL="457200" indent="-457200" algn="just">
              <a:buAutoNum type="arabicParenBoth"/>
            </a:pPr>
            <a:r>
              <a:rPr lang="es-CL" sz="2100" dirty="0">
                <a:latin typeface="Helvetica" pitchFamily="2" charset="0"/>
              </a:rPr>
              <a:t>presunción de dominio del poseedor (art. 700).</a:t>
            </a:r>
          </a:p>
          <a:p>
            <a:pPr algn="just"/>
            <a:endParaRPr lang="es-CL" sz="2100" dirty="0">
              <a:latin typeface="Helvetica" pitchFamily="2" charset="0"/>
            </a:endParaRPr>
          </a:p>
          <a:p>
            <a:pPr algn="just"/>
            <a:r>
              <a:rPr lang="es-CL" sz="2100" dirty="0">
                <a:latin typeface="Helvetica" pitchFamily="2" charset="0"/>
              </a:rPr>
              <a:t>A la protección que goza el comprador debe agregarse la obligación de saneamiento de la evicción deñ vendedor, según se verá a continuación (p.11).</a:t>
            </a:r>
          </a:p>
          <a:p>
            <a:pPr algn="just"/>
            <a:endParaRPr lang="es-CL" sz="2100" dirty="0">
              <a:latin typeface="Helvetica" pitchFamily="2" charset="0"/>
            </a:endParaRPr>
          </a:p>
          <a:p>
            <a:pPr algn="just"/>
            <a:r>
              <a:rPr lang="es-CL" sz="2100" u="sng" dirty="0">
                <a:latin typeface="Helvetica" pitchFamily="2" charset="0"/>
              </a:rPr>
              <a:t>Saneamiento de la evicción. </a:t>
            </a:r>
          </a:p>
          <a:p>
            <a:pPr algn="just"/>
            <a:endParaRPr lang="es-CL" sz="2100" dirty="0">
              <a:latin typeface="Helvetica" pitchFamily="2" charset="0"/>
            </a:endParaRPr>
          </a:p>
          <a:p>
            <a:pPr algn="just"/>
            <a:r>
              <a:rPr lang="es-CL" sz="2100" dirty="0">
                <a:latin typeface="Helvetica" pitchFamily="2" charset="0"/>
              </a:rPr>
              <a:t>El Código Civil recoge en este punto con una claridad casi sin paralelo en la experiencia comparada la exigencia de una ‘</a:t>
            </a:r>
            <a:r>
              <a:rPr lang="es-CL" sz="2100" b="1" i="1" dirty="0">
                <a:latin typeface="Helvetica" pitchFamily="2" charset="0"/>
              </a:rPr>
              <a:t>virilis defensio</a:t>
            </a:r>
            <a:r>
              <a:rPr lang="es-CL" sz="2100" dirty="0">
                <a:latin typeface="Helvetica" pitchFamily="2" charset="0"/>
              </a:rPr>
              <a:t>’, ya que el vendedor será responsable solo si el comprador se valió de todos los medios jurídicos a su disposición para retener la cosa. </a:t>
            </a:r>
          </a:p>
          <a:p>
            <a:pPr algn="just"/>
            <a:endParaRPr lang="es-CL" sz="2200" dirty="0">
              <a:latin typeface="Helvetica" pitchFamily="2" charset="0"/>
            </a:endParaRPr>
          </a:p>
          <a:p>
            <a:pPr algn="just"/>
            <a:r>
              <a:rPr lang="es-CL" sz="2200" dirty="0">
                <a:latin typeface="Helvetica" pitchFamily="2" charset="0"/>
              </a:rPr>
              <a:t>La </a:t>
            </a:r>
            <a:r>
              <a:rPr lang="es-CL" sz="2200" u="sng" dirty="0">
                <a:latin typeface="Helvetica" pitchFamily="2" charset="0"/>
              </a:rPr>
              <a:t>interacción </a:t>
            </a:r>
            <a:r>
              <a:rPr lang="es-CL" sz="2100" u="sng" dirty="0">
                <a:latin typeface="Helvetica" pitchFamily="2" charset="0"/>
              </a:rPr>
              <a:t>entre derechos reales y personales </a:t>
            </a:r>
            <a:r>
              <a:rPr lang="es-CL" sz="2100" dirty="0">
                <a:latin typeface="Helvetica" pitchFamily="2" charset="0"/>
              </a:rPr>
              <a:t>da lugar a una </a:t>
            </a:r>
            <a:r>
              <a:rPr lang="es-CL" sz="2100" u="sng" dirty="0">
                <a:latin typeface="Helvetica" pitchFamily="2" charset="0"/>
              </a:rPr>
              <a:t>provechosa colaboración </a:t>
            </a:r>
            <a:r>
              <a:rPr lang="es-CL" sz="2100" dirty="0">
                <a:latin typeface="Helvetica" pitchFamily="2" charset="0"/>
              </a:rPr>
              <a:t>que la doctrina rara vez advierte. </a:t>
            </a: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pPr algn="just"/>
            <a:endParaRPr lang="es-CL" sz="2100" dirty="0">
              <a:latin typeface="Helvetica" pitchFamily="2" charset="0"/>
            </a:endParaRPr>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r>
              <a:rPr lang="es-CL" dirty="0"/>
              <a:t>FF</a:t>
            </a:r>
          </a:p>
        </p:txBody>
      </p:sp>
      <p:sp>
        <p:nvSpPr>
          <p:cNvPr id="3" name="Marcador de número de diapositiva 2">
            <a:extLst>
              <a:ext uri="{FF2B5EF4-FFF2-40B4-BE49-F238E27FC236}">
                <a16:creationId xmlns:a16="http://schemas.microsoft.com/office/drawing/2014/main" id="{8E2E0B41-1A87-D14F-AC02-C8C99C1DB024}"/>
              </a:ext>
            </a:extLst>
          </p:cNvPr>
          <p:cNvSpPr>
            <a:spLocks noGrp="1"/>
          </p:cNvSpPr>
          <p:nvPr>
            <p:ph type="sldNum" sz="quarter" idx="12"/>
          </p:nvPr>
        </p:nvSpPr>
        <p:spPr/>
        <p:txBody>
          <a:bodyPr/>
          <a:lstStyle/>
          <a:p>
            <a:fld id="{A0171CC1-7766-4B46-A4AA-056B15735B16}" type="slidenum">
              <a:rPr lang="es-CL" smtClean="0"/>
              <a:t>8</a:t>
            </a:fld>
            <a:endParaRPr lang="es-CL"/>
          </a:p>
        </p:txBody>
      </p:sp>
    </p:spTree>
    <p:extLst>
      <p:ext uri="{BB962C8B-B14F-4D97-AF65-F5344CB8AC3E}">
        <p14:creationId xmlns:p14="http://schemas.microsoft.com/office/powerpoint/2010/main" val="2306914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9AF4F2C-777F-D240-8FA8-A443968365C5}"/>
              </a:ext>
            </a:extLst>
          </p:cNvPr>
          <p:cNvSpPr txBox="1"/>
          <p:nvPr/>
        </p:nvSpPr>
        <p:spPr>
          <a:xfrm>
            <a:off x="0" y="0"/>
            <a:ext cx="12192000" cy="6509474"/>
          </a:xfrm>
          <a:prstGeom prst="rect">
            <a:avLst/>
          </a:prstGeom>
          <a:noFill/>
        </p:spPr>
        <p:txBody>
          <a:bodyPr wrap="square" rtlCol="0">
            <a:spAutoFit/>
          </a:bodyPr>
          <a:lstStyle/>
          <a:p>
            <a:pPr algn="just"/>
            <a:r>
              <a:rPr lang="es-CL" sz="2100" dirty="0">
                <a:latin typeface="Helvetica" pitchFamily="2" charset="0"/>
              </a:rPr>
              <a:t>Comprador y vendedor tendrán </a:t>
            </a:r>
            <a:r>
              <a:rPr lang="es-CL" sz="2100" u="sng" dirty="0">
                <a:latin typeface="Helvetica" pitchFamily="2" charset="0"/>
              </a:rPr>
              <a:t>intereses coincidentes</a:t>
            </a:r>
            <a:r>
              <a:rPr lang="es-CL" sz="2100" dirty="0">
                <a:latin typeface="Helvetica" pitchFamily="2" charset="0"/>
              </a:rPr>
              <a:t>: en la medida que el comprador defienda con eficacia su posición, el vendedor se librará de la responsabilidad por evicción. (p.12).</a:t>
            </a:r>
          </a:p>
          <a:p>
            <a:pPr algn="just"/>
            <a:endParaRPr lang="es-CL" sz="2100" dirty="0">
              <a:latin typeface="Helvetica" pitchFamily="2" charset="0"/>
            </a:endParaRPr>
          </a:p>
          <a:p>
            <a:pPr algn="just"/>
            <a:r>
              <a:rPr lang="es-CL" sz="2100" dirty="0">
                <a:latin typeface="Helvetica" pitchFamily="2" charset="0"/>
              </a:rPr>
              <a:t>Esta </a:t>
            </a:r>
            <a:r>
              <a:rPr lang="es-CL" sz="2100" u="sng" dirty="0">
                <a:latin typeface="Helvetica" pitchFamily="2" charset="0"/>
              </a:rPr>
              <a:t>coincidencia de intereses </a:t>
            </a:r>
            <a:r>
              <a:rPr lang="es-CL" sz="2100" dirty="0">
                <a:latin typeface="Helvetica" pitchFamily="2" charset="0"/>
              </a:rPr>
              <a:t>se articula en una defensa eficaz si se considera que es el mismo vendedor citado quien debe liderar la defensa, por lo que su derrota al defender los intereses del comprador traerá consigo su responsabilidad contractual. </a:t>
            </a:r>
          </a:p>
          <a:p>
            <a:pPr algn="just"/>
            <a:endParaRPr lang="es-CL" sz="2100" dirty="0">
              <a:latin typeface="Helvetica" pitchFamily="2" charset="0"/>
            </a:endParaRPr>
          </a:p>
          <a:p>
            <a:pPr algn="just"/>
            <a:r>
              <a:rPr lang="es-CL" sz="2100" dirty="0">
                <a:latin typeface="Helvetica" pitchFamily="2" charset="0"/>
              </a:rPr>
              <a:t>La defensa es tan fuerte como su eslabón más débil, lo que condiciona la responsabilidad del vendedor:</a:t>
            </a:r>
          </a:p>
          <a:p>
            <a:pPr algn="just"/>
            <a:r>
              <a:rPr lang="es-CL" sz="2100" dirty="0">
                <a:latin typeface="Helvetica" pitchFamily="2" charset="0"/>
              </a:rPr>
              <a:t> </a:t>
            </a:r>
          </a:p>
          <a:p>
            <a:pPr marL="457200" indent="-457200" algn="just">
              <a:buAutoNum type="arabicParenBoth"/>
            </a:pPr>
            <a:r>
              <a:rPr lang="es-CL" sz="2100" dirty="0">
                <a:latin typeface="Helvetica" pitchFamily="2" charset="0"/>
              </a:rPr>
              <a:t>si el comprador no se molesta en defenderse, no podrá demandar al vendedor; </a:t>
            </a:r>
          </a:p>
          <a:p>
            <a:pPr marL="457200" indent="-457200" algn="just">
              <a:buAutoNum type="arabicParenBoth"/>
            </a:pPr>
            <a:r>
              <a:rPr lang="es-CL" sz="2100" dirty="0">
                <a:latin typeface="Helvetica" pitchFamily="2" charset="0"/>
              </a:rPr>
              <a:t>si el vendedor no comparece a asumir la defensa, será responsable; </a:t>
            </a:r>
          </a:p>
          <a:p>
            <a:pPr marL="457200" indent="-457200" algn="just">
              <a:buAutoNum type="arabicParenBoth"/>
            </a:pPr>
            <a:r>
              <a:rPr lang="es-CL" sz="2100" dirty="0">
                <a:latin typeface="Helvetica" pitchFamily="2" charset="0"/>
              </a:rPr>
              <a:t>si el vendedor comparece, solo será responsable si fracasa en la defensa. </a:t>
            </a:r>
          </a:p>
          <a:p>
            <a:pPr algn="just"/>
            <a:endParaRPr lang="es-CL" sz="2100" dirty="0">
              <a:latin typeface="Helvetica" pitchFamily="2" charset="0"/>
            </a:endParaRPr>
          </a:p>
          <a:p>
            <a:pPr algn="just"/>
            <a:r>
              <a:rPr lang="es-CL" sz="2100" dirty="0">
                <a:latin typeface="Helvetica" pitchFamily="2" charset="0"/>
              </a:rPr>
              <a:t>El comprador encuentra así su mayor protección en el condicionamiento de la responsabilidad del vendedor al fracaso de su defensa. </a:t>
            </a:r>
          </a:p>
          <a:p>
            <a:pPr algn="just"/>
            <a:endParaRPr lang="es-CL" sz="2100" dirty="0">
              <a:latin typeface="Helvetica" pitchFamily="2" charset="0"/>
            </a:endParaRPr>
          </a:p>
          <a:p>
            <a:pPr algn="just"/>
            <a:r>
              <a:rPr lang="es-CL" sz="2100" dirty="0">
                <a:latin typeface="Helvetica" pitchFamily="2" charset="0"/>
              </a:rPr>
              <a:t>Se trata en todo caso de un </a:t>
            </a:r>
            <a:r>
              <a:rPr lang="es-CL" sz="2100" u="sng" dirty="0">
                <a:latin typeface="Helvetica" pitchFamily="2" charset="0"/>
              </a:rPr>
              <a:t>sistema que beneficia a ambos contratantes</a:t>
            </a:r>
            <a:r>
              <a:rPr lang="es-CL" sz="2100" dirty="0">
                <a:latin typeface="Helvetica" pitchFamily="2" charset="0"/>
              </a:rPr>
              <a:t>, ya que el vendedor solo será responsable si la pretensión del tercero resulta exitosa.</a:t>
            </a:r>
          </a:p>
          <a:p>
            <a:endParaRPr lang="es-CL" dirty="0"/>
          </a:p>
        </p:txBody>
      </p:sp>
      <p:sp>
        <p:nvSpPr>
          <p:cNvPr id="3" name="Marcador de número de diapositiva 2">
            <a:extLst>
              <a:ext uri="{FF2B5EF4-FFF2-40B4-BE49-F238E27FC236}">
                <a16:creationId xmlns:a16="http://schemas.microsoft.com/office/drawing/2014/main" id="{8DCEAA5F-4F57-C140-9798-2F8691AB48BE}"/>
              </a:ext>
            </a:extLst>
          </p:cNvPr>
          <p:cNvSpPr>
            <a:spLocks noGrp="1"/>
          </p:cNvSpPr>
          <p:nvPr>
            <p:ph type="sldNum" sz="quarter" idx="12"/>
          </p:nvPr>
        </p:nvSpPr>
        <p:spPr/>
        <p:txBody>
          <a:bodyPr/>
          <a:lstStyle/>
          <a:p>
            <a:fld id="{A0171CC1-7766-4B46-A4AA-056B15735B16}" type="slidenum">
              <a:rPr lang="es-CL" smtClean="0"/>
              <a:t>9</a:t>
            </a:fld>
            <a:endParaRPr lang="es-CL"/>
          </a:p>
        </p:txBody>
      </p:sp>
    </p:spTree>
    <p:extLst>
      <p:ext uri="{BB962C8B-B14F-4D97-AF65-F5344CB8AC3E}">
        <p14:creationId xmlns:p14="http://schemas.microsoft.com/office/powerpoint/2010/main" val="302662465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6399</TotalTime>
  <Words>3785</Words>
  <Application>Microsoft Macintosh PowerPoint</Application>
  <PresentationFormat>Panorámica</PresentationFormat>
  <Paragraphs>412</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Book Antiqua</vt:lpstr>
      <vt:lpstr>Calibri</vt:lpstr>
      <vt:lpstr>Calibri Light</vt:lpstr>
      <vt:lpstr>Helvetica</vt:lpstr>
      <vt:lpstr>Tema de Office</vt:lpstr>
      <vt:lpstr>        Contratos  Clase 14: Viernes 23 Abril, 2021  (Invitado Profesor Jakob Stagl)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Contratos  Clase 8: Viernes 9 Abril, 2021  </dc:title>
  <dc:creator>Microsoft Office User</dc:creator>
  <cp:lastModifiedBy>Microsoft Office User</cp:lastModifiedBy>
  <cp:revision>128</cp:revision>
  <cp:lastPrinted>2021-04-16T12:37:57Z</cp:lastPrinted>
  <dcterms:created xsi:type="dcterms:W3CDTF">2021-04-08T13:36:14Z</dcterms:created>
  <dcterms:modified xsi:type="dcterms:W3CDTF">2021-04-23T11:11:19Z</dcterms:modified>
</cp:coreProperties>
</file>