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2" r:id="rId3"/>
    <p:sldId id="263" r:id="rId4"/>
    <p:sldId id="266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6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B7673-DE73-B04F-B3C8-C41EED61CF20}" type="datetimeFigureOut">
              <a:rPr lang="es-CL" smtClean="0"/>
              <a:t>29-04-21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64412-71BB-8540-BCA0-89E84CC8B05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681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D7283-7DCF-D640-BFFC-B1E983B26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8AFE4A-7F5E-BF4B-9360-2837C0209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776A3-DF4B-DB42-B34E-EF2DA2F0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753E-DBBF-7E40-A4D4-E60F463D751F}" type="datetime1">
              <a:rPr lang="es-CL" smtClean="0"/>
              <a:t>29-04-21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97929B-B8ED-3B44-8B19-E889A0614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9A7879-5AE0-F043-A0A9-931C2E16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9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41B2F-7438-BF46-BFE4-A16D2A0A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4C680B-4A8D-9443-ABCE-16D360D2A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1B5E9-62AC-A94C-A5D3-164EBE8C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28BB-48D8-3B41-A467-6653AD4AE8A7}" type="datetime1">
              <a:rPr lang="es-CL" smtClean="0"/>
              <a:t>29-04-21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D1B99F-F049-3D4E-8A2E-7FB5AF42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B03E9-DF04-C242-B93F-45487169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92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E79E38-D32C-364E-8E1C-7DFABB738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C7FEB8-7BBE-5F49-938A-BD7CCC74F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9D7534-90AE-5E4B-B131-320C326D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E174-9116-2740-934F-BB08D03E5B4C}" type="datetime1">
              <a:rPr lang="es-CL" smtClean="0"/>
              <a:t>29-04-21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A23B7-E1C6-0244-B4D4-1A8F09F1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AFCACA-049E-A747-AF00-F31B9C11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96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98594-B827-AF41-B320-FC0D3A0E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CBAE6B-DC93-4547-96A6-CD82430CC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98CEA-4D05-164E-AC7A-9B541052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85DD4-31FA-5D43-86EB-ED8AC9E13CD8}" type="datetime1">
              <a:rPr lang="es-CL" smtClean="0"/>
              <a:t>29-04-21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0EA09-04E2-834F-AF58-A45EF74C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F9184D-1E59-F24B-9918-67EEA19A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408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A5F87-D4B7-7048-BDC4-E89D3266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6E651-040F-5740-95D7-48657F558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CD125-AB2F-BB47-B817-4E4B5AE3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293E-F172-3149-8FAA-FF34D1B2C99A}" type="datetime1">
              <a:rPr lang="es-CL" smtClean="0"/>
              <a:t>29-04-21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A1066C-3FF4-7D42-B753-5170B7F7D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06604-38DF-924D-B64C-081F31FA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CA91-2CE1-A546-B8E1-F469CE20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65A7A-4B59-4243-88DE-58D403B40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CD7E89-F46F-D043-BAB4-4B1A711A2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EC27B-0024-3149-85CA-BE7FC71E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B89DF-188B-2347-AADD-24C5AAB54CC4}" type="datetime1">
              <a:rPr lang="es-CL" smtClean="0"/>
              <a:t>29-04-21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106462-4C14-9D4B-9534-17057968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3167D3-DF9D-864D-A4C6-11C2FFD5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23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390B5-7F14-B545-AD6C-96954CB4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05AAD5-E5B7-914F-9923-60E0713B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65DCE9-E172-824F-8AD1-CD0F257C5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2F8CBD-3405-C34C-A092-C50C5A3D8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3B322E-4773-174B-8C33-D611B93E0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A9C46A-344A-924E-A829-97CA5E957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FA13-67B6-6345-9A80-3095C850ED23}" type="datetime1">
              <a:rPr lang="es-CL" smtClean="0"/>
              <a:t>29-04-21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0D2A79-2F11-8045-A8FC-C783256A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3FC6A-66C9-AE41-88F3-D3ADEE2B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98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5E310-D1D5-E649-8106-5B988D0A0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493858-BCB1-B340-8402-EAE24B8B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DF9A-5840-7D46-A358-99D54999685B}" type="datetime1">
              <a:rPr lang="es-CL" smtClean="0"/>
              <a:t>29-04-21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E27ABE-C855-AB47-8C60-610A8B04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A2809C-3490-F547-AF9A-EEBF9384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7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5C2B6A-8F47-7644-867A-4E3CA28E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A81E0-196D-2347-9B07-BDA36C738328}" type="datetime1">
              <a:rPr lang="es-CL" smtClean="0"/>
              <a:t>29-04-21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B96992-0D94-574C-98C0-0FB33A07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9AD4B9-A6DB-8E44-9D77-60195E9C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9FB9F-545A-FC47-8A34-3CDCB2A8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48D9BB-00CC-FB43-B646-AA51CAC95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E2EB65-8004-BA46-ADFF-D3D046842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181E85-09EA-0946-9D5C-690CDF3D3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F48F8-BD51-234D-B4C1-53C4450BF2A4}" type="datetime1">
              <a:rPr lang="es-CL" smtClean="0"/>
              <a:t>29-04-21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A76C53-47A0-0C4A-8946-33E7A2DC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5AD286-F03E-6348-88B0-DBE87F9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51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4C236-1AD7-954E-A218-DA70857B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638E1F-6AAA-3543-95DC-2C3E322D3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BD8FDB-31CD-9F47-B902-C4FB4D7A5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A32B3D-F958-0043-B53A-BFD6AEC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E2CDC-88C2-BB49-822F-3CAC49F6C676}" type="datetime1">
              <a:rPr lang="es-CL" smtClean="0"/>
              <a:t>29-04-21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2D8BB8-0D89-B546-BC34-E9879E63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E22C2-7084-8749-944F-64930D13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3606A8-C687-0541-A17A-F46658EB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D0B80-3DA4-EA42-B738-CEF87D18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802F8F-3506-4E45-B0DF-BA7C97D65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33BFF-17B8-0F4D-A6DF-F9A4B433B65B}" type="datetime1">
              <a:rPr lang="es-CL" smtClean="0"/>
              <a:t>29-04-21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1EF163-CF32-944D-9BA2-0AAAE19FF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53EB0B-13E6-1448-BB62-0164B57A1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033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16: Jueves 29 Abril, 2021</a:t>
            </a: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43F461B-7DAC-E649-A0D9-E9DBBE4C2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913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ED270F2-8C7B-304C-82C7-1F0C07B25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2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343FE0-F0CE-1845-8C50-990CC03FB540}"/>
              </a:ext>
            </a:extLst>
          </p:cNvPr>
          <p:cNvSpPr txBox="1"/>
          <p:nvPr/>
        </p:nvSpPr>
        <p:spPr>
          <a:xfrm>
            <a:off x="1" y="2"/>
            <a:ext cx="12192000" cy="1172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sz="3000" dirty="0">
              <a:latin typeface="Helvetica" pitchFamily="2" charset="0"/>
            </a:endParaRPr>
          </a:p>
          <a:p>
            <a:pPr algn="ctr"/>
            <a:r>
              <a:rPr lang="es-CL" sz="3000" dirty="0">
                <a:solidFill>
                  <a:srgbClr val="00B0F0"/>
                </a:solidFill>
                <a:latin typeface="Helvetica" pitchFamily="2" charset="0"/>
              </a:rPr>
              <a:t>MANDATO 2.116- 2173 CC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“</a:t>
            </a:r>
            <a:r>
              <a:rPr lang="es-CL" sz="3000" i="1" dirty="0">
                <a:latin typeface="Helvetica" pitchFamily="2" charset="0"/>
              </a:rPr>
              <a:t>En representación</a:t>
            </a:r>
            <a:r>
              <a:rPr lang="es-CL" sz="3000" dirty="0">
                <a:latin typeface="Helvetica" pitchFamily="2" charset="0"/>
              </a:rPr>
              <a:t>” : 2151 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Esencia: “</a:t>
            </a:r>
            <a:r>
              <a:rPr lang="es-CL" sz="3000" i="1" dirty="0">
                <a:latin typeface="Helvetica" pitchFamily="2" charset="0"/>
              </a:rPr>
              <a:t>por cuenta y riesgo del mandante</a:t>
            </a:r>
            <a:r>
              <a:rPr lang="es-CL" sz="3000" dirty="0">
                <a:latin typeface="Helvetica" pitchFamily="2" charset="0"/>
              </a:rPr>
              <a:t>”: 2116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Mandato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1.General o especial en cuanto al negocio (2130)</a:t>
            </a:r>
          </a:p>
          <a:p>
            <a:r>
              <a:rPr lang="es-CL" sz="3000" dirty="0">
                <a:latin typeface="Helvetica" pitchFamily="2" charset="0"/>
              </a:rPr>
              <a:t>2. General o especial en cuanto a las facultades (Bancos)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Referencia a “</a:t>
            </a:r>
            <a:r>
              <a:rPr lang="es-CL" sz="3000" b="1" i="1" dirty="0">
                <a:latin typeface="Helvetica" pitchFamily="2" charset="0"/>
              </a:rPr>
              <a:t>conflictos de interés</a:t>
            </a:r>
            <a:r>
              <a:rPr lang="es-CL" sz="3000" dirty="0">
                <a:latin typeface="Helvetica" pitchFamily="2" charset="0"/>
              </a:rPr>
              <a:t>” y autocontratación </a:t>
            </a: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sz="3000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6941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816C07B-763D-E54F-81D3-2C1311C1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3</a:t>
            </a:fld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EFCB274-8930-A042-AE28-326A1E5E6F90}"/>
              </a:ext>
            </a:extLst>
          </p:cNvPr>
          <p:cNvSpPr txBox="1"/>
          <p:nvPr/>
        </p:nvSpPr>
        <p:spPr>
          <a:xfrm>
            <a:off x="0" y="-1"/>
            <a:ext cx="1219200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817688" algn="l"/>
              </a:tabLst>
            </a:pPr>
            <a:r>
              <a:rPr lang="es-CL" sz="3200" dirty="0">
                <a:latin typeface="Helvetica" pitchFamily="2" charset="0"/>
              </a:rPr>
              <a:t>Límites a la actuación del mandatario </a:t>
            </a:r>
          </a:p>
          <a:p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2131: mandatario se “ceñirá rigorosamente” a los términos del mandato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2132:   …. mandato no confiere “más” que el poder de efectuar actos de administración …. 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“Para todos los efectos que salgan de estos límites, necesitará de poder especial”</a:t>
            </a:r>
          </a:p>
          <a:p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2134: La recta ejecución del mandato comprende no solo la substancia del negocio encomendado, sino “los medios” por los cuales el mandante ha querido que se lleve a cabo.</a:t>
            </a:r>
          </a:p>
        </p:txBody>
      </p:sp>
    </p:spTree>
    <p:extLst>
      <p:ext uri="{BB962C8B-B14F-4D97-AF65-F5344CB8AC3E}">
        <p14:creationId xmlns:p14="http://schemas.microsoft.com/office/powerpoint/2010/main" val="3377751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FC2C2A4-E946-3742-A25E-3515F05D9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4</a:t>
            </a:fld>
            <a:endParaRPr lang="es-CL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905502-7AEB-5C4D-B693-D3B6DF23EF1B}"/>
              </a:ext>
            </a:extLst>
          </p:cNvPr>
          <p:cNvSpPr txBox="1"/>
          <p:nvPr/>
        </p:nvSpPr>
        <p:spPr>
          <a:xfrm>
            <a:off x="81023" y="-104172"/>
            <a:ext cx="12110977" cy="947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Helvetica" pitchFamily="2" charset="0"/>
              </a:rPr>
              <a:t>Extralimitación del mandatario: efectos.</a:t>
            </a:r>
          </a:p>
          <a:p>
            <a:endParaRPr lang="es-CL" dirty="0"/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b="1" dirty="0">
                <a:latin typeface="Helvetica" pitchFamily="2" charset="0"/>
              </a:rPr>
              <a:t>Art. 2154. </a:t>
            </a:r>
            <a:r>
              <a:rPr lang="es-CL" sz="2800" dirty="0">
                <a:latin typeface="Helvetica" pitchFamily="2" charset="0"/>
              </a:rPr>
              <a:t>El mandatario que ha excedido los límites de su mandato, es sólo responsable al mandante; y no es responsable a terceros sino, 1º. Cuando no les ha dado suficiente conocimiento de sus poderes.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Efectos en el “triángulo de relaciones” …..: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¿Cómo se distribuyen los </a:t>
            </a:r>
            <a:r>
              <a:rPr lang="es-CL" sz="2800" b="1" i="1" dirty="0">
                <a:latin typeface="Helvetica" pitchFamily="2" charset="0"/>
              </a:rPr>
              <a:t>riesgos</a:t>
            </a:r>
            <a:r>
              <a:rPr lang="es-CL" sz="2800" dirty="0">
                <a:latin typeface="Helvetica" pitchFamily="2" charset="0"/>
              </a:rPr>
              <a:t>?</a:t>
            </a:r>
          </a:p>
          <a:p>
            <a:pPr algn="just"/>
            <a:r>
              <a:rPr lang="es-CL" sz="2800" dirty="0">
                <a:latin typeface="Helvetica" pitchFamily="2" charset="0"/>
              </a:rPr>
              <a:t>¿Quién resulta perjudicado y por qué?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”</a:t>
            </a:r>
            <a:r>
              <a:rPr lang="es-CL" sz="2800" i="1" dirty="0">
                <a:latin typeface="Helvetica" pitchFamily="2" charset="0"/>
              </a:rPr>
              <a:t>Inoponibilidad</a:t>
            </a:r>
            <a:r>
              <a:rPr lang="es-CL" sz="2800" dirty="0">
                <a:latin typeface="Helvetica" pitchFamily="2" charset="0"/>
              </a:rPr>
              <a:t>” respecto al mandante: 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dirty="0">
                <a:latin typeface="Helvetica" pitchFamily="2" charset="0"/>
              </a:rPr>
              <a:t>¿En qué consiste exactamente?: (a) para el tercero; (b) para el mandante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endParaRPr lang="es-CL" sz="28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510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10231</TotalTime>
  <Words>267</Words>
  <Application>Microsoft Macintosh PowerPoint</Application>
  <PresentationFormat>Panorámica</PresentationFormat>
  <Paragraphs>56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16: Jueves 29 Abril, 2021  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8: Viernes 9 Abril, 2021  </dc:title>
  <dc:creator>Microsoft Office User</dc:creator>
  <cp:lastModifiedBy>Microsoft Office User</cp:lastModifiedBy>
  <cp:revision>154</cp:revision>
  <cp:lastPrinted>2021-04-16T12:37:57Z</cp:lastPrinted>
  <dcterms:created xsi:type="dcterms:W3CDTF">2021-04-08T13:36:14Z</dcterms:created>
  <dcterms:modified xsi:type="dcterms:W3CDTF">2021-04-29T14:29:09Z</dcterms:modified>
</cp:coreProperties>
</file>