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308" r:id="rId3"/>
    <p:sldId id="310" r:id="rId4"/>
    <p:sldId id="311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>
                <a:latin typeface="Book Antiqua" panose="02040602050305030304" pitchFamily="18" charset="0"/>
              </a:rPr>
            </a:br>
            <a:br>
              <a:rPr lang="es-CL" sz="6700" b="1">
                <a:latin typeface="Book Antiqua" panose="02040602050305030304" pitchFamily="18" charset="0"/>
              </a:rPr>
            </a:br>
            <a:r>
              <a:rPr lang="es-CL" sz="56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9: Martes 13 Abril, 2021</a:t>
            </a:r>
            <a:br>
              <a:rPr lang="es-CL" sz="6700" b="1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F1D6BB-05B7-6D45-801F-01F723424417}"/>
              </a:ext>
            </a:extLst>
          </p:cNvPr>
          <p:cNvSpPr txBox="1"/>
          <p:nvPr/>
        </p:nvSpPr>
        <p:spPr>
          <a:xfrm>
            <a:off x="0" y="0"/>
            <a:ext cx="12192000" cy="13449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Elementos de la esencia compraventa </a:t>
            </a:r>
            <a:r>
              <a:rPr lang="es-CL" sz="2200" dirty="0">
                <a:latin typeface="Helvetica" pitchFamily="2" charset="0"/>
              </a:rPr>
              <a:t>(cosa y precio; 1444). </a:t>
            </a: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Elementos de la naturaleza</a:t>
            </a:r>
            <a:r>
              <a:rPr lang="es-CL" sz="2200" dirty="0">
                <a:latin typeface="Helvetica" pitchFamily="2" charset="0"/>
              </a:rPr>
              <a:t>: Funciones: 1) “economía de esfuerzo” = “ahorrar costos de transacción”; 2) fortalecer la confianza (expectativas).  </a:t>
            </a: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u="sng" dirty="0">
                <a:latin typeface="Helvetica" pitchFamily="2" charset="0"/>
              </a:rPr>
              <a:t>Típicos elementos de la naturaleza: </a:t>
            </a:r>
            <a:r>
              <a:rPr lang="es-CL" sz="2200" dirty="0">
                <a:latin typeface="Helvetica" pitchFamily="2" charset="0"/>
              </a:rPr>
              <a:t>1. Saneamiento de la evicción; 2. Saneamiento de vicios redhibitorios; 3. Resolución por incumplimiento; 4. Distribución de riesgos; 5. Otros propios de obligaciones.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u="sng">
              <a:latin typeface="Helvetica" pitchFamily="2" charset="0"/>
            </a:endParaRPr>
          </a:p>
          <a:p>
            <a:pPr algn="just"/>
            <a:r>
              <a:rPr lang="es-CL" sz="2200" u="sng">
                <a:latin typeface="Helvetica" pitchFamily="2" charset="0"/>
              </a:rPr>
              <a:t>Elementos </a:t>
            </a:r>
            <a:r>
              <a:rPr lang="es-CL" sz="2200" u="sng" dirty="0">
                <a:latin typeface="Helvetica" pitchFamily="2" charset="0"/>
              </a:rPr>
              <a:t>accidentales </a:t>
            </a:r>
            <a:r>
              <a:rPr lang="es-CL" sz="2200" dirty="0">
                <a:latin typeface="Helvetica" pitchFamily="2" charset="0"/>
              </a:rPr>
              <a:t>que puedan existir en la compraventa (plazo; condición)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5327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C14EAEE-AACF-2D4F-97F2-5B56F224E6FD}"/>
              </a:ext>
            </a:extLst>
          </p:cNvPr>
          <p:cNvSpPr txBox="1"/>
          <p:nvPr/>
        </p:nvSpPr>
        <p:spPr>
          <a:xfrm>
            <a:off x="0" y="0"/>
            <a:ext cx="12192000" cy="10995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s-CL" sz="1750" u="sng" dirty="0"/>
              <a:t>Nuevas tendencias en el derecho contemporáneo de la compraventa</a:t>
            </a:r>
            <a:r>
              <a:rPr lang="es-CL" sz="1750" dirty="0"/>
              <a:t> </a:t>
            </a:r>
          </a:p>
          <a:p>
            <a:r>
              <a:rPr lang="es-CL" sz="1750" dirty="0"/>
              <a:t> </a:t>
            </a:r>
          </a:p>
          <a:p>
            <a:pPr algn="just"/>
            <a:r>
              <a:rPr lang="es-CL" sz="1750" dirty="0"/>
              <a:t> La compraventa clásica se sostiene en el </a:t>
            </a:r>
            <a:r>
              <a:rPr lang="es-CL" sz="1750" b="1" dirty="0"/>
              <a:t>principio individualista </a:t>
            </a:r>
            <a:r>
              <a:rPr lang="es-CL" sz="1750" dirty="0"/>
              <a:t>procedente del derecho romano de que </a:t>
            </a:r>
            <a:r>
              <a:rPr lang="es-CL" sz="1750" b="1" dirty="0"/>
              <a:t>las partes tienen la carga de cuidar por su interés al contratar </a:t>
            </a:r>
            <a:r>
              <a:rPr lang="es-CL" sz="1750" dirty="0"/>
              <a:t>(caveat emptor). Correlativamente el contrato pone ciertas</a:t>
            </a:r>
            <a:r>
              <a:rPr lang="es-CL" sz="1750" b="1" dirty="0"/>
              <a:t> obligaciones de garantía </a:t>
            </a:r>
            <a:r>
              <a:rPr lang="es-CL" sz="1750" dirty="0"/>
              <a:t>del vendedor, relativas a que la cosa sirve para su uso ordinario (garantía respecto de vicios redhibitorios) y de que el comprador no será turbado en su posesión pacífica (garantía de evicción). </a:t>
            </a:r>
          </a:p>
          <a:p>
            <a:pPr algn="just"/>
            <a:endParaRPr lang="es-CL" sz="1750" dirty="0"/>
          </a:p>
          <a:p>
            <a:pPr algn="just"/>
            <a:r>
              <a:rPr lang="es-CL" sz="1750" dirty="0"/>
              <a:t>El </a:t>
            </a:r>
            <a:r>
              <a:rPr lang="es-CL" sz="1750" b="1" dirty="0"/>
              <a:t>derecho contemporáneo </a:t>
            </a:r>
            <a:r>
              <a:rPr lang="es-CL" sz="1750" dirty="0"/>
              <a:t>plantea nuevas maneras de comprensión de la posición de las partes. La tendencia convergente de estas tendencias parece ser el </a:t>
            </a:r>
            <a:r>
              <a:rPr lang="es-CL" sz="1750" b="1" dirty="0"/>
              <a:t>fortalecimiento de los derechos del comprador y la protección de  la parte inexperta</a:t>
            </a:r>
            <a:r>
              <a:rPr lang="es-CL" sz="1750" dirty="0"/>
              <a:t>. </a:t>
            </a:r>
          </a:p>
          <a:p>
            <a:pPr algn="just"/>
            <a:r>
              <a:rPr lang="es-CL" sz="1750" dirty="0"/>
              <a:t> </a:t>
            </a:r>
          </a:p>
          <a:p>
            <a:pPr algn="just"/>
            <a:r>
              <a:rPr lang="es-CL" sz="1750" dirty="0"/>
              <a:t>En primer lugar</a:t>
            </a:r>
            <a:r>
              <a:rPr lang="es-CL" sz="1750" b="1" dirty="0"/>
              <a:t>, las normas sobre </a:t>
            </a:r>
            <a:r>
              <a:rPr lang="es-CL" sz="1750" b="1" u="sng" dirty="0"/>
              <a:t>protección de consumidores </a:t>
            </a:r>
            <a:r>
              <a:rPr lang="es-CL" sz="1750" b="1" dirty="0"/>
              <a:t>establecen reglas de orden público</a:t>
            </a:r>
            <a:r>
              <a:rPr lang="es-CL" sz="1750" dirty="0"/>
              <a:t>. </a:t>
            </a:r>
          </a:p>
          <a:p>
            <a:pPr algn="just"/>
            <a:r>
              <a:rPr lang="es-CL" sz="1750" dirty="0"/>
              <a:t> </a:t>
            </a:r>
          </a:p>
          <a:p>
            <a:pPr algn="just"/>
            <a:r>
              <a:rPr lang="es-CL" sz="1750" dirty="0"/>
              <a:t>En segundo lugar, </a:t>
            </a:r>
            <a:r>
              <a:rPr lang="es-CL" sz="1750" b="1" dirty="0"/>
              <a:t>el derecho civil tiende a ser más reflexivo acerca del tipo de relación que se establece entre un </a:t>
            </a:r>
            <a:r>
              <a:rPr lang="es-CL" sz="1750" b="1" u="sng" dirty="0"/>
              <a:t>profesional o especialista</a:t>
            </a:r>
            <a:r>
              <a:rPr lang="es-CL" sz="1750" b="1" dirty="0"/>
              <a:t> y una persona inexperta con quien contrata</a:t>
            </a:r>
            <a:r>
              <a:rPr lang="es-CL" sz="1750" dirty="0"/>
              <a:t>. </a:t>
            </a:r>
          </a:p>
          <a:p>
            <a:pPr algn="just"/>
            <a:r>
              <a:rPr lang="es-CL" sz="1750" dirty="0"/>
              <a:t> </a:t>
            </a:r>
          </a:p>
          <a:p>
            <a:pPr algn="just"/>
            <a:r>
              <a:rPr lang="es-CL" sz="1750" dirty="0"/>
              <a:t>En tercer lugar, </a:t>
            </a:r>
            <a:r>
              <a:rPr lang="es-CL" sz="1750" b="1" dirty="0"/>
              <a:t>las </a:t>
            </a:r>
            <a:r>
              <a:rPr lang="es-CL" sz="1750" b="1" u="sng" dirty="0"/>
              <a:t>obligaciones del vendedor tienden a expandirse a obligaciones conexas </a:t>
            </a:r>
            <a:r>
              <a:rPr lang="es-CL" sz="1750" b="1" dirty="0"/>
              <a:t>que el derecho civil tradicional no consideraba en sed contractual, como son las </a:t>
            </a:r>
            <a:r>
              <a:rPr lang="es-CL" sz="1750" b="1" u="sng" dirty="0"/>
              <a:t>obligaciones de seguridad  </a:t>
            </a:r>
            <a:r>
              <a:rPr lang="es-CL" sz="1750" b="1" dirty="0"/>
              <a:t>respecto del comprador, que se expresa en la responsabilidad por productos defectuosos</a:t>
            </a:r>
            <a:r>
              <a:rPr lang="es-CL" sz="1750" dirty="0"/>
              <a:t>, pero también en información adecuada para el uso de la cosa vendida (</a:t>
            </a:r>
          </a:p>
          <a:p>
            <a:pPr algn="just"/>
            <a:r>
              <a:rPr lang="es-CL" sz="1750" dirty="0"/>
              <a:t> </a:t>
            </a:r>
          </a:p>
          <a:p>
            <a:pPr algn="just"/>
            <a:r>
              <a:rPr lang="es-CL" sz="1750" dirty="0"/>
              <a:t>En cuarto lugar</a:t>
            </a:r>
            <a:r>
              <a:rPr lang="es-CL" sz="1750" b="1" dirty="0"/>
              <a:t>, la obligación del vendedor es tenida como una </a:t>
            </a:r>
            <a:r>
              <a:rPr lang="es-CL" sz="1750" b="1" u="sng" dirty="0"/>
              <a:t>obligación de resultado</a:t>
            </a:r>
            <a:r>
              <a:rPr lang="es-CL" sz="1750" b="1" dirty="0"/>
              <a:t>, que sólo se entiende cumplida cuando se satisface debidamente el interés contractual del comprador</a:t>
            </a:r>
            <a:r>
              <a:rPr lang="es-CL" sz="1750" dirty="0"/>
              <a:t>. De esta calificación se sigue que el incumplimiento del vendedor no hace referencia a una calificación de su conducta La Convención de Viena ha contribuido a unificar el concepto de incumplimiento y a fortalecer como una obligación de resultado la de entrega y tradición del deudor. </a:t>
            </a:r>
          </a:p>
          <a:p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96649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868014D-FE39-BF48-9E49-46324745B7CD}"/>
              </a:ext>
            </a:extLst>
          </p:cNvPr>
          <p:cNvSpPr txBox="1"/>
          <p:nvPr/>
        </p:nvSpPr>
        <p:spPr>
          <a:xfrm>
            <a:off x="-11875" y="0"/>
            <a:ext cx="12192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/>
              <a:t>Se ha tendido a un </a:t>
            </a:r>
            <a:r>
              <a:rPr lang="es-CL" b="1"/>
              <a:t>entrecruzamiento de acciones, </a:t>
            </a:r>
            <a:r>
              <a:rPr lang="es-CL"/>
              <a:t>que en el Código Civil presentan lógicas diferentes, como ocurre con las antiguas acciones de garantía por vicios ocultos de la cosa vendida (acciones por vicios redhibitorios), por un lado, y con las acciones derivadas de la falta de conformidad de la cosa con las características convenidas explícita o implícitamente (acciones indemnizatorias por incumplimiento de la obligación de dar y entregar lo prometido), por el otro lado. </a:t>
            </a:r>
          </a:p>
          <a:p>
            <a:pPr algn="just"/>
            <a:endParaRPr lang="es-CL"/>
          </a:p>
          <a:p>
            <a:pPr algn="just"/>
            <a:r>
              <a:rPr lang="es-CL"/>
              <a:t> El ámbito de la responsabilidad contractual tiende a expandirse hacia ámbitos  que tradicionalmente pertenecieron a la responsabilidad extracontractual. Es el caso de la responsabilidad por haber </a:t>
            </a:r>
            <a:r>
              <a:rPr lang="es-CL" b="1"/>
              <a:t>infringido deberes de información </a:t>
            </a:r>
            <a:r>
              <a:rPr lang="es-CL"/>
              <a:t>para con el comprador, que tradicionalmente ha sido calificada como extracontractual y que progresivamente es considerada </a:t>
            </a:r>
            <a:r>
              <a:rPr lang="es-CL" b="1"/>
              <a:t>infracción a un deber contractual </a:t>
            </a:r>
            <a:r>
              <a:rPr lang="es-CL"/>
              <a:t>(del mismo modo que la obligación de instruir ex post acerca del funcionamiento de un equipo o instalación que requiere de alguna instrucción); o la </a:t>
            </a:r>
            <a:r>
              <a:rPr lang="es-CL" b="1"/>
              <a:t>extensión de la responsabilidad contractual hacia el proveedor de una cosa defectuosa, aunque no haya sido parte de la relación contractua</a:t>
            </a:r>
            <a:r>
              <a:rPr lang="es-CL"/>
              <a:t>l entre el comprador final y el comerciante que se la ha vendido.  </a:t>
            </a:r>
          </a:p>
          <a:p>
            <a:pPr algn="just"/>
            <a:endParaRPr lang="es-CL"/>
          </a:p>
          <a:p>
            <a:pPr algn="just"/>
            <a:r>
              <a:rPr lang="es-CL"/>
              <a:t> El derecho de la compraventa haya adquirido en el último tiempo un </a:t>
            </a:r>
            <a:r>
              <a:rPr lang="es-CL" b="1"/>
              <a:t>grado de complejidad que le era desconocido</a:t>
            </a:r>
            <a:r>
              <a:rPr lang="es-CL"/>
              <a:t>. Como ha ocurrido a lo largo de la historia, en este contrato se muestran muchos de los principales desarrollos que tiene la doctrina jurídica del contrato</a:t>
            </a:r>
          </a:p>
          <a:p>
            <a:endParaRPr lang="es-CL"/>
          </a:p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4696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678</Words>
  <Application>Microsoft Macintosh PowerPoint</Application>
  <PresentationFormat>Panorámica</PresentationFormat>
  <Paragraphs>77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9: Martes 13 Abril, 2021 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39</cp:revision>
  <cp:lastPrinted>2021-04-13T12:26:39Z</cp:lastPrinted>
  <dcterms:created xsi:type="dcterms:W3CDTF">2021-04-08T13:36:14Z</dcterms:created>
  <dcterms:modified xsi:type="dcterms:W3CDTF">2021-04-22T17:27:58Z</dcterms:modified>
</cp:coreProperties>
</file>