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61" r:id="rId3"/>
    <p:sldId id="262" r:id="rId4"/>
    <p:sldId id="257" r:id="rId5"/>
    <p:sldId id="258" r:id="rId6"/>
    <p:sldId id="259" r:id="rId7"/>
    <p:sldId id="260" r:id="rId8"/>
    <p:sldId id="263" r:id="rId9"/>
    <p:sldId id="264" r:id="rId10"/>
    <p:sldId id="265" r:id="rId11"/>
    <p:sldId id="266" r:id="rId12"/>
    <p:sldId id="267" r:id="rId13"/>
    <p:sldId id="268" r:id="rId14"/>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5"/>
    <p:restoredTop sz="94688"/>
  </p:normalViewPr>
  <p:slideViewPr>
    <p:cSldViewPr snapToGrid="0" snapToObjects="1">
      <p:cViewPr varScale="1">
        <p:scale>
          <a:sx n="144" d="100"/>
          <a:sy n="144"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D8689B6C-2F2B-D542-A1EF-493B296D6CDD}" type="datetimeFigureOut">
              <a:rPr lang="es-ES_tradnl" smtClean="0"/>
              <a:t>29/4/21</a:t>
            </a:fld>
            <a:endParaRPr lang="es-ES_tradnl"/>
          </a:p>
        </p:txBody>
      </p:sp>
      <p:sp>
        <p:nvSpPr>
          <p:cNvPr id="6" name="Marcador de pie de página 5"/>
          <p:cNvSpPr>
            <a:spLocks noGrp="1"/>
          </p:cNvSpPr>
          <p:nvPr>
            <p:ph type="ftr" sz="quarter" idx="11"/>
          </p:nvPr>
        </p:nvSpPr>
        <p:spPr/>
        <p:txBody>
          <a:bodyPr/>
          <a:lstStyle/>
          <a:p>
            <a:r>
              <a:rPr lang="en-US" smtClean="0"/>
              <a:t>
              </a:t>
            </a:r>
            <a:endParaRPr lang="en-US" dirty="0"/>
          </a:p>
        </p:txBody>
      </p:sp>
      <p:sp>
        <p:nvSpPr>
          <p:cNvPr id="7" name="Marcador de número de diapositiva 6"/>
          <p:cNvSpPr>
            <a:spLocks noGrp="1"/>
          </p:cNvSpPr>
          <p:nvPr>
            <p:ph type="sldNum" sz="quarter" idx="12"/>
          </p:nvPr>
        </p:nvSpPr>
        <p:spPr/>
        <p:txBody>
          <a:bodyPr/>
          <a:lstStyle/>
          <a:p>
            <a:fld id="{9C0E6F9C-1052-B24B-A555-0E6B855AF385}" type="slidenum">
              <a:rPr lang="es-ES_tradnl" smtClean="0"/>
              <a:t>‹Nr.›</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89B6C-2F2B-D542-A1EF-493B296D6CDD}" type="datetimeFigureOut">
              <a:rPr lang="es-ES_tradnl" smtClean="0"/>
              <a:t>29/4/21</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E6F9C-1052-B24B-A555-0E6B855AF385}" type="slidenum">
              <a:rPr lang="es-ES_tradnl" smtClean="0"/>
              <a:t>‹Nr.›</a:t>
            </a:fld>
            <a:endParaRPr lang="es-ES_tradnl"/>
          </a:p>
        </p:txBody>
      </p:sp>
    </p:spTree>
    <p:extLst>
      <p:ext uri="{BB962C8B-B14F-4D97-AF65-F5344CB8AC3E}">
        <p14:creationId xmlns:p14="http://schemas.microsoft.com/office/powerpoint/2010/main" val="9171466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dirty="0" err="1" smtClean="0">
                <a:latin typeface="Book Antiqua" charset="0"/>
                <a:ea typeface="Book Antiqua" charset="0"/>
                <a:cs typeface="Book Antiqua" charset="0"/>
              </a:rPr>
              <a:t>Nozick</a:t>
            </a:r>
            <a:r>
              <a:rPr lang="es-ES_tradnl" dirty="0" smtClean="0">
                <a:latin typeface="Book Antiqua" charset="0"/>
                <a:ea typeface="Book Antiqua" charset="0"/>
                <a:cs typeface="Book Antiqua" charset="0"/>
              </a:rPr>
              <a:t> y la teoría del justo título</a:t>
            </a:r>
            <a:endParaRPr lang="es-ES_tradnl" dirty="0">
              <a:latin typeface="Book Antiqua" charset="0"/>
              <a:ea typeface="Book Antiqua" charset="0"/>
              <a:cs typeface="Book Antiqua" charset="0"/>
            </a:endParaRPr>
          </a:p>
        </p:txBody>
      </p:sp>
      <p:sp>
        <p:nvSpPr>
          <p:cNvPr id="3" name="Subtítulo 2"/>
          <p:cNvSpPr>
            <a:spLocks noGrp="1"/>
          </p:cNvSpPr>
          <p:nvPr>
            <p:ph type="subTitle" idx="1"/>
          </p:nvPr>
        </p:nvSpPr>
        <p:spPr/>
        <p:txBody>
          <a:bodyPr/>
          <a:lstStyle/>
          <a:p>
            <a:endParaRPr lang="es-ES_tradnl">
              <a:latin typeface="Book Antiqua" charset="0"/>
              <a:ea typeface="Book Antiqua" charset="0"/>
              <a:cs typeface="Book Antiqua" charset="0"/>
            </a:endParaRPr>
          </a:p>
        </p:txBody>
      </p:sp>
    </p:spTree>
    <p:extLst>
      <p:ext uri="{BB962C8B-B14F-4D97-AF65-F5344CB8AC3E}">
        <p14:creationId xmlns:p14="http://schemas.microsoft.com/office/powerpoint/2010/main" val="269087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lstStyle/>
          <a:p>
            <a:r>
              <a:rPr lang="es-ES_tradnl" dirty="0" smtClean="0"/>
              <a:t>Una teoría de la justicia que corrige la distribución natural que arroja el intercambio entre iguales desprovisto de coacción necesariamente </a:t>
            </a:r>
            <a:r>
              <a:rPr lang="es-ES_tradnl" b="1" dirty="0" smtClean="0"/>
              <a:t>interfiere con la libertad de las personas. Para hacer justicia conforme a ese patrón, alguien tiene que ser coaccionado.</a:t>
            </a:r>
          </a:p>
        </p:txBody>
      </p:sp>
    </p:spTree>
    <p:extLst>
      <p:ext uri="{BB962C8B-B14F-4D97-AF65-F5344CB8AC3E}">
        <p14:creationId xmlns:p14="http://schemas.microsoft.com/office/powerpoint/2010/main" val="801499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Justicia en el intercambio</a:t>
            </a:r>
            <a:endParaRPr lang="es-ES_tradnl" dirty="0"/>
          </a:p>
        </p:txBody>
      </p:sp>
      <p:sp>
        <p:nvSpPr>
          <p:cNvPr id="3" name="Marcador de contenido 2"/>
          <p:cNvSpPr>
            <a:spLocks noGrp="1"/>
          </p:cNvSpPr>
          <p:nvPr>
            <p:ph idx="1"/>
          </p:nvPr>
        </p:nvSpPr>
        <p:spPr/>
        <p:txBody>
          <a:bodyPr>
            <a:normAutofit fontScale="92500" lnSpcReduction="10000"/>
          </a:bodyPr>
          <a:lstStyle/>
          <a:p>
            <a:r>
              <a:rPr lang="es-ES_tradnl" dirty="0" smtClean="0"/>
              <a:t>¿Cuándo el intercambio es justo? Cuando es voluntario, libre, sin coacción.</a:t>
            </a:r>
          </a:p>
          <a:p>
            <a:r>
              <a:rPr lang="es-ES_tradnl" dirty="0" smtClean="0"/>
              <a:t>¿Cuándo hay coacción? Cuando alguien viola mis derechos.</a:t>
            </a:r>
          </a:p>
          <a:p>
            <a:r>
              <a:rPr lang="es-ES_tradnl" dirty="0" smtClean="0"/>
              <a:t>¿Qué ocurre cuando los demás, sin coaccionarme, restringen severamente mis posibilidades?</a:t>
            </a:r>
          </a:p>
          <a:p>
            <a:pPr lvl="1"/>
            <a:r>
              <a:rPr lang="es-ES_tradnl" dirty="0" smtClean="0"/>
              <a:t>El trabajador que debe escoger entre emplearse en condiciones de explotación y morir de hambre actúa voluntariamente a condición de que todos aquellos que han afectado sus opciones no hayan violado derechos. Es decir, no hay ninguna injusticia en que el empleador se aproveche de su necesidad (precarización laboral, especulación financiera, carteles).</a:t>
            </a:r>
          </a:p>
          <a:p>
            <a:pPr lvl="1"/>
            <a:r>
              <a:rPr lang="es-ES_tradnl" dirty="0" smtClean="0"/>
              <a:t>Ejemplo del matrimonio.</a:t>
            </a:r>
          </a:p>
          <a:p>
            <a:pPr lvl="1"/>
            <a:r>
              <a:rPr lang="es-ES_tradnl" i="1" dirty="0" smtClean="0"/>
              <a:t>Brown v </a:t>
            </a:r>
            <a:r>
              <a:rPr lang="es-ES_tradnl" i="1" dirty="0" err="1" smtClean="0"/>
              <a:t>Board</a:t>
            </a:r>
            <a:r>
              <a:rPr lang="es-ES_tradnl" i="1" dirty="0" smtClean="0"/>
              <a:t> of </a:t>
            </a:r>
            <a:r>
              <a:rPr lang="es-ES_tradnl" i="1" dirty="0" err="1" smtClean="0"/>
              <a:t>Education</a:t>
            </a:r>
            <a:r>
              <a:rPr lang="es-ES_tradnl" i="1" dirty="0" smtClean="0"/>
              <a:t> </a:t>
            </a:r>
            <a:r>
              <a:rPr lang="es-ES_tradnl" dirty="0" smtClean="0"/>
              <a:t>(</a:t>
            </a:r>
            <a:r>
              <a:rPr lang="es-ES_tradnl" dirty="0" err="1" smtClean="0"/>
              <a:t>money</a:t>
            </a:r>
            <a:r>
              <a:rPr lang="es-ES_tradnl" dirty="0" smtClean="0"/>
              <a:t> </a:t>
            </a:r>
            <a:r>
              <a:rPr lang="es-ES_tradnl" dirty="0" err="1" smtClean="0"/>
              <a:t>is</a:t>
            </a:r>
            <a:r>
              <a:rPr lang="es-ES_tradnl" dirty="0" smtClean="0"/>
              <a:t> </a:t>
            </a:r>
            <a:r>
              <a:rPr lang="es-ES_tradnl" dirty="0" err="1" smtClean="0"/>
              <a:t>power</a:t>
            </a:r>
            <a:r>
              <a:rPr lang="es-ES_tradnl" dirty="0" smtClean="0"/>
              <a:t>) (1954)</a:t>
            </a:r>
          </a:p>
          <a:p>
            <a:r>
              <a:rPr lang="es-ES_tradnl" dirty="0" smtClean="0"/>
              <a:t>¿Qué ocurre con las desigualdades de origen? ¿Riqueza heredada?</a:t>
            </a:r>
          </a:p>
          <a:p>
            <a:pPr lvl="1"/>
            <a:endParaRPr lang="es-ES_tradnl" dirty="0"/>
          </a:p>
        </p:txBody>
      </p:sp>
    </p:spTree>
    <p:extLst>
      <p:ext uri="{BB962C8B-B14F-4D97-AF65-F5344CB8AC3E}">
        <p14:creationId xmlns:p14="http://schemas.microsoft.com/office/powerpoint/2010/main" val="170515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Justicia en el intercambio</a:t>
            </a:r>
            <a:endParaRPr lang="es-ES_tradnl" dirty="0"/>
          </a:p>
        </p:txBody>
      </p:sp>
      <p:sp>
        <p:nvSpPr>
          <p:cNvPr id="3" name="Marcador de contenido 2"/>
          <p:cNvSpPr>
            <a:spLocks noGrp="1"/>
          </p:cNvSpPr>
          <p:nvPr>
            <p:ph idx="1"/>
          </p:nvPr>
        </p:nvSpPr>
        <p:spPr/>
        <p:txBody>
          <a:bodyPr/>
          <a:lstStyle/>
          <a:p>
            <a:r>
              <a:rPr lang="es-ES_tradnl" dirty="0" smtClean="0"/>
              <a:t>La justicia no puede mirar el intercambio al margen de las condiciones sociales en que ocurre, porque ese intercambio puede tener efectos negativos en terceros o en futuras generaciones.</a:t>
            </a:r>
          </a:p>
          <a:p>
            <a:r>
              <a:rPr lang="es-ES_tradnl" dirty="0" smtClean="0"/>
              <a:t>Las desigualdades sociales son desigualdades de estatus, que erosionan el autoestima, favorecen la explotación y permiten a unos emplear sus privilegios para definir las reglas que orientan la sociedad.</a:t>
            </a:r>
          </a:p>
          <a:p>
            <a:endParaRPr lang="es-ES_tradnl" dirty="0"/>
          </a:p>
        </p:txBody>
      </p:sp>
    </p:spTree>
    <p:extLst>
      <p:ext uri="{BB962C8B-B14F-4D97-AF65-F5344CB8AC3E}">
        <p14:creationId xmlns:p14="http://schemas.microsoft.com/office/powerpoint/2010/main" val="518544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Justicia en la adquisición</a:t>
            </a:r>
            <a:endParaRPr lang="es-ES_tradnl" dirty="0"/>
          </a:p>
        </p:txBody>
      </p:sp>
      <p:sp>
        <p:nvSpPr>
          <p:cNvPr id="3" name="Marcador de contenido 2"/>
          <p:cNvSpPr>
            <a:spLocks noGrp="1"/>
          </p:cNvSpPr>
          <p:nvPr>
            <p:ph idx="1"/>
          </p:nvPr>
        </p:nvSpPr>
        <p:spPr/>
        <p:txBody>
          <a:bodyPr/>
          <a:lstStyle/>
          <a:p>
            <a:r>
              <a:rPr lang="es-ES_tradnl" dirty="0" smtClean="0"/>
              <a:t>Locke: nuestra </a:t>
            </a:r>
            <a:r>
              <a:rPr lang="es-ES_tradnl" dirty="0" smtClean="0"/>
              <a:t>propiedad sobre la tierra es una extensión de nuestra propiedad sobre nosotros mismos</a:t>
            </a:r>
            <a:r>
              <a:rPr lang="es-ES_tradnl" dirty="0" smtClean="0"/>
              <a:t>.</a:t>
            </a:r>
          </a:p>
          <a:p>
            <a:r>
              <a:rPr lang="es-ES_tradnl" dirty="0" err="1" smtClean="0"/>
              <a:t>Lockean</a:t>
            </a:r>
            <a:r>
              <a:rPr lang="es-ES_tradnl" dirty="0" smtClean="0"/>
              <a:t> </a:t>
            </a:r>
            <a:r>
              <a:rPr lang="es-ES_tradnl" i="1" dirty="0" smtClean="0"/>
              <a:t>proviso</a:t>
            </a:r>
            <a:r>
              <a:rPr lang="es-ES_tradnl" dirty="0" smtClean="0"/>
              <a:t>.</a:t>
            </a:r>
          </a:p>
          <a:p>
            <a:r>
              <a:rPr lang="es-ES_tradnl" dirty="0" err="1" smtClean="0"/>
              <a:t>Nozickean</a:t>
            </a:r>
            <a:r>
              <a:rPr lang="es-ES_tradnl" dirty="0" smtClean="0"/>
              <a:t> </a:t>
            </a:r>
            <a:r>
              <a:rPr lang="es-ES_tradnl" i="1" dirty="0" smtClean="0"/>
              <a:t>proviso</a:t>
            </a:r>
            <a:r>
              <a:rPr lang="es-ES_tradnl" dirty="0" smtClean="0"/>
              <a:t>.</a:t>
            </a:r>
            <a:endParaRPr lang="es-ES_tradnl" dirty="0" smtClean="0"/>
          </a:p>
          <a:p>
            <a:endParaRPr lang="es-ES_tradnl" dirty="0" smtClean="0"/>
          </a:p>
        </p:txBody>
      </p:sp>
    </p:spTree>
    <p:extLst>
      <p:ext uri="{BB962C8B-B14F-4D97-AF65-F5344CB8AC3E}">
        <p14:creationId xmlns:p14="http://schemas.microsoft.com/office/powerpoint/2010/main" val="1272304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Las dos vertientes de la filosofía política moderna</a:t>
            </a:r>
            <a:endParaRPr lang="es-ES_tradnl" dirty="0"/>
          </a:p>
        </p:txBody>
      </p:sp>
      <p:sp>
        <p:nvSpPr>
          <p:cNvPr id="3" name="Marcador de contenido 2"/>
          <p:cNvSpPr>
            <a:spLocks noGrp="1"/>
          </p:cNvSpPr>
          <p:nvPr>
            <p:ph idx="1"/>
          </p:nvPr>
        </p:nvSpPr>
        <p:spPr/>
        <p:txBody>
          <a:bodyPr>
            <a:normAutofit lnSpcReduction="10000"/>
          </a:bodyPr>
          <a:lstStyle/>
          <a:p>
            <a:r>
              <a:rPr lang="es-ES_tradnl" dirty="0" smtClean="0"/>
              <a:t>La tradición liberal (Locke)</a:t>
            </a:r>
          </a:p>
          <a:p>
            <a:pPr lvl="1"/>
            <a:r>
              <a:rPr lang="es-ES_tradnl" dirty="0" smtClean="0"/>
              <a:t>El </a:t>
            </a:r>
            <a:r>
              <a:rPr lang="es-ES_tradnl" dirty="0"/>
              <a:t>derecho fundamental, que nos asiste a todos nosotros, es el derecho de propiedad. Fundamentalmente, piensa él, porque lo que llamamos derecho de propiedad, por </a:t>
            </a:r>
            <a:r>
              <a:rPr lang="es-ES_tradnl" dirty="0" smtClean="0"/>
              <a:t>ejemplo, </a:t>
            </a:r>
            <a:r>
              <a:rPr lang="es-ES_tradnl" dirty="0"/>
              <a:t>en una sociedad de mercado, es la extensión de la soberanía que cada uno tiene sobre su cuerpo. </a:t>
            </a:r>
            <a:endParaRPr lang="es-ES_tradnl" dirty="0" smtClean="0"/>
          </a:p>
          <a:p>
            <a:r>
              <a:rPr lang="es-ES_tradnl" dirty="0" smtClean="0"/>
              <a:t>La tradición democrática (Rousseau)</a:t>
            </a:r>
          </a:p>
          <a:p>
            <a:pPr lvl="1"/>
            <a:r>
              <a:rPr lang="es-ES_tradnl" dirty="0" smtClean="0"/>
              <a:t>No</a:t>
            </a:r>
            <a:r>
              <a:rPr lang="es-ES_tradnl" dirty="0"/>
              <a:t>, </a:t>
            </a:r>
            <a:r>
              <a:rPr lang="es-ES_tradnl" dirty="0" smtClean="0"/>
              <a:t>el </a:t>
            </a:r>
            <a:r>
              <a:rPr lang="es-ES_tradnl" dirty="0"/>
              <a:t>acontecimiento político fundamental no es la propiedad sino lo que él llama la </a:t>
            </a:r>
            <a:r>
              <a:rPr lang="es-ES_tradnl" i="1" dirty="0" err="1"/>
              <a:t>koinoia</a:t>
            </a:r>
            <a:r>
              <a:rPr lang="es-ES_tradnl" i="1" dirty="0"/>
              <a:t> </a:t>
            </a:r>
            <a:r>
              <a:rPr lang="es-ES_tradnl" i="1" dirty="0" err="1"/>
              <a:t>politike</a:t>
            </a:r>
            <a:r>
              <a:rPr lang="es-ES_tradnl" dirty="0"/>
              <a:t>, </a:t>
            </a:r>
            <a:r>
              <a:rPr lang="es-ES_tradnl" dirty="0" smtClean="0"/>
              <a:t>es decir, la </a:t>
            </a:r>
            <a:r>
              <a:rPr lang="es-ES_tradnl" dirty="0"/>
              <a:t>comunidad política. Él piensa que nada antecede a la comunidad política, todo es resultado de la comunidad política. Cuales sean los límites de la realidad es resultado de aquello que logremos dirimir o deliberar en la comunidad política, “¿qué derechos tenemos?”, es una pregunta que tiene respuesta al interior de la comunidad política y suma y sigue.</a:t>
            </a:r>
            <a:r>
              <a:rPr lang="es-ES_tradnl" dirty="0" smtClean="0">
                <a:effectLst/>
              </a:rPr>
              <a:t> </a:t>
            </a:r>
            <a:endParaRPr lang="es-ES_tradnl" dirty="0"/>
          </a:p>
        </p:txBody>
      </p:sp>
    </p:spTree>
    <p:extLst>
      <p:ext uri="{BB962C8B-B14F-4D97-AF65-F5344CB8AC3E}">
        <p14:creationId xmlns:p14="http://schemas.microsoft.com/office/powerpoint/2010/main" val="1350988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rmAutofit fontScale="92500" lnSpcReduction="10000"/>
          </a:bodyPr>
          <a:lstStyle/>
          <a:p>
            <a:r>
              <a:rPr lang="es-ES_tradnl" dirty="0"/>
              <a:t>Es decir, para Rousseau la política es la actividad y el acontecimiento central de la sociabilidad humana. En cambio para Locke el acontecimiento fundamental de la sociabilidad humana es el intercambio. Porque justamente como el derecho de propiedad es el acontecimiento </a:t>
            </a:r>
            <a:r>
              <a:rPr lang="es-ES_tradnl" dirty="0" err="1"/>
              <a:t>prepolítico</a:t>
            </a:r>
            <a:r>
              <a:rPr lang="es-ES_tradnl" dirty="0"/>
              <a:t> básico que funda la política, el intercambio es el acontecimiento más propio de lo humano.</a:t>
            </a:r>
            <a:r>
              <a:rPr lang="es-ES_tradnl" dirty="0" smtClean="0">
                <a:effectLst/>
              </a:rPr>
              <a:t> </a:t>
            </a:r>
          </a:p>
          <a:p>
            <a:r>
              <a:rPr lang="es-ES_tradnl" dirty="0" smtClean="0"/>
              <a:t>La visión rousseauniana se afinca en la filosofía aristotélica, conforme a la cual la vida en sociedad es condición constitutiva de la posibilidad de toda agencia moral (</a:t>
            </a:r>
            <a:r>
              <a:rPr lang="es-ES_tradnl" i="1" dirty="0" err="1" smtClean="0"/>
              <a:t>zwon</a:t>
            </a:r>
            <a:r>
              <a:rPr lang="es-ES_tradnl" i="1" dirty="0" smtClean="0"/>
              <a:t> </a:t>
            </a:r>
            <a:r>
              <a:rPr lang="es-ES_tradnl" i="1" dirty="0" err="1" smtClean="0"/>
              <a:t>politikon</a:t>
            </a:r>
            <a:r>
              <a:rPr lang="es-ES_tradnl" dirty="0" smtClean="0"/>
              <a:t>). Es imposible aspirar al bien en la </a:t>
            </a:r>
            <a:r>
              <a:rPr lang="es-ES_tradnl" i="1" dirty="0" err="1" smtClean="0"/>
              <a:t>autarkeia</a:t>
            </a:r>
            <a:r>
              <a:rPr lang="es-ES_tradnl" dirty="0" smtClean="0"/>
              <a:t>, es decir, al margen de una comunidad moral donde ese concepto detente un sentido normativo compartido. Saber cuál es nuestro </a:t>
            </a:r>
            <a:r>
              <a:rPr lang="es-ES_tradnl" i="1" dirty="0" err="1" smtClean="0"/>
              <a:t>telos</a:t>
            </a:r>
            <a:r>
              <a:rPr lang="es-ES_tradnl" dirty="0" smtClean="0"/>
              <a:t> presupone la vida en comunidad (problema del solipsismo)</a:t>
            </a:r>
            <a:endParaRPr lang="es-ES_tradnl" dirty="0"/>
          </a:p>
        </p:txBody>
      </p:sp>
    </p:spTree>
    <p:extLst>
      <p:ext uri="{BB962C8B-B14F-4D97-AF65-F5344CB8AC3E}">
        <p14:creationId xmlns:p14="http://schemas.microsoft.com/office/powerpoint/2010/main" val="552258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¿Qué es la justicia distributiva?</a:t>
            </a:r>
            <a:endParaRPr lang="es-ES_tradnl" dirty="0"/>
          </a:p>
        </p:txBody>
      </p:sp>
      <p:sp>
        <p:nvSpPr>
          <p:cNvPr id="3" name="Marcador de contenido 2"/>
          <p:cNvSpPr>
            <a:spLocks noGrp="1"/>
          </p:cNvSpPr>
          <p:nvPr>
            <p:ph idx="1"/>
          </p:nvPr>
        </p:nvSpPr>
        <p:spPr/>
        <p:txBody>
          <a:bodyPr>
            <a:normAutofit fontScale="92500" lnSpcReduction="10000"/>
          </a:bodyPr>
          <a:lstStyle/>
          <a:p>
            <a:r>
              <a:rPr lang="es-ES_tradnl" dirty="0" smtClean="0"/>
              <a:t>≠ </a:t>
            </a:r>
            <a:r>
              <a:rPr lang="es-ES_tradnl" dirty="0" smtClean="0"/>
              <a:t>justicia </a:t>
            </a:r>
            <a:r>
              <a:rPr lang="es-ES_tradnl" dirty="0" smtClean="0"/>
              <a:t>correctiva: </a:t>
            </a:r>
            <a:r>
              <a:rPr lang="es-ES_tradnl" dirty="0"/>
              <a:t>b</a:t>
            </a:r>
            <a:r>
              <a:rPr lang="es-ES_tradnl" dirty="0" smtClean="0"/>
              <a:t>usca </a:t>
            </a:r>
            <a:r>
              <a:rPr lang="es-ES_tradnl" dirty="0" smtClean="0"/>
              <a:t>restablecer un equilibrio originario en que dos partes se encontraban (antes de un trato voluntario o involuntario).</a:t>
            </a:r>
          </a:p>
          <a:p>
            <a:r>
              <a:rPr lang="es-ES_tradnl" dirty="0" smtClean="0"/>
              <a:t>Justicia distributiva divide un beneficio o carga de acuerdo a un criterio que mira el mérito comparativo de los participantes bajo la distribución particular.</a:t>
            </a:r>
            <a:endParaRPr lang="es-ES_tradnl" dirty="0"/>
          </a:p>
          <a:p>
            <a:r>
              <a:rPr lang="es-ES_tradnl" dirty="0" smtClean="0"/>
              <a:t>¿Cuál es la divisa o criterio conforme al cual los recursos de una sociedad deben ser distribuidos, de tal manera que ella sea justa?</a:t>
            </a:r>
          </a:p>
          <a:p>
            <a:r>
              <a:rPr lang="es-ES_tradnl" dirty="0" smtClean="0"/>
              <a:t>¿Cómo justificar las desigualdades al interior de una sociedad?</a:t>
            </a:r>
          </a:p>
          <a:p>
            <a:r>
              <a:rPr lang="es-ES_tradnl" dirty="0" smtClean="0"/>
              <a:t>Es posible distinguir dos preguntas: </a:t>
            </a:r>
            <a:r>
              <a:rPr lang="es-ES_tradnl" i="1" dirty="0" smtClean="0"/>
              <a:t>(i) </a:t>
            </a:r>
            <a:r>
              <a:rPr lang="es-ES_tradnl" dirty="0" smtClean="0"/>
              <a:t>¿cuál es el principio que ha de gobernar la justicia distributiva? </a:t>
            </a:r>
            <a:r>
              <a:rPr lang="es-ES_tradnl" i="1" dirty="0" smtClean="0"/>
              <a:t>(ii) </a:t>
            </a:r>
            <a:r>
              <a:rPr lang="es-ES_tradnl" dirty="0" smtClean="0"/>
              <a:t>¿cuál es la divisa que ha de orientar a ese principio?</a:t>
            </a:r>
          </a:p>
        </p:txBody>
      </p:sp>
    </p:spTree>
    <p:extLst>
      <p:ext uri="{BB962C8B-B14F-4D97-AF65-F5344CB8AC3E}">
        <p14:creationId xmlns:p14="http://schemas.microsoft.com/office/powerpoint/2010/main" val="46484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¿Qué es la justicia distributiva?</a:t>
            </a:r>
            <a:endParaRPr lang="es-ES_tradnl" dirty="0"/>
          </a:p>
        </p:txBody>
      </p:sp>
      <p:sp>
        <p:nvSpPr>
          <p:cNvPr id="3" name="Marcador de contenido 2"/>
          <p:cNvSpPr>
            <a:spLocks noGrp="1"/>
          </p:cNvSpPr>
          <p:nvPr>
            <p:ph idx="1"/>
          </p:nvPr>
        </p:nvSpPr>
        <p:spPr/>
        <p:txBody>
          <a:bodyPr>
            <a:normAutofit lnSpcReduction="10000"/>
          </a:bodyPr>
          <a:lstStyle/>
          <a:p>
            <a:r>
              <a:rPr lang="es-ES_tradnl" dirty="0" err="1" smtClean="0"/>
              <a:t>Nozick</a:t>
            </a:r>
            <a:r>
              <a:rPr lang="es-ES_tradnl" dirty="0" smtClean="0"/>
              <a:t>: esta no es una manera neutral de poner el problema, porque presume que los recursos de una sociedad yacen ahí en una gran mazorca (“</a:t>
            </a:r>
            <a:r>
              <a:rPr lang="es-ES_tradnl" dirty="0" err="1" smtClean="0"/>
              <a:t>big</a:t>
            </a:r>
            <a:r>
              <a:rPr lang="es-ES_tradnl" dirty="0" smtClean="0"/>
              <a:t> social </a:t>
            </a:r>
            <a:r>
              <a:rPr lang="es-ES_tradnl" dirty="0" err="1" smtClean="0"/>
              <a:t>pot</a:t>
            </a:r>
            <a:r>
              <a:rPr lang="es-ES_tradnl" dirty="0" smtClean="0"/>
              <a:t>”) esperando a ser distribuidos.</a:t>
            </a:r>
          </a:p>
          <a:p>
            <a:r>
              <a:rPr lang="es-ES_tradnl" dirty="0" err="1" smtClean="0"/>
              <a:t>But</a:t>
            </a:r>
            <a:r>
              <a:rPr lang="es-ES_tradnl" dirty="0" smtClean="0"/>
              <a:t> </a:t>
            </a:r>
            <a:r>
              <a:rPr lang="es-ES_tradnl" dirty="0" err="1" smtClean="0"/>
              <a:t>there</a:t>
            </a:r>
            <a:r>
              <a:rPr lang="es-ES_tradnl" dirty="0" smtClean="0"/>
              <a:t> </a:t>
            </a:r>
            <a:r>
              <a:rPr lang="es-ES_tradnl" dirty="0" err="1" smtClean="0"/>
              <a:t>is</a:t>
            </a:r>
            <a:r>
              <a:rPr lang="es-ES_tradnl" dirty="0" smtClean="0"/>
              <a:t> no </a:t>
            </a:r>
            <a:r>
              <a:rPr lang="es-ES_tradnl" dirty="0" err="1" smtClean="0"/>
              <a:t>such</a:t>
            </a:r>
            <a:r>
              <a:rPr lang="es-ES_tradnl" dirty="0" smtClean="0"/>
              <a:t> </a:t>
            </a:r>
            <a:r>
              <a:rPr lang="es-ES_tradnl" dirty="0" err="1" smtClean="0"/>
              <a:t>pot</a:t>
            </a:r>
            <a:r>
              <a:rPr lang="es-ES_tradnl" dirty="0" smtClean="0"/>
              <a:t>! No podemos tratar la producción de recursos y su distribución como problemas distintos. No hay mazorca, sino bienes </a:t>
            </a:r>
            <a:r>
              <a:rPr lang="es-ES_tradnl" i="1" dirty="0" smtClean="0"/>
              <a:t>ya </a:t>
            </a:r>
            <a:r>
              <a:rPr lang="es-ES_tradnl" dirty="0" smtClean="0"/>
              <a:t>cubiertos por títulos de propiedad.</a:t>
            </a:r>
          </a:p>
          <a:p>
            <a:r>
              <a:rPr lang="es-ES_tradnl" dirty="0" smtClean="0"/>
              <a:t>No podemos hablar de justicia social en términos colectivos, si lo que cada cual tiene lo adquirió en el extremo de una cadena de intercambios desprovistos de coacción.</a:t>
            </a:r>
          </a:p>
          <a:p>
            <a:r>
              <a:rPr lang="es-ES_tradnl" dirty="0" smtClean="0"/>
              <a:t>No necesitamos una teoría de la justicia distributiva, sino una teoría que explique cómo cada cuál obtuvo lo que tiene (</a:t>
            </a:r>
            <a:r>
              <a:rPr lang="es-ES_tradnl" i="1" dirty="0" err="1" smtClean="0"/>
              <a:t>justice</a:t>
            </a:r>
            <a:r>
              <a:rPr lang="es-ES_tradnl" i="1" dirty="0" smtClean="0"/>
              <a:t> in holdings).</a:t>
            </a:r>
            <a:endParaRPr lang="es-ES_tradnl" dirty="0"/>
          </a:p>
        </p:txBody>
      </p:sp>
    </p:spTree>
    <p:extLst>
      <p:ext uri="{BB962C8B-B14F-4D97-AF65-F5344CB8AC3E}">
        <p14:creationId xmlns:p14="http://schemas.microsoft.com/office/powerpoint/2010/main" val="1331981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Tipos de teorías de la justicia según </a:t>
            </a:r>
            <a:r>
              <a:rPr lang="es-ES_tradnl" dirty="0" err="1" smtClean="0"/>
              <a:t>Nozick</a:t>
            </a:r>
            <a:endParaRPr lang="es-ES_tradnl" dirty="0"/>
          </a:p>
        </p:txBody>
      </p:sp>
      <p:sp>
        <p:nvSpPr>
          <p:cNvPr id="3" name="Marcador de contenido 2"/>
          <p:cNvSpPr>
            <a:spLocks noGrp="1"/>
          </p:cNvSpPr>
          <p:nvPr>
            <p:ph idx="1"/>
          </p:nvPr>
        </p:nvSpPr>
        <p:spPr/>
        <p:txBody>
          <a:bodyPr/>
          <a:lstStyle/>
          <a:p>
            <a:r>
              <a:rPr lang="es-ES_tradnl" dirty="0" smtClean="0"/>
              <a:t>Teorías de resultado.</a:t>
            </a:r>
          </a:p>
          <a:p>
            <a:pPr lvl="1"/>
            <a:r>
              <a:rPr lang="es-ES_tradnl" dirty="0" smtClean="0"/>
              <a:t>Teorías que enfatizan un determinado </a:t>
            </a:r>
            <a:r>
              <a:rPr lang="es-ES_tradnl" i="1" dirty="0" smtClean="0"/>
              <a:t>resultado </a:t>
            </a:r>
            <a:r>
              <a:rPr lang="es-ES_tradnl" dirty="0" smtClean="0"/>
              <a:t>al momento de decidir cómo distribuir los bienes (</a:t>
            </a:r>
            <a:r>
              <a:rPr lang="es-ES_tradnl" i="1" dirty="0" err="1" smtClean="0"/>
              <a:t>end-state</a:t>
            </a:r>
            <a:r>
              <a:rPr lang="es-ES_tradnl" i="1" dirty="0" smtClean="0"/>
              <a:t> </a:t>
            </a:r>
            <a:r>
              <a:rPr lang="es-ES_tradnl" i="1" dirty="0" err="1" smtClean="0"/>
              <a:t>theories</a:t>
            </a:r>
            <a:r>
              <a:rPr lang="es-ES_tradnl" dirty="0" smtClean="0"/>
              <a:t>)</a:t>
            </a:r>
            <a:r>
              <a:rPr lang="es-ES_tradnl" i="1" dirty="0" smtClean="0"/>
              <a:t>.</a:t>
            </a:r>
          </a:p>
          <a:p>
            <a:pPr lvl="1"/>
            <a:r>
              <a:rPr lang="es-ES_tradnl" i="1" dirty="0" smtClean="0"/>
              <a:t>Ej. </a:t>
            </a:r>
            <a:r>
              <a:rPr lang="es-ES_tradnl" dirty="0" smtClean="0"/>
              <a:t>utilitarismo. A: 1, B: 20 y C: 4 ≠ A: 4, B:5 y C: 6.</a:t>
            </a:r>
            <a:endParaRPr lang="es-ES_tradnl" i="1" dirty="0" smtClean="0"/>
          </a:p>
          <a:p>
            <a:r>
              <a:rPr lang="es-ES_tradnl" dirty="0" smtClean="0"/>
              <a:t>Teorías históricas.</a:t>
            </a:r>
          </a:p>
          <a:p>
            <a:pPr lvl="1"/>
            <a:r>
              <a:rPr lang="es-ES_tradnl" dirty="0" smtClean="0"/>
              <a:t>Teorías que toman en consideración la historia de actos y circunstancias que explican la distribución actual de bienes (</a:t>
            </a:r>
            <a:r>
              <a:rPr lang="es-ES_tradnl" i="1" dirty="0" err="1" smtClean="0"/>
              <a:t>historical</a:t>
            </a:r>
            <a:r>
              <a:rPr lang="es-ES_tradnl" i="1" dirty="0" smtClean="0"/>
              <a:t> </a:t>
            </a:r>
            <a:r>
              <a:rPr lang="es-ES_tradnl" i="1" dirty="0" err="1" smtClean="0"/>
              <a:t>theories</a:t>
            </a:r>
            <a:r>
              <a:rPr lang="es-ES_tradnl" dirty="0" smtClean="0"/>
              <a:t>).</a:t>
            </a:r>
          </a:p>
          <a:p>
            <a:pPr lvl="1"/>
            <a:r>
              <a:rPr lang="es-ES_tradnl" dirty="0" smtClean="0"/>
              <a:t>Subdivisión:</a:t>
            </a:r>
          </a:p>
          <a:p>
            <a:pPr lvl="2"/>
            <a:r>
              <a:rPr lang="es-ES_tradnl" dirty="0" smtClean="0"/>
              <a:t>Conforme a un patrón </a:t>
            </a:r>
            <a:r>
              <a:rPr lang="es-ES_tradnl" i="1" dirty="0" smtClean="0"/>
              <a:t>(</a:t>
            </a:r>
            <a:r>
              <a:rPr lang="es-ES_tradnl" i="1" dirty="0" err="1" smtClean="0"/>
              <a:t>patterned</a:t>
            </a:r>
            <a:r>
              <a:rPr lang="es-ES_tradnl" dirty="0" smtClean="0"/>
              <a:t>)</a:t>
            </a:r>
            <a:r>
              <a:rPr lang="es-ES_tradnl" i="1" dirty="0" smtClean="0"/>
              <a:t>.</a:t>
            </a:r>
          </a:p>
          <a:p>
            <a:pPr lvl="3"/>
            <a:r>
              <a:rPr lang="es-ES_tradnl" dirty="0" smtClean="0"/>
              <a:t>Igualdad, mérito, suficiencia, oportunidades, necesidad.</a:t>
            </a:r>
          </a:p>
          <a:p>
            <a:pPr lvl="2"/>
            <a:r>
              <a:rPr lang="es-ES_tradnl" dirty="0" smtClean="0"/>
              <a:t>Conforme a ningún patrón (</a:t>
            </a:r>
            <a:r>
              <a:rPr lang="es-ES_tradnl" i="1" dirty="0" err="1" smtClean="0"/>
              <a:t>unpatterned</a:t>
            </a:r>
            <a:r>
              <a:rPr lang="es-ES_tradnl" dirty="0" smtClean="0"/>
              <a:t>) (=teoría del justo título).</a:t>
            </a:r>
          </a:p>
        </p:txBody>
      </p:sp>
    </p:spTree>
    <p:extLst>
      <p:ext uri="{BB962C8B-B14F-4D97-AF65-F5344CB8AC3E}">
        <p14:creationId xmlns:p14="http://schemas.microsoft.com/office/powerpoint/2010/main" val="2004361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Teoría del justo título</a:t>
            </a:r>
            <a:endParaRPr lang="es-ES_tradnl" dirty="0"/>
          </a:p>
        </p:txBody>
      </p:sp>
      <p:sp>
        <p:nvSpPr>
          <p:cNvPr id="3" name="Marcador de contenido 2"/>
          <p:cNvSpPr>
            <a:spLocks noGrp="1"/>
          </p:cNvSpPr>
          <p:nvPr>
            <p:ph idx="1"/>
          </p:nvPr>
        </p:nvSpPr>
        <p:spPr/>
        <p:txBody>
          <a:bodyPr>
            <a:normAutofit/>
          </a:bodyPr>
          <a:lstStyle/>
          <a:p>
            <a:r>
              <a:rPr lang="es-ES_tradnl" dirty="0" smtClean="0"/>
              <a:t>Una teoría del justo título especificará un procedimiento para determinar si la propiedad que tiene cada cuál está justificada.</a:t>
            </a:r>
          </a:p>
          <a:p>
            <a:r>
              <a:rPr lang="es-ES_tradnl" dirty="0" smtClean="0"/>
              <a:t>Tres principios</a:t>
            </a:r>
          </a:p>
          <a:p>
            <a:pPr lvl="1"/>
            <a:r>
              <a:rPr lang="es-ES_tradnl" dirty="0" smtClean="0"/>
              <a:t>Justicia en la adquisición</a:t>
            </a:r>
          </a:p>
          <a:p>
            <a:pPr lvl="2"/>
            <a:r>
              <a:rPr lang="es-ES_tradnl" dirty="0" smtClean="0"/>
              <a:t>Cuando la adquisición de una cosa es justa.</a:t>
            </a:r>
          </a:p>
          <a:p>
            <a:pPr lvl="2"/>
            <a:r>
              <a:rPr lang="es-ES_tradnl" dirty="0" smtClean="0"/>
              <a:t>¿Cómo nos hacemos dueños del mundo? ¿Podemos crear algo sin usar cosas ajenas?</a:t>
            </a:r>
          </a:p>
          <a:p>
            <a:pPr lvl="1"/>
            <a:r>
              <a:rPr lang="es-ES_tradnl" dirty="0" smtClean="0"/>
              <a:t>Justicia en el intercambio</a:t>
            </a:r>
          </a:p>
          <a:p>
            <a:pPr lvl="2"/>
            <a:r>
              <a:rPr lang="es-ES_tradnl" dirty="0" smtClean="0"/>
              <a:t>Cuando la transferencia de algo propio es justa.</a:t>
            </a:r>
          </a:p>
          <a:p>
            <a:pPr lvl="2"/>
            <a:r>
              <a:rPr lang="es-ES_tradnl" dirty="0" smtClean="0"/>
              <a:t>¿Ha habido coacción en el intercambio?</a:t>
            </a:r>
          </a:p>
          <a:p>
            <a:pPr lvl="1"/>
            <a:r>
              <a:rPr lang="es-ES_tradnl" dirty="0" smtClean="0"/>
              <a:t>Justicia en la rectificación</a:t>
            </a:r>
          </a:p>
          <a:p>
            <a:pPr lvl="2"/>
            <a:r>
              <a:rPr lang="es-ES_tradnl" dirty="0" smtClean="0"/>
              <a:t>Cuando es necesario corregir una transferencia.</a:t>
            </a:r>
            <a:endParaRPr lang="es-ES_tradnl" dirty="0"/>
          </a:p>
        </p:txBody>
      </p:sp>
    </p:spTree>
    <p:extLst>
      <p:ext uri="{BB962C8B-B14F-4D97-AF65-F5344CB8AC3E}">
        <p14:creationId xmlns:p14="http://schemas.microsoft.com/office/powerpoint/2010/main" val="784824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Crítica a las teorías que enfatizan un patrón</a:t>
            </a:r>
            <a:endParaRPr lang="es-ES_tradnl" dirty="0"/>
          </a:p>
        </p:txBody>
      </p:sp>
      <p:sp>
        <p:nvSpPr>
          <p:cNvPr id="3" name="Marcador de contenido 2"/>
          <p:cNvSpPr>
            <a:spLocks noGrp="1"/>
          </p:cNvSpPr>
          <p:nvPr>
            <p:ph idx="1"/>
          </p:nvPr>
        </p:nvSpPr>
        <p:spPr/>
        <p:txBody>
          <a:bodyPr>
            <a:normAutofit fontScale="92500" lnSpcReduction="10000"/>
          </a:bodyPr>
          <a:lstStyle/>
          <a:p>
            <a:r>
              <a:rPr lang="es-ES_tradnl" dirty="0" smtClean="0"/>
              <a:t>Una debida consideración por la libertad nos debiera llevar a rechazar cualquier teoría que dependa de un patrón o de un resultado.</a:t>
            </a:r>
          </a:p>
          <a:p>
            <a:r>
              <a:rPr lang="es-ES_tradnl" dirty="0" smtClean="0"/>
              <a:t>Un ejemplo para demostrarlo: </a:t>
            </a:r>
            <a:r>
              <a:rPr lang="es-ES_tradnl" dirty="0" err="1" smtClean="0"/>
              <a:t>Wilt</a:t>
            </a:r>
            <a:r>
              <a:rPr lang="es-ES_tradnl" dirty="0" smtClean="0"/>
              <a:t> Chamberlain.</a:t>
            </a:r>
          </a:p>
          <a:p>
            <a:pPr lvl="1"/>
            <a:r>
              <a:rPr lang="es-ES_tradnl" dirty="0" smtClean="0"/>
              <a:t>Escoja su patrón favorito (igualdad, necesidad, etc.) y asuma que los recursos en una sociedad han sido perfectamente distribuidos conforme a ese patrón (D1).</a:t>
            </a:r>
          </a:p>
          <a:p>
            <a:pPr lvl="1"/>
            <a:r>
              <a:rPr lang="es-ES_tradnl" dirty="0" smtClean="0"/>
              <a:t>Apenas usted se dé la vuelta, las personas comenzarán a intercambiar libremente esos recursos (por ejemplo, yendo a ver a </a:t>
            </a:r>
            <a:r>
              <a:rPr lang="es-ES_tradnl" dirty="0" err="1" smtClean="0"/>
              <a:t>Wilt</a:t>
            </a:r>
            <a:r>
              <a:rPr lang="es-ES_tradnl" dirty="0" smtClean="0"/>
              <a:t> Chamberlain). Esa infinitud de intercambios arrojará una distribución, desigual (D2). Por de pronto, todos quienes quisieron ir a ver la NBA hicieron más rico a </a:t>
            </a:r>
            <a:r>
              <a:rPr lang="es-ES_tradnl" dirty="0" err="1" smtClean="0"/>
              <a:t>Wilt</a:t>
            </a:r>
            <a:r>
              <a:rPr lang="es-ES_tradnl" dirty="0" smtClean="0"/>
              <a:t> Chamberlain.</a:t>
            </a:r>
          </a:p>
          <a:p>
            <a:pPr lvl="1"/>
            <a:r>
              <a:rPr lang="es-ES_tradnl" dirty="0" smtClean="0"/>
              <a:t>Si esta nueva distribución, que nos aleja del patrón original, fue alcanzada sin coacción, ¿podríamos decir que es injusta? ¿Si corrigiéramos D2, al punto de llevar la sociedad a D1, no estaríamos coaccionando a las personas contra su voluntad? ¿No sería esto una infracción de su libertad?</a:t>
            </a:r>
            <a:endParaRPr lang="es-ES_tradnl" dirty="0"/>
          </a:p>
        </p:txBody>
      </p:sp>
    </p:spTree>
    <p:extLst>
      <p:ext uri="{BB962C8B-B14F-4D97-AF65-F5344CB8AC3E}">
        <p14:creationId xmlns:p14="http://schemas.microsoft.com/office/powerpoint/2010/main" val="511616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lstStyle/>
          <a:p>
            <a:endParaRPr lang="es-ES_tradnl" dirty="0"/>
          </a:p>
        </p:txBody>
      </p:sp>
      <p:sp>
        <p:nvSpPr>
          <p:cNvPr id="4" name="Rectángulo 3"/>
          <p:cNvSpPr/>
          <p:nvPr/>
        </p:nvSpPr>
        <p:spPr>
          <a:xfrm>
            <a:off x="1581912" y="2852928"/>
            <a:ext cx="2496312" cy="1700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4800" dirty="0" smtClean="0"/>
              <a:t>D1</a:t>
            </a:r>
            <a:endParaRPr lang="es-ES_tradnl" dirty="0"/>
          </a:p>
        </p:txBody>
      </p:sp>
      <p:sp>
        <p:nvSpPr>
          <p:cNvPr id="5" name="Rectángulo 4"/>
          <p:cNvSpPr/>
          <p:nvPr/>
        </p:nvSpPr>
        <p:spPr>
          <a:xfrm>
            <a:off x="7891272" y="2852928"/>
            <a:ext cx="2496312" cy="1700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5400" dirty="0" smtClean="0"/>
              <a:t>D2</a:t>
            </a:r>
            <a:endParaRPr lang="es-ES_tradnl" dirty="0"/>
          </a:p>
        </p:txBody>
      </p:sp>
      <p:cxnSp>
        <p:nvCxnSpPr>
          <p:cNvPr id="7" name="Conector recto de flecha 6"/>
          <p:cNvCxnSpPr/>
          <p:nvPr/>
        </p:nvCxnSpPr>
        <p:spPr>
          <a:xfrm>
            <a:off x="4242816" y="3703320"/>
            <a:ext cx="34838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356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1226</Words>
  <Application>Microsoft Macintosh PowerPoint</Application>
  <PresentationFormat>Panorámica</PresentationFormat>
  <Paragraphs>64</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Book Antiqua</vt:lpstr>
      <vt:lpstr>Calibri</vt:lpstr>
      <vt:lpstr>Calibri Light</vt:lpstr>
      <vt:lpstr>Arial</vt:lpstr>
      <vt:lpstr>Tema de Office</vt:lpstr>
      <vt:lpstr>Nozick y la teoría del justo título</vt:lpstr>
      <vt:lpstr>Las dos vertientes de la filosofía política moderna</vt:lpstr>
      <vt:lpstr>Presentación de PowerPoint</vt:lpstr>
      <vt:lpstr>¿Qué es la justicia distributiva?</vt:lpstr>
      <vt:lpstr>¿Qué es la justicia distributiva?</vt:lpstr>
      <vt:lpstr>Tipos de teorías de la justicia según Nozick</vt:lpstr>
      <vt:lpstr>Teoría del justo título</vt:lpstr>
      <vt:lpstr>Crítica a las teorías que enfatizan un patrón</vt:lpstr>
      <vt:lpstr>Presentación de PowerPoint</vt:lpstr>
      <vt:lpstr>Presentación de PowerPoint</vt:lpstr>
      <vt:lpstr>Justicia en el intercambio</vt:lpstr>
      <vt:lpstr>Justicia en el intercambio</vt:lpstr>
      <vt:lpstr>Justicia en la adquisición</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Nozick y la teoría del justo título</dc:title>
  <dc:creator>Thomas Bullemore</dc:creator>
  <cp:lastModifiedBy>Thomas Bullemore</cp:lastModifiedBy>
  <cp:revision>16</cp:revision>
  <cp:lastPrinted>2021-04-26T19:04:44Z</cp:lastPrinted>
  <dcterms:created xsi:type="dcterms:W3CDTF">2021-04-26T17:23:24Z</dcterms:created>
  <dcterms:modified xsi:type="dcterms:W3CDTF">2021-04-29T21:56:05Z</dcterms:modified>
</cp:coreProperties>
</file>