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7" r:id="rId4"/>
    <p:sldId id="266" r:id="rId5"/>
    <p:sldId id="263" r:id="rId6"/>
    <p:sldId id="260" r:id="rId7"/>
    <p:sldId id="257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5F1B8C-17DC-4EEC-B6D0-AE5CEDEC354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B43DFE2-0B86-476B-9AFD-BF799B8980A4}">
      <dgm:prSet/>
      <dgm:spPr/>
      <dgm:t>
        <a:bodyPr/>
        <a:lstStyle/>
        <a:p>
          <a:r>
            <a:rPr lang="es-ES" b="0" i="0" dirty="0"/>
            <a:t>Fórmula de la ley universal. Obra sólo según aquella máxima por la cual puedas querer que al mismo tiempo se convierta en ley universal</a:t>
          </a:r>
          <a:endParaRPr lang="en-US" dirty="0"/>
        </a:p>
      </dgm:t>
    </dgm:pt>
    <dgm:pt modelId="{AD00F690-5CF3-4ABF-886C-77DDBB2E5EAD}" type="parTrans" cxnId="{A2C074B3-1816-4A6A-8B32-35E1B8B5890A}">
      <dgm:prSet/>
      <dgm:spPr/>
      <dgm:t>
        <a:bodyPr/>
        <a:lstStyle/>
        <a:p>
          <a:endParaRPr lang="en-US"/>
        </a:p>
      </dgm:t>
    </dgm:pt>
    <dgm:pt modelId="{A5F3FFC2-8B4F-4D69-83FC-1A26C62D798E}" type="sibTrans" cxnId="{A2C074B3-1816-4A6A-8B32-35E1B8B5890A}">
      <dgm:prSet/>
      <dgm:spPr/>
      <dgm:t>
        <a:bodyPr/>
        <a:lstStyle/>
        <a:p>
          <a:endParaRPr lang="en-US"/>
        </a:p>
      </dgm:t>
    </dgm:pt>
    <dgm:pt modelId="{CD4C7CB6-F78B-4D43-9080-3C17F9037AB5}">
      <dgm:prSet/>
      <dgm:spPr/>
      <dgm:t>
        <a:bodyPr/>
        <a:lstStyle/>
        <a:p>
          <a:r>
            <a:rPr lang="es-ES" b="0" i="0"/>
            <a:t>Fórmula de la ley de la naturaleza. Obra como si la máxima de tu acción debiera tornarse, por tu voluntad, ley universal de la naturaleza</a:t>
          </a:r>
          <a:endParaRPr lang="en-US"/>
        </a:p>
      </dgm:t>
    </dgm:pt>
    <dgm:pt modelId="{4E813613-D571-4AD0-A5BF-31B66871031C}" type="parTrans" cxnId="{44EE7751-11A3-4317-8BDF-17FB43DBE7B8}">
      <dgm:prSet/>
      <dgm:spPr/>
      <dgm:t>
        <a:bodyPr/>
        <a:lstStyle/>
        <a:p>
          <a:endParaRPr lang="en-US"/>
        </a:p>
      </dgm:t>
    </dgm:pt>
    <dgm:pt modelId="{3DC954B4-04D4-4BA5-AFA4-445A3C254872}" type="sibTrans" cxnId="{44EE7751-11A3-4317-8BDF-17FB43DBE7B8}">
      <dgm:prSet/>
      <dgm:spPr/>
      <dgm:t>
        <a:bodyPr/>
        <a:lstStyle/>
        <a:p>
          <a:endParaRPr lang="en-US"/>
        </a:p>
      </dgm:t>
    </dgm:pt>
    <dgm:pt modelId="{131F0D5A-1A20-4751-8B83-6BE52192BD90}">
      <dgm:prSet/>
      <dgm:spPr/>
      <dgm:t>
        <a:bodyPr/>
        <a:lstStyle/>
        <a:p>
          <a:r>
            <a:rPr lang="es-ES"/>
            <a:t>Fórmula de la humanidad. </a:t>
          </a:r>
          <a:r>
            <a:rPr lang="es-ES" b="0" i="0"/>
            <a:t>Obra de tal modo que trates a la humanidad, tanto en tu persona como en la persona de cualquier otro, siempre al mismo tiempo como fin y nunca simplemente como medio</a:t>
          </a:r>
          <a:endParaRPr lang="en-US"/>
        </a:p>
      </dgm:t>
    </dgm:pt>
    <dgm:pt modelId="{84A5D464-B3C6-4F7D-B120-9BE98BF40A8A}" type="parTrans" cxnId="{A1AA7187-518A-4251-9EAC-9A00764DBBE5}">
      <dgm:prSet/>
      <dgm:spPr/>
      <dgm:t>
        <a:bodyPr/>
        <a:lstStyle/>
        <a:p>
          <a:endParaRPr lang="en-US"/>
        </a:p>
      </dgm:t>
    </dgm:pt>
    <dgm:pt modelId="{051149A5-3203-407D-9261-0B954AF6A2CA}" type="sibTrans" cxnId="{A1AA7187-518A-4251-9EAC-9A00764DBBE5}">
      <dgm:prSet/>
      <dgm:spPr/>
      <dgm:t>
        <a:bodyPr/>
        <a:lstStyle/>
        <a:p>
          <a:endParaRPr lang="en-US"/>
        </a:p>
      </dgm:t>
    </dgm:pt>
    <dgm:pt modelId="{5F45B3FA-465E-4F0B-88C9-30627B604798}">
      <dgm:prSet/>
      <dgm:spPr/>
      <dgm:t>
        <a:bodyPr/>
        <a:lstStyle/>
        <a:p>
          <a:r>
            <a:rPr lang="es-ES" b="0" i="0" dirty="0"/>
            <a:t>Todas las máximas tienen una:</a:t>
          </a:r>
          <a:endParaRPr lang="en-US" dirty="0"/>
        </a:p>
      </dgm:t>
    </dgm:pt>
    <dgm:pt modelId="{182469E3-CA9F-48A2-8A22-ED68E8B7126B}" type="parTrans" cxnId="{68F7B518-8A17-4729-A688-CCD89C5F66C9}">
      <dgm:prSet/>
      <dgm:spPr/>
      <dgm:t>
        <a:bodyPr/>
        <a:lstStyle/>
        <a:p>
          <a:endParaRPr lang="en-US"/>
        </a:p>
      </dgm:t>
    </dgm:pt>
    <dgm:pt modelId="{73616EC4-753F-476D-B527-ED419DB0D739}" type="sibTrans" cxnId="{68F7B518-8A17-4729-A688-CCD89C5F66C9}">
      <dgm:prSet/>
      <dgm:spPr/>
      <dgm:t>
        <a:bodyPr/>
        <a:lstStyle/>
        <a:p>
          <a:endParaRPr lang="en-US"/>
        </a:p>
      </dgm:t>
    </dgm:pt>
    <dgm:pt modelId="{F8DA3EA0-0CBF-45D1-9F65-03A1381D5737}">
      <dgm:prSet/>
      <dgm:spPr/>
      <dgm:t>
        <a:bodyPr/>
        <a:lstStyle/>
        <a:p>
          <a:r>
            <a:rPr lang="es-ES" b="0" i="0"/>
            <a:t>Forma (universalidad): Máximas elegidas como si fuesen leyes universales.</a:t>
          </a:r>
          <a:endParaRPr lang="en-US"/>
        </a:p>
      </dgm:t>
    </dgm:pt>
    <dgm:pt modelId="{A5EF4460-2F1E-4785-ABCC-21B7E852E9F9}" type="parTrans" cxnId="{1928FA4A-2A5C-4485-984D-9DAFA7C18AD6}">
      <dgm:prSet/>
      <dgm:spPr/>
      <dgm:t>
        <a:bodyPr/>
        <a:lstStyle/>
        <a:p>
          <a:endParaRPr lang="en-US"/>
        </a:p>
      </dgm:t>
    </dgm:pt>
    <dgm:pt modelId="{2877ED2E-58DD-4AF5-B691-A1375EEBD83B}" type="sibTrans" cxnId="{1928FA4A-2A5C-4485-984D-9DAFA7C18AD6}">
      <dgm:prSet/>
      <dgm:spPr/>
      <dgm:t>
        <a:bodyPr/>
        <a:lstStyle/>
        <a:p>
          <a:endParaRPr lang="en-US"/>
        </a:p>
      </dgm:t>
    </dgm:pt>
    <dgm:pt modelId="{A335647E-429E-4ED5-B9D6-3B91558F944D}">
      <dgm:prSet/>
      <dgm:spPr/>
      <dgm:t>
        <a:bodyPr/>
        <a:lstStyle/>
        <a:p>
          <a:r>
            <a:rPr lang="es-ES" b="0" i="0"/>
            <a:t>Materia (Fin): Ser racional es fin, jamás medio</a:t>
          </a:r>
          <a:endParaRPr lang="en-US"/>
        </a:p>
      </dgm:t>
    </dgm:pt>
    <dgm:pt modelId="{662B3438-F08E-4F6E-A4AD-B08272676871}" type="parTrans" cxnId="{031CE886-9B8C-407D-8618-F8B7B9BF2C05}">
      <dgm:prSet/>
      <dgm:spPr/>
      <dgm:t>
        <a:bodyPr/>
        <a:lstStyle/>
        <a:p>
          <a:endParaRPr lang="en-US"/>
        </a:p>
      </dgm:t>
    </dgm:pt>
    <dgm:pt modelId="{3F101420-72BE-4476-9913-778EBCEE3FC4}" type="sibTrans" cxnId="{031CE886-9B8C-407D-8618-F8B7B9BF2C05}">
      <dgm:prSet/>
      <dgm:spPr/>
      <dgm:t>
        <a:bodyPr/>
        <a:lstStyle/>
        <a:p>
          <a:endParaRPr lang="en-US"/>
        </a:p>
      </dgm:t>
    </dgm:pt>
    <dgm:pt modelId="{17329027-26BA-4720-AE52-E7D730C29871}">
      <dgm:prSet/>
      <dgm:spPr/>
      <dgm:t>
        <a:bodyPr/>
        <a:lstStyle/>
        <a:p>
          <a:r>
            <a:rPr lang="es-ES" b="0" i="0"/>
            <a:t>Determinación integral de todas las máximas: Toda máxima debe concordar en un reino posible de fines como si fuera un reino de la naturaleza.</a:t>
          </a:r>
          <a:endParaRPr lang="en-US"/>
        </a:p>
      </dgm:t>
    </dgm:pt>
    <dgm:pt modelId="{7368F4B1-6CFD-48CA-8489-E6015AA0471A}" type="parTrans" cxnId="{623CEA67-8402-4C7D-9BC1-0266C8FBF8E9}">
      <dgm:prSet/>
      <dgm:spPr/>
      <dgm:t>
        <a:bodyPr/>
        <a:lstStyle/>
        <a:p>
          <a:endParaRPr lang="en-US"/>
        </a:p>
      </dgm:t>
    </dgm:pt>
    <dgm:pt modelId="{C61CE3E2-4C43-411E-BB5D-711ADCFD82EC}" type="sibTrans" cxnId="{623CEA67-8402-4C7D-9BC1-0266C8FBF8E9}">
      <dgm:prSet/>
      <dgm:spPr/>
      <dgm:t>
        <a:bodyPr/>
        <a:lstStyle/>
        <a:p>
          <a:endParaRPr lang="en-US"/>
        </a:p>
      </dgm:t>
    </dgm:pt>
    <dgm:pt modelId="{E22CAE09-89C0-42DC-837C-8E240E86ED95}">
      <dgm:prSet/>
      <dgm:spPr/>
      <dgm:t>
        <a:bodyPr/>
        <a:lstStyle/>
        <a:p>
          <a:r>
            <a:rPr lang="es-ES" b="0" i="0"/>
            <a:t>Máxima: Es un principio subjetivo de la acción por el cual obra de hecho. Contiene las reglas prácticas que determinan la razón en conformidad con las condiciones del sujeto (ignorancia, inclinaciones).</a:t>
          </a:r>
          <a:endParaRPr lang="en-US"/>
        </a:p>
      </dgm:t>
    </dgm:pt>
    <dgm:pt modelId="{0E78B430-8B44-4BD6-B414-13EE6A4D75AB}" type="parTrans" cxnId="{E6201F59-ECF9-4EFC-A291-8F0A0535A237}">
      <dgm:prSet/>
      <dgm:spPr/>
      <dgm:t>
        <a:bodyPr/>
        <a:lstStyle/>
        <a:p>
          <a:endParaRPr lang="en-US"/>
        </a:p>
      </dgm:t>
    </dgm:pt>
    <dgm:pt modelId="{550AED69-0551-456D-9BFB-0E2CDF116193}" type="sibTrans" cxnId="{E6201F59-ECF9-4EFC-A291-8F0A0535A237}">
      <dgm:prSet/>
      <dgm:spPr/>
      <dgm:t>
        <a:bodyPr/>
        <a:lstStyle/>
        <a:p>
          <a:endParaRPr lang="en-US"/>
        </a:p>
      </dgm:t>
    </dgm:pt>
    <dgm:pt modelId="{482F85C7-2C0A-4228-A58C-64A33CA32E0E}">
      <dgm:prSet/>
      <dgm:spPr/>
      <dgm:t>
        <a:bodyPr/>
        <a:lstStyle/>
        <a:p>
          <a:r>
            <a:rPr lang="es-ES" b="0" i="0"/>
            <a:t>Principio práctic</a:t>
          </a:r>
          <a:r>
            <a:rPr lang="es-ES"/>
            <a:t>o material. </a:t>
          </a:r>
          <a:r>
            <a:rPr lang="es-ES" b="0" i="0"/>
            <a:t>Cuando consideran los fines subjetivos y ciertos estímulos. Se apoya en imperativos hipotéticos, siendo relativos (no universalizables) al residir su valor en la relación con una determinada facultad de desear el sujeto.</a:t>
          </a:r>
          <a:endParaRPr lang="en-US"/>
        </a:p>
      </dgm:t>
    </dgm:pt>
    <dgm:pt modelId="{6DB65319-521E-453A-856A-FABBF17FC488}" type="parTrans" cxnId="{5169EBF2-6184-4662-92CE-E78AEBA26E93}">
      <dgm:prSet/>
      <dgm:spPr/>
      <dgm:t>
        <a:bodyPr/>
        <a:lstStyle/>
        <a:p>
          <a:endParaRPr lang="en-US"/>
        </a:p>
      </dgm:t>
    </dgm:pt>
    <dgm:pt modelId="{A12C8E60-7D5A-41C7-BB92-D51E22F5F5B7}" type="sibTrans" cxnId="{5169EBF2-6184-4662-92CE-E78AEBA26E93}">
      <dgm:prSet/>
      <dgm:spPr/>
      <dgm:t>
        <a:bodyPr/>
        <a:lstStyle/>
        <a:p>
          <a:endParaRPr lang="en-US"/>
        </a:p>
      </dgm:t>
    </dgm:pt>
    <dgm:pt modelId="{EA1D244D-4DFA-4BC7-9D4F-DB3CF3E0E5DB}">
      <dgm:prSet/>
      <dgm:spPr/>
      <dgm:t>
        <a:bodyPr/>
        <a:lstStyle/>
        <a:p>
          <a:r>
            <a:rPr lang="es-ES" b="0" i="0"/>
            <a:t>Ley práctica: Principio objetivo de la acción, por el cual debe obrar el sujeto</a:t>
          </a:r>
          <a:endParaRPr lang="en-US"/>
        </a:p>
      </dgm:t>
    </dgm:pt>
    <dgm:pt modelId="{9681F58A-E055-49E1-B54C-9786C3A00FCA}" type="parTrans" cxnId="{4443CBFA-3BB3-40D6-96FE-24B8BB1B1C11}">
      <dgm:prSet/>
      <dgm:spPr/>
      <dgm:t>
        <a:bodyPr/>
        <a:lstStyle/>
        <a:p>
          <a:endParaRPr lang="en-US"/>
        </a:p>
      </dgm:t>
    </dgm:pt>
    <dgm:pt modelId="{A10982FB-5DC6-4F0D-BA6C-8726361361A2}" type="sibTrans" cxnId="{4443CBFA-3BB3-40D6-96FE-24B8BB1B1C11}">
      <dgm:prSet/>
      <dgm:spPr/>
      <dgm:t>
        <a:bodyPr/>
        <a:lstStyle/>
        <a:p>
          <a:endParaRPr lang="en-US"/>
        </a:p>
      </dgm:t>
    </dgm:pt>
    <dgm:pt modelId="{1E1D066E-E0E6-471F-AE91-41278CB820A5}" type="pres">
      <dgm:prSet presAssocID="{025F1B8C-17DC-4EEC-B6D0-AE5CEDEC354E}" presName="linear" presStyleCnt="0">
        <dgm:presLayoutVars>
          <dgm:animLvl val="lvl"/>
          <dgm:resizeHandles val="exact"/>
        </dgm:presLayoutVars>
      </dgm:prSet>
      <dgm:spPr/>
    </dgm:pt>
    <dgm:pt modelId="{E381B75F-A507-4FC0-817A-D3BDCBF1538F}" type="pres">
      <dgm:prSet presAssocID="{8B43DFE2-0B86-476B-9AFD-BF799B8980A4}" presName="parentText" presStyleLbl="node1" presStyleIdx="0" presStyleCnt="10">
        <dgm:presLayoutVars>
          <dgm:chMax val="0"/>
          <dgm:bulletEnabled val="1"/>
        </dgm:presLayoutVars>
      </dgm:prSet>
      <dgm:spPr/>
    </dgm:pt>
    <dgm:pt modelId="{B00AB396-EE7B-4D8F-B95C-D50EDE9B6A68}" type="pres">
      <dgm:prSet presAssocID="{A5F3FFC2-8B4F-4D69-83FC-1A26C62D798E}" presName="spacer" presStyleCnt="0"/>
      <dgm:spPr/>
    </dgm:pt>
    <dgm:pt modelId="{CD48C638-869C-4FBB-A27C-987BBF12B0F1}" type="pres">
      <dgm:prSet presAssocID="{CD4C7CB6-F78B-4D43-9080-3C17F9037AB5}" presName="parentText" presStyleLbl="node1" presStyleIdx="1" presStyleCnt="10">
        <dgm:presLayoutVars>
          <dgm:chMax val="0"/>
          <dgm:bulletEnabled val="1"/>
        </dgm:presLayoutVars>
      </dgm:prSet>
      <dgm:spPr/>
    </dgm:pt>
    <dgm:pt modelId="{C619BDD0-B0F4-4BD9-8D04-DDAA5BF87809}" type="pres">
      <dgm:prSet presAssocID="{3DC954B4-04D4-4BA5-AFA4-445A3C254872}" presName="spacer" presStyleCnt="0"/>
      <dgm:spPr/>
    </dgm:pt>
    <dgm:pt modelId="{709ABE2C-4497-4284-A9EB-28602E8040A0}" type="pres">
      <dgm:prSet presAssocID="{131F0D5A-1A20-4751-8B83-6BE52192BD90}" presName="parentText" presStyleLbl="node1" presStyleIdx="2" presStyleCnt="10">
        <dgm:presLayoutVars>
          <dgm:chMax val="0"/>
          <dgm:bulletEnabled val="1"/>
        </dgm:presLayoutVars>
      </dgm:prSet>
      <dgm:spPr/>
    </dgm:pt>
    <dgm:pt modelId="{9F71137C-3CAA-4995-B15A-3A15C8F063FD}" type="pres">
      <dgm:prSet presAssocID="{051149A5-3203-407D-9261-0B954AF6A2CA}" presName="spacer" presStyleCnt="0"/>
      <dgm:spPr/>
    </dgm:pt>
    <dgm:pt modelId="{769D8072-FB69-46B2-8089-337CA4FA13EE}" type="pres">
      <dgm:prSet presAssocID="{5F45B3FA-465E-4F0B-88C9-30627B604798}" presName="parentText" presStyleLbl="node1" presStyleIdx="3" presStyleCnt="10">
        <dgm:presLayoutVars>
          <dgm:chMax val="0"/>
          <dgm:bulletEnabled val="1"/>
        </dgm:presLayoutVars>
      </dgm:prSet>
      <dgm:spPr/>
    </dgm:pt>
    <dgm:pt modelId="{BC8D5C3E-F811-464E-8567-FCAC57D5F215}" type="pres">
      <dgm:prSet presAssocID="{73616EC4-753F-476D-B527-ED419DB0D739}" presName="spacer" presStyleCnt="0"/>
      <dgm:spPr/>
    </dgm:pt>
    <dgm:pt modelId="{69CFB8CD-5EC0-4893-965F-C4A62C749EFE}" type="pres">
      <dgm:prSet presAssocID="{F8DA3EA0-0CBF-45D1-9F65-03A1381D5737}" presName="parentText" presStyleLbl="node1" presStyleIdx="4" presStyleCnt="10">
        <dgm:presLayoutVars>
          <dgm:chMax val="0"/>
          <dgm:bulletEnabled val="1"/>
        </dgm:presLayoutVars>
      </dgm:prSet>
      <dgm:spPr/>
    </dgm:pt>
    <dgm:pt modelId="{1489785F-6C63-4706-B8F3-9F9B8D3951D7}" type="pres">
      <dgm:prSet presAssocID="{2877ED2E-58DD-4AF5-B691-A1375EEBD83B}" presName="spacer" presStyleCnt="0"/>
      <dgm:spPr/>
    </dgm:pt>
    <dgm:pt modelId="{AB8B28AE-77B7-46A8-9AE9-CC0BE0E95318}" type="pres">
      <dgm:prSet presAssocID="{A335647E-429E-4ED5-B9D6-3B91558F944D}" presName="parentText" presStyleLbl="node1" presStyleIdx="5" presStyleCnt="10">
        <dgm:presLayoutVars>
          <dgm:chMax val="0"/>
          <dgm:bulletEnabled val="1"/>
        </dgm:presLayoutVars>
      </dgm:prSet>
      <dgm:spPr/>
    </dgm:pt>
    <dgm:pt modelId="{AC31E3DC-0209-4152-A91A-69B0CB6776BC}" type="pres">
      <dgm:prSet presAssocID="{3F101420-72BE-4476-9913-778EBCEE3FC4}" presName="spacer" presStyleCnt="0"/>
      <dgm:spPr/>
    </dgm:pt>
    <dgm:pt modelId="{C4485CF5-B180-4F4E-93F0-FF81915DCE42}" type="pres">
      <dgm:prSet presAssocID="{17329027-26BA-4720-AE52-E7D730C29871}" presName="parentText" presStyleLbl="node1" presStyleIdx="6" presStyleCnt="10">
        <dgm:presLayoutVars>
          <dgm:chMax val="0"/>
          <dgm:bulletEnabled val="1"/>
        </dgm:presLayoutVars>
      </dgm:prSet>
      <dgm:spPr/>
    </dgm:pt>
    <dgm:pt modelId="{F774EDB2-73EF-4E86-81CF-912431EC37B6}" type="pres">
      <dgm:prSet presAssocID="{C61CE3E2-4C43-411E-BB5D-711ADCFD82EC}" presName="spacer" presStyleCnt="0"/>
      <dgm:spPr/>
    </dgm:pt>
    <dgm:pt modelId="{BFE026C2-11C9-4270-99CB-353FC49E3E9B}" type="pres">
      <dgm:prSet presAssocID="{E22CAE09-89C0-42DC-837C-8E240E86ED95}" presName="parentText" presStyleLbl="node1" presStyleIdx="7" presStyleCnt="10">
        <dgm:presLayoutVars>
          <dgm:chMax val="0"/>
          <dgm:bulletEnabled val="1"/>
        </dgm:presLayoutVars>
      </dgm:prSet>
      <dgm:spPr/>
    </dgm:pt>
    <dgm:pt modelId="{601F3A5A-15C8-42A9-85CF-BD4178CE0017}" type="pres">
      <dgm:prSet presAssocID="{550AED69-0551-456D-9BFB-0E2CDF116193}" presName="spacer" presStyleCnt="0"/>
      <dgm:spPr/>
    </dgm:pt>
    <dgm:pt modelId="{E67BE20B-F231-47B4-A14F-799C280549B1}" type="pres">
      <dgm:prSet presAssocID="{482F85C7-2C0A-4228-A58C-64A33CA32E0E}" presName="parentText" presStyleLbl="node1" presStyleIdx="8" presStyleCnt="10">
        <dgm:presLayoutVars>
          <dgm:chMax val="0"/>
          <dgm:bulletEnabled val="1"/>
        </dgm:presLayoutVars>
      </dgm:prSet>
      <dgm:spPr/>
    </dgm:pt>
    <dgm:pt modelId="{F8FCCABB-E2EA-4C4E-B6A3-0D7BD8071449}" type="pres">
      <dgm:prSet presAssocID="{A12C8E60-7D5A-41C7-BB92-D51E22F5F5B7}" presName="spacer" presStyleCnt="0"/>
      <dgm:spPr/>
    </dgm:pt>
    <dgm:pt modelId="{1625440F-004F-45E0-93E3-F1802AB98ABE}" type="pres">
      <dgm:prSet presAssocID="{EA1D244D-4DFA-4BC7-9D4F-DB3CF3E0E5DB}" presName="parentText" presStyleLbl="node1" presStyleIdx="9" presStyleCnt="10">
        <dgm:presLayoutVars>
          <dgm:chMax val="0"/>
          <dgm:bulletEnabled val="1"/>
        </dgm:presLayoutVars>
      </dgm:prSet>
      <dgm:spPr/>
    </dgm:pt>
  </dgm:ptLst>
  <dgm:cxnLst>
    <dgm:cxn modelId="{FE5C8007-32BD-4B3C-9D69-FC3EC0CE71E4}" type="presOf" srcId="{131F0D5A-1A20-4751-8B83-6BE52192BD90}" destId="{709ABE2C-4497-4284-A9EB-28602E8040A0}" srcOrd="0" destOrd="0" presId="urn:microsoft.com/office/officeart/2005/8/layout/vList2"/>
    <dgm:cxn modelId="{889AF90B-7CF4-4C78-A509-9F59EBDE2543}" type="presOf" srcId="{025F1B8C-17DC-4EEC-B6D0-AE5CEDEC354E}" destId="{1E1D066E-E0E6-471F-AE91-41278CB820A5}" srcOrd="0" destOrd="0" presId="urn:microsoft.com/office/officeart/2005/8/layout/vList2"/>
    <dgm:cxn modelId="{42B7BA0E-EE8F-43AA-A2CE-7E036296B6A0}" type="presOf" srcId="{F8DA3EA0-0CBF-45D1-9F65-03A1381D5737}" destId="{69CFB8CD-5EC0-4893-965F-C4A62C749EFE}" srcOrd="0" destOrd="0" presId="urn:microsoft.com/office/officeart/2005/8/layout/vList2"/>
    <dgm:cxn modelId="{68F7B518-8A17-4729-A688-CCD89C5F66C9}" srcId="{025F1B8C-17DC-4EEC-B6D0-AE5CEDEC354E}" destId="{5F45B3FA-465E-4F0B-88C9-30627B604798}" srcOrd="3" destOrd="0" parTransId="{182469E3-CA9F-48A2-8A22-ED68E8B7126B}" sibTransId="{73616EC4-753F-476D-B527-ED419DB0D739}"/>
    <dgm:cxn modelId="{BE0F1021-C770-4FF7-8946-AA71C69027AF}" type="presOf" srcId="{A335647E-429E-4ED5-B9D6-3B91558F944D}" destId="{AB8B28AE-77B7-46A8-9AE9-CC0BE0E95318}" srcOrd="0" destOrd="0" presId="urn:microsoft.com/office/officeart/2005/8/layout/vList2"/>
    <dgm:cxn modelId="{4BBE8223-4075-4F1C-84FC-297D41CF18BF}" type="presOf" srcId="{E22CAE09-89C0-42DC-837C-8E240E86ED95}" destId="{BFE026C2-11C9-4270-99CB-353FC49E3E9B}" srcOrd="0" destOrd="0" presId="urn:microsoft.com/office/officeart/2005/8/layout/vList2"/>
    <dgm:cxn modelId="{623CEA67-8402-4C7D-9BC1-0266C8FBF8E9}" srcId="{025F1B8C-17DC-4EEC-B6D0-AE5CEDEC354E}" destId="{17329027-26BA-4720-AE52-E7D730C29871}" srcOrd="6" destOrd="0" parTransId="{7368F4B1-6CFD-48CA-8489-E6015AA0471A}" sibTransId="{C61CE3E2-4C43-411E-BB5D-711ADCFD82EC}"/>
    <dgm:cxn modelId="{A74AF948-7D1B-437C-B3AD-BCF359098DAE}" type="presOf" srcId="{8B43DFE2-0B86-476B-9AFD-BF799B8980A4}" destId="{E381B75F-A507-4FC0-817A-D3BDCBF1538F}" srcOrd="0" destOrd="0" presId="urn:microsoft.com/office/officeart/2005/8/layout/vList2"/>
    <dgm:cxn modelId="{1928FA4A-2A5C-4485-984D-9DAFA7C18AD6}" srcId="{025F1B8C-17DC-4EEC-B6D0-AE5CEDEC354E}" destId="{F8DA3EA0-0CBF-45D1-9F65-03A1381D5737}" srcOrd="4" destOrd="0" parTransId="{A5EF4460-2F1E-4785-ABCC-21B7E852E9F9}" sibTransId="{2877ED2E-58DD-4AF5-B691-A1375EEBD83B}"/>
    <dgm:cxn modelId="{44EE7751-11A3-4317-8BDF-17FB43DBE7B8}" srcId="{025F1B8C-17DC-4EEC-B6D0-AE5CEDEC354E}" destId="{CD4C7CB6-F78B-4D43-9080-3C17F9037AB5}" srcOrd="1" destOrd="0" parTransId="{4E813613-D571-4AD0-A5BF-31B66871031C}" sibTransId="{3DC954B4-04D4-4BA5-AFA4-445A3C254872}"/>
    <dgm:cxn modelId="{B76D0E57-BD3F-4353-B612-080DCCE92B2D}" type="presOf" srcId="{482F85C7-2C0A-4228-A58C-64A33CA32E0E}" destId="{E67BE20B-F231-47B4-A14F-799C280549B1}" srcOrd="0" destOrd="0" presId="urn:microsoft.com/office/officeart/2005/8/layout/vList2"/>
    <dgm:cxn modelId="{DEE62158-F590-4FA5-92D0-15E083BEDBEF}" type="presOf" srcId="{EA1D244D-4DFA-4BC7-9D4F-DB3CF3E0E5DB}" destId="{1625440F-004F-45E0-93E3-F1802AB98ABE}" srcOrd="0" destOrd="0" presId="urn:microsoft.com/office/officeart/2005/8/layout/vList2"/>
    <dgm:cxn modelId="{E6201F59-ECF9-4EFC-A291-8F0A0535A237}" srcId="{025F1B8C-17DC-4EEC-B6D0-AE5CEDEC354E}" destId="{E22CAE09-89C0-42DC-837C-8E240E86ED95}" srcOrd="7" destOrd="0" parTransId="{0E78B430-8B44-4BD6-B414-13EE6A4D75AB}" sibTransId="{550AED69-0551-456D-9BFB-0E2CDF116193}"/>
    <dgm:cxn modelId="{031CE886-9B8C-407D-8618-F8B7B9BF2C05}" srcId="{025F1B8C-17DC-4EEC-B6D0-AE5CEDEC354E}" destId="{A335647E-429E-4ED5-B9D6-3B91558F944D}" srcOrd="5" destOrd="0" parTransId="{662B3438-F08E-4F6E-A4AD-B08272676871}" sibTransId="{3F101420-72BE-4476-9913-778EBCEE3FC4}"/>
    <dgm:cxn modelId="{A1AA7187-518A-4251-9EAC-9A00764DBBE5}" srcId="{025F1B8C-17DC-4EEC-B6D0-AE5CEDEC354E}" destId="{131F0D5A-1A20-4751-8B83-6BE52192BD90}" srcOrd="2" destOrd="0" parTransId="{84A5D464-B3C6-4F7D-B120-9BE98BF40A8A}" sibTransId="{051149A5-3203-407D-9261-0B954AF6A2CA}"/>
    <dgm:cxn modelId="{A2C074B3-1816-4A6A-8B32-35E1B8B5890A}" srcId="{025F1B8C-17DC-4EEC-B6D0-AE5CEDEC354E}" destId="{8B43DFE2-0B86-476B-9AFD-BF799B8980A4}" srcOrd="0" destOrd="0" parTransId="{AD00F690-5CF3-4ABF-886C-77DDBB2E5EAD}" sibTransId="{A5F3FFC2-8B4F-4D69-83FC-1A26C62D798E}"/>
    <dgm:cxn modelId="{09CA68B4-FEDA-4328-87D3-3D16ABA13C69}" type="presOf" srcId="{5F45B3FA-465E-4F0B-88C9-30627B604798}" destId="{769D8072-FB69-46B2-8089-337CA4FA13EE}" srcOrd="0" destOrd="0" presId="urn:microsoft.com/office/officeart/2005/8/layout/vList2"/>
    <dgm:cxn modelId="{A70921BE-5250-420D-9DE0-B4B16C860D1B}" type="presOf" srcId="{CD4C7CB6-F78B-4D43-9080-3C17F9037AB5}" destId="{CD48C638-869C-4FBB-A27C-987BBF12B0F1}" srcOrd="0" destOrd="0" presId="urn:microsoft.com/office/officeart/2005/8/layout/vList2"/>
    <dgm:cxn modelId="{5169EBF2-6184-4662-92CE-E78AEBA26E93}" srcId="{025F1B8C-17DC-4EEC-B6D0-AE5CEDEC354E}" destId="{482F85C7-2C0A-4228-A58C-64A33CA32E0E}" srcOrd="8" destOrd="0" parTransId="{6DB65319-521E-453A-856A-FABBF17FC488}" sibTransId="{A12C8E60-7D5A-41C7-BB92-D51E22F5F5B7}"/>
    <dgm:cxn modelId="{4443CBFA-3BB3-40D6-96FE-24B8BB1B1C11}" srcId="{025F1B8C-17DC-4EEC-B6D0-AE5CEDEC354E}" destId="{EA1D244D-4DFA-4BC7-9D4F-DB3CF3E0E5DB}" srcOrd="9" destOrd="0" parTransId="{9681F58A-E055-49E1-B54C-9786C3A00FCA}" sibTransId="{A10982FB-5DC6-4F0D-BA6C-8726361361A2}"/>
    <dgm:cxn modelId="{F786D3FB-DD07-45DC-809B-ABDA1A2C81D3}" type="presOf" srcId="{17329027-26BA-4720-AE52-E7D730C29871}" destId="{C4485CF5-B180-4F4E-93F0-FF81915DCE42}" srcOrd="0" destOrd="0" presId="urn:microsoft.com/office/officeart/2005/8/layout/vList2"/>
    <dgm:cxn modelId="{3B3B0B28-164F-4685-B7AB-FE8BB871DAC5}" type="presParOf" srcId="{1E1D066E-E0E6-471F-AE91-41278CB820A5}" destId="{E381B75F-A507-4FC0-817A-D3BDCBF1538F}" srcOrd="0" destOrd="0" presId="urn:microsoft.com/office/officeart/2005/8/layout/vList2"/>
    <dgm:cxn modelId="{6032199D-B65F-4347-9AAE-1B85AFD73C38}" type="presParOf" srcId="{1E1D066E-E0E6-471F-AE91-41278CB820A5}" destId="{B00AB396-EE7B-4D8F-B95C-D50EDE9B6A68}" srcOrd="1" destOrd="0" presId="urn:microsoft.com/office/officeart/2005/8/layout/vList2"/>
    <dgm:cxn modelId="{AFD794D0-178D-4C6A-9E3D-55042FEF27A8}" type="presParOf" srcId="{1E1D066E-E0E6-471F-AE91-41278CB820A5}" destId="{CD48C638-869C-4FBB-A27C-987BBF12B0F1}" srcOrd="2" destOrd="0" presId="urn:microsoft.com/office/officeart/2005/8/layout/vList2"/>
    <dgm:cxn modelId="{015660EB-40DE-423A-9416-463DB3BC32D3}" type="presParOf" srcId="{1E1D066E-E0E6-471F-AE91-41278CB820A5}" destId="{C619BDD0-B0F4-4BD9-8D04-DDAA5BF87809}" srcOrd="3" destOrd="0" presId="urn:microsoft.com/office/officeart/2005/8/layout/vList2"/>
    <dgm:cxn modelId="{1902B601-7B48-4B4E-B858-004D6F6CDD4B}" type="presParOf" srcId="{1E1D066E-E0E6-471F-AE91-41278CB820A5}" destId="{709ABE2C-4497-4284-A9EB-28602E8040A0}" srcOrd="4" destOrd="0" presId="urn:microsoft.com/office/officeart/2005/8/layout/vList2"/>
    <dgm:cxn modelId="{E7BF902A-ABD7-442B-BC07-35D6F34A3555}" type="presParOf" srcId="{1E1D066E-E0E6-471F-AE91-41278CB820A5}" destId="{9F71137C-3CAA-4995-B15A-3A15C8F063FD}" srcOrd="5" destOrd="0" presId="urn:microsoft.com/office/officeart/2005/8/layout/vList2"/>
    <dgm:cxn modelId="{B2A4F3C2-E3DF-4A1B-AD4C-BD1AE34A7B02}" type="presParOf" srcId="{1E1D066E-E0E6-471F-AE91-41278CB820A5}" destId="{769D8072-FB69-46B2-8089-337CA4FA13EE}" srcOrd="6" destOrd="0" presId="urn:microsoft.com/office/officeart/2005/8/layout/vList2"/>
    <dgm:cxn modelId="{90E56CBE-F789-4A52-8DD5-D5862F17DE2E}" type="presParOf" srcId="{1E1D066E-E0E6-471F-AE91-41278CB820A5}" destId="{BC8D5C3E-F811-464E-8567-FCAC57D5F215}" srcOrd="7" destOrd="0" presId="urn:microsoft.com/office/officeart/2005/8/layout/vList2"/>
    <dgm:cxn modelId="{70741A89-0E20-4FE0-B6F1-CDBF3AAB8DDB}" type="presParOf" srcId="{1E1D066E-E0E6-471F-AE91-41278CB820A5}" destId="{69CFB8CD-5EC0-4893-965F-C4A62C749EFE}" srcOrd="8" destOrd="0" presId="urn:microsoft.com/office/officeart/2005/8/layout/vList2"/>
    <dgm:cxn modelId="{D7387573-39C6-4CA0-BB47-48D9097B601C}" type="presParOf" srcId="{1E1D066E-E0E6-471F-AE91-41278CB820A5}" destId="{1489785F-6C63-4706-B8F3-9F9B8D3951D7}" srcOrd="9" destOrd="0" presId="urn:microsoft.com/office/officeart/2005/8/layout/vList2"/>
    <dgm:cxn modelId="{57926B1A-483A-4767-910F-A9BF13E22AB3}" type="presParOf" srcId="{1E1D066E-E0E6-471F-AE91-41278CB820A5}" destId="{AB8B28AE-77B7-46A8-9AE9-CC0BE0E95318}" srcOrd="10" destOrd="0" presId="urn:microsoft.com/office/officeart/2005/8/layout/vList2"/>
    <dgm:cxn modelId="{5C0E9330-5FD0-4BBB-8D81-FE2A90F70D33}" type="presParOf" srcId="{1E1D066E-E0E6-471F-AE91-41278CB820A5}" destId="{AC31E3DC-0209-4152-A91A-69B0CB6776BC}" srcOrd="11" destOrd="0" presId="urn:microsoft.com/office/officeart/2005/8/layout/vList2"/>
    <dgm:cxn modelId="{8FFE1FDE-F5FB-424A-BF13-211916BC49B7}" type="presParOf" srcId="{1E1D066E-E0E6-471F-AE91-41278CB820A5}" destId="{C4485CF5-B180-4F4E-93F0-FF81915DCE42}" srcOrd="12" destOrd="0" presId="urn:microsoft.com/office/officeart/2005/8/layout/vList2"/>
    <dgm:cxn modelId="{F674094E-5E10-4649-BECC-09F4707774FB}" type="presParOf" srcId="{1E1D066E-E0E6-471F-AE91-41278CB820A5}" destId="{F774EDB2-73EF-4E86-81CF-912431EC37B6}" srcOrd="13" destOrd="0" presId="urn:microsoft.com/office/officeart/2005/8/layout/vList2"/>
    <dgm:cxn modelId="{65890383-227B-4B2E-9732-4FB3E1D660AA}" type="presParOf" srcId="{1E1D066E-E0E6-471F-AE91-41278CB820A5}" destId="{BFE026C2-11C9-4270-99CB-353FC49E3E9B}" srcOrd="14" destOrd="0" presId="urn:microsoft.com/office/officeart/2005/8/layout/vList2"/>
    <dgm:cxn modelId="{4B9F4A3B-D017-42B4-BD03-625EA9DD06C9}" type="presParOf" srcId="{1E1D066E-E0E6-471F-AE91-41278CB820A5}" destId="{601F3A5A-15C8-42A9-85CF-BD4178CE0017}" srcOrd="15" destOrd="0" presId="urn:microsoft.com/office/officeart/2005/8/layout/vList2"/>
    <dgm:cxn modelId="{3F2931BC-5471-4CBF-A3D4-12AB580CF301}" type="presParOf" srcId="{1E1D066E-E0E6-471F-AE91-41278CB820A5}" destId="{E67BE20B-F231-47B4-A14F-799C280549B1}" srcOrd="16" destOrd="0" presId="urn:microsoft.com/office/officeart/2005/8/layout/vList2"/>
    <dgm:cxn modelId="{D0A97C99-C6A6-44E5-AA08-D7A9474B7A38}" type="presParOf" srcId="{1E1D066E-E0E6-471F-AE91-41278CB820A5}" destId="{F8FCCABB-E2EA-4C4E-B6A3-0D7BD8071449}" srcOrd="17" destOrd="0" presId="urn:microsoft.com/office/officeart/2005/8/layout/vList2"/>
    <dgm:cxn modelId="{591CDA69-1E7E-4334-A85C-2C5A6862D2B3}" type="presParOf" srcId="{1E1D066E-E0E6-471F-AE91-41278CB820A5}" destId="{1625440F-004F-45E0-93E3-F1802AB98ABE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81B75F-A507-4FC0-817A-D3BDCBF1538F}">
      <dsp:nvSpPr>
        <dsp:cNvPr id="0" name=""/>
        <dsp:cNvSpPr/>
      </dsp:nvSpPr>
      <dsp:spPr>
        <a:xfrm>
          <a:off x="0" y="360631"/>
          <a:ext cx="6578523" cy="3978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0" i="0" kern="1200" dirty="0"/>
            <a:t>Fórmula de la ley universal. Obra sólo según aquella máxima por la cual puedas querer que al mismo tiempo se convierta en ley universal</a:t>
          </a:r>
          <a:endParaRPr lang="en-US" sz="1000" kern="1200" dirty="0"/>
        </a:p>
      </dsp:txBody>
      <dsp:txXfrm>
        <a:off x="19419" y="380050"/>
        <a:ext cx="6539685" cy="358962"/>
      </dsp:txXfrm>
    </dsp:sp>
    <dsp:sp modelId="{CD48C638-869C-4FBB-A27C-987BBF12B0F1}">
      <dsp:nvSpPr>
        <dsp:cNvPr id="0" name=""/>
        <dsp:cNvSpPr/>
      </dsp:nvSpPr>
      <dsp:spPr>
        <a:xfrm>
          <a:off x="0" y="787231"/>
          <a:ext cx="6578523" cy="397800"/>
        </a:xfrm>
        <a:prstGeom prst="roundRect">
          <a:avLst/>
        </a:prstGeom>
        <a:solidFill>
          <a:schemeClr val="accent5">
            <a:hueOff val="-750949"/>
            <a:satOff val="-1935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0" i="0" kern="1200"/>
            <a:t>Fórmula de la ley de la naturaleza. Obra como si la máxima de tu acción debiera tornarse, por tu voluntad, ley universal de la naturaleza</a:t>
          </a:r>
          <a:endParaRPr lang="en-US" sz="1000" kern="1200"/>
        </a:p>
      </dsp:txBody>
      <dsp:txXfrm>
        <a:off x="19419" y="806650"/>
        <a:ext cx="6539685" cy="358962"/>
      </dsp:txXfrm>
    </dsp:sp>
    <dsp:sp modelId="{709ABE2C-4497-4284-A9EB-28602E8040A0}">
      <dsp:nvSpPr>
        <dsp:cNvPr id="0" name=""/>
        <dsp:cNvSpPr/>
      </dsp:nvSpPr>
      <dsp:spPr>
        <a:xfrm>
          <a:off x="0" y="1213831"/>
          <a:ext cx="6578523" cy="397800"/>
        </a:xfrm>
        <a:prstGeom prst="roundRect">
          <a:avLst/>
        </a:prstGeom>
        <a:solidFill>
          <a:schemeClr val="accent5">
            <a:hueOff val="-1501898"/>
            <a:satOff val="-3871"/>
            <a:lumOff val="-26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/>
            <a:t>Fórmula de la humanidad. </a:t>
          </a:r>
          <a:r>
            <a:rPr lang="es-ES" sz="1000" b="0" i="0" kern="1200"/>
            <a:t>Obra de tal modo que trates a la humanidad, tanto en tu persona como en la persona de cualquier otro, siempre al mismo tiempo como fin y nunca simplemente como medio</a:t>
          </a:r>
          <a:endParaRPr lang="en-US" sz="1000" kern="1200"/>
        </a:p>
      </dsp:txBody>
      <dsp:txXfrm>
        <a:off x="19419" y="1233250"/>
        <a:ext cx="6539685" cy="358962"/>
      </dsp:txXfrm>
    </dsp:sp>
    <dsp:sp modelId="{769D8072-FB69-46B2-8089-337CA4FA13EE}">
      <dsp:nvSpPr>
        <dsp:cNvPr id="0" name=""/>
        <dsp:cNvSpPr/>
      </dsp:nvSpPr>
      <dsp:spPr>
        <a:xfrm>
          <a:off x="0" y="1640431"/>
          <a:ext cx="6578523" cy="39780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0" i="0" kern="1200" dirty="0"/>
            <a:t>Todas las máximas tienen una:</a:t>
          </a:r>
          <a:endParaRPr lang="en-US" sz="1000" kern="1200" dirty="0"/>
        </a:p>
      </dsp:txBody>
      <dsp:txXfrm>
        <a:off x="19419" y="1659850"/>
        <a:ext cx="6539685" cy="358962"/>
      </dsp:txXfrm>
    </dsp:sp>
    <dsp:sp modelId="{69CFB8CD-5EC0-4893-965F-C4A62C749EFE}">
      <dsp:nvSpPr>
        <dsp:cNvPr id="0" name=""/>
        <dsp:cNvSpPr/>
      </dsp:nvSpPr>
      <dsp:spPr>
        <a:xfrm>
          <a:off x="0" y="2067031"/>
          <a:ext cx="6578523" cy="397800"/>
        </a:xfrm>
        <a:prstGeom prst="roundRect">
          <a:avLst/>
        </a:prstGeom>
        <a:solidFill>
          <a:schemeClr val="accent5">
            <a:hueOff val="-3003797"/>
            <a:satOff val="-7742"/>
            <a:lumOff val="-52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0" i="0" kern="1200"/>
            <a:t>Forma (universalidad): Máximas elegidas como si fuesen leyes universales.</a:t>
          </a:r>
          <a:endParaRPr lang="en-US" sz="1000" kern="1200"/>
        </a:p>
      </dsp:txBody>
      <dsp:txXfrm>
        <a:off x="19419" y="2086450"/>
        <a:ext cx="6539685" cy="358962"/>
      </dsp:txXfrm>
    </dsp:sp>
    <dsp:sp modelId="{AB8B28AE-77B7-46A8-9AE9-CC0BE0E95318}">
      <dsp:nvSpPr>
        <dsp:cNvPr id="0" name=""/>
        <dsp:cNvSpPr/>
      </dsp:nvSpPr>
      <dsp:spPr>
        <a:xfrm>
          <a:off x="0" y="2493631"/>
          <a:ext cx="6578523" cy="397800"/>
        </a:xfrm>
        <a:prstGeom prst="roundRect">
          <a:avLst/>
        </a:prstGeom>
        <a:solidFill>
          <a:schemeClr val="accent5">
            <a:hueOff val="-3754746"/>
            <a:satOff val="-9677"/>
            <a:lumOff val="-653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0" i="0" kern="1200"/>
            <a:t>Materia (Fin): Ser racional es fin, jamás medio</a:t>
          </a:r>
          <a:endParaRPr lang="en-US" sz="1000" kern="1200"/>
        </a:p>
      </dsp:txBody>
      <dsp:txXfrm>
        <a:off x="19419" y="2513050"/>
        <a:ext cx="6539685" cy="358962"/>
      </dsp:txXfrm>
    </dsp:sp>
    <dsp:sp modelId="{C4485CF5-B180-4F4E-93F0-FF81915DCE42}">
      <dsp:nvSpPr>
        <dsp:cNvPr id="0" name=""/>
        <dsp:cNvSpPr/>
      </dsp:nvSpPr>
      <dsp:spPr>
        <a:xfrm>
          <a:off x="0" y="2920231"/>
          <a:ext cx="6578523" cy="39780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0" i="0" kern="1200"/>
            <a:t>Determinación integral de todas las máximas: Toda máxima debe concordar en un reino posible de fines como si fuera un reino de la naturaleza.</a:t>
          </a:r>
          <a:endParaRPr lang="en-US" sz="1000" kern="1200"/>
        </a:p>
      </dsp:txBody>
      <dsp:txXfrm>
        <a:off x="19419" y="2939650"/>
        <a:ext cx="6539685" cy="358962"/>
      </dsp:txXfrm>
    </dsp:sp>
    <dsp:sp modelId="{BFE026C2-11C9-4270-99CB-353FC49E3E9B}">
      <dsp:nvSpPr>
        <dsp:cNvPr id="0" name=""/>
        <dsp:cNvSpPr/>
      </dsp:nvSpPr>
      <dsp:spPr>
        <a:xfrm>
          <a:off x="0" y="3346831"/>
          <a:ext cx="6578523" cy="397800"/>
        </a:xfrm>
        <a:prstGeom prst="roundRect">
          <a:avLst/>
        </a:prstGeom>
        <a:solidFill>
          <a:schemeClr val="accent5">
            <a:hueOff val="-5256644"/>
            <a:satOff val="-13548"/>
            <a:lumOff val="-91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0" i="0" kern="1200"/>
            <a:t>Máxima: Es un principio subjetivo de la acción por el cual obra de hecho. Contiene las reglas prácticas que determinan la razón en conformidad con las condiciones del sujeto (ignorancia, inclinaciones).</a:t>
          </a:r>
          <a:endParaRPr lang="en-US" sz="1000" kern="1200"/>
        </a:p>
      </dsp:txBody>
      <dsp:txXfrm>
        <a:off x="19419" y="3366250"/>
        <a:ext cx="6539685" cy="358962"/>
      </dsp:txXfrm>
    </dsp:sp>
    <dsp:sp modelId="{E67BE20B-F231-47B4-A14F-799C280549B1}">
      <dsp:nvSpPr>
        <dsp:cNvPr id="0" name=""/>
        <dsp:cNvSpPr/>
      </dsp:nvSpPr>
      <dsp:spPr>
        <a:xfrm>
          <a:off x="0" y="3773431"/>
          <a:ext cx="6578523" cy="397800"/>
        </a:xfrm>
        <a:prstGeom prst="roundRect">
          <a:avLst/>
        </a:prstGeom>
        <a:solidFill>
          <a:schemeClr val="accent5">
            <a:hueOff val="-6007594"/>
            <a:satOff val="-15484"/>
            <a:lumOff val="-104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0" i="0" kern="1200"/>
            <a:t>Principio práctic</a:t>
          </a:r>
          <a:r>
            <a:rPr lang="es-ES" sz="1000" kern="1200"/>
            <a:t>o material. </a:t>
          </a:r>
          <a:r>
            <a:rPr lang="es-ES" sz="1000" b="0" i="0" kern="1200"/>
            <a:t>Cuando consideran los fines subjetivos y ciertos estímulos. Se apoya en imperativos hipotéticos, siendo relativos (no universalizables) al residir su valor en la relación con una determinada facultad de desear el sujeto.</a:t>
          </a:r>
          <a:endParaRPr lang="en-US" sz="1000" kern="1200"/>
        </a:p>
      </dsp:txBody>
      <dsp:txXfrm>
        <a:off x="19419" y="3792850"/>
        <a:ext cx="6539685" cy="358962"/>
      </dsp:txXfrm>
    </dsp:sp>
    <dsp:sp modelId="{1625440F-004F-45E0-93E3-F1802AB98ABE}">
      <dsp:nvSpPr>
        <dsp:cNvPr id="0" name=""/>
        <dsp:cNvSpPr/>
      </dsp:nvSpPr>
      <dsp:spPr>
        <a:xfrm>
          <a:off x="0" y="4200031"/>
          <a:ext cx="6578523" cy="39780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0" i="0" kern="1200"/>
            <a:t>Ley práctica: Principio objetivo de la acción, por el cual debe obrar el sujeto</a:t>
          </a:r>
          <a:endParaRPr lang="en-US" sz="1000" kern="1200"/>
        </a:p>
      </dsp:txBody>
      <dsp:txXfrm>
        <a:off x="19419" y="4219450"/>
        <a:ext cx="6539685" cy="3589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2BA838-F53E-4000-A913-EC4144C267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5C57C4F-6E75-422C-8346-7A2F64E26C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E4CB59-0DBD-4106-948F-AD442D818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8F03-4511-4A4A-B985-66FCF81D4C27}" type="datetimeFigureOut">
              <a:rPr lang="es-CL" smtClean="0"/>
              <a:t>20-07-2021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86A17B-B097-4E56-A0E2-8D65228FE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A086A8-3B1F-4621-9FA4-50FF853C9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EF101-CF2F-49B6-905D-9D415CF587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3872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EC9B98-CF34-4802-8A55-96C346DE1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0820EFD-D68E-4005-AB39-3256BE3CD3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7E379B-13EE-4E7D-9482-076E62312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8F03-4511-4A4A-B985-66FCF81D4C27}" type="datetimeFigureOut">
              <a:rPr lang="es-CL" smtClean="0"/>
              <a:t>20-07-2021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727BB9-9C91-468C-9CAF-2647AACB1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331C75-26B7-40C5-B93F-A14961B52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EF101-CF2F-49B6-905D-9D415CF587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171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474C0A5-A254-4685-A90D-F7E1CD565B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E265634-BA6A-4569-91D6-C30C6EA617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FAF934-C823-4763-8F8D-BFF18F34F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8F03-4511-4A4A-B985-66FCF81D4C27}" type="datetimeFigureOut">
              <a:rPr lang="es-CL" smtClean="0"/>
              <a:t>20-07-2021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FFAF33-6AAE-4F91-AC88-DBEA152A5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36B0A7-CD79-408F-8E33-7A31000D9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EF101-CF2F-49B6-905D-9D415CF587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91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C9178E-6BA9-4CF7-A8C2-B36F077F1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567671-0AD4-4119-B3FE-1842FF429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318BAC-E43D-4A61-98BF-75761B395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8F03-4511-4A4A-B985-66FCF81D4C27}" type="datetimeFigureOut">
              <a:rPr lang="es-CL" smtClean="0"/>
              <a:t>20-07-2021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7D2191-483C-4143-A52D-59AC07377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4F7130-6731-4B87-82F8-7F7F803ED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EF101-CF2F-49B6-905D-9D415CF587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7427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BEF785-D44E-432B-B831-30A9BE5A9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DA8143-1430-4A45-A5A1-798D4AD73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E5DA45-B93C-4AD1-8161-E6A6E78B8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8F03-4511-4A4A-B985-66FCF81D4C27}" type="datetimeFigureOut">
              <a:rPr lang="es-CL" smtClean="0"/>
              <a:t>20-07-2021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F8BB8C-CA9E-4BDE-8AB5-2CDE94A74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8EA87B-4007-4733-BDB1-0099B325E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EF101-CF2F-49B6-905D-9D415CF587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7561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43930B-F202-4F59-BAC5-626B5BA96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FD3CAB-9C78-408A-AC1F-5AE507A33E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40881EF-64D2-4C29-8D44-B2B82A2687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81AFD59-9CB7-4F43-93F1-D66AE1F14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8F03-4511-4A4A-B985-66FCF81D4C27}" type="datetimeFigureOut">
              <a:rPr lang="es-CL" smtClean="0"/>
              <a:t>20-07-2021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A3FBE6-6A56-4151-B2A4-8CD7893A2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DF11FE7-8DCE-4973-9E7D-B97F3AD56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EF101-CF2F-49B6-905D-9D415CF587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622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B37032-C9B9-494D-B1FF-8BEAF3A22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D4F2D7C-2DE6-4D4E-8FCA-FE7C8BF77F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4CB5F24-2E4A-4CCF-979C-8F0B70AC74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6850689-771A-4C03-AD33-342B67BD80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22E8320-E5CD-45FC-9E08-51B78455C2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07CE04B-DE09-4A6E-B045-3CF1861D9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8F03-4511-4A4A-B985-66FCF81D4C27}" type="datetimeFigureOut">
              <a:rPr lang="es-CL" smtClean="0"/>
              <a:t>20-07-2021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755F943-80DF-41A8-9B77-76F0007E1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07B2A7E-37DF-4283-9A6A-3148621C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EF101-CF2F-49B6-905D-9D415CF587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7020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EA6401-3E0B-43FC-A2B7-9C769C1E4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122FCF4-C958-47CE-8E82-9C100D5CA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8F03-4511-4A4A-B985-66FCF81D4C27}" type="datetimeFigureOut">
              <a:rPr lang="es-CL" smtClean="0"/>
              <a:t>20-07-2021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EAB4D96-3FF1-4912-9759-F21802EA6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63923FA-8174-4CBC-9879-0D3543BFE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EF101-CF2F-49B6-905D-9D415CF587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4435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01FC4D4-A10D-4DD3-95B0-B2C877FA0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8F03-4511-4A4A-B985-66FCF81D4C27}" type="datetimeFigureOut">
              <a:rPr lang="es-CL" smtClean="0"/>
              <a:t>20-07-2021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05ED58C-4597-43F3-A60C-1F2D79AB5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4E04F7C-28ED-469C-9ECB-F9C98949E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EF101-CF2F-49B6-905D-9D415CF587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924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C9CEF1-B016-4D73-B412-762EB9CDC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782E69-454F-492B-AEB6-D118C62F2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52899F7-5BB4-42EB-8E9D-47CA4E666A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0DEE22-E768-4B85-A575-32E3E3880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8F03-4511-4A4A-B985-66FCF81D4C27}" type="datetimeFigureOut">
              <a:rPr lang="es-CL" smtClean="0"/>
              <a:t>20-07-2021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82E8C05-A6E6-4486-B251-3C039454D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EBAE8D1-ED95-48FC-8C48-21E8F10E0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EF101-CF2F-49B6-905D-9D415CF587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4281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CB6CF5-6864-4A3C-A26B-7B5B40AC6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31B00EF-E842-403E-AB98-0E63A30E0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1AE24C1-6F30-4004-A953-D917956819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70A3B4F-EB76-4D98-AFF6-DBCFBFD42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8F03-4511-4A4A-B985-66FCF81D4C27}" type="datetimeFigureOut">
              <a:rPr lang="es-CL" smtClean="0"/>
              <a:t>20-07-2021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5F4B4DC-0C77-42CB-8635-7F2C08198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DE282ED-A950-4456-909F-0C205A96A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EF101-CF2F-49B6-905D-9D415CF587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5199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626F159-43B2-4B14-B695-6FB18BF98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44CC8F4-328E-45F8-8D4D-F8D6F4412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A6B7F2-B555-4B0E-931F-1D2D32BE05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18F03-4511-4A4A-B985-66FCF81D4C27}" type="datetimeFigureOut">
              <a:rPr lang="es-CL" smtClean="0"/>
              <a:t>20-07-2021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85C4C5-9362-4289-8563-46FCA5DFD9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CAFF17-3998-4575-ADCA-3E7599DFCF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EF101-CF2F-49B6-905D-9D415CF587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909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2324A8A9-3466-4C4D-BF97-6D2D2FB49C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729" y="1764407"/>
            <a:ext cx="5760846" cy="2310312"/>
          </a:xfrm>
        </p:spPr>
        <p:txBody>
          <a:bodyPr>
            <a:normAutofit/>
          </a:bodyPr>
          <a:lstStyle/>
          <a:p>
            <a:r>
              <a:rPr lang="es-CL" sz="5200">
                <a:solidFill>
                  <a:schemeClr val="tx2"/>
                </a:solidFill>
              </a:rPr>
              <a:t>Teoría ética de Kant</a:t>
            </a:r>
            <a:br>
              <a:rPr lang="es-CL" sz="5200">
                <a:solidFill>
                  <a:schemeClr val="tx2"/>
                </a:solidFill>
              </a:rPr>
            </a:br>
            <a:r>
              <a:rPr lang="es-CL" sz="5200">
                <a:solidFill>
                  <a:schemeClr val="tx2"/>
                </a:solidFill>
              </a:rPr>
              <a:t>Metafísica de las costumbres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1B21D19-44B4-4832-A9DA-414D3B7898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9" y="4165152"/>
            <a:ext cx="5760846" cy="682079"/>
          </a:xfrm>
        </p:spPr>
        <p:txBody>
          <a:bodyPr>
            <a:normAutofit/>
          </a:bodyPr>
          <a:lstStyle/>
          <a:p>
            <a:r>
              <a:rPr lang="es-CL">
                <a:solidFill>
                  <a:schemeClr val="tx2"/>
                </a:solidFill>
              </a:rPr>
              <a:t>Diego Berguño</a:t>
            </a:r>
          </a:p>
        </p:txBody>
      </p:sp>
    </p:spTree>
    <p:extLst>
      <p:ext uri="{BB962C8B-B14F-4D97-AF65-F5344CB8AC3E}">
        <p14:creationId xmlns:p14="http://schemas.microsoft.com/office/powerpoint/2010/main" val="68272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A8CC3D6-C145-4B15-B4F2-D5668C797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450" y="5781669"/>
            <a:ext cx="10640754" cy="77584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¿</a:t>
            </a:r>
            <a:r>
              <a:rPr lang="en-US" sz="40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Qué</a:t>
            </a:r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es la </a:t>
            </a:r>
            <a:r>
              <a:rPr lang="en-US" sz="40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metafísica</a:t>
            </a:r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de las </a:t>
            </a:r>
            <a:r>
              <a:rPr lang="en-US" sz="40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costumbres</a:t>
            </a:r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9" name="Imagen 8" descr="Interfaz de usuario gráfica, Texto, Aplicación, Correo electrónico&#10;&#10;Descripción generada automáticamente">
            <a:extLst>
              <a:ext uri="{FF2B5EF4-FFF2-40B4-BE49-F238E27FC236}">
                <a16:creationId xmlns:a16="http://schemas.microsoft.com/office/drawing/2014/main" id="{EA893FF8-B8EF-4AB9-A11B-1C9552D81E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9" t="39995" r="5435" b="22112"/>
          <a:stretch/>
        </p:blipFill>
        <p:spPr>
          <a:xfrm>
            <a:off x="302342" y="427511"/>
            <a:ext cx="11525864" cy="2622008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" name="Imagen 10">
            <a:extLst>
              <a:ext uri="{FF2B5EF4-FFF2-40B4-BE49-F238E27FC236}">
                <a16:creationId xmlns:a16="http://schemas.microsoft.com/office/drawing/2014/main" id="{F4BEF4DB-AD95-46F4-A703-15F2B158771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07" t="37943" r="43115" b="10134"/>
          <a:stretch/>
        </p:blipFill>
        <p:spPr>
          <a:xfrm>
            <a:off x="-305" y="1525773"/>
            <a:ext cx="6836898" cy="3559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067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4D28E87-62D2-4602-B72F-5F74AA236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19150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B456EBF-0234-4F82-9782-A3B135E45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Imperativo hipotético vs imperativo categórico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B444020-C3F9-4B4A-B64A-F1A13C9EB3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13" t="34775" r="3913" b="15538"/>
          <a:stretch/>
        </p:blipFill>
        <p:spPr>
          <a:xfrm>
            <a:off x="838200" y="2627683"/>
            <a:ext cx="10515599" cy="3188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564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B690B26-5F56-4475-89BC-D74F720F1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4088"/>
            <a:ext cx="3529953" cy="2980944"/>
          </a:xfrm>
        </p:spPr>
        <p:txBody>
          <a:bodyPr>
            <a:normAutofit/>
          </a:bodyPr>
          <a:lstStyle/>
          <a:p>
            <a:r>
              <a:rPr lang="es-CL">
                <a:solidFill>
                  <a:schemeClr val="bg1"/>
                </a:solidFill>
              </a:rPr>
              <a:t>Ejs. De lo no universalizable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F57F2B-A6F9-47A6-8EE1-010FAF613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2410" y="704088"/>
            <a:ext cx="5135293" cy="5248656"/>
          </a:xfrm>
        </p:spPr>
        <p:txBody>
          <a:bodyPr anchor="ctr">
            <a:normAutofit/>
          </a:bodyPr>
          <a:lstStyle/>
          <a:p>
            <a:pPr marL="342900" indent="-342900">
              <a:buAutoNum type="arabicPeriod"/>
            </a:pPr>
            <a:r>
              <a:rPr lang="es-ES" sz="1900"/>
              <a:t>P</a:t>
            </a:r>
            <a:r>
              <a:rPr lang="es-ES" sz="1900" b="0" i="0" u="none" strike="noStrike">
                <a:effectLst/>
              </a:rPr>
              <a:t>rincipio de abreviar la vida si ofrece más males que bienes (suicidarse sería usar a un ser humano como medio, disponer de mí para matarme)</a:t>
            </a:r>
          </a:p>
          <a:p>
            <a:pPr marL="342900" indent="-342900">
              <a:buAutoNum type="arabicPeriod"/>
            </a:pPr>
            <a:r>
              <a:rPr lang="es-ES" sz="1900"/>
              <a:t>P</a:t>
            </a:r>
            <a:r>
              <a:rPr lang="es-ES" sz="1900" b="0" i="0" u="none" strike="noStrike">
                <a:effectLst/>
              </a:rPr>
              <a:t>rometer devolver un préstamo aunque sabe que no lo devolverá (Sería aprovecharme de quien me endeudé al considerarlo como medio)</a:t>
            </a:r>
          </a:p>
          <a:p>
            <a:pPr marL="342900" indent="-342900">
              <a:buAutoNum type="arabicPeriod"/>
            </a:pPr>
            <a:r>
              <a:rPr lang="es-ES" sz="1900"/>
              <a:t>L</a:t>
            </a:r>
            <a:r>
              <a:rPr lang="es-ES" sz="1900" b="0" i="0" u="none" strike="noStrike">
                <a:effectLst/>
              </a:rPr>
              <a:t>a búsqueda del disfrute y la pereza (despreciar ciertas capacidades puede compatibilizarse con la humanidad como medio, pero no con el fomento de la humanidad como fin)</a:t>
            </a:r>
          </a:p>
          <a:p>
            <a:pPr marL="342900" indent="-342900">
              <a:buAutoNum type="arabicPeriod"/>
            </a:pPr>
            <a:r>
              <a:rPr lang="es-ES" sz="1900"/>
              <a:t>L</a:t>
            </a:r>
            <a:r>
              <a:rPr lang="es-ES" sz="1900" b="0" i="0" u="none" strike="noStrike">
                <a:effectLst/>
              </a:rPr>
              <a:t>a de no tener ganas de contribuir al bienestar de otro o ayudarlo en su necesidad</a:t>
            </a:r>
          </a:p>
          <a:p>
            <a:pPr marL="0" indent="0">
              <a:buNone/>
            </a:pPr>
            <a:r>
              <a:rPr lang="es-ES" sz="1900"/>
              <a:t>- </a:t>
            </a:r>
            <a:r>
              <a:rPr lang="es-ES" sz="1900" b="0" i="0" u="none" strike="noStrike">
                <a:effectLst/>
              </a:rPr>
              <a:t>Todos llegaron a contradicción al querer algo contra la ley natural originada</a:t>
            </a:r>
            <a:endParaRPr lang="es-CL" sz="1900"/>
          </a:p>
        </p:txBody>
      </p:sp>
    </p:spTree>
    <p:extLst>
      <p:ext uri="{BB962C8B-B14F-4D97-AF65-F5344CB8AC3E}">
        <p14:creationId xmlns:p14="http://schemas.microsoft.com/office/powerpoint/2010/main" val="1410034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19D093C-27FB-4032-B282-42C4563F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510D1E7-7CF1-456A-9F13-EC2B96280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780661"/>
            <a:ext cx="3582073" cy="3196856"/>
          </a:xfrm>
        </p:spPr>
        <p:txBody>
          <a:bodyPr anchor="t">
            <a:normAutofit/>
          </a:bodyPr>
          <a:lstStyle/>
          <a:p>
            <a:r>
              <a:rPr lang="es-CL" sz="4800">
                <a:solidFill>
                  <a:schemeClr val="bg1"/>
                </a:solidFill>
              </a:rPr>
              <a:t>Máximas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5EE815E-1BD3-4777-B652-6D98825BF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E6692982-4A7D-4392-87CD-F0CD4B027D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196485F7-F277-4123-AC53-98EA4C858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1DB0FEF0-0B92-4253-879D-BC4D211141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0820457"/>
              </p:ext>
            </p:extLst>
          </p:nvPr>
        </p:nvGraphicFramePr>
        <p:xfrm>
          <a:off x="5116653" y="933454"/>
          <a:ext cx="6578523" cy="4958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7414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B1ED786-BC19-4E0D-9DD2-3C95B9A7B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>
            <a:normAutofit/>
          </a:bodyPr>
          <a:lstStyle/>
          <a:p>
            <a:r>
              <a:rPr lang="es-CL">
                <a:solidFill>
                  <a:schemeClr val="tx1">
                    <a:lumMod val="85000"/>
                    <a:lumOff val="15000"/>
                  </a:schemeClr>
                </a:solidFill>
              </a:rPr>
              <a:t>Felicidad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4CFC5F-BB17-4E76-8DEB-6F9D41997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987" y="2431765"/>
            <a:ext cx="8276026" cy="3320031"/>
          </a:xfrm>
        </p:spPr>
        <p:txBody>
          <a:bodyPr anchor="ctr">
            <a:norm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s-ES" sz="2000" b="0" i="0" u="none" strike="noStrike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La felicidad es un ideal de la imaginación con fundamentos empíricos, debiendo obrar según los consejos empíricos para ser feliz.</a:t>
            </a:r>
          </a:p>
          <a:p>
            <a:pPr>
              <a:spcBef>
                <a:spcPts val="0"/>
              </a:spcBef>
            </a:pPr>
            <a:r>
              <a:rPr lang="es-CL" sz="2000">
                <a:solidFill>
                  <a:schemeClr val="tx1">
                    <a:lumMod val="85000"/>
                    <a:lumOff val="15000"/>
                  </a:schemeClr>
                </a:solidFill>
              </a:rPr>
              <a:t>La buena voluntad constituye la condición que nos hace dignos de ser felices, en tanto está ligada a la situación personal, los honores, la riqueza y el placer.</a:t>
            </a:r>
          </a:p>
          <a:p>
            <a:r>
              <a:rPr lang="es-ES" sz="2000" b="0" i="0" u="none" strike="noStrike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Si el fin de la naturaleza fuese la felicidad del individuo racional y voluntario, ella elegiría medios y fines en base a instintos, siendo la mera razón agradecida de la feliz disposición de la naturaleza.</a:t>
            </a:r>
            <a:endParaRPr lang="es-ES" sz="20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s-ES" sz="2000" b="0" i="0" u="none" strike="noStrike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Quien es infeliz suele tentarse a infringir sus deberes</a:t>
            </a:r>
            <a:endParaRPr lang="es-CL" sz="2000" b="0" i="0" u="none" strike="noStrike"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  <a:p>
            <a:endParaRPr lang="es-CL" sz="20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58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6BBF9D8C-ACEC-4C89-97AD-9104C25C7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es-CL" sz="3600">
                <a:solidFill>
                  <a:schemeClr val="tx2"/>
                </a:solidFill>
              </a:rPr>
              <a:t>¿Qué es la ilustración?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CEC021-EE0E-465F-9623-23A1C64DC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2" y="2979336"/>
            <a:ext cx="5709721" cy="2430864"/>
          </a:xfrm>
        </p:spPr>
        <p:txBody>
          <a:bodyPr anchor="t">
            <a:normAutofit/>
          </a:bodyPr>
          <a:lstStyle/>
          <a:p>
            <a:r>
              <a:rPr lang="es-CL" sz="2000">
                <a:solidFill>
                  <a:schemeClr val="tx2"/>
                </a:solidFill>
              </a:rPr>
              <a:t>Es la salida del ser humano de su autoculpable minoría de edad, ya sea por flojera, cobardía, prescripción o por el uso privado de la razón.</a:t>
            </a:r>
          </a:p>
          <a:p>
            <a:r>
              <a:rPr lang="es-CL" sz="2000">
                <a:solidFill>
                  <a:schemeClr val="tx2"/>
                </a:solidFill>
              </a:rPr>
              <a:t>Busca que el ser humano razone libremente sin depender de otro. Atreverse a pensar autónomamente para salir del estado de ignorancia.</a:t>
            </a:r>
          </a:p>
          <a:p>
            <a:endParaRPr lang="es-CL" sz="200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549866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</TotalTime>
  <Words>541</Words>
  <Application>Microsoft Office PowerPoint</Application>
  <PresentationFormat>Panorámica</PresentationFormat>
  <Paragraphs>29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Teoría ética de Kant Metafísica de las costumbres</vt:lpstr>
      <vt:lpstr>¿Qué es la metafísica de las costumbres?</vt:lpstr>
      <vt:lpstr>Imperativo hipotético vs imperativo categórico</vt:lpstr>
      <vt:lpstr>Ejs. De lo no universalizable</vt:lpstr>
      <vt:lpstr>Máximas</vt:lpstr>
      <vt:lpstr>Felicidad</vt:lpstr>
      <vt:lpstr>¿Qué es la ilustración?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Teoría ética de Kant Metafísica de las costumbres</dc:title>
  <dc:creator>Diego Berguño</dc:creator>
  <cp:lastModifiedBy>Diego Berguño</cp:lastModifiedBy>
  <cp:revision>28</cp:revision>
  <dcterms:created xsi:type="dcterms:W3CDTF">2021-07-21T01:56:34Z</dcterms:created>
  <dcterms:modified xsi:type="dcterms:W3CDTF">2021-07-21T20:26:49Z</dcterms:modified>
</cp:coreProperties>
</file>