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61" r:id="rId5"/>
    <p:sldId id="264" r:id="rId6"/>
    <p:sldId id="265" r:id="rId7"/>
    <p:sldId id="263" r:id="rId8"/>
    <p:sldId id="259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13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314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66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58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5734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0593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577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655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173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8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07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040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04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2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17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771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552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AFBC-7AE1-48F1-913C-D2353CD4ADF5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28D48-E5E7-427F-8DFF-331525398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0726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A2739-9432-4CDB-902C-9DC84793C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Tradiciones y concepciones en filosofía (Miguel Orellana </a:t>
            </a:r>
            <a:r>
              <a:rPr lang="es-CL" dirty="0" err="1"/>
              <a:t>Benado</a:t>
            </a:r>
            <a:r>
              <a:rPr lang="es-CL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A2E01C-A820-4516-BE76-9C4FA47EABED}"/>
              </a:ext>
            </a:extLst>
          </p:cNvPr>
          <p:cNvSpPr txBox="1"/>
          <p:nvPr/>
        </p:nvSpPr>
        <p:spPr>
          <a:xfrm>
            <a:off x="7315200" y="597686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Diego Berguño Escudero</a:t>
            </a:r>
          </a:p>
        </p:txBody>
      </p:sp>
    </p:spTree>
    <p:extLst>
      <p:ext uri="{BB962C8B-B14F-4D97-AF65-F5344CB8AC3E}">
        <p14:creationId xmlns:p14="http://schemas.microsoft.com/office/powerpoint/2010/main" val="367082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F132D-8296-4085-AAD4-E5AEFF5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¿Las prácticas filosóficas sólo tiene una dimensión conceptual?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4324D-7BEF-4C1A-A492-4F012421BE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L" dirty="0"/>
              <a:t>Posición de mayorías</a:t>
            </a:r>
          </a:p>
          <a:p>
            <a:r>
              <a:rPr lang="es-CL" dirty="0"/>
              <a:t>Sólo existe una única tradición</a:t>
            </a:r>
          </a:p>
          <a:p>
            <a:r>
              <a:rPr lang="es-CL" dirty="0"/>
              <a:t>Las prácticas filosóficas sólo tienen una dimensión conceptual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801D7B-6D1E-41DB-B7E1-77D287DAE9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L" dirty="0"/>
              <a:t>Posición de minorías (Pluralismo </a:t>
            </a:r>
            <a:r>
              <a:rPr lang="es-CL" dirty="0" err="1"/>
              <a:t>metafilosófico</a:t>
            </a:r>
            <a:r>
              <a:rPr lang="es-CL" dirty="0"/>
              <a:t> multidimensional)</a:t>
            </a:r>
          </a:p>
          <a:p>
            <a:r>
              <a:rPr lang="es-CL" dirty="0"/>
              <a:t>Existen múltiples tradiciones y racimos de concepciones filosóficas</a:t>
            </a:r>
          </a:p>
          <a:p>
            <a:r>
              <a:rPr lang="es-CL" dirty="0"/>
              <a:t>Las prácticas filosóficas son tridimensionales: Dimensión conceptual, institucional y política</a:t>
            </a:r>
          </a:p>
          <a:p>
            <a:r>
              <a:rPr lang="es-CL" dirty="0"/>
              <a:t>Ventaja: Permite explicar el distinto alcance de diferentes autores que hablan más o menos de lo mismo</a:t>
            </a:r>
          </a:p>
          <a:p>
            <a:r>
              <a:rPr lang="es-CL" dirty="0"/>
              <a:t>Una tradición filosófica está constituida a través de un conjunto de racimos de concepciones filosóficas, surgidas de prácticas que están ancladas en una y la misma red institucional, y que se desarrolla y motiva a la luz de pugnas que tienen dimensiones políticas.</a:t>
            </a:r>
          </a:p>
        </p:txBody>
      </p:sp>
    </p:spTree>
    <p:extLst>
      <p:ext uri="{BB962C8B-B14F-4D97-AF65-F5344CB8AC3E}">
        <p14:creationId xmlns:p14="http://schemas.microsoft.com/office/powerpoint/2010/main" val="222580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32ECD75-9369-466F-887A-3565899CF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08585"/>
              </p:ext>
            </p:extLst>
          </p:nvPr>
        </p:nvGraphicFramePr>
        <p:xfrm>
          <a:off x="0" y="1"/>
          <a:ext cx="12192000" cy="709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086">
                  <a:extLst>
                    <a:ext uri="{9D8B030D-6E8A-4147-A177-3AD203B41FA5}">
                      <a16:colId xmlns:a16="http://schemas.microsoft.com/office/drawing/2014/main" val="2067479957"/>
                    </a:ext>
                  </a:extLst>
                </a:gridCol>
                <a:gridCol w="2828816">
                  <a:extLst>
                    <a:ext uri="{9D8B030D-6E8A-4147-A177-3AD203B41FA5}">
                      <a16:colId xmlns:a16="http://schemas.microsoft.com/office/drawing/2014/main" val="3656738538"/>
                    </a:ext>
                  </a:extLst>
                </a:gridCol>
                <a:gridCol w="6152098">
                  <a:extLst>
                    <a:ext uri="{9D8B030D-6E8A-4147-A177-3AD203B41FA5}">
                      <a16:colId xmlns:a16="http://schemas.microsoft.com/office/drawing/2014/main" val="3075634478"/>
                    </a:ext>
                  </a:extLst>
                </a:gridCol>
              </a:tblGrid>
              <a:tr h="1962357">
                <a:tc>
                  <a:txBody>
                    <a:bodyPr/>
                    <a:lstStyle/>
                    <a:p>
                      <a:r>
                        <a:rPr lang="es-CL" dirty="0"/>
                        <a:t>Dimensión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Definición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Ejemplos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95349"/>
                  </a:ext>
                </a:extLst>
              </a:tr>
              <a:tr h="2471073">
                <a:tc>
                  <a:txBody>
                    <a:bodyPr/>
                    <a:lstStyle/>
                    <a:p>
                      <a:r>
                        <a:rPr lang="es-CL" dirty="0"/>
                        <a:t>Conceptual/teórica/ideal/lingüística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Se construye, defiende y atacan las distintas concepciones de la filosofía, los productos filosóficos de la práctica de distintos autores/as.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Ambiciones, objetivos, métodos, preguntas y respuestas de los autores</a:t>
                      </a:r>
                    </a:p>
                    <a:p>
                      <a:r>
                        <a:rPr lang="es-CL" dirty="0"/>
                        <a:t>Afirmaciones, teorías y modelos formulados con su vocabulario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493442"/>
                  </a:ext>
                </a:extLst>
              </a:tr>
              <a:tr h="1176509">
                <a:tc>
                  <a:txBody>
                    <a:bodyPr/>
                    <a:lstStyle/>
                    <a:p>
                      <a:r>
                        <a:rPr lang="es-CL" dirty="0"/>
                        <a:t>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Son los centros de formación, investigación e irradiación de la filosofía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Textos canónicos</a:t>
                      </a:r>
                    </a:p>
                    <a:p>
                      <a:r>
                        <a:rPr lang="es-CL" dirty="0"/>
                        <a:t>Proyectos, líneas y programas de investigación</a:t>
                      </a:r>
                    </a:p>
                    <a:p>
                      <a:r>
                        <a:rPr lang="es-CL" dirty="0"/>
                        <a:t>Congresos, seminarios</a:t>
                      </a:r>
                    </a:p>
                    <a:p>
                      <a:r>
                        <a:rPr lang="es-CL" dirty="0"/>
                        <a:t>Fuentes y canales de financiación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98372"/>
                  </a:ext>
                </a:extLst>
              </a:tr>
              <a:tr h="1469287">
                <a:tc>
                  <a:txBody>
                    <a:bodyPr/>
                    <a:lstStyle/>
                    <a:p>
                      <a:r>
                        <a:rPr lang="es-CL" dirty="0"/>
                        <a:t>Política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Factores que confieren y restan poder a los filósofos en términos de alianzas y rivalidades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Habilidades expositivas, argumentativas y de liderazgo</a:t>
                      </a:r>
                    </a:p>
                    <a:p>
                      <a:r>
                        <a:rPr lang="es-CL" dirty="0"/>
                        <a:t>Prestigio de las instituciones de formación</a:t>
                      </a:r>
                    </a:p>
                    <a:p>
                      <a:r>
                        <a:rPr lang="es-CL" dirty="0"/>
                        <a:t>Reconocimiento del autor y sus discípulos</a:t>
                      </a:r>
                    </a:p>
                    <a:p>
                      <a:r>
                        <a:rPr lang="es-CL" dirty="0"/>
                        <a:t>Simpatías y antipatías personales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3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2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FEB05-BA2A-497D-A95D-0F300911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Tradición griega/helénica/clásica (Antigüedad)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5528CEB2-C8AF-437E-9C24-E512A409F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83876"/>
              </p:ext>
            </p:extLst>
          </p:nvPr>
        </p:nvGraphicFramePr>
        <p:xfrm>
          <a:off x="945322" y="2402626"/>
          <a:ext cx="10408479" cy="43294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69493">
                  <a:extLst>
                    <a:ext uri="{9D8B030D-6E8A-4147-A177-3AD203B41FA5}">
                      <a16:colId xmlns:a16="http://schemas.microsoft.com/office/drawing/2014/main" val="1827708532"/>
                    </a:ext>
                  </a:extLst>
                </a:gridCol>
                <a:gridCol w="3469493">
                  <a:extLst>
                    <a:ext uri="{9D8B030D-6E8A-4147-A177-3AD203B41FA5}">
                      <a16:colId xmlns:a16="http://schemas.microsoft.com/office/drawing/2014/main" val="89673588"/>
                    </a:ext>
                  </a:extLst>
                </a:gridCol>
                <a:gridCol w="3469493">
                  <a:extLst>
                    <a:ext uri="{9D8B030D-6E8A-4147-A177-3AD203B41FA5}">
                      <a16:colId xmlns:a16="http://schemas.microsoft.com/office/drawing/2014/main" val="3460099843"/>
                    </a:ext>
                  </a:extLst>
                </a:gridCol>
              </a:tblGrid>
              <a:tr h="604306">
                <a:tc>
                  <a:txBody>
                    <a:bodyPr/>
                    <a:lstStyle/>
                    <a:p>
                      <a:r>
                        <a:rPr lang="es-CL" dirty="0"/>
                        <a:t>Tradición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Concepciones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45204"/>
                  </a:ext>
                </a:extLst>
              </a:tr>
              <a:tr h="3725172">
                <a:tc>
                  <a:txBody>
                    <a:bodyPr/>
                    <a:lstStyle/>
                    <a:p>
                      <a:r>
                        <a:rPr lang="es-CL" dirty="0"/>
                        <a:t>Tradición griega/helénica/clásica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Aristotélica (Materialista/empírica)</a:t>
                      </a:r>
                    </a:p>
                    <a:p>
                      <a:r>
                        <a:rPr lang="es-CL" dirty="0"/>
                        <a:t>Platónica (Idealista/racionalista)</a:t>
                      </a:r>
                    </a:p>
                    <a:p>
                      <a:r>
                        <a:rPr lang="es-CL" dirty="0"/>
                        <a:t>Estoica</a:t>
                      </a:r>
                    </a:p>
                    <a:p>
                      <a:r>
                        <a:rPr lang="es-CL" dirty="0" err="1"/>
                        <a:t>Epicurea</a:t>
                      </a:r>
                      <a:endParaRPr lang="es-CL" dirty="0"/>
                    </a:p>
                    <a:p>
                      <a:r>
                        <a:rPr lang="es-CL" dirty="0"/>
                        <a:t>Cínica</a:t>
                      </a:r>
                    </a:p>
                    <a:p>
                      <a:r>
                        <a:rPr lang="es-CL" dirty="0"/>
                        <a:t>Escéptica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Antes de la modernidad las prácticas filosóficas estarían agrupadas en racimos dentro de una misma tradición filosófica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99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32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09C8-4E15-4A30-B70F-2169352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Tradición tomista/cristiana/occidental (Edad Media)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F76EAEA9-8287-4C8E-A5B0-3EE14F429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52320"/>
              </p:ext>
            </p:extLst>
          </p:nvPr>
        </p:nvGraphicFramePr>
        <p:xfrm>
          <a:off x="1020417" y="2508709"/>
          <a:ext cx="9912627" cy="35872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4209">
                  <a:extLst>
                    <a:ext uri="{9D8B030D-6E8A-4147-A177-3AD203B41FA5}">
                      <a16:colId xmlns:a16="http://schemas.microsoft.com/office/drawing/2014/main" val="4202854015"/>
                    </a:ext>
                  </a:extLst>
                </a:gridCol>
                <a:gridCol w="3304209">
                  <a:extLst>
                    <a:ext uri="{9D8B030D-6E8A-4147-A177-3AD203B41FA5}">
                      <a16:colId xmlns:a16="http://schemas.microsoft.com/office/drawing/2014/main" val="740425422"/>
                    </a:ext>
                  </a:extLst>
                </a:gridCol>
                <a:gridCol w="3304209">
                  <a:extLst>
                    <a:ext uri="{9D8B030D-6E8A-4147-A177-3AD203B41FA5}">
                      <a16:colId xmlns:a16="http://schemas.microsoft.com/office/drawing/2014/main" val="4072630925"/>
                    </a:ext>
                  </a:extLst>
                </a:gridCol>
              </a:tblGrid>
              <a:tr h="853004">
                <a:tc>
                  <a:txBody>
                    <a:bodyPr/>
                    <a:lstStyle/>
                    <a:p>
                      <a:r>
                        <a:rPr lang="es-CL" dirty="0"/>
                        <a:t>Tradición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Concepciones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Instituciones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219023"/>
                  </a:ext>
                </a:extLst>
              </a:tr>
              <a:tr h="2734288">
                <a:tc>
                  <a:txBody>
                    <a:bodyPr/>
                    <a:lstStyle/>
                    <a:p>
                      <a:r>
                        <a:rPr lang="es-CL" dirty="0"/>
                        <a:t>Tomista/occidental/católica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Agustiniana (San </a:t>
                      </a:r>
                      <a:r>
                        <a:rPr lang="es-CL" dirty="0" err="1"/>
                        <a:t>Agustin</a:t>
                      </a:r>
                      <a:r>
                        <a:rPr lang="es-CL" dirty="0"/>
                        <a:t>)</a:t>
                      </a:r>
                    </a:p>
                    <a:p>
                      <a:r>
                        <a:rPr lang="es-CL" dirty="0"/>
                        <a:t>Tomista (Santo Tomás)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Monasterios</a:t>
                      </a:r>
                    </a:p>
                    <a:p>
                      <a:r>
                        <a:rPr lang="es-CL" dirty="0"/>
                        <a:t>Abadías</a:t>
                      </a:r>
                    </a:p>
                    <a:p>
                      <a:r>
                        <a:rPr lang="es-CL" dirty="0"/>
                        <a:t>Primeras universidades europeas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2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2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13686-6622-404E-AC3A-EF0C6091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Tradición moderna/laica/científica (s. XVII)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BB3E6FF2-B6DA-4342-9604-E72D2A529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27430"/>
              </p:ext>
            </p:extLst>
          </p:nvPr>
        </p:nvGraphicFramePr>
        <p:xfrm>
          <a:off x="1011582" y="2309927"/>
          <a:ext cx="8768522" cy="23283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4261">
                  <a:extLst>
                    <a:ext uri="{9D8B030D-6E8A-4147-A177-3AD203B41FA5}">
                      <a16:colId xmlns:a16="http://schemas.microsoft.com/office/drawing/2014/main" val="1249569707"/>
                    </a:ext>
                  </a:extLst>
                </a:gridCol>
                <a:gridCol w="4384261">
                  <a:extLst>
                    <a:ext uri="{9D8B030D-6E8A-4147-A177-3AD203B41FA5}">
                      <a16:colId xmlns:a16="http://schemas.microsoft.com/office/drawing/2014/main" val="365577180"/>
                    </a:ext>
                  </a:extLst>
                </a:gridCol>
              </a:tblGrid>
              <a:tr h="470827">
                <a:tc>
                  <a:txBody>
                    <a:bodyPr/>
                    <a:lstStyle/>
                    <a:p>
                      <a:r>
                        <a:rPr lang="es-CL" dirty="0"/>
                        <a:t>Tradición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Concepciones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575008"/>
                  </a:ext>
                </a:extLst>
              </a:tr>
              <a:tr h="1857507">
                <a:tc>
                  <a:txBody>
                    <a:bodyPr/>
                    <a:lstStyle/>
                    <a:p>
                      <a:r>
                        <a:rPr lang="es-CL" dirty="0"/>
                        <a:t>Moderna/laica/científica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Racionalista</a:t>
                      </a:r>
                    </a:p>
                    <a:p>
                      <a:r>
                        <a:rPr lang="es-CL" dirty="0"/>
                        <a:t>Empirista</a:t>
                      </a:r>
                    </a:p>
                    <a:p>
                      <a:r>
                        <a:rPr lang="es-CL" dirty="0"/>
                        <a:t>Romántica</a:t>
                      </a:r>
                    </a:p>
                    <a:p>
                      <a:r>
                        <a:rPr lang="es-CL" dirty="0"/>
                        <a:t>Idealista</a:t>
                      </a:r>
                    </a:p>
                    <a:p>
                      <a:r>
                        <a:rPr lang="es-CL" dirty="0" err="1"/>
                        <a:t>Deismo</a:t>
                      </a:r>
                      <a:r>
                        <a:rPr lang="es-CL" dirty="0"/>
                        <a:t> (creencia en algún Dios)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7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8E035-32E1-4E6F-B730-0BCB8D39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181"/>
            <a:ext cx="10515600" cy="1325563"/>
          </a:xfrm>
        </p:spPr>
        <p:txBody>
          <a:bodyPr/>
          <a:lstStyle/>
          <a:p>
            <a:r>
              <a:rPr lang="es-CL" dirty="0"/>
              <a:t>Pluralidad de tradiciones filosóficas. S. XX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3493EE90-0514-4B58-9788-5B9CC798A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33900"/>
              </p:ext>
            </p:extLst>
          </p:nvPr>
        </p:nvGraphicFramePr>
        <p:xfrm>
          <a:off x="616528" y="1169834"/>
          <a:ext cx="10187610" cy="451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05">
                  <a:extLst>
                    <a:ext uri="{9D8B030D-6E8A-4147-A177-3AD203B41FA5}">
                      <a16:colId xmlns:a16="http://schemas.microsoft.com/office/drawing/2014/main" val="3387558458"/>
                    </a:ext>
                  </a:extLst>
                </a:gridCol>
                <a:gridCol w="5093805">
                  <a:extLst>
                    <a:ext uri="{9D8B030D-6E8A-4147-A177-3AD203B41FA5}">
                      <a16:colId xmlns:a16="http://schemas.microsoft.com/office/drawing/2014/main" val="3428708365"/>
                    </a:ext>
                  </a:extLst>
                </a:gridCol>
              </a:tblGrid>
              <a:tr h="665925">
                <a:tc>
                  <a:txBody>
                    <a:bodyPr/>
                    <a:lstStyle/>
                    <a:p>
                      <a:r>
                        <a:rPr lang="es-CL" dirty="0"/>
                        <a:t>Tradición filosófica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Concepciones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506367"/>
                  </a:ext>
                </a:extLst>
              </a:tr>
              <a:tr h="1282145">
                <a:tc>
                  <a:txBody>
                    <a:bodyPr/>
                    <a:lstStyle/>
                    <a:p>
                      <a:r>
                        <a:rPr lang="es-CL" dirty="0"/>
                        <a:t>Existencialista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Fenomenológica, voluntarista y </a:t>
                      </a:r>
                      <a:r>
                        <a:rPr lang="es-CL" dirty="0" err="1"/>
                        <a:t>hermeneútica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38734"/>
                  </a:ext>
                </a:extLst>
              </a:tr>
              <a:tr h="715617">
                <a:tc>
                  <a:txBody>
                    <a:bodyPr/>
                    <a:lstStyle/>
                    <a:p>
                      <a:r>
                        <a:rPr lang="es-CL" dirty="0"/>
                        <a:t>Analítica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Cientificista, </a:t>
                      </a:r>
                      <a:r>
                        <a:rPr lang="es-CL" dirty="0" err="1"/>
                        <a:t>cotidianista</a:t>
                      </a:r>
                      <a:r>
                        <a:rPr lang="es-CL" dirty="0"/>
                        <a:t> e historicista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72151"/>
                  </a:ext>
                </a:extLst>
              </a:tr>
              <a:tr h="656804">
                <a:tc>
                  <a:txBody>
                    <a:bodyPr/>
                    <a:lstStyle/>
                    <a:p>
                      <a:r>
                        <a:rPr lang="es-CL" dirty="0"/>
                        <a:t>Tomista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Agustiniana (San Agustín)</a:t>
                      </a:r>
                    </a:p>
                    <a:p>
                      <a:r>
                        <a:rPr lang="es-CL" dirty="0"/>
                        <a:t>Tomista (Santo Tomás)</a:t>
                      </a:r>
                    </a:p>
                    <a:p>
                      <a:r>
                        <a:rPr lang="es-CL" dirty="0"/>
                        <a:t>Socialismo comunitario</a:t>
                      </a:r>
                    </a:p>
                    <a:p>
                      <a:r>
                        <a:rPr lang="es-CL" dirty="0"/>
                        <a:t>Teología de la liberación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35610"/>
                  </a:ext>
                </a:extLst>
              </a:tr>
              <a:tr h="665925">
                <a:tc>
                  <a:txBody>
                    <a:bodyPr/>
                    <a:lstStyle/>
                    <a:p>
                      <a:r>
                        <a:rPr lang="es-CL" dirty="0"/>
                        <a:t>Marxista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32910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70AB168-667A-40BB-B823-35B1AAEDAEA8}"/>
              </a:ext>
            </a:extLst>
          </p:cNvPr>
          <p:cNvSpPr txBox="1"/>
          <p:nvPr/>
        </p:nvSpPr>
        <p:spPr>
          <a:xfrm>
            <a:off x="-1" y="593467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¿Qué tienen en común las 4 tradiciones filosóficas surgidas a partir del s. XX?</a:t>
            </a:r>
          </a:p>
          <a:p>
            <a:pPr marL="342900" indent="-342900">
              <a:buAutoNum type="alphaLcPeriod"/>
            </a:pPr>
            <a:r>
              <a:rPr lang="es-CL" dirty="0"/>
              <a:t>Aspecto lógico. La filosofía tiene 3 dimensiones: Conceptual, institucional y política</a:t>
            </a:r>
          </a:p>
          <a:p>
            <a:pPr marL="342900" indent="-342900">
              <a:buAutoNum type="alphaLcPeriod"/>
            </a:pPr>
            <a:r>
              <a:rPr lang="es-CL" dirty="0"/>
              <a:t>Aspecto histórico. Comparten la herencia común de las 3 tradiciones anteriores (griega, tomista y científica)</a:t>
            </a:r>
          </a:p>
        </p:txBody>
      </p:sp>
    </p:spTree>
    <p:extLst>
      <p:ext uri="{BB962C8B-B14F-4D97-AF65-F5344CB8AC3E}">
        <p14:creationId xmlns:p14="http://schemas.microsoft.com/office/powerpoint/2010/main" val="107230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CE185-FDFE-4C52-8F3A-784A097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Tradición continental vs analítica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C2BEC0-AB9A-4D77-8C90-F5B6E13ED28D}"/>
              </a:ext>
            </a:extLst>
          </p:cNvPr>
          <p:cNvSpPr txBox="1"/>
          <p:nvPr/>
        </p:nvSpPr>
        <p:spPr>
          <a:xfrm>
            <a:off x="838200" y="1934817"/>
            <a:ext cx="10783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Problemas.</a:t>
            </a:r>
          </a:p>
          <a:p>
            <a:pPr marL="342900" indent="-342900">
              <a:buAutoNum type="arabicPeriod"/>
            </a:pPr>
            <a:r>
              <a:rPr lang="es-CL" dirty="0"/>
              <a:t>Compara un aspecto geográfico con uno metodológico</a:t>
            </a:r>
          </a:p>
          <a:p>
            <a:pPr marL="342900" indent="-342900">
              <a:buAutoNum type="arabicPeriod"/>
            </a:pPr>
            <a:r>
              <a:rPr lang="es-CL" dirty="0"/>
              <a:t>Exageración de las distancias entre ambas</a:t>
            </a:r>
          </a:p>
          <a:p>
            <a:r>
              <a:rPr lang="es-CL" dirty="0"/>
              <a:t>¿Son las tradiciones analíticas y continentales la totalidad del espectro filosófico? </a:t>
            </a:r>
          </a:p>
        </p:txBody>
      </p:sp>
    </p:spTree>
    <p:extLst>
      <p:ext uri="{BB962C8B-B14F-4D97-AF65-F5344CB8AC3E}">
        <p14:creationId xmlns:p14="http://schemas.microsoft.com/office/powerpoint/2010/main" val="268256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99F1C-8AA4-479C-AAB8-1E432FD7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cONCLUSIONes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A9EB67-8BBC-4D8F-A9B2-CECF4861EFEC}"/>
              </a:ext>
            </a:extLst>
          </p:cNvPr>
          <p:cNvSpPr txBox="1"/>
          <p:nvPr/>
        </p:nvSpPr>
        <p:spPr>
          <a:xfrm>
            <a:off x="397566" y="2358887"/>
            <a:ext cx="9905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dirty="0"/>
              <a:t>Existe un rango abierto, pero acotado de tradiciones filosóficas, y las concepciones que la integran</a:t>
            </a:r>
          </a:p>
          <a:p>
            <a:pPr marL="342900" indent="-342900">
              <a:buAutoNum type="arabicPeriod"/>
            </a:pPr>
            <a:r>
              <a:rPr lang="es-CL" dirty="0"/>
              <a:t>Las prácticas filosóficas incluyen 3 dimensiones: Conceptual, institucional y política</a:t>
            </a:r>
          </a:p>
          <a:p>
            <a:pPr marL="342900" indent="-342900">
              <a:buAutoNum type="arabicPeriod"/>
            </a:pPr>
            <a:r>
              <a:rPr lang="es-CL" dirty="0"/>
              <a:t>Las distinciones que se realizan entre la tradición analítica y continental exageran sus diferencias, comparan 2 aspectos no comparables, e ignoran la existencia de otras tradiciones.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  <p:pic>
        <p:nvPicPr>
          <p:cNvPr id="1026" name="Picture 2" descr="20 Series Tag (Parte II) | Películas &amp; Series. Amino Amino">
            <a:extLst>
              <a:ext uri="{FF2B5EF4-FFF2-40B4-BE49-F238E27FC236}">
                <a16:creationId xmlns:a16="http://schemas.microsoft.com/office/drawing/2014/main" id="{9C41C6F6-9933-48E8-A930-4D92194C40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93" y="4098014"/>
            <a:ext cx="34766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7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1613</TotalTime>
  <Words>551</Words>
  <Application>Microsoft Office PowerPoint</Application>
  <PresentationFormat>Panorámica</PresentationFormat>
  <Paragraphs>86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Circuito</vt:lpstr>
      <vt:lpstr>Tradiciones y concepciones en filosofía (Miguel Orellana Benado)</vt:lpstr>
      <vt:lpstr>¿Las prácticas filosóficas sólo tiene una dimensión conceptual?</vt:lpstr>
      <vt:lpstr>Presentación de PowerPoint</vt:lpstr>
      <vt:lpstr>Tradición griega/helénica/clásica (Antigüedad)</vt:lpstr>
      <vt:lpstr>Tradición tomista/cristiana/occidental (Edad Media)</vt:lpstr>
      <vt:lpstr>Tradición moderna/laica/científica (s. XVII)</vt:lpstr>
      <vt:lpstr>Pluralidad de tradiciones filosóficas. S. XX</vt:lpstr>
      <vt:lpstr>Tradición continental vs analítica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Tradiciones y concepciones en filosofía (MEOB)</dc:title>
  <dc:creator>Diego Berguño</dc:creator>
  <cp:lastModifiedBy>Diego Berguño</cp:lastModifiedBy>
  <cp:revision>15</cp:revision>
  <dcterms:created xsi:type="dcterms:W3CDTF">2021-05-02T21:13:38Z</dcterms:created>
  <dcterms:modified xsi:type="dcterms:W3CDTF">2021-05-06T01:07:54Z</dcterms:modified>
</cp:coreProperties>
</file>